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49" r:id="rId2"/>
  </p:sldMasterIdLst>
  <p:notesMasterIdLst>
    <p:notesMasterId r:id="rId41"/>
  </p:notesMasterIdLst>
  <p:sldIdLst>
    <p:sldId id="737" r:id="rId3"/>
    <p:sldId id="845" r:id="rId4"/>
    <p:sldId id="846" r:id="rId5"/>
    <p:sldId id="847" r:id="rId6"/>
    <p:sldId id="738" r:id="rId7"/>
    <p:sldId id="741" r:id="rId8"/>
    <p:sldId id="742" r:id="rId9"/>
    <p:sldId id="821" r:id="rId10"/>
    <p:sldId id="647" r:id="rId11"/>
    <p:sldId id="648" r:id="rId12"/>
    <p:sldId id="699" r:id="rId13"/>
    <p:sldId id="504" r:id="rId14"/>
    <p:sldId id="755" r:id="rId15"/>
    <p:sldId id="650" r:id="rId16"/>
    <p:sldId id="661" r:id="rId17"/>
    <p:sldId id="662" r:id="rId18"/>
    <p:sldId id="822" r:id="rId19"/>
    <p:sldId id="663" r:id="rId20"/>
    <p:sldId id="664" r:id="rId21"/>
    <p:sldId id="665" r:id="rId22"/>
    <p:sldId id="757" r:id="rId23"/>
    <p:sldId id="666" r:id="rId24"/>
    <p:sldId id="603" r:id="rId25"/>
    <p:sldId id="758" r:id="rId26"/>
    <p:sldId id="759" r:id="rId27"/>
    <p:sldId id="760" r:id="rId28"/>
    <p:sldId id="761" r:id="rId29"/>
    <p:sldId id="668" r:id="rId30"/>
    <p:sldId id="735" r:id="rId31"/>
    <p:sldId id="792" r:id="rId32"/>
    <p:sldId id="793" r:id="rId33"/>
    <p:sldId id="671" r:id="rId34"/>
    <p:sldId id="823" r:id="rId35"/>
    <p:sldId id="795" r:id="rId36"/>
    <p:sldId id="796" r:id="rId37"/>
    <p:sldId id="797" r:id="rId38"/>
    <p:sldId id="798" r:id="rId39"/>
    <p:sldId id="79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66"/>
    <a:srgbClr val="3399FF"/>
    <a:srgbClr val="FF6600"/>
    <a:srgbClr val="CC0000"/>
    <a:srgbClr val="339966"/>
    <a:srgbClr val="DAEDEF"/>
    <a:srgbClr val="008080"/>
    <a:srgbClr val="00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 autoAdjust="0"/>
    <p:restoredTop sz="94280" autoAdjust="0"/>
  </p:normalViewPr>
  <p:slideViewPr>
    <p:cSldViewPr>
      <p:cViewPr varScale="1">
        <p:scale>
          <a:sx n="115" d="100"/>
          <a:sy n="115" d="100"/>
        </p:scale>
        <p:origin x="6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5DFF5E8-DFA0-4B58-A4F5-BB554F18D83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D2829-0685-41A5-8D0F-226944529476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5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12D86-E269-4EBD-866F-6306812C5EBB}" type="slidenum">
              <a:rPr lang="he-IL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5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1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4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A2835-F24B-4ADA-9483-ED01E3473ED8}" type="slidenum">
              <a:rPr lang="he-IL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44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56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9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71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71BB5-FDB7-4AAE-9744-9F08AE0DA7C7}" type="slidenum">
              <a:rPr lang="he-IL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45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679B7-A583-47C3-B984-4E192EA332FB}" type="slidenum">
              <a:rPr lang="en-US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3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679B7-A583-47C3-B984-4E192EA332FB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23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44260-194E-4738-AAC9-CE6ACE326CFC}" type="slidenum">
              <a:rPr lang="he-IL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34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6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50C34-FBA6-4FE7-8D37-0AD39A8E980D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51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6339E-E6E3-4714-9E4A-33E30746A152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8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2560838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50C34-FBA6-4FE7-8D37-0AD39A8E980D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096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50C34-FBA6-4FE7-8D37-0AD39A8E980D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4497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23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6CEC68-8235-4994-83F2-32DB32AFF8B4}" type="slidenum">
              <a:rPr lang="ar-SA" smtClean="0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2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5139F3-9DC6-45F0-8764-8F11AC6BC780}" type="slidenum">
              <a:rPr lang="ar-SA" smtClean="0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3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7FF07F-267A-4C71-9F39-26897295AC95}" type="slidenum">
              <a:rPr lang="ar-SA" smtClean="0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1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4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67AC9-008F-4125-BC88-28C27C96091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390160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0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68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50C34-FBA6-4FE7-8D37-0AD39A8E980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87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1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7165-6E3B-4409-94BE-58AD467691DF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567-9784-4FB0-89F1-A6E95064772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9307-49BD-4909-96B5-BA69441F469B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88F52-F33B-464D-ADB4-27A13D2512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0290C-D3CC-4D2C-A785-6B733BE2D888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953D-F057-4F08-8E6F-513FFED7D9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7661F-5A70-41EF-BA1C-3B7290562544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2D2F-AAD7-4BA4-AEC5-9D537FB43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AABA3-4968-417C-AA11-24502C855EA5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04FB8-CB17-4376-8B15-F47460AF6C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7F2A-600F-4F77-85EA-2F79A020B55F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C493F-0FDC-4B82-85D4-C02EE1B797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3BB6-D19B-4EBC-A2DD-CE24CDD7D682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9FE0-610B-435F-9748-9FF5B99B30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B3CAC-E776-4A55-A26D-7AA6366F15CB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EF7ED-2841-4D61-B1F2-2D2246A9DE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89AC6-1764-411A-872C-6D9542DCAC48}" type="datetime1">
              <a:rPr lang="en-US" smtClean="0"/>
              <a:t>01-Nov-18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C22D-388D-4DB7-AB9B-9A4E449B53A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640B1-ABC9-4E2E-B21F-FD355A9DFF94}" type="datetime1">
              <a:rPr lang="en-US" smtClean="0"/>
              <a:t>01-Nov-18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55FA0-98C7-40AF-B8A3-8F1415BA7C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20C4-B69A-4BB6-8C25-D6F92CFD8D04}" type="datetime1">
              <a:rPr lang="en-US" smtClean="0"/>
              <a:t>01-Nov-18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4FCB-7635-413E-AFBD-90B2F7E1F35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7CE4B-2E43-4BD4-AB44-EDA9B2A68A00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C4C7-0A9A-41DD-9006-C3DBF346D7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2BA7-A382-4C46-8268-0A0B8F484D3D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4CAB-9E7D-451C-82B4-E46DCA5CC3C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E33E-656D-452B-8E82-358B8A4CA93F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EA969-07C3-4B48-B4C1-D86A99ADAC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19420-3D23-421B-9CAE-EF3C75E18AEF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58CF7-7A24-43A7-9953-820B01E5581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1ABDC-4F45-4647-A855-0E938DAB9B22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C991-C70E-445E-A190-7FF2F510BBB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775F-7469-4D0C-B96F-1D0294CE76F7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D0AB-A937-4625-A0E3-AB4294915C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772DE-EB1B-4CE7-A28C-7A9FFD5F6717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AACB7-4AE0-4363-8AFD-EFAA328B29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BD4B-D519-428D-AAFF-3F9C758C4A98}" type="datetime1">
              <a:rPr lang="en-US" smtClean="0"/>
              <a:t>01-Nov-18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6AA5-7642-4A9D-BD6F-3AC10E4B18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A2D5-C8D7-4D0C-9B7C-B86B98687091}" type="datetime1">
              <a:rPr lang="en-US" smtClean="0"/>
              <a:t>01-Nov-18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976C-16F0-4562-BE63-D4156658350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697D1-BE2C-453A-83DF-2D6903F76758}" type="datetime1">
              <a:rPr lang="en-US" smtClean="0"/>
              <a:t>01-Nov-18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8C8F-1250-47F6-B097-ED95604436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0AFBF-23D7-44FC-BFEB-505E3535D3B4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65EB-7670-4DFF-A7B4-B158589BB1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D19C-5369-41E5-9648-FBCF2F65CD25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B56B-81C9-4D7D-AB0F-100443BC29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50CE5F5-96F5-4A63-9D6F-4442BD50FD73}" type="datetime1">
              <a:rPr lang="en-US" smtClean="0"/>
              <a:t>01-Nov-18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815494-BEFD-4C2B-AE3C-67B88A728A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27514BB5-8727-44F9-A3D6-EF4E7193479F}" type="datetime1">
              <a:rPr lang="en-US" smtClean="0"/>
              <a:t>01-Nov-18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BEA00A-AEB0-4226-92F8-284EC6EF80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pyProg/1213a/sessions/3/abstryction.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func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aretz.co.il/news/education/1.194071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1066800"/>
            <a:ext cx="8928992" cy="1584176"/>
          </a:xfrm>
        </p:spPr>
        <p:txBody>
          <a:bodyPr/>
          <a:lstStyle/>
          <a:p>
            <a:r>
              <a:rPr lang="en-GB" sz="5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programming in </a:t>
            </a:r>
            <a:r>
              <a:rPr lang="en-GB" sz="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5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5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506960"/>
            <a:ext cx="8496944" cy="2376264"/>
          </a:xfrm>
        </p:spPr>
        <p:txBody>
          <a:bodyPr/>
          <a:lstStyle/>
          <a:p>
            <a:endParaRPr lang="en-US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2018-19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Department of Software and Information Systems Engineering</a:t>
            </a:r>
          </a:p>
          <a:p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Ben-Gurion University of the Negev</a:t>
            </a:r>
            <a:endParaRPr lang="en-US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97" y="188640"/>
            <a:ext cx="5038725" cy="90487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-26293" y="5187627"/>
            <a:ext cx="9144000" cy="8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1" kern="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5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3:</a:t>
            </a:r>
            <a:r>
              <a:rPr lang="en-US" sz="3500" b="1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functions, simulation</a:t>
            </a:r>
          </a:p>
        </p:txBody>
      </p:sp>
    </p:spTree>
    <p:extLst>
      <p:ext uri="{BB962C8B-B14F-4D97-AF65-F5344CB8AC3E}">
        <p14:creationId xmlns:p14="http://schemas.microsoft.com/office/powerpoint/2010/main" val="61875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Code duplications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8288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Duplicated bugs (harder to fix later)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Longer programs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Copy &amp; Paste errors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 algn="l" rtl="0"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Rule of Thumb - write the code </a:t>
            </a:r>
            <a:r>
              <a:rPr lang="en-US" sz="3200" b="1" kern="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once</a:t>
            </a:r>
            <a:r>
              <a:rPr lang="en-US" sz="2800" kern="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!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Use it several times with different arguments </a:t>
            </a:r>
            <a:endParaRPr lang="en-US" sz="2800" kern="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7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programming ?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33528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organized, reusable code that is used to perform a single, well defined action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Function’s </a:t>
            </a: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</a:t>
            </a: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endParaRPr lang="en-US" sz="3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input is called an </a:t>
            </a:r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function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provide better modularity for your application and a high degree of code reusing</a:t>
            </a:r>
            <a:endParaRPr lang="he-I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 – definition II</a:t>
            </a:r>
          </a:p>
        </p:txBody>
      </p:sp>
      <p:pic>
        <p:nvPicPr>
          <p:cNvPr id="5" name="Picture 4" descr="fun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429000"/>
            <a:ext cx="2706914" cy="25838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 flipH="1">
            <a:off x="6019800" y="3276600"/>
            <a:ext cx="1676400" cy="22098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138" name="Picture 2" descr="http://www.richwandell.com/wordpress/wp-content/uploads/2012/08/250px-Graph_of_example_function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6099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>
            <a:off x="4800600" y="3352800"/>
            <a:ext cx="3124200" cy="28194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4572000" y="3352800"/>
            <a:ext cx="3048000" cy="28956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14300" y="1447800"/>
            <a:ext cx="8953500" cy="106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of statements that performs a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 task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independently of the remaining code </a:t>
            </a:r>
          </a:p>
          <a:p>
            <a:pPr marL="0" indent="0" algn="ctr">
              <a:buNone/>
            </a:pPr>
            <a:endParaRPr lang="he-IL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Modularity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Ernie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wrote code calculating a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  <a:endParaRPr lang="en-US" sz="2800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use the code in 8 different calculations, he: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copy &amp; pasted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assigned arguments 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Eight times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Bert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came up with a more efficient algorithm to calculate a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b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update Ernie’s code, he went over the eight calculations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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BertEnErnie.gif"/>
          <p:cNvPicPr>
            <a:picLocks noChangeAspect="1"/>
          </p:cNvPicPr>
          <p:nvPr/>
        </p:nvPicPr>
        <p:blipFill rotWithShape="1">
          <a:blip r:embed="rId3" cstate="print"/>
          <a:srcRect t="5910" b="6151"/>
          <a:stretch/>
        </p:blipFill>
        <p:spPr>
          <a:xfrm>
            <a:off x="6828504" y="0"/>
            <a:ext cx="2124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8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16" y="3657600"/>
            <a:ext cx="3264408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Modularity enables code reuse! </a:t>
            </a:r>
            <a:br>
              <a:rPr lang="he-IL" b="1" dirty="0">
                <a:solidFill>
                  <a:srgbClr val="008080"/>
                </a:solidFill>
              </a:rPr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73914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degree to which a system's components may be separated and recombined (Wikipedia)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design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 maintainability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Enforces logical boundaries between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 -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Arial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Arial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  <a:cs typeface="Arial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sqrt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Five calls to four different functions!</a:t>
                </a:r>
              </a:p>
              <a:p>
                <a:pPr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/>
                  <a:buChar char="à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Abstraction</a:t>
                </a:r>
              </a:p>
              <a:p>
                <a:pPr>
                  <a:buFont typeface="Wingdings"/>
                  <a:buChar char="à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Readability</a:t>
                </a: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85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01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So – why use functions?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a task into smaller sub-tasks (divide and conquer), enables code reuse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Solve each problem once and wrap it in a function</a:t>
            </a:r>
          </a:p>
          <a:p>
            <a:pPr marL="342900" lvl="1" indent="-3429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Solve bugs once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Main code is shorter, implementation details are hidden within functions</a:t>
            </a:r>
          </a:p>
        </p:txBody>
      </p:sp>
    </p:spTree>
    <p:extLst>
      <p:ext uri="{BB962C8B-B14F-4D97-AF65-F5344CB8AC3E}">
        <p14:creationId xmlns:p14="http://schemas.microsoft.com/office/powerpoint/2010/main" val="323639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547019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Defining New Functions</a:t>
            </a:r>
          </a:p>
        </p:txBody>
      </p:sp>
    </p:spTree>
    <p:extLst>
      <p:ext uri="{BB962C8B-B14F-4D97-AF65-F5344CB8AC3E}">
        <p14:creationId xmlns:p14="http://schemas.microsoft.com/office/powerpoint/2010/main" val="376809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Built-in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http://docs.python.org/library/functions.html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8775"/>
            <a:ext cx="7705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already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built-in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907" y="2438400"/>
            <a:ext cx="3338186" cy="22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HW-related issues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Test cases and automated testing system</a:t>
            </a:r>
            <a:endParaRPr lang="he-IL" sz="31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Technical: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Assume input is correct unless told otherwise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Structure of code according to hw1.py (functions..)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to create .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file from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NB and execute it in Spider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Style: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Comment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Meaningful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112266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6" y="2401190"/>
            <a:ext cx="6167427" cy="210930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44648"/>
          </a:xfrm>
        </p:spPr>
        <p:txBody>
          <a:bodyPr/>
          <a:lstStyle/>
          <a:p>
            <a:r>
              <a:rPr lang="en-US" sz="4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19400" y="2565737"/>
            <a:ext cx="6031434" cy="1561484"/>
            <a:chOff x="2819400" y="2565737"/>
            <a:chExt cx="6031434" cy="1561484"/>
          </a:xfrm>
        </p:grpSpPr>
        <p:sp>
          <p:nvSpPr>
            <p:cNvPr id="5" name="TextBox 4"/>
            <p:cNvSpPr txBox="1"/>
            <p:nvPr/>
          </p:nvSpPr>
          <p:spPr>
            <a:xfrm>
              <a:off x="6574380" y="2565737"/>
              <a:ext cx="2276454" cy="1015663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r>
                <a:rPr lang="en-US" sz="2000" dirty="0"/>
                <a:t>Pre-defined functions contained in the imported math module</a:t>
              </a:r>
              <a:endParaRPr lang="he-IL" sz="2000" dirty="0"/>
            </a:p>
          </p:txBody>
        </p:sp>
        <p:cxnSp>
          <p:nvCxnSpPr>
            <p:cNvPr id="9" name="מחבר חץ ישר 8"/>
            <p:cNvCxnSpPr/>
            <p:nvPr/>
          </p:nvCxnSpPr>
          <p:spPr bwMode="auto">
            <a:xfrm flipH="1">
              <a:off x="4686300" y="3532140"/>
              <a:ext cx="1877490" cy="5380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מחבר חץ ישר 11"/>
            <p:cNvCxnSpPr/>
            <p:nvPr/>
          </p:nvCxnSpPr>
          <p:spPr bwMode="auto">
            <a:xfrm flipH="1">
              <a:off x="3657600" y="2690321"/>
              <a:ext cx="2895600" cy="67787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מחבר חץ ישר 16"/>
            <p:cNvCxnSpPr/>
            <p:nvPr/>
          </p:nvCxnSpPr>
          <p:spPr bwMode="auto">
            <a:xfrm flipH="1">
              <a:off x="2819400" y="3276600"/>
              <a:ext cx="3733800" cy="85062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4152900" y="1277606"/>
            <a:ext cx="2014527" cy="1626001"/>
            <a:chOff x="4152900" y="1277606"/>
            <a:chExt cx="2014527" cy="1626001"/>
          </a:xfrm>
        </p:grpSpPr>
        <p:sp>
          <p:nvSpPr>
            <p:cNvPr id="20" name="TextBox 19"/>
            <p:cNvSpPr txBox="1"/>
            <p:nvPr/>
          </p:nvSpPr>
          <p:spPr>
            <a:xfrm>
              <a:off x="4348173" y="1277606"/>
              <a:ext cx="1819254" cy="707886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r>
                <a:rPr lang="en-US" sz="2000" dirty="0"/>
                <a:t>Pre-defined constant</a:t>
              </a:r>
              <a:endParaRPr lang="he-IL" sz="2000" dirty="0"/>
            </a:p>
          </p:txBody>
        </p:sp>
        <p:cxnSp>
          <p:nvCxnSpPr>
            <p:cNvPr id="22" name="מחבר חץ ישר 21"/>
            <p:cNvCxnSpPr/>
            <p:nvPr/>
          </p:nvCxnSpPr>
          <p:spPr bwMode="auto">
            <a:xfrm flipH="1">
              <a:off x="4152900" y="2011429"/>
              <a:ext cx="838200" cy="892178"/>
            </a:xfrm>
            <a:prstGeom prst="straightConnector1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28105" y="4769273"/>
            <a:ext cx="2514600" cy="1656750"/>
            <a:chOff x="76200" y="4902093"/>
            <a:chExt cx="2514600" cy="1656750"/>
          </a:xfrm>
        </p:grpSpPr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76200" y="4902093"/>
              <a:ext cx="2514600" cy="428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defRPr/>
              </a:pPr>
              <a:r>
                <a:rPr lang="en-US" sz="2800" kern="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‘math’?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5383187"/>
              <a:ext cx="1828800" cy="1175656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647902" y="4828485"/>
            <a:ext cx="4719627" cy="1627737"/>
            <a:chOff x="3657600" y="4924314"/>
            <a:chExt cx="4719627" cy="1627737"/>
          </a:xfrm>
        </p:grpSpPr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3657600" y="4924314"/>
              <a:ext cx="4719627" cy="987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rtl="0">
                <a:spcBef>
                  <a:spcPct val="20000"/>
                </a:spcBef>
                <a:defRPr/>
              </a:pPr>
              <a:r>
                <a:rPr lang="en-US" sz="2800" kern="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did it come from?</a:t>
              </a:r>
            </a:p>
            <a:p>
              <a:pPr algn="l" rtl="0">
                <a:spcBef>
                  <a:spcPct val="20000"/>
                </a:spcBef>
                <a:defRPr/>
              </a:pPr>
              <a:r>
                <a:rPr lang="en-US" sz="2800" kern="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functionality is available?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5911971"/>
              <a:ext cx="2073859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690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547019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Defining New Functions</a:t>
            </a:r>
            <a:endParaRPr lang="en-US" sz="31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77784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Defining a new function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752600"/>
            <a:ext cx="2438400" cy="244682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Defining the function</a:t>
            </a:r>
          </a:p>
          <a:p>
            <a:pPr>
              <a:defRPr/>
            </a:pPr>
            <a:r>
              <a:rPr lang="en-US" dirty="0" err="1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is_over_100</a:t>
            </a:r>
            <a:r>
              <a:rPr lang="en-US" dirty="0"/>
              <a:t>(x):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&gt; 100: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True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False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5846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35847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143000" y="1676400"/>
            <a:ext cx="5334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322513" y="12954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2393950" y="16652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191000" y="1295400"/>
            <a:ext cx="28194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>
              <a:defRPr/>
            </a:pPr>
            <a:r>
              <a:rPr lang="en-US" dirty="0"/>
              <a:t>Arguments (=Parameters)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276600" y="1664732"/>
            <a:ext cx="2324100" cy="621268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648200" y="22098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3505200" y="28559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855" name="Right Brace 33"/>
          <p:cNvSpPr>
            <a:spLocks/>
          </p:cNvSpPr>
          <p:nvPr/>
        </p:nvSpPr>
        <p:spPr bwMode="auto">
          <a:xfrm>
            <a:off x="3200400" y="30829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200400" y="26670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5600" y="4724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2667000" y="41148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2819400" y="33528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4722938" y="4745385"/>
            <a:ext cx="3354262" cy="181588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u="sng" dirty="0"/>
              <a:t>Short definition:</a:t>
            </a:r>
          </a:p>
          <a:p>
            <a:pPr>
              <a:defRPr/>
            </a:pPr>
            <a:r>
              <a:rPr lang="en-US" sz="2800" dirty="0" err="1">
                <a:solidFill>
                  <a:srgbClr val="FF6600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is_over_100</a:t>
            </a:r>
            <a:r>
              <a:rPr lang="en-US" sz="2800" dirty="0"/>
              <a:t>(x):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    return</a:t>
            </a:r>
            <a:r>
              <a:rPr lang="en-US" sz="2800" dirty="0"/>
              <a:t> x &gt; 100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1752600"/>
            <a:ext cx="2895600" cy="20313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Using the function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is_over_100(50)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is_over_100(150)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24" name="Rectangle 6"/>
          <p:cNvSpPr/>
          <p:nvPr/>
        </p:nvSpPr>
        <p:spPr>
          <a:xfrm rot="2850644">
            <a:off x="-65439" y="4325427"/>
            <a:ext cx="2733224" cy="584775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Indentation!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 </a:t>
            </a:r>
            <a:endParaRPr lang="en-US" sz="3200" b="1" cap="all" dirty="0">
              <a:ln/>
              <a:solidFill>
                <a:srgbClr val="CE020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32" grpId="0" animBg="1"/>
      <p:bldP spid="35" grpId="0" animBg="1"/>
      <p:bldP spid="39" grpId="0" animBg="1"/>
      <p:bldP spid="20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rgbClr val="F491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(argument1, argument2,...):  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statement1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F491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result1, result2, … 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return is optional!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if return is not specified, the function 		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returns the constant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>
              <a:buFontTx/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a function:</a:t>
            </a:r>
          </a:p>
          <a:p>
            <a:pPr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var1, var2,… =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930322"/>
            <a:ext cx="3657600" cy="5622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DB03B-AB5F-4AB9-8D65-BC0FC9EA5255}"/>
              </a:ext>
            </a:extLst>
          </p:cNvPr>
          <p:cNvSpPr txBox="1"/>
          <p:nvPr/>
        </p:nvSpPr>
        <p:spPr>
          <a:xfrm>
            <a:off x="6324600" y="2514600"/>
            <a:ext cx="28194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Functions have values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18A3C-36CD-454E-80AD-016863DA0670}"/>
              </a:ext>
            </a:extLst>
          </p:cNvPr>
          <p:cNvSpPr txBox="1"/>
          <p:nvPr/>
        </p:nvSpPr>
        <p:spPr>
          <a:xfrm>
            <a:off x="4191000" y="5791200"/>
            <a:ext cx="28194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Nothing Returned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 input /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55208"/>
            <a:ext cx="8077200" cy="534559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: arguments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Any type: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/ float /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dirty="0">
                <a:latin typeface="Arial" pitchFamily="34" charset="0"/>
                <a:cs typeface="Arial" pitchFamily="34" charset="0"/>
              </a:rPr>
              <a:t> / Boolean / list</a:t>
            </a:r>
            <a:endParaRPr lang="en-US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b="1" dirty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: the </a:t>
            </a:r>
            <a:r>
              <a:rPr lang="en-US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command</a:t>
            </a:r>
            <a:r>
              <a:rPr lang="en-US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Returns a value to the  function’s caller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returned value – any Python type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No returned value - returns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None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latin typeface="Arial" pitchFamily="34" charset="0"/>
                <a:cs typeface="Arial" pitchFamily="34" charset="0"/>
              </a:rPr>
              <a:t> stops immediately the function’s execution and returns to the caller!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latin typeface="Arial" pitchFamily="34" charset="0"/>
                <a:cs typeface="Arial" pitchFamily="34" charset="0"/>
              </a:rPr>
              <a:t> is different from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dirty="0">
                <a:latin typeface="Arial" pitchFamily="34" charset="0"/>
                <a:cs typeface="Arial" pitchFamily="34" charset="0"/>
              </a:rPr>
              <a:t>!)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8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Back to the factorial example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Avoiding code duplication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48959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Calculate 5! + 3! + 6! Using a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75917"/>
            <a:ext cx="7315200" cy="1857829"/>
          </a:xfrm>
          <a:prstGeom prst="rect">
            <a:avLst/>
          </a:prstGeom>
        </p:spPr>
      </p:pic>
      <p:sp>
        <p:nvSpPr>
          <p:cNvPr id="7" name="סוגר מסולסל ימני 1"/>
          <p:cNvSpPr/>
          <p:nvPr/>
        </p:nvSpPr>
        <p:spPr bwMode="auto">
          <a:xfrm>
            <a:off x="2819400" y="2590800"/>
            <a:ext cx="533400" cy="129540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2895600"/>
            <a:ext cx="16002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Defining a new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7463" y="2487042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Calling the function from the main script or from another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מחבר חץ ישר 5"/>
          <p:cNvCxnSpPr/>
          <p:nvPr/>
        </p:nvCxnSpPr>
        <p:spPr bwMode="auto">
          <a:xfrm flipH="1">
            <a:off x="3820351" y="3331046"/>
            <a:ext cx="3048000" cy="46758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מחבר חץ ישר 8"/>
          <p:cNvCxnSpPr/>
          <p:nvPr/>
        </p:nvCxnSpPr>
        <p:spPr bwMode="auto">
          <a:xfrm flipH="1">
            <a:off x="5420552" y="3331046"/>
            <a:ext cx="1447799" cy="48297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מחבר חץ ישר 10"/>
          <p:cNvCxnSpPr/>
          <p:nvPr/>
        </p:nvCxnSpPr>
        <p:spPr bwMode="auto">
          <a:xfrm>
            <a:off x="6868351" y="3301519"/>
            <a:ext cx="76200" cy="5690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04800" y="5002595"/>
            <a:ext cx="7848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“local variables” – they exist only within the scope of the function and disappear when it ends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(we’ll explain why later..)</a:t>
            </a:r>
            <a:endParaRPr 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Palindromes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24744"/>
            <a:ext cx="8915400" cy="5589240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Palindrome: a string w satisfying w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(string equals its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892175" algn="l" rtl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“Madam I'm Adam"</a:t>
            </a:r>
          </a:p>
          <a:p>
            <a:pPr marL="892175" algn="l" rtl="0"/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”Dennis and Edna sinned"</a:t>
            </a:r>
          </a:p>
          <a:p>
            <a:pPr marL="892175" algn="l" rtl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“Red rum, sir, is murder"</a:t>
            </a:r>
          </a:p>
          <a:p>
            <a:pPr marL="892175" algn="l" rtl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“Able was I ere I saw Elba“</a:t>
            </a:r>
          </a:p>
          <a:p>
            <a:pPr marL="892175"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(cheated a bit by ignoring spaces as well as lower/upper case…)</a:t>
            </a:r>
          </a:p>
          <a:p>
            <a:pPr algn="l" rtl="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Palindromes appear in nature. For example as DNA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 sites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short genomic strings over {A,C,T,G}  being cut by (naturally occurring)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enzymes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Palindrome in Hebrew (2013):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http://www.haaretz.co.il/news/education/1.1940711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spcBef>
                <a:spcPts val="0"/>
              </a:spcBef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- Palindromes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defRPr/>
            </a:pPr>
            <a:r>
              <a:rPr lang="en-US" b="1" i="1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Pseudo-code  </a:t>
            </a:r>
          </a:p>
          <a:p>
            <a:pPr lvl="1"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Translate a verbal description to code.</a:t>
            </a:r>
          </a:p>
          <a:p>
            <a:pPr lvl="1">
              <a:buNone/>
              <a:defRPr/>
            </a:pPr>
            <a:endParaRPr lang="en-US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For every index in the string:</a:t>
            </a:r>
          </a:p>
          <a:p>
            <a:pPr lvl="1"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  Check if the 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30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letter is equal to the (n-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baseline="30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letter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  <a:defRPr/>
            </a:pP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  If not return False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(this is not a palindrome)</a:t>
            </a:r>
          </a:p>
          <a:p>
            <a:pPr lvl="1">
              <a:buNone/>
              <a:defRPr/>
            </a:pPr>
            <a:endParaRPr lang="en-US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  <a:defRPr/>
            </a:pPr>
            <a:r>
              <a:rPr lang="en-US" sz="2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If all indices were verified – this is a palindrome!</a:t>
            </a: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219" y="0"/>
            <a:ext cx="8915400" cy="8683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Identify Palindromes: implementation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78" y="1247338"/>
            <a:ext cx="6433681" cy="349172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5137431"/>
            <a:ext cx="7673280" cy="1496144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string of length n. 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iterations will the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is_palindrome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to execute 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14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Autofit/>
          </a:bodyPr>
          <a:lstStyle/>
          <a:p>
            <a:pPr algn="l" rtl="0"/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defining variables, we want to give 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</a:t>
            </a:r>
          </a:p>
          <a:p>
            <a:pPr algn="l" rtl="0"/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important for us to track our code, and for our co-workers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the program from the last session?</a:t>
            </a:r>
          </a:p>
          <a:p>
            <a:pPr marL="0" indent="0" algn="l" rtl="0">
              <a:buNone/>
            </a:pPr>
            <a:endParaRPr lang="en-US" sz="2200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-US" sz="2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rtl="0"/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Programming style: variables names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C7395-D402-4D6D-A791-12470EFD7E98}"/>
              </a:ext>
            </a:extLst>
          </p:cNvPr>
          <p:cNvSpPr txBox="1"/>
          <p:nvPr/>
        </p:nvSpPr>
        <p:spPr>
          <a:xfrm>
            <a:off x="4097616" y="3284984"/>
            <a:ext cx="44536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weight 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635"/>
                </a:solidFill>
              </a:rPr>
              <a:t>70</a:t>
            </a:r>
          </a:p>
          <a:p>
            <a:pPr algn="l"/>
            <a:r>
              <a:rPr lang="en-US" sz="2800" dirty="0" err="1"/>
              <a:t>height_cm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635"/>
                </a:solidFill>
              </a:rPr>
              <a:t>172</a:t>
            </a:r>
          </a:p>
          <a:p>
            <a:pPr algn="l"/>
            <a:r>
              <a:rPr lang="en-US" sz="2800" dirty="0" err="1"/>
              <a:t>height_m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 err="1"/>
              <a:t>height_cm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3399"/>
                </a:solidFill>
              </a:rPr>
              <a:t>/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635"/>
                </a:solidFill>
              </a:rPr>
              <a:t>100</a:t>
            </a:r>
          </a:p>
          <a:p>
            <a:pPr algn="l"/>
            <a:r>
              <a:rPr lang="en-US" sz="2800" dirty="0"/>
              <a:t>BMI 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weight / (</a:t>
            </a:r>
            <a:r>
              <a:rPr lang="en-US" sz="2800" dirty="0" err="1"/>
              <a:t>height_m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3399"/>
                </a:solidFill>
              </a:rPr>
              <a:t>**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635"/>
                </a:solidFill>
              </a:rPr>
              <a:t>2</a:t>
            </a:r>
            <a:r>
              <a:rPr lang="en-US" sz="2800" dirty="0"/>
              <a:t>)</a:t>
            </a:r>
            <a:endParaRPr lang="x-non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02249-4018-4C4C-98E9-9C8995325D2D}"/>
              </a:ext>
            </a:extLst>
          </p:cNvPr>
          <p:cNvSpPr txBox="1"/>
          <p:nvPr/>
        </p:nvSpPr>
        <p:spPr>
          <a:xfrm>
            <a:off x="336617" y="3284984"/>
            <a:ext cx="22236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x 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635"/>
                </a:solidFill>
              </a:rPr>
              <a:t>70</a:t>
            </a:r>
          </a:p>
          <a:p>
            <a:pPr algn="l"/>
            <a:r>
              <a:rPr lang="en-US" sz="2800" dirty="0"/>
              <a:t>y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635"/>
                </a:solidFill>
              </a:rPr>
              <a:t>172</a:t>
            </a:r>
          </a:p>
          <a:p>
            <a:pPr algn="l"/>
            <a:r>
              <a:rPr lang="en-US" sz="2800" dirty="0"/>
              <a:t>z 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y/ </a:t>
            </a:r>
            <a:r>
              <a:rPr lang="en-US" sz="2800" dirty="0">
                <a:solidFill>
                  <a:srgbClr val="007635"/>
                </a:solidFill>
              </a:rPr>
              <a:t>100</a:t>
            </a:r>
          </a:p>
          <a:p>
            <a:pPr algn="l"/>
            <a:r>
              <a:rPr lang="en-US" sz="2800" dirty="0"/>
              <a:t>r </a:t>
            </a:r>
            <a:r>
              <a:rPr lang="en-US" sz="2800" dirty="0">
                <a:solidFill>
                  <a:srgbClr val="CC3399"/>
                </a:solidFill>
              </a:rPr>
              <a:t>=</a:t>
            </a:r>
            <a:r>
              <a:rPr lang="en-US" sz="2800" dirty="0"/>
              <a:t> x / (z ** </a:t>
            </a:r>
            <a:r>
              <a:rPr lang="en-US" sz="2800" dirty="0">
                <a:solidFill>
                  <a:srgbClr val="007635"/>
                </a:solidFill>
              </a:rPr>
              <a:t>2</a:t>
            </a:r>
            <a:r>
              <a:rPr lang="en-US" sz="2800" dirty="0"/>
              <a:t>)</a:t>
            </a:r>
            <a:endParaRPr lang="x-none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54CFC-1B94-433B-A00B-48D842F7BC87}"/>
              </a:ext>
            </a:extLst>
          </p:cNvPr>
          <p:cNvSpPr txBox="1"/>
          <p:nvPr/>
        </p:nvSpPr>
        <p:spPr>
          <a:xfrm>
            <a:off x="2970495" y="3688958"/>
            <a:ext cx="71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VS. </a:t>
            </a:r>
            <a:endParaRPr lang="x-none" sz="28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2F038AF-78E3-4DA6-80CF-179B442C9EED}"/>
              </a:ext>
            </a:extLst>
          </p:cNvPr>
          <p:cNvSpPr/>
          <p:nvPr/>
        </p:nvSpPr>
        <p:spPr>
          <a:xfrm>
            <a:off x="336617" y="5950634"/>
            <a:ext cx="8350183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 python it is common to write names separated by underscore: 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height_cm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not 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heightCm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 other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339397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2636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Run time analysis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to identify Palindromes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Depends not only on the length of word, but also on the word itself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640960" cy="500134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runtime point of view), word[0] and  word[n-1] are not equal. In this case, the execution will terminate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one comparison.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(again, from runtime point of view),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palindrome. In this case, the execution will terminate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n comparisons.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wonder what will the </a:t>
            </a:r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like. To answer it, we should know something about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inputs.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(later)</a:t>
            </a:r>
          </a:p>
        </p:txBody>
      </p:sp>
    </p:spTree>
    <p:extLst>
      <p:ext uri="{BB962C8B-B14F-4D97-AF65-F5344CB8AC3E}">
        <p14:creationId xmlns:p14="http://schemas.microsoft.com/office/powerpoint/2010/main" val="36620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2636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 more elegant implementation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8280"/>
            <a:ext cx="6781800" cy="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2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can call other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547019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Defining New Functions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Bonus!</a:t>
            </a:r>
          </a:p>
        </p:txBody>
      </p:sp>
    </p:spTree>
    <p:extLst>
      <p:ext uri="{BB962C8B-B14F-4D97-AF65-F5344CB8AC3E}">
        <p14:creationId xmlns:p14="http://schemas.microsoft.com/office/powerpoint/2010/main" val="443392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152400" y="15240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n &gt; 0, can we find an approximation of   n?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 noticed that for any positive n, the following series converges to  n for any initial guess x</a:t>
            </a:r>
            <a:r>
              <a:rPr 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 – Newton’s method</a:t>
            </a:r>
          </a:p>
        </p:txBody>
      </p:sp>
      <p:sp>
        <p:nvSpPr>
          <p:cNvPr id="1029" name="Freeform 54"/>
          <p:cNvSpPr>
            <a:spLocks/>
          </p:cNvSpPr>
          <p:nvPr/>
        </p:nvSpPr>
        <p:spPr bwMode="auto">
          <a:xfrm>
            <a:off x="6858000" y="1658112"/>
            <a:ext cx="304800" cy="304800"/>
          </a:xfrm>
          <a:custGeom>
            <a:avLst/>
            <a:gdLst>
              <a:gd name="T0" fmla="*/ 0 w 240"/>
              <a:gd name="T1" fmla="*/ 2147483647 h 192"/>
              <a:gd name="T2" fmla="*/ 2147483647 w 240"/>
              <a:gd name="T3" fmla="*/ 2147483647 h 192"/>
              <a:gd name="T4" fmla="*/ 2147483647 w 240"/>
              <a:gd name="T5" fmla="*/ 2147483647 h 192"/>
              <a:gd name="T6" fmla="*/ 2147483647 w 240"/>
              <a:gd name="T7" fmla="*/ 0 h 192"/>
              <a:gd name="T8" fmla="*/ 2147483647 w 240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92"/>
              <a:gd name="T17" fmla="*/ 240 w 24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92">
                <a:moveTo>
                  <a:pt x="0" y="144"/>
                </a:moveTo>
                <a:lnTo>
                  <a:pt x="48" y="96"/>
                </a:lnTo>
                <a:lnTo>
                  <a:pt x="48" y="192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1032" name="Freeform 54"/>
          <p:cNvSpPr>
            <a:spLocks/>
          </p:cNvSpPr>
          <p:nvPr/>
        </p:nvSpPr>
        <p:spPr bwMode="auto">
          <a:xfrm>
            <a:off x="2971800" y="2590800"/>
            <a:ext cx="304800" cy="304800"/>
          </a:xfrm>
          <a:custGeom>
            <a:avLst/>
            <a:gdLst>
              <a:gd name="T0" fmla="*/ 0 w 240"/>
              <a:gd name="T1" fmla="*/ 2147483647 h 192"/>
              <a:gd name="T2" fmla="*/ 2147483647 w 240"/>
              <a:gd name="T3" fmla="*/ 2147483647 h 192"/>
              <a:gd name="T4" fmla="*/ 2147483647 w 240"/>
              <a:gd name="T5" fmla="*/ 2147483647 h 192"/>
              <a:gd name="T6" fmla="*/ 2147483647 w 240"/>
              <a:gd name="T7" fmla="*/ 0 h 192"/>
              <a:gd name="T8" fmla="*/ 2147483647 w 240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92"/>
              <a:gd name="T17" fmla="*/ 240 w 24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92">
                <a:moveTo>
                  <a:pt x="0" y="144"/>
                </a:moveTo>
                <a:lnTo>
                  <a:pt x="48" y="96"/>
                </a:lnTo>
                <a:lnTo>
                  <a:pt x="48" y="192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1922"/>
              </p:ext>
            </p:extLst>
          </p:nvPr>
        </p:nvGraphicFramePr>
        <p:xfrm>
          <a:off x="2438400" y="3962400"/>
          <a:ext cx="346075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129810" imgH="482391" progId="Equation.DSMT4">
                  <p:embed/>
                </p:oleObj>
              </mc:Choice>
              <mc:Fallback>
                <p:oleObj name="Equation" r:id="rId4" imgW="112981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460750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168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>
            <p:extLst/>
          </p:nvPr>
        </p:nvGraphicFramePr>
        <p:xfrm>
          <a:off x="685800" y="3717924"/>
          <a:ext cx="7848600" cy="207327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4175124"/>
            <a:ext cx="4246563" cy="457200"/>
            <a:chOff x="384" y="3024"/>
            <a:chExt cx="2675" cy="288"/>
          </a:xfrm>
        </p:grpSpPr>
        <p:sp>
          <p:nvSpPr>
            <p:cNvPr id="15389" name="Text Box 23"/>
            <p:cNvSpPr txBox="1">
              <a:spLocks noChangeArrowheads="1"/>
            </p:cNvSpPr>
            <p:nvPr/>
          </p:nvSpPr>
          <p:spPr bwMode="auto">
            <a:xfrm>
              <a:off x="384" y="3024"/>
              <a:ext cx="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latin typeface="Times New Roman" pitchFamily="18" charset="0"/>
                </a:rPr>
                <a:t>n/x = 2</a:t>
              </a:r>
            </a:p>
          </p:txBody>
        </p:sp>
        <p:sp>
          <p:nvSpPr>
            <p:cNvPr id="15390" name="Text Box 24"/>
            <p:cNvSpPr txBox="1">
              <a:spLocks noChangeArrowheads="1"/>
            </p:cNvSpPr>
            <p:nvPr/>
          </p:nvSpPr>
          <p:spPr bwMode="auto">
            <a:xfrm>
              <a:off x="1488" y="3024"/>
              <a:ext cx="15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 dirty="0">
                  <a:latin typeface="Times New Roman" pitchFamily="18" charset="0"/>
                </a:rPr>
                <a:t>x = ½ (1+ 2) = 1.5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85800" y="4708524"/>
            <a:ext cx="6583363" cy="457200"/>
            <a:chOff x="384" y="3312"/>
            <a:chExt cx="4147" cy="288"/>
          </a:xfrm>
        </p:grpSpPr>
        <p:sp>
          <p:nvSpPr>
            <p:cNvPr id="15387" name="Text Box 26"/>
            <p:cNvSpPr txBox="1">
              <a:spLocks noChangeArrowheads="1"/>
            </p:cNvSpPr>
            <p:nvPr/>
          </p:nvSpPr>
          <p:spPr bwMode="auto">
            <a:xfrm>
              <a:off x="384" y="3312"/>
              <a:ext cx="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 dirty="0">
                  <a:latin typeface="Times New Roman" pitchFamily="18" charset="0"/>
                </a:rPr>
                <a:t>n/x = 4/3</a:t>
              </a:r>
            </a:p>
          </p:txBody>
        </p: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>
              <a:off x="1488" y="3312"/>
              <a:ext cx="3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 dirty="0">
                  <a:latin typeface="Times New Roman" pitchFamily="18" charset="0"/>
                </a:rPr>
                <a:t>x = ½ (3/2 + 4/3) =  17/12 = 1.416666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85800" y="5241924"/>
            <a:ext cx="7573963" cy="457200"/>
            <a:chOff x="384" y="3600"/>
            <a:chExt cx="4771" cy="288"/>
          </a:xfrm>
        </p:grpSpPr>
        <p:sp>
          <p:nvSpPr>
            <p:cNvPr id="15385" name="Text Box 29"/>
            <p:cNvSpPr txBox="1">
              <a:spLocks noChangeArrowheads="1"/>
            </p:cNvSpPr>
            <p:nvPr/>
          </p:nvSpPr>
          <p:spPr bwMode="auto">
            <a:xfrm>
              <a:off x="384" y="3600"/>
              <a:ext cx="10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latin typeface="Times New Roman" pitchFamily="18" charset="0"/>
                </a:rPr>
                <a:t>n/x = 24/17</a:t>
              </a:r>
            </a:p>
          </p:txBody>
        </p:sp>
        <p:sp>
          <p:nvSpPr>
            <p:cNvPr id="15386" name="Text Box 30"/>
            <p:cNvSpPr txBox="1">
              <a:spLocks noChangeArrowheads="1"/>
            </p:cNvSpPr>
            <p:nvPr/>
          </p:nvSpPr>
          <p:spPr bwMode="auto">
            <a:xfrm>
              <a:off x="1488" y="3600"/>
              <a:ext cx="3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 dirty="0">
                  <a:latin typeface="Times New Roman" pitchFamily="18" charset="0"/>
                </a:rPr>
                <a:t>x = ½ (17/12 + 24/17) = 577/408 = 1.4142156</a:t>
              </a:r>
            </a:p>
          </p:txBody>
        </p:sp>
      </p:grpSp>
      <p:sp>
        <p:nvSpPr>
          <p:cNvPr id="15384" name="Rectangle 30"/>
          <p:cNvSpPr>
            <a:spLocks noChangeArrowheads="1"/>
          </p:cNvSpPr>
          <p:nvPr/>
        </p:nvSpPr>
        <p:spPr bwMode="auto">
          <a:xfrm>
            <a:off x="152400" y="9906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339966"/>
                </a:solidFill>
                <a:cs typeface="Arial" pitchFamily="34" charset="0"/>
              </a:rPr>
              <a:t>Algorithm</a:t>
            </a:r>
          </a:p>
          <a:p>
            <a:pPr marL="990600" lvl="1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Guess x</a:t>
            </a:r>
          </a:p>
          <a:p>
            <a:pPr marL="990600" lvl="1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Improve the guess by averaging  x, n/x</a:t>
            </a:r>
          </a:p>
          <a:p>
            <a:pPr marL="990600" lvl="1" indent="-5334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Improve until the guess is </a:t>
            </a:r>
            <a:r>
              <a:rPr lang="en-US" sz="2800" i="1" dirty="0">
                <a:solidFill>
                  <a:srgbClr val="003399"/>
                </a:solidFill>
                <a:cs typeface="Arial" pitchFamily="34" charset="0"/>
              </a:rPr>
              <a:t>close </a:t>
            </a: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enough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Example: calculate the square root of 2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2490259" y="3722389"/>
            <a:ext cx="819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imes New Roman" pitchFamily="18" charset="0"/>
              </a:rPr>
              <a:t>x = 1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375101"/>
              </p:ext>
            </p:extLst>
          </p:nvPr>
        </p:nvGraphicFramePr>
        <p:xfrm>
          <a:off x="6768695" y="1068236"/>
          <a:ext cx="2070505" cy="884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129810" imgH="482391" progId="Equation.DSMT4">
                  <p:embed/>
                </p:oleObj>
              </mc:Choice>
              <mc:Fallback>
                <p:oleObj name="Equation" r:id="rId4" imgW="112981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695" y="1068236"/>
                        <a:ext cx="2070505" cy="8842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2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Implementation plan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integer n &gt; 0</a:t>
            </a: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accuracy (float)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  n within the required accuracy.</a:t>
            </a:r>
          </a:p>
          <a:p>
            <a:pPr>
              <a:spcBef>
                <a:spcPct val="20000"/>
              </a:spcBef>
              <a:defRPr/>
            </a:pPr>
            <a:endParaRPr lang="en-US" sz="28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measurement</a:t>
            </a:r>
          </a:p>
          <a:p>
            <a:pPr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difference between n and n/x using Python’s abs function</a:t>
            </a:r>
          </a:p>
        </p:txBody>
      </p:sp>
      <p:sp>
        <p:nvSpPr>
          <p:cNvPr id="16389" name="Freeform 54"/>
          <p:cNvSpPr>
            <a:spLocks/>
          </p:cNvSpPr>
          <p:nvPr/>
        </p:nvSpPr>
        <p:spPr bwMode="auto">
          <a:xfrm>
            <a:off x="3352800" y="3581400"/>
            <a:ext cx="304800" cy="304800"/>
          </a:xfrm>
          <a:custGeom>
            <a:avLst/>
            <a:gdLst>
              <a:gd name="T0" fmla="*/ 0 w 240"/>
              <a:gd name="T1" fmla="*/ 2147483647 h 192"/>
              <a:gd name="T2" fmla="*/ 2147483647 w 240"/>
              <a:gd name="T3" fmla="*/ 2147483647 h 192"/>
              <a:gd name="T4" fmla="*/ 2147483647 w 240"/>
              <a:gd name="T5" fmla="*/ 2147483647 h 192"/>
              <a:gd name="T6" fmla="*/ 2147483647 w 240"/>
              <a:gd name="T7" fmla="*/ 0 h 192"/>
              <a:gd name="T8" fmla="*/ 2147483647 w 240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92"/>
              <a:gd name="T17" fmla="*/ 240 w 24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92">
                <a:moveTo>
                  <a:pt x="0" y="144"/>
                </a:moveTo>
                <a:lnTo>
                  <a:pt x="48" y="96"/>
                </a:lnTo>
                <a:lnTo>
                  <a:pt x="48" y="192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b="1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26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10227" y="1472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09800"/>
            <a:ext cx="4375403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2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Fast exponent algorithm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00200"/>
            <a:ext cx="86058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calculated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a*a*a*… *a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 times.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noticed that: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 is even: 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b/2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Save b/2 – 1 multiplications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 is odd: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a*a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b-1</a:t>
            </a:r>
          </a:p>
          <a:p>
            <a:pPr marL="0" indent="0">
              <a:buNone/>
            </a:pPr>
            <a:endParaRPr lang="en-US" sz="2800" dirty="0">
              <a:solidFill>
                <a:srgbClr val="33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– b multiplications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log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multiplications – much faster!</a:t>
            </a:r>
          </a:p>
        </p:txBody>
      </p:sp>
      <p:pic>
        <p:nvPicPr>
          <p:cNvPr id="5" name="Picture 4" descr="BertEnErni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152400"/>
            <a:ext cx="1595492" cy="15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Autofit/>
          </a:bodyPr>
          <a:lstStyle/>
          <a:p>
            <a:pPr algn="l" rtl="0"/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the main way to document and explain our code.</a:t>
            </a:r>
          </a:p>
          <a:p>
            <a:pPr algn="l" rtl="0"/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comment line is defined by ‘#’ as the first character of the line.</a:t>
            </a:r>
          </a:p>
          <a:p>
            <a:pPr algn="l" rtl="0"/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“interpreter” will ignore comment line in runtime. </a:t>
            </a:r>
          </a:p>
          <a:p>
            <a:pPr marL="0" indent="0" algn="l" rtl="0">
              <a:buNone/>
            </a:pPr>
            <a:endParaRPr lang="en-US" sz="2200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-US" sz="28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Programming style: comments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C7395-D402-4D6D-A791-12470EFD7E98}"/>
              </a:ext>
            </a:extLst>
          </p:cNvPr>
          <p:cNvSpPr txBox="1"/>
          <p:nvPr/>
        </p:nvSpPr>
        <p:spPr>
          <a:xfrm>
            <a:off x="539552" y="2852936"/>
            <a:ext cx="81684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 BMI calculation based on the weight and height</a:t>
            </a:r>
          </a:p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 The input is converted to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- as python reads it as string</a:t>
            </a:r>
          </a:p>
          <a:p>
            <a:pPr algn="l"/>
            <a:r>
              <a:rPr lang="en-US" sz="2400" dirty="0"/>
              <a:t>weight </a:t>
            </a:r>
            <a:r>
              <a:rPr lang="en-US" sz="2400" dirty="0">
                <a:solidFill>
                  <a:srgbClr val="CC3399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635"/>
                </a:solidFill>
              </a:rPr>
              <a:t>int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635"/>
                </a:solidFill>
              </a:rPr>
              <a:t>input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“Enter your weight”</a:t>
            </a:r>
            <a:r>
              <a:rPr lang="en-US" sz="2400" dirty="0"/>
              <a:t>))</a:t>
            </a:r>
          </a:p>
          <a:p>
            <a:pPr algn="l"/>
            <a:r>
              <a:rPr lang="en-US" sz="2400" dirty="0" err="1"/>
              <a:t>height_cm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3399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635"/>
                </a:solidFill>
              </a:rPr>
              <a:t>int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635"/>
                </a:solidFill>
              </a:rPr>
              <a:t>input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2"/>
                </a:solidFill>
              </a:rPr>
              <a:t>“Enter your height”</a:t>
            </a:r>
            <a:r>
              <a:rPr lang="en-US" sz="2400" dirty="0"/>
              <a:t>))</a:t>
            </a:r>
          </a:p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# Height conversion – from centimeters to meters</a:t>
            </a:r>
          </a:p>
          <a:p>
            <a:pPr algn="l"/>
            <a:r>
              <a:rPr lang="en-US" sz="2400" dirty="0" err="1"/>
              <a:t>height_m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3399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height_cm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3399"/>
                </a:solidFill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635"/>
                </a:solidFill>
              </a:rPr>
              <a:t>100</a:t>
            </a:r>
          </a:p>
          <a:p>
            <a:pPr algn="l"/>
            <a:r>
              <a:rPr lang="en-US" sz="2400" dirty="0"/>
              <a:t>BMI </a:t>
            </a:r>
            <a:r>
              <a:rPr lang="en-US" sz="2400" dirty="0">
                <a:solidFill>
                  <a:srgbClr val="CC3399"/>
                </a:solidFill>
              </a:rPr>
              <a:t>=</a:t>
            </a:r>
            <a:r>
              <a:rPr lang="en-US" sz="2400" dirty="0"/>
              <a:t> weight / (</a:t>
            </a:r>
            <a:r>
              <a:rPr lang="en-US" sz="2400" dirty="0" err="1"/>
              <a:t>height_m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3399"/>
                </a:solidFill>
              </a:rPr>
              <a:t>**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635"/>
                </a:solidFill>
              </a:rPr>
              <a:t>2</a:t>
            </a:r>
            <a:r>
              <a:rPr lang="en-US" sz="2400" dirty="0"/>
              <a:t>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9246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Last lesson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02797"/>
            <a:ext cx="9144000" cy="128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Conditional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Iterations: range, for / while loops, lists</a:t>
            </a:r>
          </a:p>
        </p:txBody>
      </p:sp>
    </p:spTree>
    <p:extLst>
      <p:ext uri="{BB962C8B-B14F-4D97-AF65-F5344CB8AC3E}">
        <p14:creationId xmlns:p14="http://schemas.microsoft.com/office/powerpoint/2010/main" val="14341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Several ways to generate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Explicit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 comprehension</a:t>
            </a:r>
          </a:p>
          <a:p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Casting</a:t>
            </a:r>
          </a:p>
          <a:p>
            <a:endParaRPr lang="en-US" sz="2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Slicing an existing lists (next)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234440"/>
            <a:ext cx="1751797" cy="365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7" y="2209800"/>
            <a:ext cx="4787153" cy="309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844092"/>
            <a:ext cx="2717007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023" y="4441548"/>
            <a:ext cx="2590800" cy="527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715000"/>
            <a:ext cx="2834640" cy="5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Lists and Strings – Summary 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4896544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lists and strings are examples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(ordered collections) in Python </a:t>
            </a: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true for other sequences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as well</a:t>
            </a:r>
          </a:p>
        </p:txBody>
      </p:sp>
    </p:spTree>
    <p:extLst>
      <p:ext uri="{BB962C8B-B14F-4D97-AF65-F5344CB8AC3E}">
        <p14:creationId xmlns:p14="http://schemas.microsoft.com/office/powerpoint/2010/main" val="237241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547019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SzPct val="70000"/>
              <a:buFont typeface="Courier New" pitchFamily="49" charset="0"/>
              <a:buChar char="o"/>
            </a:pPr>
            <a:r>
              <a:rPr lang="en-US" sz="31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Defining New Functions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28735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5249335" cy="3048000"/>
          </a:xfrm>
          <a:prstGeom prst="rect">
            <a:avLst/>
          </a:prstGeom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Calculate 5! + 3! + 6!?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3657600"/>
            <a:ext cx="2895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Code Duplication</a:t>
            </a:r>
            <a:endParaRPr lang="he-IL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3733800" y="3429000"/>
            <a:ext cx="21336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 flipV="1">
            <a:off x="3733800" y="3962400"/>
            <a:ext cx="21336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H="1">
            <a:off x="3810000" y="4495800"/>
            <a:ext cx="20574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32900</TotalTime>
  <Words>1551</Words>
  <Application>Microsoft Office PowerPoint</Application>
  <PresentationFormat>‫הצגה על המסך (4:3)</PresentationFormat>
  <Paragraphs>299</Paragraphs>
  <Slides>38</Slides>
  <Notes>38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2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51" baseType="lpstr">
      <vt:lpstr>Arial</vt:lpstr>
      <vt:lpstr>Arial Black</vt:lpstr>
      <vt:lpstr>Arial Narrow</vt:lpstr>
      <vt:lpstr>Cambria Math</vt:lpstr>
      <vt:lpstr>Comic Sans MS</vt:lpstr>
      <vt:lpstr>Courier New</vt:lpstr>
      <vt:lpstr>David</vt:lpstr>
      <vt:lpstr>Segoe UI Semibold</vt:lpstr>
      <vt:lpstr>Times New Roman</vt:lpstr>
      <vt:lpstr>Wingdings</vt:lpstr>
      <vt:lpstr>Default Design</vt:lpstr>
      <vt:lpstr>Custom Design</vt:lpstr>
      <vt:lpstr>Equation</vt:lpstr>
      <vt:lpstr>Introduction to programming in Python </vt:lpstr>
      <vt:lpstr>מצגת של PowerPoint‏</vt:lpstr>
      <vt:lpstr>Programming style: variables names</vt:lpstr>
      <vt:lpstr>Programming style: comments</vt:lpstr>
      <vt:lpstr>מצגת של PowerPoint‏</vt:lpstr>
      <vt:lpstr>מצגת של PowerPoint‏</vt:lpstr>
      <vt:lpstr>Lists and Strings – Summary </vt:lpstr>
      <vt:lpstr>מצגת של PowerPoint‏</vt:lpstr>
      <vt:lpstr>How to Calculate 5! + 3! + 6!?</vt:lpstr>
      <vt:lpstr>Code duplications are bad</vt:lpstr>
      <vt:lpstr>What is a function in programming ?</vt:lpstr>
      <vt:lpstr>Function – definition II</vt:lpstr>
      <vt:lpstr>Modularity</vt:lpstr>
      <vt:lpstr>Modularity enables code reuse!  </vt:lpstr>
      <vt:lpstr>Abstraction - example</vt:lpstr>
      <vt:lpstr>So – why use functions?</vt:lpstr>
      <vt:lpstr>מצגת של PowerPoint‏</vt:lpstr>
      <vt:lpstr>Built-in functions</vt:lpstr>
      <vt:lpstr>We already called built-in functions</vt:lpstr>
      <vt:lpstr>Math functions</vt:lpstr>
      <vt:lpstr>מצגת של PowerPoint‏</vt:lpstr>
      <vt:lpstr>Defining a new function in Python</vt:lpstr>
      <vt:lpstr>Functions</vt:lpstr>
      <vt:lpstr>Example</vt:lpstr>
      <vt:lpstr>Function input / output</vt:lpstr>
      <vt:lpstr>Back to the factorial example  Avoiding code duplication</vt:lpstr>
      <vt:lpstr>Palindromes</vt:lpstr>
      <vt:lpstr>Example - Palindromes</vt:lpstr>
      <vt:lpstr>Identify Palindromes: implementation</vt:lpstr>
      <vt:lpstr>Run time analysis to identify Palindromes Depends not only on the length of word, but also on the word itself</vt:lpstr>
      <vt:lpstr>A more elegant implementation</vt:lpstr>
      <vt:lpstr>Functions can call other functions</vt:lpstr>
      <vt:lpstr>מצגת של PowerPoint‏</vt:lpstr>
      <vt:lpstr>מצגת של PowerPoint‏</vt:lpstr>
      <vt:lpstr>מצגת של PowerPoint‏</vt:lpstr>
      <vt:lpstr>מצגת של PowerPoint‏</vt:lpstr>
      <vt:lpstr>Implementation</vt:lpstr>
      <vt:lpstr>Fast exponent algorithm 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3</dc:title>
  <dc:creator>Dvir Netanely</dc:creator>
  <cp:lastModifiedBy>Ami Hauptman</cp:lastModifiedBy>
  <cp:revision>1083</cp:revision>
  <dcterms:created xsi:type="dcterms:W3CDTF">2007-03-25T12:09:30Z</dcterms:created>
  <dcterms:modified xsi:type="dcterms:W3CDTF">2018-10-31T23:16:32Z</dcterms:modified>
</cp:coreProperties>
</file>