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48" r:id="rId3"/>
    <p:sldId id="2556" r:id="rId4"/>
    <p:sldId id="2595" r:id="rId5"/>
    <p:sldId id="2581" r:id="rId6"/>
    <p:sldId id="2596" r:id="rId7"/>
    <p:sldId id="2594" r:id="rId8"/>
    <p:sldId id="2590" r:id="rId9"/>
    <p:sldId id="2591" r:id="rId10"/>
    <p:sldId id="2592" r:id="rId11"/>
    <p:sldId id="2584" r:id="rId12"/>
    <p:sldId id="259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FF0000"/>
    <a:srgbClr val="FFA000"/>
    <a:srgbClr val="000000"/>
    <a:srgbClr val="EEF2F4"/>
    <a:srgbClr val="F6F9FB"/>
    <a:srgbClr val="B0B6BC"/>
    <a:srgbClr val="FFFFFF"/>
    <a:srgbClr val="E24E7D"/>
    <a:srgbClr val="BFD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1"/>
    <p:restoredTop sz="83390"/>
  </p:normalViewPr>
  <p:slideViewPr>
    <p:cSldViewPr snapToGrid="0" snapToObjects="1" showGuides="1">
      <p:cViewPr varScale="1">
        <p:scale>
          <a:sx n="129" d="100"/>
          <a:sy n="129" d="100"/>
        </p:scale>
        <p:origin x="1904" y="19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874-95D7-BF46-A4CC-DB494A31F412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4968F-81C4-3E42-9352-38F44FB39E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06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FAD4-1197-187C-0731-A08F2F34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1EB49F-1065-4F47-16AB-15C464747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BB6217-4ECE-7E65-B148-9F85A7102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샘플 수 보다 특징</a:t>
            </a:r>
            <a:r>
              <a:rPr lang="en-US" altLang="ko-KR" b="1" dirty="0"/>
              <a:t>(</a:t>
            </a:r>
            <a:r>
              <a:rPr lang="en" altLang="ko-KR" b="1" dirty="0"/>
              <a:t>feature)</a:t>
            </a:r>
            <a:r>
              <a:rPr lang="ko-KR" altLang="en-US" b="1" dirty="0"/>
              <a:t>이 많음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dirty="0"/>
              <a:t>RNA-seq</a:t>
            </a:r>
            <a:r>
              <a:rPr lang="ko-KR" altLang="en-US" dirty="0"/>
              <a:t>에서는 </a:t>
            </a:r>
            <a:r>
              <a:rPr lang="ko-KR" altLang="en-US" b="1" dirty="0"/>
              <a:t>각 유전자가 하나의 특징</a:t>
            </a:r>
            <a:r>
              <a:rPr lang="ko-KR" altLang="en-US" dirty="0"/>
              <a:t>이 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사람 기준으로 약 </a:t>
            </a:r>
            <a:r>
              <a:rPr lang="en-US" altLang="ko-KR" dirty="0"/>
              <a:t>2</a:t>
            </a:r>
            <a:r>
              <a:rPr lang="ko-KR" altLang="en-US" dirty="0"/>
              <a:t>만 개 유전자 → </a:t>
            </a:r>
            <a:r>
              <a:rPr lang="en-US" altLang="ko-KR" dirty="0"/>
              <a:t>1 </a:t>
            </a:r>
            <a:r>
              <a:rPr lang="ko-KR" altLang="en-US" dirty="0"/>
              <a:t>샘플당 </a:t>
            </a:r>
            <a:r>
              <a:rPr lang="en-US" altLang="ko-KR" dirty="0"/>
              <a:t>2</a:t>
            </a:r>
            <a:r>
              <a:rPr lang="ko-KR" altLang="en-US" dirty="0"/>
              <a:t>만 차원 벡터</a:t>
            </a:r>
          </a:p>
          <a:p>
            <a:r>
              <a:rPr lang="ko-KR" altLang="en-US" b="1" dirty="0"/>
              <a:t>샘플 수</a:t>
            </a:r>
            <a:r>
              <a:rPr lang="en-US" altLang="ko-KR" b="1" dirty="0"/>
              <a:t>(</a:t>
            </a:r>
            <a:r>
              <a:rPr lang="en" altLang="ko-KR" b="1" dirty="0"/>
              <a:t>n) </a:t>
            </a:r>
            <a:r>
              <a:rPr lang="ko-KR" altLang="en-US" b="1" dirty="0"/>
              <a:t>대비 특징 수</a:t>
            </a:r>
            <a:r>
              <a:rPr lang="en-US" altLang="ko-KR" b="1" dirty="0"/>
              <a:t>(</a:t>
            </a:r>
            <a:r>
              <a:rPr lang="en" altLang="ko-KR" b="1" dirty="0"/>
              <a:t>p)</a:t>
            </a:r>
            <a:r>
              <a:rPr lang="ko-KR" altLang="en-US" b="1" dirty="0"/>
              <a:t>가 많음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실험 샘플 수는 수십</a:t>
            </a:r>
            <a:r>
              <a:rPr lang="en-US" altLang="ko-KR" dirty="0"/>
              <a:t>~</a:t>
            </a:r>
            <a:r>
              <a:rPr lang="ko-KR" altLang="en-US" dirty="0"/>
              <a:t>수백 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dirty="0"/>
              <a:t>p ≫ n </a:t>
            </a:r>
            <a:r>
              <a:rPr lang="ko-KR" altLang="en-US" dirty="0"/>
              <a:t>구조 → 통계적 분석 시 차원 문제</a:t>
            </a:r>
            <a:r>
              <a:rPr lang="en-US" altLang="ko-KR" dirty="0"/>
              <a:t>(</a:t>
            </a:r>
            <a:r>
              <a:rPr lang="en" altLang="ko-KR" dirty="0"/>
              <a:t>dimensionality problem) </a:t>
            </a:r>
            <a:r>
              <a:rPr lang="ko-KR" altLang="en-US" dirty="0"/>
              <a:t>발생</a:t>
            </a:r>
          </a:p>
          <a:p>
            <a:r>
              <a:rPr lang="ko-KR" altLang="en-US" b="1" dirty="0"/>
              <a:t>연속형 값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유전자 </a:t>
            </a:r>
            <a:r>
              <a:rPr lang="ko-KR" altLang="en-US" dirty="0" err="1"/>
              <a:t>발현량은</a:t>
            </a:r>
            <a:r>
              <a:rPr lang="ko-KR" altLang="en-US" dirty="0"/>
              <a:t> 보통 </a:t>
            </a:r>
            <a:r>
              <a:rPr lang="ko-KR" altLang="en-US" b="1" dirty="0" err="1"/>
              <a:t>정규화된</a:t>
            </a:r>
            <a:r>
              <a:rPr lang="ko-KR" altLang="en-US" b="1" dirty="0"/>
              <a:t> 카운트 값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연속형 데이터이지만</a:t>
            </a:r>
            <a:r>
              <a:rPr lang="en-US" altLang="ko-KR" dirty="0"/>
              <a:t>, </a:t>
            </a:r>
            <a:r>
              <a:rPr lang="ko-KR" altLang="en-US" dirty="0"/>
              <a:t>차원이 많아서 </a:t>
            </a:r>
            <a:r>
              <a:rPr lang="ko-KR" altLang="en-US" b="1" dirty="0"/>
              <a:t>고차원 공간</a:t>
            </a:r>
            <a:r>
              <a:rPr lang="ko-KR" altLang="en-US" dirty="0"/>
              <a:t>에서 분석해야 함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3E434-86C0-FC10-ED31-0C31BFF8A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268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고차원 데이터를 </a:t>
            </a:r>
            <a:r>
              <a:rPr lang="ko-KR" altLang="en-US" dirty="0" err="1"/>
              <a:t>가지구</a:t>
            </a:r>
            <a:r>
              <a:rPr lang="ko-KR" altLang="en-US" dirty="0"/>
              <a:t> 분석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통계 검정으로 집단의 차이가 진짜인지 우연인지 확인을 해야함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11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근데 검정을 하려면 몇가지 약속이 필요한데 그 중 하나가 정규성임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수치들이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되어 </a:t>
            </a:r>
            <a:r>
              <a:rPr lang="ko-KR" altLang="en-US" dirty="0" err="1"/>
              <a:t>있는게</a:t>
            </a:r>
            <a:r>
              <a:rPr lang="ko-KR" altLang="en-US" dirty="0"/>
              <a:t> 많습니다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데이터들이 </a:t>
            </a:r>
            <a:r>
              <a:rPr lang="ko-KR" altLang="en-US" dirty="0" err="1"/>
              <a:t>포아송</a:t>
            </a:r>
            <a:r>
              <a:rPr lang="ko-KR" altLang="en-US" dirty="0"/>
              <a:t> 분포 형태를 많이 띄고 있어서 예시로 가져왔는데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발현값이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데이터가 많기 때문에 왼쪽으로 치우쳐진 </a:t>
            </a:r>
            <a:r>
              <a:rPr lang="en-US" altLang="ko-KR" dirty="0"/>
              <a:t>Skewed </a:t>
            </a:r>
            <a:r>
              <a:rPr lang="ko-KR" altLang="en-US" dirty="0"/>
              <a:t>그래프임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포아송</a:t>
            </a:r>
            <a:r>
              <a:rPr kumimoji="1" lang="ko-KR" altLang="en-US" dirty="0"/>
              <a:t> 분포는 확률질량함수를 </a:t>
            </a:r>
            <a:r>
              <a:rPr kumimoji="1" lang="ko-KR" altLang="en-US" dirty="0" err="1"/>
              <a:t>입실론에</a:t>
            </a:r>
            <a:r>
              <a:rPr kumimoji="1" lang="ko-KR" altLang="en-US" dirty="0"/>
              <a:t> 따라 비교한 그래프임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35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F0A6D-CDC9-F1B6-62CC-F0397353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A8A454-2185-4DC9-084A-B227F895D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5FC535-AA8D-387A-5C75-6F55FE29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정규성</a:t>
            </a:r>
            <a:r>
              <a:rPr lang="en-US" altLang="ko-KR" b="1" dirty="0"/>
              <a:t>(</a:t>
            </a:r>
            <a:r>
              <a:rPr lang="en" altLang="ko-KR" b="1" dirty="0"/>
              <a:t>Normality) </a:t>
            </a:r>
            <a:r>
              <a:rPr lang="ko-KR" altLang="en-US" b="1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데이터가 </a:t>
            </a:r>
            <a:r>
              <a:rPr lang="ko-KR" altLang="en-US" b="1" dirty="0"/>
              <a:t>정규분포</a:t>
            </a:r>
            <a:r>
              <a:rPr lang="en-US" altLang="ko-KR" b="1" dirty="0"/>
              <a:t>(</a:t>
            </a:r>
            <a:r>
              <a:rPr lang="en" altLang="ko-KR" b="1" dirty="0"/>
              <a:t>N(</a:t>
            </a:r>
            <a:r>
              <a:rPr lang="el-GR" altLang="ko-KR" b="1" dirty="0"/>
              <a:t>μ,σ²))</a:t>
            </a:r>
            <a:r>
              <a:rPr lang="ko-KR" altLang="en-US" b="1" dirty="0" err="1"/>
              <a:t>를</a:t>
            </a:r>
            <a:r>
              <a:rPr lang="ko-KR" altLang="en-US" b="1" dirty="0"/>
              <a:t> 따른다</a:t>
            </a:r>
            <a:r>
              <a:rPr lang="ko-KR" altLang="en-US" dirty="0"/>
              <a:t>고 가정</a:t>
            </a:r>
          </a:p>
          <a:p>
            <a:r>
              <a:rPr lang="ko-KR" altLang="en-US" dirty="0"/>
              <a:t>통계 검정 중 </a:t>
            </a:r>
            <a:r>
              <a:rPr lang="en" altLang="ko-KR" b="1" dirty="0"/>
              <a:t>t-test, ANOVA, </a:t>
            </a:r>
            <a:r>
              <a:rPr lang="ko-KR" altLang="en-US" b="1" dirty="0"/>
              <a:t>회귀분석</a:t>
            </a:r>
            <a:r>
              <a:rPr lang="ko-KR" altLang="en-US" dirty="0"/>
              <a:t> 등은 이 가정을 기반으로 수식이 만들어짐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그런데 정규화 방식에 대해서는 이번 강의에선 다루진 </a:t>
            </a:r>
            <a:r>
              <a:rPr kumimoji="1" lang="ko-KR" altLang="en-US" dirty="0" err="1"/>
              <a:t>않을거임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090A3-F5D7-CE28-B17C-1F616691D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14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샘플 특징 파악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필터링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정규화 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latin typeface="+mn-ea"/>
                <a:ea typeface="+mn-ea"/>
              </a:rPr>
              <a:t>고차원 유전자 발현 데이터를 선형 방식으로 </a:t>
            </a:r>
            <a:r>
              <a:rPr kumimoji="0" lang="ko-KR" altLang="en-US" sz="1200" dirty="0" err="1">
                <a:latin typeface="+mn-ea"/>
                <a:ea typeface="+mn-ea"/>
              </a:rPr>
              <a:t>저차원</a:t>
            </a:r>
            <a:r>
              <a:rPr kumimoji="0" lang="ko-KR" altLang="en-US" sz="1200" dirty="0">
                <a:latin typeface="+mn-ea"/>
                <a:ea typeface="+mn-ea"/>
              </a:rPr>
              <a:t> 공간에 투영하여 주요 분산 구조 파악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latin typeface="+mn-ea"/>
                <a:ea typeface="+mn-ea"/>
              </a:rPr>
              <a:t>분석의 초기 단계에서 잡음 제거</a:t>
            </a:r>
            <a:r>
              <a:rPr kumimoji="0" lang="en-US" altLang="ko-KR" sz="1200" dirty="0">
                <a:latin typeface="+mn-ea"/>
                <a:ea typeface="+mn-ea"/>
              </a:rPr>
              <a:t>, </a:t>
            </a:r>
            <a:r>
              <a:rPr kumimoji="0" lang="ko-KR" altLang="en-US" sz="1200" dirty="0">
                <a:latin typeface="+mn-ea"/>
                <a:ea typeface="+mn-ea"/>
              </a:rPr>
              <a:t>유의미한 샘플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추출</a:t>
            </a:r>
            <a:r>
              <a:rPr kumimoji="0" lang="en-US" altLang="ko-KR" sz="1200" dirty="0">
                <a:latin typeface="+mn-ea"/>
                <a:ea typeface="+mn-ea"/>
              </a:rPr>
              <a:t>, </a:t>
            </a:r>
            <a:r>
              <a:rPr kumimoji="0" lang="ko-KR" altLang="en-US" sz="1200" dirty="0">
                <a:latin typeface="+mn-ea"/>
                <a:ea typeface="+mn-ea"/>
              </a:rPr>
              <a:t>차원 축소에 활용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874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2879F-6B35-66A5-4144-EC475894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F75484-1516-5F92-0988-F17419035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75BF4B-B73C-EA32-E760-180B76706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가설 검정 기반으로 결과 요약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0384B-B58B-DE76-10DF-959053D50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7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726-BA8D-EFC5-E89A-5A77231B8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CAB88-CC21-53C0-4D4F-1B07EFADA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1066DF-B8AA-C752-4735-5A12FCDD7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유의한 유전자들이 그룹간 발현 패턴이 </a:t>
            </a:r>
            <a:r>
              <a:rPr kumimoji="1" lang="ko-KR" altLang="en-US" dirty="0" err="1"/>
              <a:t>어떤지</a:t>
            </a:r>
            <a:r>
              <a:rPr kumimoji="1" lang="ko-KR" altLang="en-US" dirty="0"/>
              <a:t> 클러스터링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4D1EA-264F-6272-91BD-4D5F0DC28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15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A295-27EC-ACD6-3412-FB51D4BA3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F3DE66-856D-B4B6-9271-333354846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26C301-1247-0BC9-7887-47D39B129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선별된 유전자를 하나씩 가져와서 실제로 그룹간 차이가 있는지 더블체크도 해야함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BE2AD-6B00-F2C5-6E1C-C009979F3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68F-81C4-3E42-9352-38F44FB39E7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511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A2E00E-8165-6343-69DD-C3A78BFA18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330" y="-14288"/>
            <a:ext cx="12198330" cy="68330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DCC20F-C1C8-833D-A8A7-C90FBE18F239}"/>
              </a:ext>
            </a:extLst>
          </p:cNvPr>
          <p:cNvSpPr/>
          <p:nvPr userDrawn="1"/>
        </p:nvSpPr>
        <p:spPr>
          <a:xfrm>
            <a:off x="0" y="5527964"/>
            <a:ext cx="12192000" cy="1330036"/>
          </a:xfrm>
          <a:prstGeom prst="rect">
            <a:avLst/>
          </a:prstGeom>
          <a:gradFill>
            <a:gsLst>
              <a:gs pos="0">
                <a:srgbClr val="00143A">
                  <a:alpha val="0"/>
                </a:srgbClr>
              </a:gs>
              <a:gs pos="91000">
                <a:srgbClr val="00143A"/>
              </a:gs>
            </a:gsLst>
            <a:lin ang="5400000" scaled="1"/>
          </a:gra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ore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7505" y="2655329"/>
            <a:ext cx="10793492" cy="466433"/>
          </a:xfrm>
        </p:spPr>
        <p:txBody>
          <a:bodyPr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l">
              <a:defRPr sz="3600" b="0" cap="none" spc="0">
                <a:ln w="11430"/>
                <a:solidFill>
                  <a:schemeClr val="bg1"/>
                </a:solidFill>
                <a:effectLst/>
                <a:latin typeface="+mj-ea"/>
                <a:ea typeface="+mj-ea"/>
                <a:cs typeface="Gothic A1 Bold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7505" y="3327486"/>
            <a:ext cx="10793492" cy="3895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  <a:cs typeface="Gothic A1 Bold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4DC89-06D1-D93F-AAAA-04CED4192501}"/>
              </a:ext>
            </a:extLst>
          </p:cNvPr>
          <p:cNvSpPr txBox="1"/>
          <p:nvPr userDrawn="1"/>
        </p:nvSpPr>
        <p:spPr>
          <a:xfrm>
            <a:off x="2528623" y="6037792"/>
            <a:ext cx="8951149" cy="399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본 문서의 모든 콘텐츠는 저작권법의 보호를 받는 저작물로 별도의 저작권 표시 또는 다른 출처를 명시한 경우를 제외하고는 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주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인실리코젠에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저작권이 있습니다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.  </a:t>
            </a:r>
          </a:p>
          <a:p>
            <a:pPr algn="l">
              <a:lnSpc>
                <a:spcPct val="110000"/>
              </a:lnSpc>
            </a:pP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저작권 표시 또는 기타 소유권 표시를 삭제해서도 안되며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당사와의 협의 또는 </a:t>
            </a:r>
            <a:r>
              <a:rPr lang="ko-KR" altLang="en-US" sz="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허락없이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무단 복제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변경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배포를 금지합니다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algn="l">
              <a:lnSpc>
                <a:spcPct val="110000"/>
              </a:lnSpc>
            </a:pP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저작권 관련 문의사항이 있으시면 </a:t>
            </a:r>
            <a:r>
              <a:rPr lang="en-US" altLang="ko-KR" sz="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info@insilicogen.com</a:t>
            </a:r>
            <a:r>
              <a:rPr lang="ko-KR" alt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으로 연락바랍니다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ⓒ 2025</a:t>
            </a:r>
            <a:r>
              <a:rPr lang="en-US" altLang="ko-KR" sz="600" b="1" i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othic A1" pitchFamily="2" charset="-127"/>
                <a:ea typeface="Gothic A1" pitchFamily="2" charset="-127"/>
                <a:cs typeface="Gothic A1" pitchFamily="2" charset="-127"/>
              </a:rPr>
              <a:t> INSILICOGEN, INC.</a:t>
            </a:r>
            <a:r>
              <a:rPr lang="en-US" altLang="ko-KR" sz="6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  <a:ea typeface="+mn-ea"/>
                <a:cs typeface="Tahoma" panose="020B0604030504040204" pitchFamily="34" charset="0"/>
              </a:rPr>
              <a:t> ALL RIGHTS RESERVED.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37A9B2-9139-E9FF-F4D8-28409FCCAA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-7000"/>
            <a:alphaModFix amt="85000"/>
          </a:blip>
          <a:stretch>
            <a:fillRect/>
          </a:stretch>
        </p:blipFill>
        <p:spPr>
          <a:xfrm>
            <a:off x="708865" y="5926757"/>
            <a:ext cx="1519288" cy="5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23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34">
          <p15:clr>
            <a:srgbClr val="FBAE40"/>
          </p15:clr>
        </p15:guide>
        <p15:guide id="2" pos="72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5970C8-5974-95E4-9576-56347D0DC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5508" y="-10161"/>
            <a:ext cx="12197508" cy="163223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783128"/>
            <a:ext cx="10312754" cy="65403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96197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46">
          <p15:clr>
            <a:srgbClr val="FBAE40"/>
          </p15:clr>
        </p15:guide>
        <p15:guide id="2" pos="434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FD66DB-1C54-7D07-997D-A331008DEA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1430" y="2798"/>
            <a:ext cx="12237804" cy="6855201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1F7245A1-DFE5-D645-B6AC-549EACDC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9" y="2961157"/>
            <a:ext cx="10813316" cy="654031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+mj-ea"/>
                <a:ea typeface="+mj-ea"/>
                <a:cs typeface="Gothic A1 Bold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8C08795A-0C63-3342-9A28-FC86D87CCD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9709" y="2477123"/>
            <a:ext cx="10813315" cy="576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>
                <a:solidFill>
                  <a:srgbClr val="1C76C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56B5B-224A-4A46-2F92-DF9C2BD41546}"/>
              </a:ext>
            </a:extLst>
          </p:cNvPr>
          <p:cNvSpPr txBox="1"/>
          <p:nvPr userDrawn="1"/>
        </p:nvSpPr>
        <p:spPr>
          <a:xfrm>
            <a:off x="12027877" y="1359877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endParaRPr kumimoji="1" lang="ko-KR" altLang="en-US" sz="16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83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4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색상없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C76C5"/>
                </a:solidFill>
                <a:latin typeface="+mj-ea"/>
                <a:ea typeface="+mj-ea"/>
                <a:cs typeface="Gothic A1 Bold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23986" y="691921"/>
            <a:ext cx="388558" cy="0"/>
          </a:xfrm>
          <a:prstGeom prst="line">
            <a:avLst/>
          </a:prstGeom>
          <a:ln w="22860">
            <a:solidFill>
              <a:srgbClr val="1C76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97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D4B22-09CC-4721-975D-4BD29CB3E288}"/>
              </a:ext>
            </a:extLst>
          </p:cNvPr>
          <p:cNvSpPr txBox="1"/>
          <p:nvPr userDrawn="1"/>
        </p:nvSpPr>
        <p:spPr>
          <a:xfrm>
            <a:off x="11208568" y="6559099"/>
            <a:ext cx="559570" cy="2941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F952F3-4E33-49D2-BBDE-DC123677C20B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2484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2484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algn="r"/>
            <a:endParaRPr lang="ko-KR" altLang="en-US" sz="1400" dirty="0" err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23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색상있는 콘텐츠">
    <p:bg>
      <p:bgPr>
        <a:solidFill>
          <a:srgbClr val="053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  <a:cs typeface="Gothic A1 Bold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23986" y="692696"/>
            <a:ext cx="388558" cy="0"/>
          </a:xfrm>
          <a:prstGeom prst="line">
            <a:avLst/>
          </a:prstGeom>
          <a:ln w="228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BADB4D-EE95-45CF-B866-7EF08F317171}"/>
              </a:ext>
            </a:extLst>
          </p:cNvPr>
          <p:cNvSpPr txBox="1"/>
          <p:nvPr userDrawn="1"/>
        </p:nvSpPr>
        <p:spPr>
          <a:xfrm>
            <a:off x="11208568" y="6559099"/>
            <a:ext cx="559570" cy="2941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F952F3-4E33-49D2-BBDE-DC123677C20B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algn="r"/>
            <a:endParaRPr lang="ko-KR" altLang="en-US" sz="1400" dirty="0" err="1">
              <a:solidFill>
                <a:schemeClr val="tx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71CAB-3B91-3F41-ABA9-4D5394A3D8B3}"/>
              </a:ext>
            </a:extLst>
          </p:cNvPr>
          <p:cNvSpPr txBox="1"/>
          <p:nvPr userDrawn="1"/>
        </p:nvSpPr>
        <p:spPr>
          <a:xfrm>
            <a:off x="9580665" y="6597352"/>
            <a:ext cx="1944216" cy="198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ⓒ 2025</a:t>
            </a:r>
            <a:r>
              <a: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 </a:t>
            </a: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" pitchFamily="2" charset="-127"/>
                <a:ea typeface="Gothic A1" pitchFamily="2" charset="-127"/>
                <a:cs typeface="Gothic A1" pitchFamily="2" charset="-127"/>
              </a:rPr>
              <a:t>INSILICOGEN, INC. </a:t>
            </a:r>
            <a:r>
              <a:rPr kumimoji="1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ALL RIGHTS RESERVED. </a:t>
            </a:r>
            <a:endParaRPr kumimoji="1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ic A1 Regular"/>
              <a:ea typeface="Gothic A1 Regular"/>
              <a:cs typeface="+mn-cs"/>
            </a:endParaRPr>
          </a:p>
          <a:p>
            <a:endParaRPr lang="ko-KR" altLang="en-US" sz="16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2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색상있는 콘텐츠">
    <p:bg>
      <p:bgPr>
        <a:solidFill>
          <a:srgbClr val="053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8EEF4-DC50-483F-A776-DE4CF95A9BCE}"/>
              </a:ext>
            </a:extLst>
          </p:cNvPr>
          <p:cNvSpPr txBox="1"/>
          <p:nvPr userDrawn="1"/>
        </p:nvSpPr>
        <p:spPr>
          <a:xfrm>
            <a:off x="11208568" y="6559099"/>
            <a:ext cx="559570" cy="2941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F952F3-4E33-49D2-BBDE-DC123677C20B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algn="r"/>
            <a:endParaRPr lang="ko-KR" altLang="en-US" sz="1400" dirty="0" err="1">
              <a:solidFill>
                <a:schemeClr val="tx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43AAA-85C5-3B39-1428-6CC2C611538F}"/>
              </a:ext>
            </a:extLst>
          </p:cNvPr>
          <p:cNvSpPr txBox="1"/>
          <p:nvPr userDrawn="1"/>
        </p:nvSpPr>
        <p:spPr>
          <a:xfrm>
            <a:off x="9580665" y="6597352"/>
            <a:ext cx="1944216" cy="198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ⓒ 2025</a:t>
            </a:r>
            <a:r>
              <a:rPr kumimoji="1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 </a:t>
            </a: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" pitchFamily="2" charset="-127"/>
                <a:ea typeface="Gothic A1" pitchFamily="2" charset="-127"/>
                <a:cs typeface="Gothic A1" pitchFamily="2" charset="-127"/>
              </a:rPr>
              <a:t>INSILICOGEN, INC. </a:t>
            </a:r>
            <a:r>
              <a:rPr kumimoji="1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ALL RIGHTS RESERVED. </a:t>
            </a:r>
            <a:endParaRPr kumimoji="1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ic A1 Regular"/>
              <a:ea typeface="Gothic A1 Regular"/>
              <a:cs typeface="+mn-cs"/>
            </a:endParaRPr>
          </a:p>
          <a:p>
            <a:endParaRPr lang="ko-KR" altLang="en-US" sz="16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53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A0C88F-5A38-FA69-B8D0-D22B6F272A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330" y="-14288"/>
            <a:ext cx="12198329" cy="68330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8D9ACC-F99D-1F4C-CF8F-1DDAB2119544}"/>
              </a:ext>
            </a:extLst>
          </p:cNvPr>
          <p:cNvSpPr/>
          <p:nvPr userDrawn="1"/>
        </p:nvSpPr>
        <p:spPr>
          <a:xfrm>
            <a:off x="0" y="5527964"/>
            <a:ext cx="12192000" cy="1330036"/>
          </a:xfrm>
          <a:prstGeom prst="rect">
            <a:avLst/>
          </a:prstGeom>
          <a:gradFill>
            <a:gsLst>
              <a:gs pos="0">
                <a:srgbClr val="00143A">
                  <a:alpha val="0"/>
                </a:srgbClr>
              </a:gs>
              <a:gs pos="91000">
                <a:srgbClr val="00143A"/>
              </a:gs>
            </a:gsLst>
            <a:lin ang="5400000" scaled="1"/>
          </a:gra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ore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F48895-826E-43E6-B6E3-E5AB977FBC17}"/>
              </a:ext>
            </a:extLst>
          </p:cNvPr>
          <p:cNvSpPr txBox="1">
            <a:spLocks/>
          </p:cNvSpPr>
          <p:nvPr userDrawn="1"/>
        </p:nvSpPr>
        <p:spPr>
          <a:xfrm>
            <a:off x="689862" y="817662"/>
            <a:ext cx="10812432" cy="68874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83" b="0" kern="1200" spc="0">
                <a:solidFill>
                  <a:schemeClr val="bg1"/>
                </a:solidFill>
                <a:effectLst/>
                <a:latin typeface="+mj-ea"/>
                <a:ea typeface="+mj-ea"/>
                <a:cs typeface="Gothic A1" pitchFamily="2" charset="-127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93507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87014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480521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974028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7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83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Gothic A1 Regular" pitchFamily="2" charset="-127"/>
              </a:rPr>
              <a:t>Thank you!</a:t>
            </a:r>
            <a:endParaRPr kumimoji="0" lang="ko-KR" altLang="en-US" sz="3683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Gothic A1 Regular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B5A18-6374-C9FA-E3C9-B09F2DBA0667}"/>
              </a:ext>
            </a:extLst>
          </p:cNvPr>
          <p:cNvSpPr txBox="1"/>
          <p:nvPr userDrawn="1"/>
        </p:nvSpPr>
        <p:spPr>
          <a:xfrm>
            <a:off x="689862" y="5071583"/>
            <a:ext cx="5811210" cy="243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79" dirty="0">
                <a:solidFill>
                  <a:schemeClr val="bg1"/>
                </a:solidFill>
                <a:latin typeface="+mj-ea"/>
                <a:ea typeface="+mj-ea"/>
                <a:cs typeface="Gothic A1 Bold" pitchFamily="2" charset="-127"/>
              </a:rPr>
              <a:t>Contact Info.</a:t>
            </a:r>
            <a:endParaRPr lang="ko-KR" altLang="en-US" sz="1579" dirty="0">
              <a:solidFill>
                <a:schemeClr val="bg1"/>
              </a:solidFill>
              <a:latin typeface="+mj-ea"/>
              <a:ea typeface="+mj-ea"/>
              <a:cs typeface="Gothic A1 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23D03-575C-5B64-3C1E-0D0BB35ADEAE}"/>
              </a:ext>
            </a:extLst>
          </p:cNvPr>
          <p:cNvSpPr txBox="1"/>
          <p:nvPr userDrawn="1"/>
        </p:nvSpPr>
        <p:spPr>
          <a:xfrm>
            <a:off x="689861" y="5562175"/>
            <a:ext cx="1382884" cy="865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5" dirty="0">
                <a:solidFill>
                  <a:schemeClr val="bg1"/>
                </a:solidFill>
                <a:latin typeface="+mj-ea"/>
                <a:ea typeface="+mj-ea"/>
                <a:cs typeface="Gothic A1 Bold" pitchFamily="2" charset="-127"/>
              </a:rPr>
              <a:t>OFFICE</a:t>
            </a:r>
          </a:p>
          <a:p>
            <a:pPr>
              <a:lnSpc>
                <a:spcPct val="150000"/>
              </a:lnSpc>
            </a:pPr>
            <a:r>
              <a:rPr lang="en-US" altLang="ko-KR" sz="965" dirty="0">
                <a:solidFill>
                  <a:schemeClr val="bg1"/>
                </a:solidFill>
                <a:latin typeface="+mj-ea"/>
                <a:ea typeface="+mj-ea"/>
                <a:cs typeface="Gothic A1 Bold" pitchFamily="2" charset="-127"/>
              </a:rPr>
              <a:t>EMAIL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5" dirty="0">
                <a:solidFill>
                  <a:schemeClr val="bg1"/>
                </a:solidFill>
                <a:latin typeface="+mj-ea"/>
                <a:ea typeface="+mj-ea"/>
                <a:cs typeface="Gothic A1 Bold" pitchFamily="2" charset="-127"/>
              </a:rPr>
              <a:t>TEL</a:t>
            </a:r>
          </a:p>
          <a:p>
            <a:pPr>
              <a:lnSpc>
                <a:spcPct val="150000"/>
              </a:lnSpc>
            </a:pPr>
            <a:r>
              <a:rPr lang="en-US" altLang="ko-KR" sz="965" dirty="0">
                <a:solidFill>
                  <a:schemeClr val="bg1"/>
                </a:solidFill>
                <a:latin typeface="+mj-ea"/>
                <a:ea typeface="+mj-ea"/>
                <a:cs typeface="Gothic A1 Bold" pitchFamily="2" charset="-127"/>
              </a:rPr>
              <a:t>FAX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7E3C5-AE9D-7C7F-14DD-C2C0C930A92A}"/>
              </a:ext>
            </a:extLst>
          </p:cNvPr>
          <p:cNvSpPr txBox="1"/>
          <p:nvPr userDrawn="1"/>
        </p:nvSpPr>
        <p:spPr>
          <a:xfrm>
            <a:off x="1458009" y="5562175"/>
            <a:ext cx="6355639" cy="891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경기도 용인시 </a:t>
            </a:r>
            <a:r>
              <a:rPr lang="ko-KR" altLang="en-US" sz="965" dirty="0" err="1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기흥구</a:t>
            </a: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 흥덕</a:t>
            </a: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1</a:t>
            </a: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로 </a:t>
            </a: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13 </a:t>
            </a: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흥덕</a:t>
            </a: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IT</a:t>
            </a: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밸리 타워 </a:t>
            </a: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A</a:t>
            </a: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동 </a:t>
            </a: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2901~2904, 2906</a:t>
            </a:r>
            <a:r>
              <a:rPr lang="ko-KR" altLang="en-US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호</a:t>
            </a:r>
          </a:p>
          <a:p>
            <a:pPr>
              <a:lnSpc>
                <a:spcPct val="150000"/>
              </a:lnSpc>
            </a:pP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info@insilicogen.com</a:t>
            </a:r>
          </a:p>
          <a:p>
            <a:pPr>
              <a:lnSpc>
                <a:spcPct val="150000"/>
              </a:lnSpc>
            </a:pP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031 278 0061</a:t>
            </a:r>
          </a:p>
          <a:p>
            <a:pPr>
              <a:lnSpc>
                <a:spcPct val="150000"/>
              </a:lnSpc>
            </a:pPr>
            <a:r>
              <a:rPr lang="en-US" altLang="ko-KR" sz="965" dirty="0">
                <a:solidFill>
                  <a:schemeClr val="bg1"/>
                </a:solidFill>
                <a:latin typeface="+mn-ea"/>
                <a:ea typeface="+mn-ea"/>
                <a:cs typeface="Gothic A1 Regular" pitchFamily="2" charset="-127"/>
              </a:rPr>
              <a:t>031 278 0062</a:t>
            </a:r>
          </a:p>
        </p:txBody>
      </p:sp>
    </p:spTree>
    <p:extLst>
      <p:ext uri="{BB962C8B-B14F-4D97-AF65-F5344CB8AC3E}">
        <p14:creationId xmlns:p14="http://schemas.microsoft.com/office/powerpoint/2010/main" val="356534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4">
          <p15:clr>
            <a:srgbClr val="FBAE40"/>
          </p15:clr>
        </p15:guide>
        <p15:guide id="4" pos="7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23986" y="110673"/>
            <a:ext cx="11344029" cy="65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5005-E696-234D-BEEE-AE5448681E6B}"/>
              </a:ext>
            </a:extLst>
          </p:cNvPr>
          <p:cNvSpPr txBox="1"/>
          <p:nvPr userDrawn="1"/>
        </p:nvSpPr>
        <p:spPr>
          <a:xfrm>
            <a:off x="9580665" y="6597352"/>
            <a:ext cx="1944216" cy="198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ⓒ 2025</a:t>
            </a:r>
            <a:r>
              <a:rPr kumimoji="1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othic A1" pitchFamily="2" charset="-127"/>
                <a:ea typeface="Gothic A1" pitchFamily="2" charset="-127"/>
                <a:cs typeface="Gothic A1" pitchFamily="2" charset="-127"/>
              </a:rPr>
              <a:t> INSILICOGEN, INC. </a:t>
            </a:r>
            <a:r>
              <a:rPr kumimoji="1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Gothic A1 Regular"/>
                <a:ea typeface="Gothic A1 Regular"/>
                <a:cs typeface="+mn-cs"/>
              </a:rPr>
              <a:t>ALL RIGHTS RESERVED. </a:t>
            </a:r>
            <a:endParaRPr kumimoji="1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Gothic A1 Regular"/>
              <a:ea typeface="Gothic A1 Regular"/>
              <a:cs typeface="+mn-cs"/>
            </a:endParaRPr>
          </a:p>
          <a:p>
            <a:endParaRPr lang="ko-KR" altLang="en-US" sz="1600" dirty="0" err="1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C57EE-6425-B045-B3A3-B58FC7AD0FD5}"/>
              </a:ext>
            </a:extLst>
          </p:cNvPr>
          <p:cNvSpPr txBox="1"/>
          <p:nvPr userDrawn="1"/>
        </p:nvSpPr>
        <p:spPr>
          <a:xfrm>
            <a:off x="11208568" y="6559099"/>
            <a:ext cx="559570" cy="2941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F952F3-4E33-49D2-BBDE-DC123677C20B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2484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2484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algn="r"/>
            <a:endParaRPr lang="ko-KR" altLang="en-US" sz="1400" dirty="0" err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72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68" r:id="rId3"/>
    <p:sldLayoutId id="2147483665" r:id="rId4"/>
    <p:sldLayoutId id="2147483666" r:id="rId5"/>
    <p:sldLayoutId id="2147483667" r:id="rId6"/>
    <p:sldLayoutId id="2147483670" r:id="rId7"/>
    <p:sldLayoutId id="2147483669" r:id="rId8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0" kern="1200" spc="0">
          <a:solidFill>
            <a:srgbClr val="1C76C5"/>
          </a:solidFill>
          <a:effectLst/>
          <a:latin typeface="+mj-ea"/>
          <a:ea typeface="+mj-ea"/>
          <a:cs typeface="Gothic A1 Bold" pitchFamily="2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0" indent="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Gothic A1 Bold" pitchFamily="2" charset="-127"/>
          <a:ea typeface="Gothic A1 Bold" pitchFamily="2" charset="-127"/>
          <a:cs typeface="Gothic A1 Bold" pitchFamily="2" charset="-127"/>
        </a:defRPr>
      </a:lvl1pPr>
      <a:lvl2pPr marL="180975" indent="-18097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ic A1 Regular" pitchFamily="2" charset="-127"/>
          <a:ea typeface="Gothic A1 Regular" pitchFamily="2" charset="-127"/>
          <a:cs typeface="Gothic A1 Regular" pitchFamily="2" charset="-127"/>
        </a:defRPr>
      </a:lvl2pPr>
      <a:lvl3pPr marL="361950" indent="-1809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Gothic A1 Regular" pitchFamily="2" charset="-127"/>
          <a:ea typeface="Gothic A1 Regular" pitchFamily="2" charset="-127"/>
          <a:cs typeface="Gothic A1 Regular" pitchFamily="2" charset="-127"/>
        </a:defRPr>
      </a:lvl3pPr>
      <a:lvl4pPr marL="180975" indent="-1809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Gothic A1" pitchFamily="2" charset="-127"/>
          <a:ea typeface="Gothic A1" pitchFamily="2" charset="-127"/>
          <a:cs typeface="Gothic A1" pitchFamily="2" charset="-127"/>
        </a:defRPr>
      </a:lvl4pPr>
      <a:lvl5pPr marL="180975" indent="-1809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Gothic A1" pitchFamily="2" charset="-127"/>
          <a:ea typeface="Gothic A1" pitchFamily="2" charset="-127"/>
          <a:cs typeface="Gothic A1" pitchFamily="2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7">
          <p15:clr>
            <a:srgbClr val="F26B43"/>
          </p15:clr>
        </p15:guide>
        <p15:guide id="2" pos="7413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D203D-FEF0-214B-9D4D-5BEF75430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05" y="2293029"/>
            <a:ext cx="10793492" cy="466433"/>
          </a:xfrm>
        </p:spPr>
        <p:txBody>
          <a:bodyPr/>
          <a:lstStyle/>
          <a:p>
            <a:r>
              <a:rPr kumimoji="1" lang="ko-KR" altLang="en-US" sz="2800" dirty="0"/>
              <a:t>동아대학교 </a:t>
            </a:r>
            <a:r>
              <a:rPr kumimoji="1" lang="en-US" altLang="ko-KR" sz="2800" dirty="0"/>
              <a:t>X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인코워크숍</a:t>
            </a:r>
            <a:br>
              <a:rPr kumimoji="1" lang="en-US" altLang="ko-KR" sz="2800" dirty="0"/>
            </a:br>
            <a:r>
              <a:rPr lang="ko-KR" altLang="en-US" dirty="0" err="1"/>
              <a:t>파이썬으로</a:t>
            </a:r>
            <a:r>
              <a:rPr lang="ko-KR" altLang="en-US" dirty="0"/>
              <a:t> 배우는 통계학 기초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5543E-57D2-8042-86E0-5B780F338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/>
              <a:t>202</a:t>
            </a:r>
            <a:r>
              <a:rPr kumimoji="1" lang="en-US" altLang="ko-KR" dirty="0"/>
              <a:t>5-08-21</a:t>
            </a:r>
            <a:r>
              <a:rPr kumimoji="1" lang="en" altLang="ko-KR" dirty="0"/>
              <a:t> </a:t>
            </a:r>
            <a:r>
              <a:rPr kumimoji="1" lang="ko-KR" altLang="en-US" dirty="0"/>
              <a:t>  ㈜</a:t>
            </a:r>
            <a:r>
              <a:rPr kumimoji="1" lang="ko-KR" altLang="en-US" dirty="0" err="1"/>
              <a:t>인실리코젠</a:t>
            </a:r>
            <a:r>
              <a:rPr kumimoji="1" lang="en-US" altLang="ko-KR" dirty="0"/>
              <a:t>   </a:t>
            </a:r>
            <a:r>
              <a:rPr kumimoji="1" lang="ko-KR" altLang="en-US" dirty="0" err="1"/>
              <a:t>박소희</a:t>
            </a:r>
            <a:r>
              <a:rPr kumimoji="1" lang="ko-KR" altLang="en-US" dirty="0"/>
              <a:t> </a:t>
            </a:r>
            <a:endParaRPr kumimoji="1" lang="en" altLang="ko-Kore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9DB6540-A694-CD55-6308-2ADD8875FB84}"/>
              </a:ext>
            </a:extLst>
          </p:cNvPr>
          <p:cNvSpPr txBox="1">
            <a:spLocks/>
          </p:cNvSpPr>
          <p:nvPr/>
        </p:nvSpPr>
        <p:spPr>
          <a:xfrm>
            <a:off x="697505" y="765175"/>
            <a:ext cx="1742619" cy="215553"/>
          </a:xfrm>
          <a:prstGeom prst="roundRect">
            <a:avLst>
              <a:gd name="adj" fmla="val 50000"/>
            </a:avLst>
          </a:prstGeom>
          <a:solidFill>
            <a:srgbClr val="7187A4"/>
          </a:solidFill>
          <a:ln>
            <a:noFill/>
          </a:ln>
        </p:spPr>
        <p:txBody>
          <a:bodyPr vert="horz" lIns="0" tIns="0" rIns="0" bIns="0" rtlCol="0" anchor="ctr" anchorCtr="0">
            <a:normAutofit/>
          </a:bodyPr>
          <a:lstStyle>
            <a:lvl1pPr marL="0" indent="0" algn="ctr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" kern="1200">
                <a:solidFill>
                  <a:srgbClr val="FFFFFF"/>
                </a:solidFill>
                <a:latin typeface="+mn-ea"/>
                <a:ea typeface="+mn-ea"/>
                <a:cs typeface="Gothic A1 Bold" pitchFamily="2" charset="-127"/>
              </a:defRPr>
            </a:lvl1pPr>
            <a:lvl2pPr marL="180975" indent="-180975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Gothic A1 Regular" pitchFamily="2" charset="-127"/>
              </a:defRPr>
            </a:lvl2pPr>
            <a:lvl3pPr marL="361950" indent="-180975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Gothic A1 Regular" pitchFamily="2" charset="-127"/>
              </a:defRPr>
            </a:lvl3pPr>
            <a:lvl4pPr marL="180975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Gothic A1" pitchFamily="2" charset="-127"/>
                <a:ea typeface="Gothic A1" pitchFamily="2" charset="-127"/>
                <a:cs typeface="Gothic A1" pitchFamily="2" charset="-127"/>
              </a:defRPr>
            </a:lvl4pPr>
            <a:lvl5pPr marL="180975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Gothic A1" pitchFamily="2" charset="-127"/>
                <a:ea typeface="Gothic A1" pitchFamily="2" charset="-127"/>
                <a:cs typeface="Gothic A1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Gothic A1" pitchFamily="2" charset="-127"/>
              </a:rPr>
              <a:t>동아대학교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Gothic A1" pitchFamily="2" charset="-127"/>
              </a:rPr>
              <a:t>-Ver.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Gothic A1" pitchFamily="2" charset="-127"/>
              </a:rPr>
              <a:t> </a:t>
            </a:r>
            <a:r>
              <a:rPr lang="en-US" altLang="ko-KR" dirty="0">
                <a:cs typeface="Gothic A1" pitchFamily="2" charset="-127"/>
              </a:rPr>
              <a:t>2508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Gothic A1" pitchFamily="2" charset="-127"/>
              </a:rPr>
              <a:t>-01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Gothic A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4227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C7335-1187-E017-96A7-93A297AD0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A164A-E0F2-8A22-0924-9C4FDC8D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유전자 발현 데이터 적용 </a:t>
            </a:r>
            <a:r>
              <a:rPr kumimoji="1" lang="en-US" altLang="ko-KR" dirty="0"/>
              <a:t>(4/4)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집단 간 </a:t>
            </a:r>
            <a:r>
              <a:rPr kumimoji="1" lang="ko-KR" altLang="en-US" dirty="0" err="1"/>
              <a:t>발현량</a:t>
            </a:r>
            <a:r>
              <a:rPr kumimoji="1" lang="ko-KR" altLang="en-US" dirty="0"/>
              <a:t> 차이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EF7C9-F695-4B11-AAB5-88B723C2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3739107"/>
            <a:ext cx="2253037" cy="2758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1D13A0-8B00-AE34-8D3E-82E782008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73" y="3739105"/>
            <a:ext cx="2162397" cy="27580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D480EB-8FCD-E36F-0DCF-9619538C5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392" y="3739107"/>
            <a:ext cx="2253037" cy="27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97FE5-5FC1-8743-E4D7-CB627469C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69" y="981075"/>
            <a:ext cx="2162398" cy="27580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D2FD34-C1C0-1128-24EC-CEEF63DA7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773" y="981075"/>
            <a:ext cx="2162398" cy="27580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B25297-EB46-BF0D-10BC-5D44A37C6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390" y="981076"/>
            <a:ext cx="2253039" cy="27580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81EF4-4879-E2CB-AC19-988FC3093C0E}"/>
              </a:ext>
            </a:extLst>
          </p:cNvPr>
          <p:cNvSpPr/>
          <p:nvPr/>
        </p:nvSpPr>
        <p:spPr>
          <a:xfrm>
            <a:off x="7233709" y="1437340"/>
            <a:ext cx="1071266" cy="3479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20" name="직사각형 24">
            <a:extLst>
              <a:ext uri="{FF2B5EF4-FFF2-40B4-BE49-F238E27FC236}">
                <a16:creationId xmlns:a16="http://schemas.microsoft.com/office/drawing/2014/main" id="{84635B05-3B77-BFB9-759A-0E63E4920C1D}"/>
              </a:ext>
            </a:extLst>
          </p:cNvPr>
          <p:cNvSpPr/>
          <p:nvPr/>
        </p:nvSpPr>
        <p:spPr bwMode="auto">
          <a:xfrm>
            <a:off x="8708571" y="2360090"/>
            <a:ext cx="2213475" cy="117746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1400" dirty="0">
                <a:latin typeface="+mj-ea"/>
                <a:ea typeface="+mj-ea"/>
              </a:rPr>
              <a:t>P-value</a:t>
            </a:r>
            <a:r>
              <a:rPr kumimoji="0" lang="ko-KR" altLang="en-US" sz="1400" dirty="0">
                <a:latin typeface="+mj-ea"/>
                <a:ea typeface="+mj-ea"/>
              </a:rPr>
              <a:t> </a:t>
            </a:r>
            <a:r>
              <a:rPr kumimoji="0" lang="en-US" altLang="ko-KR" sz="1400" dirty="0">
                <a:latin typeface="+mj-ea"/>
                <a:ea typeface="+mj-ea"/>
              </a:rPr>
              <a:t>(</a:t>
            </a:r>
            <a:r>
              <a:rPr kumimoji="0" lang="ko-KR" altLang="en-US" sz="1400" dirty="0">
                <a:latin typeface="+mj-ea"/>
                <a:ea typeface="+mj-ea"/>
              </a:rPr>
              <a:t>유의확률</a:t>
            </a:r>
            <a:r>
              <a:rPr kumimoji="0" lang="en-US" altLang="ko-KR" sz="1400" dirty="0">
                <a:latin typeface="+mj-ea"/>
                <a:ea typeface="+mj-ea"/>
              </a:rPr>
              <a:t>)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  <a:ea typeface="+mn-ea"/>
              </a:rPr>
              <a:t>* </a:t>
            </a:r>
            <a:r>
              <a:rPr kumimoji="0" lang="en-US" altLang="ko-KR" sz="1400" dirty="0">
                <a:latin typeface="+mn-ea"/>
                <a:ea typeface="+mn-ea"/>
              </a:rPr>
              <a:t>&lt;</a:t>
            </a:r>
            <a:r>
              <a:rPr kumimoji="0" lang="ko-KR" altLang="en-US" sz="1400" dirty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0.05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  <a:ea typeface="+mn-ea"/>
              </a:rPr>
              <a:t>** </a:t>
            </a:r>
            <a:r>
              <a:rPr kumimoji="0" lang="en-US" altLang="ko-KR" sz="1400" dirty="0">
                <a:latin typeface="+mn-ea"/>
                <a:ea typeface="+mn-ea"/>
              </a:rPr>
              <a:t>&lt;</a:t>
            </a:r>
            <a:r>
              <a:rPr kumimoji="0" lang="ko-KR" altLang="en-US" sz="1400" dirty="0">
                <a:latin typeface="+mn-ea"/>
                <a:ea typeface="+mn-ea"/>
              </a:rPr>
              <a:t> </a:t>
            </a:r>
            <a:r>
              <a:rPr kumimoji="0" lang="en-US" altLang="ko-KR" sz="1400" dirty="0">
                <a:latin typeface="+mn-ea"/>
                <a:ea typeface="+mn-ea"/>
              </a:rPr>
              <a:t>0.01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</a:rPr>
              <a:t>*** </a:t>
            </a:r>
            <a:r>
              <a:rPr kumimoji="0" lang="en-US" altLang="ko-KR" sz="1400" dirty="0">
                <a:latin typeface="+mn-ea"/>
              </a:rPr>
              <a:t>&lt;</a:t>
            </a:r>
            <a:r>
              <a:rPr kumimoji="0" lang="ko-KR" altLang="en-US" sz="1400" dirty="0">
                <a:latin typeface="+mn-ea"/>
              </a:rPr>
              <a:t> </a:t>
            </a:r>
            <a:r>
              <a:rPr kumimoji="0" lang="en-US" altLang="ko-KR" sz="1400" dirty="0">
                <a:latin typeface="+mn-ea"/>
              </a:rPr>
              <a:t>0.001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</a:rPr>
              <a:t>**** </a:t>
            </a:r>
            <a:r>
              <a:rPr kumimoji="0" lang="en-US" altLang="ko-KR" sz="1400" dirty="0">
                <a:latin typeface="+mn-ea"/>
              </a:rPr>
              <a:t>&lt;</a:t>
            </a:r>
            <a:r>
              <a:rPr kumimoji="0" lang="ko-KR" altLang="en-US" sz="1400" dirty="0">
                <a:latin typeface="+mn-ea"/>
              </a:rPr>
              <a:t> </a:t>
            </a:r>
            <a:r>
              <a:rPr kumimoji="0" lang="en-US" altLang="ko-KR" sz="1400" dirty="0">
                <a:latin typeface="+mn-ea"/>
              </a:rPr>
              <a:t>0.0001</a:t>
            </a:r>
            <a:endParaRPr kumimoji="0" lang="en-US" altLang="ko-KR" sz="1400" dirty="0">
              <a:latin typeface="+mn-ea"/>
              <a:ea typeface="+mn-ea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B724CDE9-7401-24C0-E626-10FA009347F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304975" y="1611299"/>
            <a:ext cx="403596" cy="59850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3945-0CB8-F708-A1BB-425BE16F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유전자 발현 데이터 활용한 기초 통계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A298BC-41C5-897D-2E2F-E6AF85FEEABA}"/>
              </a:ext>
            </a:extLst>
          </p:cNvPr>
          <p:cNvSpPr/>
          <p:nvPr/>
        </p:nvSpPr>
        <p:spPr>
          <a:xfrm>
            <a:off x="3423486" y="981075"/>
            <a:ext cx="5345027" cy="229552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676C71"/>
                </a:solidFill>
                <a:latin typeface="Gothic A1 Regular" pitchFamily="2" charset="-127"/>
                <a:ea typeface="Gothic A1 Regular" pitchFamily="2" charset="-127"/>
                <a:cs typeface="Gothic A1 Regular" pitchFamily="2" charset="-127"/>
              </a:rPr>
              <a:t>Count matrix</a:t>
            </a:r>
            <a:endParaRPr kumimoji="1" lang="ko-KR" altLang="en-US" sz="1400" dirty="0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2BA6B-21C9-861B-FCAF-874444BBD93C}"/>
              </a:ext>
            </a:extLst>
          </p:cNvPr>
          <p:cNvSpPr txBox="1"/>
          <p:nvPr/>
        </p:nvSpPr>
        <p:spPr>
          <a:xfrm>
            <a:off x="-1360449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kumimoji="1" lang="ko-KR" altLang="en-US" sz="1600" dirty="0" err="1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DFE94-2774-C7A6-075A-195B9492F9B8}"/>
              </a:ext>
            </a:extLst>
          </p:cNvPr>
          <p:cNvSpPr txBox="1"/>
          <p:nvPr/>
        </p:nvSpPr>
        <p:spPr>
          <a:xfrm>
            <a:off x="423986" y="4065497"/>
            <a:ext cx="5345027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도전 과제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(1):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기초 통계 요약 해보기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AD98-800E-23E4-BA92-B12F9AD23BD2}"/>
              </a:ext>
            </a:extLst>
          </p:cNvPr>
          <p:cNvSpPr txBox="1"/>
          <p:nvPr/>
        </p:nvSpPr>
        <p:spPr>
          <a:xfrm>
            <a:off x="6422987" y="4065497"/>
            <a:ext cx="5345027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도전 과제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(2):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전체 샘플에 대한 유전자 발현 바이올린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플랏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그려보기 </a:t>
            </a:r>
          </a:p>
        </p:txBody>
      </p:sp>
    </p:spTree>
    <p:extLst>
      <p:ext uri="{BB962C8B-B14F-4D97-AF65-F5344CB8AC3E}">
        <p14:creationId xmlns:p14="http://schemas.microsoft.com/office/powerpoint/2010/main" val="5480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3A6B-20B7-EF72-65E6-CEB57A6B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A5CF3-3CE9-4434-E9A4-2FC41A7E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기초 통계 기반 필터링 조건 선정하기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3BEDF9-F675-E0B3-742C-F3316925F64C}"/>
              </a:ext>
            </a:extLst>
          </p:cNvPr>
          <p:cNvSpPr/>
          <p:nvPr/>
        </p:nvSpPr>
        <p:spPr>
          <a:xfrm>
            <a:off x="3423486" y="981075"/>
            <a:ext cx="5345027" cy="229552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676C71"/>
                </a:solidFill>
                <a:latin typeface="Gothic A1 Regular" pitchFamily="2" charset="-127"/>
                <a:ea typeface="Gothic A1 Regular" pitchFamily="2" charset="-127"/>
                <a:cs typeface="Gothic A1 Regular" pitchFamily="2" charset="-127"/>
              </a:rPr>
              <a:t>Count matrix</a:t>
            </a:r>
            <a:endParaRPr kumimoji="1" lang="ko-KR" altLang="en-US" sz="1400" dirty="0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FE917-2A77-FCCF-4DF9-36A70AFE7C26}"/>
              </a:ext>
            </a:extLst>
          </p:cNvPr>
          <p:cNvSpPr txBox="1"/>
          <p:nvPr/>
        </p:nvSpPr>
        <p:spPr>
          <a:xfrm>
            <a:off x="-1360449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kumimoji="1" lang="ko-KR" altLang="en-US" sz="1600" dirty="0" err="1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D2E42-C04D-9937-2FC5-7AFB087211DE}"/>
              </a:ext>
            </a:extLst>
          </p:cNvPr>
          <p:cNvSpPr txBox="1"/>
          <p:nvPr/>
        </p:nvSpPr>
        <p:spPr>
          <a:xfrm>
            <a:off x="423986" y="4065497"/>
            <a:ext cx="5345027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도전 과제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(1):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PCA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플랏팅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후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바이어스 샘플 처리 고민해보기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A78B7-8038-A35F-E9F0-3393A4BDA49E}"/>
              </a:ext>
            </a:extLst>
          </p:cNvPr>
          <p:cNvSpPr txBox="1"/>
          <p:nvPr/>
        </p:nvSpPr>
        <p:spPr>
          <a:xfrm>
            <a:off x="6422987" y="4065497"/>
            <a:ext cx="5345027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도전 과제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(2):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저발현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유전자 필터링 조건 선정하기 </a:t>
            </a:r>
          </a:p>
        </p:txBody>
      </p:sp>
    </p:spTree>
    <p:extLst>
      <p:ext uri="{BB962C8B-B14F-4D97-AF65-F5344CB8AC3E}">
        <p14:creationId xmlns:p14="http://schemas.microsoft.com/office/powerpoint/2010/main" val="350996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6549-9C27-1F4C-014D-2EC151BE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94F0BF0D-12FB-916D-4ED4-319AB08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발현 데이터 통계학 심화</a:t>
            </a:r>
            <a:endParaRPr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57D1A26-0DD6-F3E9-2F41-87241C12C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70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8B469-0FA6-3893-9782-2E093E286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0A7A-46F1-0D83-C035-A250117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생명과학 데이터 특성 이해 </a:t>
            </a:r>
            <a:r>
              <a:rPr kumimoji="1" lang="en-US" altLang="ko-KR" dirty="0"/>
              <a:t>(1/2)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고차원 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7C4002-EE12-8D2F-9BE1-E25035AD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51" y="981075"/>
            <a:ext cx="6057578" cy="5403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067596-5168-8981-0AB0-2292FBEC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1" y="981075"/>
            <a:ext cx="6057578" cy="5403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C49B25-7D3D-961A-8D44-D115A4C496C7}"/>
              </a:ext>
            </a:extLst>
          </p:cNvPr>
          <p:cNvSpPr txBox="1"/>
          <p:nvPr/>
        </p:nvSpPr>
        <p:spPr>
          <a:xfrm>
            <a:off x="4413315" y="6127422"/>
            <a:ext cx="3365369" cy="1791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ko-KR" altLang="en-US" sz="1600" dirty="0">
                <a:latin typeface="+mn-ea"/>
              </a:rPr>
              <a:t>유전자 데이터 예시 </a:t>
            </a:r>
            <a:r>
              <a:rPr kumimoji="1" lang="en-US" altLang="ko-KR" sz="1600" dirty="0">
                <a:latin typeface="+mn-ea"/>
              </a:rPr>
              <a:t>(1): RNA-seq</a:t>
            </a:r>
            <a:r>
              <a:rPr kumimoji="1" lang="ko-KR" altLang="en-US" sz="1600" dirty="0">
                <a:latin typeface="+mn-ea"/>
              </a:rPr>
              <a:t>   </a:t>
            </a:r>
            <a:endParaRPr kumimoji="1" lang="ko-KR" altLang="en-US" sz="16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44FF50-1264-3094-5424-D91E670D0ABD}"/>
              </a:ext>
            </a:extLst>
          </p:cNvPr>
          <p:cNvSpPr/>
          <p:nvPr/>
        </p:nvSpPr>
        <p:spPr>
          <a:xfrm>
            <a:off x="6277198" y="5403460"/>
            <a:ext cx="462967" cy="179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957960-9E35-41AF-745A-A1362411B5F8}"/>
              </a:ext>
            </a:extLst>
          </p:cNvPr>
          <p:cNvSpPr/>
          <p:nvPr/>
        </p:nvSpPr>
        <p:spPr>
          <a:xfrm>
            <a:off x="2277451" y="1892871"/>
            <a:ext cx="3637350" cy="179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74372-AFD2-0C09-8A5C-5C842A907312}"/>
              </a:ext>
            </a:extLst>
          </p:cNvPr>
          <p:cNvSpPr/>
          <p:nvPr/>
        </p:nvSpPr>
        <p:spPr>
          <a:xfrm>
            <a:off x="670911" y="1890132"/>
            <a:ext cx="1579089" cy="38149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9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574A8-EFBA-2625-930F-9CDADEC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생명과학 데이터 특성 이해 </a:t>
            </a:r>
            <a:r>
              <a:rPr kumimoji="1" lang="en-US" altLang="ko-KR" dirty="0"/>
              <a:t>(1/2)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고차원 데이터</a:t>
            </a:r>
          </a:p>
        </p:txBody>
      </p:sp>
      <p:pic>
        <p:nvPicPr>
          <p:cNvPr id="3" name="Picture 4" descr="Introduction to scRNA-seq: Understanding Raw RNA Sequencing Data | by  Britney | Atoms to Algorithms | Medium">
            <a:extLst>
              <a:ext uri="{FF2B5EF4-FFF2-40B4-BE49-F238E27FC236}">
                <a16:creationId xmlns:a16="http://schemas.microsoft.com/office/drawing/2014/main" id="{295B9064-1508-5E83-65C2-6379D5D1C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86" t="6602" r="6707" b="11706"/>
          <a:stretch>
            <a:fillRect/>
          </a:stretch>
        </p:blipFill>
        <p:spPr bwMode="auto">
          <a:xfrm>
            <a:off x="3396956" y="981075"/>
            <a:ext cx="5398088" cy="50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890DB-F2F1-3698-3351-C35A34818D82}"/>
              </a:ext>
            </a:extLst>
          </p:cNvPr>
          <p:cNvSpPr txBox="1"/>
          <p:nvPr/>
        </p:nvSpPr>
        <p:spPr>
          <a:xfrm>
            <a:off x="4413315" y="6127422"/>
            <a:ext cx="3365369" cy="1791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ko-KR" altLang="en-US" sz="1600" dirty="0">
                <a:latin typeface="+mn-ea"/>
              </a:rPr>
              <a:t>유전자 데이터 예시 </a:t>
            </a:r>
            <a:r>
              <a:rPr kumimoji="1" lang="en-US" altLang="ko-KR" sz="1600" dirty="0">
                <a:latin typeface="+mn-ea"/>
              </a:rPr>
              <a:t>(2): </a:t>
            </a:r>
            <a:r>
              <a:rPr kumimoji="1" lang="en-US" altLang="ko-KR" sz="1600" dirty="0" err="1">
                <a:latin typeface="+mn-ea"/>
              </a:rPr>
              <a:t>scRNA</a:t>
            </a:r>
            <a:r>
              <a:rPr kumimoji="1" lang="en-US" altLang="ko-KR" sz="1600" dirty="0">
                <a:latin typeface="+mn-ea"/>
              </a:rPr>
              <a:t>-seq</a:t>
            </a:r>
            <a:endParaRPr kumimoji="1" lang="ko-KR" altLang="en-US" sz="1600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C2B566-5040-F183-0270-7AE686CC3E87}"/>
              </a:ext>
            </a:extLst>
          </p:cNvPr>
          <p:cNvSpPr/>
          <p:nvPr/>
        </p:nvSpPr>
        <p:spPr>
          <a:xfrm>
            <a:off x="7015527" y="1184452"/>
            <a:ext cx="1601699" cy="3248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7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007A-BA4A-6A06-AE6B-77FBAA45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생명과학 데이터 특성 이해 </a:t>
            </a:r>
            <a:r>
              <a:rPr kumimoji="1" lang="en-US" altLang="ko-KR" dirty="0"/>
              <a:t>(2/2)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정규성 가정이 어려움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E32CD-2372-CA32-E51F-54071E13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" y="4269667"/>
            <a:ext cx="5554436" cy="21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D5C56-13D7-D44C-573A-24228C6C0791}"/>
              </a:ext>
            </a:extLst>
          </p:cNvPr>
          <p:cNvSpPr txBox="1"/>
          <p:nvPr/>
        </p:nvSpPr>
        <p:spPr>
          <a:xfrm>
            <a:off x="-1427356" y="249787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kumimoji="1" lang="ko-KR" altLang="en-US" sz="1600" dirty="0" err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44228-B901-5085-657A-8467BC84B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00" y="1931072"/>
            <a:ext cx="4808890" cy="339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C9278-2952-295C-F86A-6B31751F9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0" y="981075"/>
            <a:ext cx="6311900" cy="3289300"/>
          </a:xfrm>
          <a:prstGeom prst="rect">
            <a:avLst/>
          </a:prstGeom>
        </p:spPr>
      </p:pic>
      <p:sp>
        <p:nvSpPr>
          <p:cNvPr id="16" name="왼쪽 화살표[L] 15">
            <a:extLst>
              <a:ext uri="{FF2B5EF4-FFF2-40B4-BE49-F238E27FC236}">
                <a16:creationId xmlns:a16="http://schemas.microsoft.com/office/drawing/2014/main" id="{54038F33-D049-3780-BD58-8A3B3AC569BD}"/>
              </a:ext>
            </a:extLst>
          </p:cNvPr>
          <p:cNvSpPr/>
          <p:nvPr/>
        </p:nvSpPr>
        <p:spPr>
          <a:xfrm rot="18000000">
            <a:off x="7596027" y="1772800"/>
            <a:ext cx="403882" cy="397260"/>
          </a:xfrm>
          <a:prstGeom prst="leftArrow">
            <a:avLst/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A1CBE-CCE7-0C32-E634-2959CBF7C272}"/>
              </a:ext>
            </a:extLst>
          </p:cNvPr>
          <p:cNvSpPr txBox="1"/>
          <p:nvPr/>
        </p:nvSpPr>
        <p:spPr>
          <a:xfrm>
            <a:off x="7319802" y="5379229"/>
            <a:ext cx="3365369" cy="1791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ko-KR" altLang="en-US" sz="1600" dirty="0" err="1">
                <a:latin typeface="+mn-ea"/>
                <a:ea typeface="+mn-ea"/>
              </a:rPr>
              <a:t>포아송</a:t>
            </a:r>
            <a:r>
              <a:rPr kumimoji="1" lang="ko-KR" altLang="en-US" sz="1600" dirty="0">
                <a:latin typeface="+mn-ea"/>
                <a:ea typeface="+mn-ea"/>
              </a:rPr>
              <a:t> 분포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6A97E-A1A7-1402-2555-3F12F72E61A8}"/>
              </a:ext>
            </a:extLst>
          </p:cNvPr>
          <p:cNvSpPr txBox="1"/>
          <p:nvPr/>
        </p:nvSpPr>
        <p:spPr>
          <a:xfrm>
            <a:off x="7904931" y="1481035"/>
            <a:ext cx="1802427" cy="1985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just"/>
            <a:r>
              <a:rPr kumimoji="1" lang="en-US" altLang="ko-KR" sz="1600" dirty="0">
                <a:latin typeface="+mn-ea"/>
                <a:ea typeface="+mn-ea"/>
              </a:rPr>
              <a:t>Right Skewed graph!</a:t>
            </a:r>
            <a:endParaRPr kumimoji="1"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1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9ED52-C44F-1265-227E-331646A7E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B3D74-2FF1-7C21-6B57-BDD2EE44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생명과학 데이터 특성 이해 </a:t>
            </a:r>
            <a:r>
              <a:rPr kumimoji="1" lang="en-US" altLang="ko-KR" dirty="0"/>
              <a:t>(2/2)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정규성 가정이 어려움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DAA1E-CEC3-B6A5-3AB2-F2C97778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" y="1419676"/>
            <a:ext cx="5554436" cy="21096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30E002-5D99-0760-884D-CE30527A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6" y="3771109"/>
            <a:ext cx="5554436" cy="2109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E2979-4B2A-008F-1348-3EDD409C5E86}"/>
              </a:ext>
            </a:extLst>
          </p:cNvPr>
          <p:cNvSpPr txBox="1"/>
          <p:nvPr/>
        </p:nvSpPr>
        <p:spPr>
          <a:xfrm>
            <a:off x="-1427356" y="249787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kumimoji="1" lang="ko-KR" altLang="en-US" sz="1600" dirty="0" err="1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AA9988-67AC-2F41-FDF5-BC87ED268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700" y="1931072"/>
            <a:ext cx="4808890" cy="3393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F122A-F55B-4335-F833-CEA9F40DEAA5}"/>
              </a:ext>
            </a:extLst>
          </p:cNvPr>
          <p:cNvSpPr txBox="1"/>
          <p:nvPr/>
        </p:nvSpPr>
        <p:spPr>
          <a:xfrm>
            <a:off x="7319802" y="5379229"/>
            <a:ext cx="3365369" cy="1791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ko-KR" altLang="en-US" sz="1600" dirty="0" err="1">
                <a:latin typeface="+mn-ea"/>
                <a:ea typeface="+mn-ea"/>
              </a:rPr>
              <a:t>포아송</a:t>
            </a:r>
            <a:r>
              <a:rPr kumimoji="1" lang="ko-KR" altLang="en-US" sz="1600" dirty="0">
                <a:latin typeface="+mn-ea"/>
                <a:ea typeface="+mn-ea"/>
              </a:rPr>
              <a:t> 분포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27A3AD-75FE-F72B-14D1-770189E68F4D}"/>
              </a:ext>
            </a:extLst>
          </p:cNvPr>
          <p:cNvSpPr/>
          <p:nvPr/>
        </p:nvSpPr>
        <p:spPr>
          <a:xfrm>
            <a:off x="423863" y="1570977"/>
            <a:ext cx="196623" cy="13028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CBC8C7-2C3A-702A-A283-872559459ADA}"/>
              </a:ext>
            </a:extLst>
          </p:cNvPr>
          <p:cNvSpPr/>
          <p:nvPr/>
        </p:nvSpPr>
        <p:spPr>
          <a:xfrm>
            <a:off x="4418921" y="3760223"/>
            <a:ext cx="523193" cy="245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4" name="왼쪽 화살표[L] 13">
            <a:extLst>
              <a:ext uri="{FF2B5EF4-FFF2-40B4-BE49-F238E27FC236}">
                <a16:creationId xmlns:a16="http://schemas.microsoft.com/office/drawing/2014/main" id="{976E415E-A465-E652-D2A9-CB8E666D9232}"/>
              </a:ext>
            </a:extLst>
          </p:cNvPr>
          <p:cNvSpPr/>
          <p:nvPr/>
        </p:nvSpPr>
        <p:spPr>
          <a:xfrm rot="18000000">
            <a:off x="9099259" y="3405657"/>
            <a:ext cx="403882" cy="397260"/>
          </a:xfrm>
          <a:prstGeom prst="leftArrow">
            <a:avLst/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EB14F-7E2E-5C72-D444-A0544E3DC81E}"/>
              </a:ext>
            </a:extLst>
          </p:cNvPr>
          <p:cNvSpPr txBox="1"/>
          <p:nvPr/>
        </p:nvSpPr>
        <p:spPr>
          <a:xfrm>
            <a:off x="9408163" y="3113892"/>
            <a:ext cx="1802427" cy="1985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just"/>
            <a:r>
              <a:rPr kumimoji="1" lang="en-US" altLang="ko-KR" sz="1600" dirty="0">
                <a:latin typeface="+mn-ea"/>
              </a:rPr>
              <a:t>No </a:t>
            </a:r>
            <a:r>
              <a:rPr kumimoji="1" lang="en-US" altLang="ko-KR" sz="1600" dirty="0">
                <a:latin typeface="+mn-ea"/>
                <a:ea typeface="+mn-ea"/>
              </a:rPr>
              <a:t>Skewed!</a:t>
            </a:r>
            <a:endParaRPr kumimoji="1"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830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39E33-BC16-936B-F400-70FCE47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유전자 발현 데이터 적용 </a:t>
            </a:r>
            <a:r>
              <a:rPr kumimoji="1" lang="en-US" altLang="ko-KR" dirty="0"/>
              <a:t>(1/4)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77476-8B2E-FAE0-2E68-31C7698F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8" y="1820854"/>
            <a:ext cx="5305446" cy="3536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4F7B87-6FCA-E014-56E4-B5EF8063C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574" y="1091908"/>
            <a:ext cx="4727026" cy="1795391"/>
          </a:xfrm>
          <a:prstGeom prst="rect">
            <a:avLst/>
          </a:prstGeom>
        </p:spPr>
      </p:pic>
      <p:sp>
        <p:nvSpPr>
          <p:cNvPr id="19" name="직사각형 24">
            <a:extLst>
              <a:ext uri="{FF2B5EF4-FFF2-40B4-BE49-F238E27FC236}">
                <a16:creationId xmlns:a16="http://schemas.microsoft.com/office/drawing/2014/main" id="{B2A9BE8F-ABF8-6F10-335F-B30B26A7A368}"/>
              </a:ext>
            </a:extLst>
          </p:cNvPr>
          <p:cNvSpPr/>
          <p:nvPr/>
        </p:nvSpPr>
        <p:spPr bwMode="auto">
          <a:xfrm>
            <a:off x="431753" y="5037146"/>
            <a:ext cx="5664247" cy="117746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kumimoji="0" lang="ko-KR" altLang="en-US" sz="1400" dirty="0">
              <a:latin typeface="+mn-ea"/>
              <a:ea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DBCABF-5D9D-F46C-FE2E-D9E5DE30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434" y="2837767"/>
            <a:ext cx="4819306" cy="18304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E6A2296-847F-B591-3321-AC987AEC8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022" y="4767723"/>
            <a:ext cx="4721718" cy="17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7AFA-B770-04CE-F98A-523FBEFB5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C91AB79-8977-DC95-D5E3-BC1E9CFBE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0"/>
          <a:stretch/>
        </p:blipFill>
        <p:spPr>
          <a:xfrm>
            <a:off x="6397470" y="1621410"/>
            <a:ext cx="5243059" cy="42628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C8CEDD-32BC-4C25-0EDA-F24D1C28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유전자 발현 데이터 적용 </a:t>
            </a:r>
            <a:r>
              <a:rPr kumimoji="1" lang="en-US" altLang="ko-KR" dirty="0"/>
              <a:t>(2/4)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Volcano Plot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1BC32-C812-96FF-583C-E6ACB649F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11" y="1801518"/>
            <a:ext cx="5672014" cy="350742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C7086-A94A-9928-9735-DBC24AAFD8C5}"/>
              </a:ext>
            </a:extLst>
          </p:cNvPr>
          <p:cNvSpPr txBox="1"/>
          <p:nvPr/>
        </p:nvSpPr>
        <p:spPr>
          <a:xfrm>
            <a:off x="1349298" y="1215150"/>
            <a:ext cx="3742599" cy="279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kumimoji="1" lang="en-US" altLang="ko-KR" sz="1600" dirty="0">
                <a:latin typeface="+mn-ea"/>
                <a:ea typeface="+mn-ea"/>
              </a:rPr>
              <a:t>Differential expressed gene matrix</a:t>
            </a:r>
            <a:endParaRPr kumimoji="1" lang="ko-KR" altLang="en-US" sz="1600" dirty="0" err="1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AAFC23-2E6B-BA66-FD23-DB737B9E0CCC}"/>
              </a:ext>
            </a:extLst>
          </p:cNvPr>
          <p:cNvSpPr/>
          <p:nvPr/>
        </p:nvSpPr>
        <p:spPr>
          <a:xfrm>
            <a:off x="1349298" y="1768065"/>
            <a:ext cx="992458" cy="3540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5DD764-5D3D-DEFF-B806-7A258E46E0EA}"/>
              </a:ext>
            </a:extLst>
          </p:cNvPr>
          <p:cNvSpPr/>
          <p:nvPr/>
        </p:nvSpPr>
        <p:spPr>
          <a:xfrm>
            <a:off x="4204316" y="1768065"/>
            <a:ext cx="992458" cy="35408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401300-6F39-89F8-B672-38880749A4C2}"/>
              </a:ext>
            </a:extLst>
          </p:cNvPr>
          <p:cNvSpPr/>
          <p:nvPr/>
        </p:nvSpPr>
        <p:spPr>
          <a:xfrm>
            <a:off x="8594797" y="5399740"/>
            <a:ext cx="945129" cy="4844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9A423-FC1A-2A09-FB35-73CF6F280C20}"/>
              </a:ext>
            </a:extLst>
          </p:cNvPr>
          <p:cNvSpPr/>
          <p:nvPr/>
        </p:nvSpPr>
        <p:spPr>
          <a:xfrm>
            <a:off x="6397470" y="2440234"/>
            <a:ext cx="496229" cy="17546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393E947-1C35-CC26-B201-1A1A92F1C3AA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rot="16200000" flipH="1">
            <a:off x="5336980" y="1131629"/>
            <a:ext cx="672169" cy="1945040"/>
          </a:xfrm>
          <a:prstGeom prst="bentConnector3">
            <a:avLst>
              <a:gd name="adj1" fmla="val -340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BB551588-5CF2-802A-639A-41DB068EB953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5168804" y="1985669"/>
            <a:ext cx="575281" cy="7221835"/>
          </a:xfrm>
          <a:prstGeom prst="bentConnector3">
            <a:avLst>
              <a:gd name="adj1" fmla="val 13973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789FA4-BFA3-D28E-8C36-AA4F5C35C20E}"/>
              </a:ext>
            </a:extLst>
          </p:cNvPr>
          <p:cNvSpPr txBox="1"/>
          <p:nvPr/>
        </p:nvSpPr>
        <p:spPr>
          <a:xfrm>
            <a:off x="9567396" y="1767256"/>
            <a:ext cx="1092073" cy="2836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ko-KR" sz="1600" dirty="0">
                <a:latin typeface="+mn-ea"/>
                <a:ea typeface="+mn-ea"/>
              </a:rPr>
              <a:t>n=257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2C2CD-C0C6-B7FE-F067-7BADB51667D2}"/>
              </a:ext>
            </a:extLst>
          </p:cNvPr>
          <p:cNvSpPr txBox="1"/>
          <p:nvPr/>
        </p:nvSpPr>
        <p:spPr>
          <a:xfrm>
            <a:off x="7502724" y="1767256"/>
            <a:ext cx="1092073" cy="2836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ko-KR" sz="1600" dirty="0">
                <a:latin typeface="+mn-ea"/>
                <a:ea typeface="+mn-ea"/>
              </a:rPr>
              <a:t>n=109</a:t>
            </a:r>
            <a:endParaRPr kumimoji="1" lang="ko-Kore-KR" altLang="en-US" sz="16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27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EACFF-9323-0D26-D369-1983482A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3E6D8-50B8-B97B-ECE0-2095C0D4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유전자 발현 데이터 적용 </a:t>
            </a:r>
            <a:r>
              <a:rPr kumimoji="1" lang="en-US" altLang="ko-KR" dirty="0"/>
              <a:t>(3/4)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Clustering, Heatmap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0C9BF5-9ED8-5438-8ABC-16D91AA5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74"/>
          <a:stretch/>
        </p:blipFill>
        <p:spPr>
          <a:xfrm>
            <a:off x="3814037" y="765175"/>
            <a:ext cx="4563925" cy="575256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D8F78B-48D8-DD5D-742F-37BEA6060238}"/>
              </a:ext>
            </a:extLst>
          </p:cNvPr>
          <p:cNvSpPr/>
          <p:nvPr/>
        </p:nvSpPr>
        <p:spPr>
          <a:xfrm>
            <a:off x="3814037" y="1045629"/>
            <a:ext cx="814413" cy="51763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3D3D45-EC44-B355-7B18-13B758804EC7}"/>
              </a:ext>
            </a:extLst>
          </p:cNvPr>
          <p:cNvSpPr/>
          <p:nvPr/>
        </p:nvSpPr>
        <p:spPr>
          <a:xfrm>
            <a:off x="7905398" y="3633780"/>
            <a:ext cx="587482" cy="23852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kumimoji="1" lang="ko-KR" altLang="en-US" sz="1400" dirty="0" err="1">
              <a:solidFill>
                <a:srgbClr val="676C71"/>
              </a:solidFill>
              <a:latin typeface="Gothic A1 Regular" pitchFamily="2" charset="-127"/>
              <a:ea typeface="Gothic A1 Regular" pitchFamily="2" charset="-127"/>
              <a:cs typeface="Gothic A1 Regular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F4355E-A5F9-28DC-71E7-C15905CD50A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006479" y="3633780"/>
            <a:ext cx="8075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F56081-CF8C-471A-D16C-70B74134A33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492880" y="4826410"/>
            <a:ext cx="89262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직사각형 24">
            <a:extLst>
              <a:ext uri="{FF2B5EF4-FFF2-40B4-BE49-F238E27FC236}">
                <a16:creationId xmlns:a16="http://schemas.microsoft.com/office/drawing/2014/main" id="{D72CFF80-298C-9E29-7161-DFA89E6D6831}"/>
              </a:ext>
            </a:extLst>
          </p:cNvPr>
          <p:cNvSpPr/>
          <p:nvPr/>
        </p:nvSpPr>
        <p:spPr bwMode="auto">
          <a:xfrm>
            <a:off x="707935" y="3045046"/>
            <a:ext cx="2213475" cy="117746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1400" dirty="0">
                <a:latin typeface="+mj-ea"/>
                <a:ea typeface="+mj-ea"/>
              </a:rPr>
              <a:t>Hierarchical Clustering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  <a:ea typeface="+mn-ea"/>
              </a:rPr>
              <a:t>유클리드 거리</a:t>
            </a:r>
            <a:endParaRPr kumimoji="0" lang="en-US" altLang="ko-KR" sz="1400" dirty="0">
              <a:latin typeface="+mn-ea"/>
              <a:ea typeface="+mn-ea"/>
            </a:endParaRP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  <a:ea typeface="+mn-ea"/>
              </a:rPr>
              <a:t>상관계수 기반 거리</a:t>
            </a:r>
            <a:endParaRPr kumimoji="0" lang="en-US" altLang="ko-KR" sz="1400" dirty="0">
              <a:latin typeface="+mn-ea"/>
              <a:ea typeface="+mn-ea"/>
            </a:endParaRPr>
          </a:p>
          <a:p>
            <a:pPr latinLnBrk="0">
              <a:spcBef>
                <a:spcPct val="50000"/>
              </a:spcBef>
            </a:pPr>
            <a:endParaRPr kumimoji="0" lang="ko-KR" altLang="en-US" sz="1400" dirty="0">
              <a:latin typeface="+mn-ea"/>
              <a:ea typeface="+mn-ea"/>
            </a:endParaRPr>
          </a:p>
        </p:txBody>
      </p:sp>
      <p:sp>
        <p:nvSpPr>
          <p:cNvPr id="30" name="직사각형 24">
            <a:extLst>
              <a:ext uri="{FF2B5EF4-FFF2-40B4-BE49-F238E27FC236}">
                <a16:creationId xmlns:a16="http://schemas.microsoft.com/office/drawing/2014/main" id="{D49F8B37-FE78-6883-B5B9-92BB8B33B54E}"/>
              </a:ext>
            </a:extLst>
          </p:cNvPr>
          <p:cNvSpPr/>
          <p:nvPr/>
        </p:nvSpPr>
        <p:spPr bwMode="auto">
          <a:xfrm>
            <a:off x="9441435" y="4237675"/>
            <a:ext cx="2213475" cy="117746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en-US" altLang="ko-KR" sz="1400" dirty="0">
                <a:latin typeface="+mj-ea"/>
                <a:ea typeface="+mj-ea"/>
              </a:rPr>
              <a:t>Normalization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  <a:ea typeface="+mn-ea"/>
              </a:rPr>
              <a:t>유전자 단위 </a:t>
            </a:r>
            <a:r>
              <a:rPr kumimoji="0" lang="en-US" altLang="ko-KR" sz="1400" dirty="0">
                <a:latin typeface="+mn-ea"/>
                <a:ea typeface="+mn-ea"/>
              </a:rPr>
              <a:t>Z-score</a:t>
            </a:r>
          </a:p>
          <a:p>
            <a:pPr marL="285750" indent="-285750" latinLnBrk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latin typeface="+mn-ea"/>
                <a:ea typeface="+mn-ea"/>
              </a:rPr>
              <a:t>샘플 단위 </a:t>
            </a:r>
            <a:r>
              <a:rPr kumimoji="0" lang="en-US" altLang="ko-KR" sz="1400" dirty="0">
                <a:latin typeface="+mn-ea"/>
                <a:ea typeface="+mn-ea"/>
              </a:rPr>
              <a:t>Z-score</a:t>
            </a:r>
          </a:p>
          <a:p>
            <a:pPr latinLnBrk="0">
              <a:spcBef>
                <a:spcPct val="50000"/>
              </a:spcBef>
            </a:pPr>
            <a:endParaRPr kumimoji="0"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13646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INSILICOGEN_2019">
      <a:dk1>
        <a:srgbClr val="42484E"/>
      </a:dk1>
      <a:lt1>
        <a:srgbClr val="F2F2F2"/>
      </a:lt1>
      <a:dk2>
        <a:srgbClr val="676C71"/>
      </a:dk2>
      <a:lt2>
        <a:srgbClr val="D8D8D8"/>
      </a:lt2>
      <a:accent1>
        <a:srgbClr val="63BD69"/>
      </a:accent1>
      <a:accent2>
        <a:srgbClr val="006CA5"/>
      </a:accent2>
      <a:accent3>
        <a:srgbClr val="E8836B"/>
      </a:accent3>
      <a:accent4>
        <a:srgbClr val="2EAF99"/>
      </a:accent4>
      <a:accent5>
        <a:srgbClr val="54779E"/>
      </a:accent5>
      <a:accent6>
        <a:srgbClr val="FFC000"/>
      </a:accent6>
      <a:hlink>
        <a:srgbClr val="0000FF"/>
      </a:hlink>
      <a:folHlink>
        <a:srgbClr val="800080"/>
      </a:folHlink>
    </a:clrScheme>
    <a:fontScheme name="INSILICOGEN_2019">
      <a:majorFont>
        <a:latin typeface="Gothic A1 Bold"/>
        <a:ea typeface="Gothic A1 Bold"/>
        <a:cs typeface=""/>
      </a:majorFont>
      <a:minorFont>
        <a:latin typeface="Gothic A1 Regular"/>
        <a:ea typeface="Gothic A1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0000"/>
          </a:schemeClr>
        </a:solidFill>
      </a:spPr>
      <a:bodyPr wrap="none" lIns="0" tIns="0" rIns="0" bIns="0" rtlCol="0" anchor="ctr">
        <a:noAutofit/>
      </a:bodyPr>
      <a:lstStyle>
        <a:defPPr algn="ctr">
          <a:lnSpc>
            <a:spcPct val="150000"/>
          </a:lnSpc>
          <a:defRPr sz="1400" dirty="0" err="1" smtClean="0">
            <a:solidFill>
              <a:srgbClr val="676C71"/>
            </a:solidFill>
            <a:latin typeface="Gothic A1 Regular" pitchFamily="2" charset="-127"/>
            <a:ea typeface="Gothic A1 Regular" pitchFamily="2" charset="-127"/>
            <a:cs typeface="Gothic A1 Regular" pitchFamily="2" charset="-127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9039</TotalTime>
  <Words>495</Words>
  <Application>Microsoft Macintosh PowerPoint</Application>
  <PresentationFormat>와이드스크린</PresentationFormat>
  <Paragraphs>83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Gothic A1</vt:lpstr>
      <vt:lpstr>Gothic A1 Bold</vt:lpstr>
      <vt:lpstr>Gothic A1 Regular</vt:lpstr>
      <vt:lpstr>Arial</vt:lpstr>
      <vt:lpstr>Wingdings</vt:lpstr>
      <vt:lpstr>2_Office 테마</vt:lpstr>
      <vt:lpstr>동아대학교 X 인코워크숍 파이썬으로 배우는 통계학 기초</vt:lpstr>
      <vt:lpstr>유전자 발현 데이터 통계학 심화</vt:lpstr>
      <vt:lpstr>생명과학 데이터 특성 이해 (1/2) – 고차원 데이터</vt:lpstr>
      <vt:lpstr>생명과학 데이터 특성 이해 (1/2) – 고차원 데이터</vt:lpstr>
      <vt:lpstr>생명과학 데이터 특성 이해 (2/2) – 정규성 가정이 어려움</vt:lpstr>
      <vt:lpstr>생명과학 데이터 특성 이해 (2/2) – 정규성 가정이 어려움</vt:lpstr>
      <vt:lpstr>유전자 발현 데이터 적용 (1/4) – 전처리 </vt:lpstr>
      <vt:lpstr>유전자 발현 데이터 적용 (2/4) – Volcano Plot</vt:lpstr>
      <vt:lpstr>유전자 발현 데이터 적용 (3/4) – Clustering, Heatmap</vt:lpstr>
      <vt:lpstr>유전자 발현 데이터 적용 (4/4) – 집단 간 발현량 차이 확인</vt:lpstr>
      <vt:lpstr>[실습] 유전자 발현 데이터 활용한 기초 통계</vt:lpstr>
      <vt:lpstr>[실습] 기초 통계 기반 필터링 조건 선정하기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sspark@insilicogen.com</dc:creator>
  <cp:keywords/>
  <dc:description/>
  <cp:lastModifiedBy>inco21</cp:lastModifiedBy>
  <cp:revision>2509</cp:revision>
  <cp:lastPrinted>2024-01-05T06:35:29Z</cp:lastPrinted>
  <dcterms:created xsi:type="dcterms:W3CDTF">2021-12-15T00:44:54Z</dcterms:created>
  <dcterms:modified xsi:type="dcterms:W3CDTF">2025-08-19T09:31:57Z</dcterms:modified>
  <cp:category/>
</cp:coreProperties>
</file>