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b="def" i="def"/>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12"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14" name="Slide Number"/>
          <p:cNvSpPr txBox="1"/>
          <p:nvPr>
            <p:ph type="sldNum" sz="quarter" idx="2"/>
          </p:nvPr>
        </p:nvSpPr>
        <p:spPr>
          <a:xfrm>
            <a:off x="23558499" y="1246072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100" name="Slide Title"/>
          <p:cNvSpPr txBox="1"/>
          <p:nvPr>
            <p:ph type="title" hasCustomPrompt="1"/>
          </p:nvPr>
        </p:nvSpPr>
        <p:spPr>
          <a:prstGeom prst="rect">
            <a:avLst/>
          </a:prstGeom>
        </p:spPr>
        <p:txBody>
          <a:bodyPr/>
          <a:lstStyle/>
          <a:p>
            <a:pPr/>
            <a:r>
              <a:t>Slide 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Agenda Subtitle</a:t>
            </a:r>
          </a:p>
        </p:txBody>
      </p:sp>
      <p:sp>
        <p:nvSpPr>
          <p:cNvPr id="109" name="Body Level One…"/>
          <p:cNvSpPr txBox="1"/>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pPr/>
            <a:r>
              <a:t>Agenda Topics</a:t>
            </a:r>
          </a:p>
          <a:p>
            <a:pPr lvl="1"/>
            <a:r>
              <a:t/>
            </a:r>
          </a:p>
          <a:p>
            <a:pPr lvl="2"/>
            <a:r>
              <a:t/>
            </a:r>
          </a:p>
          <a:p>
            <a:pPr lvl="3"/>
            <a:r>
              <a:t/>
            </a:r>
          </a:p>
          <a:p>
            <a:pPr lvl="4"/>
            <a:r>
              <a:t/>
            </a:r>
          </a:p>
        </p:txBody>
      </p:sp>
      <p:sp>
        <p:nvSpPr>
          <p:cNvPr id="110" name="Agenda Title"/>
          <p:cNvSpPr txBox="1"/>
          <p:nvPr>
            <p:ph type="title" hasCustomPrompt="1"/>
          </p:nvPr>
        </p:nvSpPr>
        <p:spPr>
          <a:prstGeom prst="rect">
            <a:avLst/>
          </a:prstGeom>
        </p:spPr>
        <p:txBody>
          <a:bodyPr/>
          <a:lstStyle/>
          <a:p>
            <a:pPr/>
            <a:r>
              <a:t>Agenda Title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mn-lt"/>
                <a:ea typeface="+mn-ea"/>
                <a:cs typeface="+mn-cs"/>
                <a:sym typeface="Produkt Extralight"/>
              </a:defRPr>
            </a:lvl1pPr>
            <a:lvl2pPr marL="0" indent="457200" algn="ctr" defTabSz="2438400">
              <a:lnSpc>
                <a:spcPct val="90000"/>
              </a:lnSpc>
              <a:spcBef>
                <a:spcPts val="0"/>
              </a:spcBef>
              <a:buSzTx/>
              <a:buNone/>
              <a:defRPr spc="-119" sz="12000">
                <a:latin typeface="+mn-lt"/>
                <a:ea typeface="+mn-ea"/>
                <a:cs typeface="+mn-cs"/>
                <a:sym typeface="Produkt Extralight"/>
              </a:defRPr>
            </a:lvl2pPr>
            <a:lvl3pPr marL="0" indent="914400" algn="ctr" defTabSz="2438400">
              <a:lnSpc>
                <a:spcPct val="90000"/>
              </a:lnSpc>
              <a:spcBef>
                <a:spcPts val="0"/>
              </a:spcBef>
              <a:buSzTx/>
              <a:buNone/>
              <a:defRPr spc="-119" sz="12000">
                <a:latin typeface="+mn-lt"/>
                <a:ea typeface="+mn-ea"/>
                <a:cs typeface="+mn-cs"/>
                <a:sym typeface="Produkt Extralight"/>
              </a:defRPr>
            </a:lvl3pPr>
            <a:lvl4pPr marL="0" indent="1371600" algn="ctr" defTabSz="2438400">
              <a:lnSpc>
                <a:spcPct val="90000"/>
              </a:lnSpc>
              <a:spcBef>
                <a:spcPts val="0"/>
              </a:spcBef>
              <a:buSzTx/>
              <a:buNone/>
              <a:defRPr spc="-119" sz="12000">
                <a:latin typeface="+mn-lt"/>
                <a:ea typeface="+mn-ea"/>
                <a:cs typeface="+mn-cs"/>
                <a:sym typeface="Produkt Extralight"/>
              </a:defRPr>
            </a:lvl4pPr>
            <a:lvl5pPr marL="0" indent="1828800" algn="ctr" defTabSz="2438400">
              <a:lnSpc>
                <a:spcPct val="90000"/>
              </a:lnSpc>
              <a:spcBef>
                <a:spcPts val="0"/>
              </a:spcBef>
              <a:buSzTx/>
              <a:buNone/>
              <a:defRPr spc="-119" sz="12000">
                <a:latin typeface="+mn-lt"/>
                <a:ea typeface="+mn-ea"/>
                <a:cs typeface="+mn-cs"/>
                <a:sym typeface="Produkt Extralight"/>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mn-lt"/>
                <a:ea typeface="+mn-ea"/>
                <a:cs typeface="+mn-cs"/>
                <a:sym typeface="Produkt Extralight"/>
              </a:defRPr>
            </a:lvl1pPr>
            <a:lvl2pPr marL="0" indent="457200" algn="ctr" defTabSz="2438400">
              <a:lnSpc>
                <a:spcPct val="90000"/>
              </a:lnSpc>
              <a:spcBef>
                <a:spcPts val="0"/>
              </a:spcBef>
              <a:buSzTx/>
              <a:buNone/>
              <a:defRPr spc="-1750" sz="35000">
                <a:latin typeface="+mn-lt"/>
                <a:ea typeface="+mn-ea"/>
                <a:cs typeface="+mn-cs"/>
                <a:sym typeface="Produkt Extralight"/>
              </a:defRPr>
            </a:lvl2pPr>
            <a:lvl3pPr marL="0" indent="914400" algn="ctr" defTabSz="2438400">
              <a:lnSpc>
                <a:spcPct val="90000"/>
              </a:lnSpc>
              <a:spcBef>
                <a:spcPts val="0"/>
              </a:spcBef>
              <a:buSzTx/>
              <a:buNone/>
              <a:defRPr spc="-1750" sz="35000">
                <a:latin typeface="+mn-lt"/>
                <a:ea typeface="+mn-ea"/>
                <a:cs typeface="+mn-cs"/>
                <a:sym typeface="Produkt Extralight"/>
              </a:defRPr>
            </a:lvl3pPr>
            <a:lvl4pPr marL="0" indent="1371600" algn="ctr" defTabSz="2438400">
              <a:lnSpc>
                <a:spcPct val="90000"/>
              </a:lnSpc>
              <a:spcBef>
                <a:spcPts val="0"/>
              </a:spcBef>
              <a:buSzTx/>
              <a:buNone/>
              <a:defRPr spc="-1750" sz="35000">
                <a:latin typeface="+mn-lt"/>
                <a:ea typeface="+mn-ea"/>
                <a:cs typeface="+mn-cs"/>
                <a:sym typeface="Produkt Extralight"/>
              </a:defRPr>
            </a:lvl4pPr>
            <a:lvl5pPr marL="0" indent="1828800" algn="ctr" defTabSz="2438400">
              <a:lnSpc>
                <a:spcPct val="90000"/>
              </a:lnSpc>
              <a:spcBef>
                <a:spcPts val="0"/>
              </a:spcBef>
              <a:buSzTx/>
              <a:buNone/>
              <a:defRPr spc="-1750" sz="35000">
                <a:latin typeface="+mn-lt"/>
                <a:ea typeface="+mn-ea"/>
                <a:cs typeface="+mn-cs"/>
                <a:sym typeface="Produkt Extralight"/>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pc="-55" sz="5500">
                <a:latin typeface="+mn-lt"/>
                <a:ea typeface="+mn-ea"/>
                <a:cs typeface="+mn-cs"/>
                <a:sym typeface="Produkt Extralight"/>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pPr/>
            <a:r>
              <a:t>Attribution</a:t>
            </a:r>
          </a:p>
        </p:txBody>
      </p:sp>
      <p:sp>
        <p:nvSpPr>
          <p:cNvPr id="136" name="Body Level One…"/>
          <p:cNvSpPr txBox="1"/>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pc="-93" sz="9300">
                <a:latin typeface="+mn-lt"/>
                <a:ea typeface="+mn-ea"/>
                <a:cs typeface="+mn-cs"/>
                <a:sym typeface="Produkt Extralight"/>
              </a:defRPr>
            </a:lvl1pPr>
            <a:lvl2pPr marL="254000" indent="203200" defTabSz="2438400">
              <a:lnSpc>
                <a:spcPct val="90000"/>
              </a:lnSpc>
              <a:spcBef>
                <a:spcPts val="0"/>
              </a:spcBef>
              <a:buSzTx/>
              <a:buNone/>
              <a:defRPr spc="-93" sz="9300">
                <a:latin typeface="+mn-lt"/>
                <a:ea typeface="+mn-ea"/>
                <a:cs typeface="+mn-cs"/>
                <a:sym typeface="Produkt Extralight"/>
              </a:defRPr>
            </a:lvl2pPr>
            <a:lvl3pPr marL="254000" indent="660400" defTabSz="2438400">
              <a:lnSpc>
                <a:spcPct val="90000"/>
              </a:lnSpc>
              <a:spcBef>
                <a:spcPts val="0"/>
              </a:spcBef>
              <a:buSzTx/>
              <a:buNone/>
              <a:defRPr spc="-93" sz="9300">
                <a:latin typeface="+mn-lt"/>
                <a:ea typeface="+mn-ea"/>
                <a:cs typeface="+mn-cs"/>
                <a:sym typeface="Produkt Extralight"/>
              </a:defRPr>
            </a:lvl3pPr>
            <a:lvl4pPr marL="254000" indent="1117600" defTabSz="2438400">
              <a:lnSpc>
                <a:spcPct val="90000"/>
              </a:lnSpc>
              <a:spcBef>
                <a:spcPts val="0"/>
              </a:spcBef>
              <a:buSzTx/>
              <a:buNone/>
              <a:defRPr spc="-93" sz="9300">
                <a:latin typeface="+mn-lt"/>
                <a:ea typeface="+mn-ea"/>
                <a:cs typeface="+mn-cs"/>
                <a:sym typeface="Produkt Extralight"/>
              </a:defRPr>
            </a:lvl4pPr>
            <a:lvl5pPr marL="254000" indent="1574800" defTabSz="2438400">
              <a:lnSpc>
                <a:spcPct val="90000"/>
              </a:lnSpc>
              <a:spcBef>
                <a:spcPts val="0"/>
              </a:spcBef>
              <a:buSzTx/>
              <a:buNone/>
              <a:defRPr spc="-93" sz="9300">
                <a:latin typeface="+mn-lt"/>
                <a:ea typeface="+mn-ea"/>
                <a:cs typeface="+mn-cs"/>
                <a:sym typeface="Produkt Extralight"/>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orridor of an open-air stone building under a pink and purple sky"/>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Black and white close-up of a curved roof"/>
          <p:cNvSpPr/>
          <p:nvPr>
            <p:ph type="pic" sz="half" idx="22"/>
          </p:nvPr>
        </p:nvSpPr>
        <p:spPr>
          <a:xfrm>
            <a:off x="6577500" y="3632200"/>
            <a:ext cx="11228999" cy="6451600"/>
          </a:xfrm>
          <a:prstGeom prst="rect">
            <a:avLst/>
          </a:prstGeom>
        </p:spPr>
        <p:txBody>
          <a:bodyPr lIns="91439" tIns="45719" rIns="91439" bIns="45719">
            <a:noAutofit/>
          </a:bodyPr>
          <a:lstStyle/>
          <a:p>
            <a:pPr/>
          </a:p>
        </p:txBody>
      </p:sp>
      <p:sp>
        <p:nvSpPr>
          <p:cNvPr id="146" name="Low angle view of a metal spiral staircase"/>
          <p:cNvSpPr/>
          <p:nvPr>
            <p:ph type="pic" sz="quarter" idx="23"/>
          </p:nvPr>
        </p:nvSpPr>
        <p:spPr>
          <a:xfrm>
            <a:off x="14643100" y="3632200"/>
            <a:ext cx="9677400" cy="64516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Futuristic, white corridor with shadows"/>
          <p:cNvSpPr/>
          <p:nvPr>
            <p:ph type="pic" idx="21"/>
          </p:nvPr>
        </p:nvSpPr>
        <p:spPr>
          <a:xfrm>
            <a:off x="-38100" y="-520700"/>
            <a:ext cx="24447500" cy="1476331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Curved, white arches on a grey reflective floor"/>
          <p:cNvSpPr/>
          <p:nvPr>
            <p:ph type="pic" idx="21"/>
          </p:nvPr>
        </p:nvSpPr>
        <p:spPr>
          <a:xfrm>
            <a:off x="-76200" y="-558800"/>
            <a:ext cx="24574500" cy="1483951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23"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24"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Low angle view of a tall building with mirrored glass windows"/>
          <p:cNvSpPr/>
          <p:nvPr>
            <p:ph type="pic" idx="21"/>
          </p:nvPr>
        </p:nvSpPr>
        <p:spPr>
          <a:xfrm>
            <a:off x="8140700" y="-1"/>
            <a:ext cx="20574000" cy="13716001"/>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3335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43" name="Slide Title"/>
          <p:cNvSpPr txBox="1"/>
          <p:nvPr>
            <p:ph type="title" hasCustomPrompt="1"/>
          </p:nvPr>
        </p:nvSpPr>
        <p:spPr>
          <a:prstGeom prst="rect">
            <a:avLst/>
          </a:prstGeom>
        </p:spPr>
        <p:txBody>
          <a:bodyPr/>
          <a:lstStyle/>
          <a:p>
            <a:pPr/>
            <a:r>
              <a:t>Slide 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Partial view of a ceiling with wood panelling"/>
          <p:cNvSpPr/>
          <p:nvPr>
            <p:ph type="pic" idx="21"/>
          </p:nvPr>
        </p:nvSpPr>
        <p:spPr>
          <a:xfrm>
            <a:off x="9588500" y="-482600"/>
            <a:ext cx="21513800" cy="14300200"/>
          </a:xfrm>
          <a:prstGeom prst="rect">
            <a:avLst/>
          </a:prstGeom>
        </p:spPr>
        <p:txBody>
          <a:bodyPr lIns="91439" tIns="45719" rIns="91439" bIns="45719">
            <a:noAutofit/>
          </a:bodyPr>
          <a:lstStyle/>
          <a:p>
            <a:pPr/>
          </a:p>
        </p:txBody>
      </p:sp>
      <p:sp>
        <p:nvSpPr>
          <p:cNvPr id="61" name="Slide Subtitle"/>
          <p:cNvSpPr txBox="1"/>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6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6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72" name="Slide Title"/>
          <p:cNvSpPr txBox="1"/>
          <p:nvPr>
            <p:ph type="title" hasCustomPrompt="1"/>
          </p:nvPr>
        </p:nvSpPr>
        <p:spPr>
          <a:prstGeom prst="rect">
            <a:avLst/>
          </a:prstGeom>
        </p:spPr>
        <p:txBody>
          <a:bodyPr/>
          <a:lstStyle/>
          <a:p>
            <a:pPr/>
            <a:r>
              <a:t>Slide 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8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3911600"/>
            <a:ext cx="21971004" cy="4648200"/>
          </a:xfrm>
          <a:prstGeom prst="rect">
            <a:avLst/>
          </a:prstGeom>
        </p:spPr>
        <p:txBody>
          <a:bodyPr anchor="ctr"/>
          <a:lstStyle>
            <a:lvl1pPr>
              <a:defRPr spc="-119" sz="12000"/>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Mohammed Rumaan   4MT20AI018                                                                                                                                                                13/12/2023"/>
          <p:cNvSpPr txBox="1"/>
          <p:nvPr>
            <p:ph type="body" idx="21"/>
          </p:nvPr>
        </p:nvSpPr>
        <p:spPr>
          <a:xfrm>
            <a:off x="1206500" y="11845675"/>
            <a:ext cx="21971000" cy="1083676"/>
          </a:xfrm>
          <a:prstGeom prst="rect">
            <a:avLst/>
          </a:prstGeom>
          <a:extLst>
            <a:ext uri="{C572A759-6A51-4108-AA02-DFA0A04FC94B}">
              <ma14:wrappingTextBoxFlag xmlns:ma14="http://schemas.microsoft.com/office/mac/drawingml/2011/main" val="1"/>
            </a:ext>
          </a:extLst>
        </p:spPr>
        <p:txBody>
          <a:bodyPr/>
          <a:lstStyle>
            <a:lvl1pPr defTabSz="759459">
              <a:defRPr sz="3036"/>
            </a:lvl1pPr>
          </a:lstStyle>
          <a:p>
            <a:pPr/>
            <a:r>
              <a:t>Mohammed Rumaan   4MT20AI018                                                                                                                                                                13/12/2023</a:t>
            </a:r>
          </a:p>
        </p:txBody>
      </p:sp>
      <p:sp>
        <p:nvSpPr>
          <p:cNvPr id="172" name="A Project on Voice based digit recognition"/>
          <p:cNvSpPr txBox="1"/>
          <p:nvPr>
            <p:ph type="subTitle" sz="quarter" idx="1"/>
          </p:nvPr>
        </p:nvSpPr>
        <p:spPr>
          <a:prstGeom prst="rect">
            <a:avLst/>
          </a:prstGeom>
        </p:spPr>
        <p:txBody>
          <a:bodyPr/>
          <a:lstStyle/>
          <a:p>
            <a:pPr/>
            <a:r>
              <a:t>A Project on Voice based digit recognition</a:t>
            </a:r>
          </a:p>
        </p:txBody>
      </p:sp>
      <p:sp>
        <p:nvSpPr>
          <p:cNvPr id="173" name="Spoken Digit Recognition using Artificial Neural Network"/>
          <p:cNvSpPr txBox="1"/>
          <p:nvPr>
            <p:ph type="ctrTitle"/>
          </p:nvPr>
        </p:nvSpPr>
        <p:spPr>
          <a:prstGeom prst="rect">
            <a:avLst/>
          </a:prstGeom>
        </p:spPr>
        <p:txBody>
          <a:bodyPr/>
          <a:lstStyle>
            <a:lvl1pPr>
              <a:defRPr b="1">
                <a:latin typeface="Times New Roman"/>
                <a:ea typeface="Times New Roman"/>
                <a:cs typeface="Times New Roman"/>
                <a:sym typeface="Times New Roman"/>
              </a:defRPr>
            </a:lvl1pPr>
          </a:lstStyle>
          <a:p>
            <a:pPr/>
            <a:r>
              <a:t>Spoken Digit Recognition using Artificial Neural Network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As we propel towards a more interactive and hands-free era of technology, voice recognition has emerged as a pivotal interface. However, the accurate recognition and classification of spoken digits, ranging from 0 to 9, present a unique challenge. The ab"/>
          <p:cNvSpPr txBox="1"/>
          <p:nvPr>
            <p:ph type="body" idx="21"/>
          </p:nvPr>
        </p:nvSpPr>
        <p:spPr>
          <a:xfrm>
            <a:off x="1206500" y="2352868"/>
            <a:ext cx="21971000" cy="10707749"/>
          </a:xfrm>
          <a:prstGeom prst="rect">
            <a:avLst/>
          </a:prstGeom>
          <a:extLst>
            <a:ext uri="{C572A759-6A51-4108-AA02-DFA0A04FC94B}">
              <ma14:wrappingTextBoxFlag xmlns:ma14="http://schemas.microsoft.com/office/mac/drawingml/2011/main" val="1"/>
            </a:ext>
          </a:extLst>
        </p:spPr>
        <p:txBody>
          <a:bodyPr/>
          <a:lstStyle/>
          <a:p>
            <a:pPr defTabSz="355600">
              <a:spcBef>
                <a:spcPts val="4700"/>
              </a:spcBef>
              <a:defRPr sz="4000">
                <a:solidFill>
                  <a:srgbClr val="000000"/>
                </a:solidFill>
                <a:latin typeface="Times New Roman"/>
                <a:ea typeface="Times New Roman"/>
                <a:cs typeface="Times New Roman"/>
                <a:sym typeface="Times New Roman"/>
              </a:defRPr>
            </a:pPr>
            <a:r>
              <a:t>As we propel towards a more interactive and hands-free era of technology, voice recognition has emerged as a pivotal interface. However, the accurate recognition and classification of spoken digits, ranging from 0 to 9, present a unique challenge. The ability to seamlessly interpret and process spoken numerals is crucial for the development of intuitive voice-controlled systems.</a:t>
            </a:r>
          </a:p>
          <a:p>
            <a:pPr defTabSz="355600">
              <a:spcBef>
                <a:spcPts val="4700"/>
              </a:spcBef>
              <a:defRPr sz="4000">
                <a:solidFill>
                  <a:srgbClr val="000000"/>
                </a:solidFill>
                <a:latin typeface="Times New Roman"/>
                <a:ea typeface="Times New Roman"/>
                <a:cs typeface="Times New Roman"/>
                <a:sym typeface="Times New Roman"/>
              </a:defRPr>
            </a:pPr>
            <a:r>
              <a:t>The primary problem we aim to address is the need for a robust Spoken Digit Recognition System that can operate across diverse scenarios. This includes accommodating various speakers, accounting for different accents, and handling diverse recording conditions. Achieving high accuracy in identifying spoken digits is not only a technological feat but also a fundamental step towards enhancing user experiences and accessibility in a voice-driven world.</a:t>
            </a:r>
          </a:p>
          <a:p>
            <a:pPr defTabSz="355600">
              <a:spcBef>
                <a:spcPts val="4700"/>
              </a:spcBef>
              <a:defRPr sz="4000">
                <a:solidFill>
                  <a:srgbClr val="000000"/>
                </a:solidFill>
                <a:latin typeface="Times New Roman"/>
                <a:ea typeface="Times New Roman"/>
                <a:cs typeface="Times New Roman"/>
                <a:sym typeface="Times New Roman"/>
              </a:defRPr>
            </a:pPr>
            <a:r>
              <a:t>Our project focuses on leveraging Artificial Neural Networks (ANN) in combination with Mel-frequency cepstral coefficients (MFCC) to create a system that not only accurately recognizes spoken digits but also demonstrates real-world applicability.</a:t>
            </a:r>
          </a:p>
        </p:txBody>
      </p:sp>
      <p:sp>
        <p:nvSpPr>
          <p:cNvPr id="176" name="Problem Statement"/>
          <p:cNvSpPr txBox="1"/>
          <p:nvPr>
            <p:ph type="title"/>
          </p:nvPr>
        </p:nvSpPr>
        <p:spPr>
          <a:prstGeom prst="rect">
            <a:avLst/>
          </a:prstGeom>
        </p:spPr>
        <p:txBody>
          <a:bodyPr/>
          <a:lstStyle>
            <a:lvl1pPr>
              <a:defRPr b="1">
                <a:solidFill>
                  <a:srgbClr val="5E5E5E"/>
                </a:solidFill>
                <a:latin typeface="Times New Roman"/>
                <a:ea typeface="Times New Roman"/>
                <a:cs typeface="Times New Roman"/>
                <a:sym typeface="Times New Roman"/>
              </a:defRPr>
            </a:lvl1pPr>
          </a:lstStyle>
          <a:p>
            <a:pPr/>
            <a:r>
              <a:t>Problem Statement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Our primary goal is to develop an effective Spoken Digit Recognition System utilizing the power of Artificial Neural Networks (ANN) and Mel-frequency cepstral coefficients (MFCC). Through this project, we aim to achieve the following objectives:"/>
          <p:cNvSpPr txBox="1"/>
          <p:nvPr>
            <p:ph type="body" idx="21"/>
          </p:nvPr>
        </p:nvSpPr>
        <p:spPr>
          <a:xfrm>
            <a:off x="1206500" y="2502410"/>
            <a:ext cx="21971000" cy="1941066"/>
          </a:xfrm>
          <a:prstGeom prst="rect">
            <a:avLst/>
          </a:prstGeom>
          <a:extLst>
            <a:ext uri="{C572A759-6A51-4108-AA02-DFA0A04FC94B}">
              <ma14:wrappingTextBoxFlag xmlns:ma14="http://schemas.microsoft.com/office/mac/drawingml/2011/main" val="1"/>
            </a:ext>
          </a:extLst>
        </p:spPr>
        <p:txBody>
          <a:bodyPr/>
          <a:lstStyle>
            <a:lvl1pPr defTabSz="457200">
              <a:spcBef>
                <a:spcPts val="2000"/>
              </a:spcBef>
              <a:defRPr sz="4000">
                <a:solidFill>
                  <a:srgbClr val="000000"/>
                </a:solidFill>
                <a:latin typeface="Times New Roman"/>
                <a:ea typeface="Times New Roman"/>
                <a:cs typeface="Times New Roman"/>
                <a:sym typeface="Times New Roman"/>
              </a:defRPr>
            </a:lvl1pPr>
          </a:lstStyle>
          <a:p>
            <a:pPr/>
            <a:r>
              <a:t>Our primary goal is to develop an effective Spoken Digit Recognition System utilizing the power of Artificial Neural Networks (ANN) and Mel-frequency cepstral coefficients (MFCC). Through this project, we aim to achieve the following objectives:</a:t>
            </a:r>
          </a:p>
        </p:txBody>
      </p:sp>
      <p:sp>
        <p:nvSpPr>
          <p:cNvPr id="179" name="Accurate Digit Identification: Create a system capable of accurately identifying spoken digits ranging from 0 to 9, ensuring precision across diverse speakers, accents, and recording conditions.…"/>
          <p:cNvSpPr txBox="1"/>
          <p:nvPr>
            <p:ph type="body" idx="1"/>
          </p:nvPr>
        </p:nvSpPr>
        <p:spPr>
          <a:xfrm>
            <a:off x="1408577" y="4621786"/>
            <a:ext cx="21971001" cy="8256012"/>
          </a:xfrm>
          <a:prstGeom prst="rect">
            <a:avLst/>
          </a:prstGeom>
        </p:spPr>
        <p:txBody>
          <a:bodyPr/>
          <a:lstStyle/>
          <a:p>
            <a:pPr marL="457200" indent="-457200" defTabSz="457200">
              <a:spcBef>
                <a:spcPts val="2000"/>
              </a:spcBef>
              <a:buSzPct val="100000"/>
              <a:buChar char="•"/>
              <a:defRPr sz="4000">
                <a:solidFill>
                  <a:srgbClr val="000000"/>
                </a:solidFill>
                <a:latin typeface="Times New Roman"/>
                <a:ea typeface="Times New Roman"/>
                <a:cs typeface="Times New Roman"/>
                <a:sym typeface="Times New Roman"/>
              </a:defRPr>
            </a:pPr>
            <a:r>
              <a:t>A</a:t>
            </a:r>
            <a:r>
              <a:rPr b="1"/>
              <a:t>ccurate Digit Identification:</a:t>
            </a:r>
            <a:r>
              <a:t> Create a system capable of accurately identifying spoken digits ranging from 0 to 9, ensuring precision across diverse speakers, accents, and recording conditions.</a:t>
            </a:r>
          </a:p>
          <a:p>
            <a:pPr marL="457200" indent="-457200" defTabSz="457200">
              <a:spcBef>
                <a:spcPts val="2000"/>
              </a:spcBef>
              <a:buSzPct val="100000"/>
              <a:buChar char="•"/>
              <a:defRPr sz="4000">
                <a:solidFill>
                  <a:srgbClr val="000000"/>
                </a:solidFill>
                <a:latin typeface="Times New Roman"/>
                <a:ea typeface="Times New Roman"/>
                <a:cs typeface="Times New Roman"/>
                <a:sym typeface="Times New Roman"/>
              </a:defRPr>
            </a:pPr>
            <a:r>
              <a:rPr b="1"/>
              <a:t>Integration of MFCC:</a:t>
            </a:r>
            <a:r>
              <a:t> Leverage Mel-frequency cepstral coefficients (MFCC) as a feature extraction technique, capturing essential spectral characteristics of the audio signal. This will enhance the model's ability to discern subtle nuances in spoken digits.</a:t>
            </a:r>
          </a:p>
          <a:p>
            <a:pPr marL="457200" indent="-457200" defTabSz="457200">
              <a:spcBef>
                <a:spcPts val="2000"/>
              </a:spcBef>
              <a:buSzPct val="100000"/>
              <a:buChar char="•"/>
              <a:defRPr sz="4000">
                <a:solidFill>
                  <a:srgbClr val="000000"/>
                </a:solidFill>
                <a:latin typeface="Times New Roman"/>
                <a:ea typeface="Times New Roman"/>
                <a:cs typeface="Times New Roman"/>
                <a:sym typeface="Times New Roman"/>
              </a:defRPr>
            </a:pPr>
            <a:r>
              <a:rPr b="1"/>
              <a:t>ANN for Complex Feature Learning:</a:t>
            </a:r>
            <a:r>
              <a:t> Design and implement an Artificial Neural Network with hidden layers for intricate feature learning. The neural network will be trained to recognize and classify spoken digits based on the extracted MFCC features.</a:t>
            </a:r>
          </a:p>
          <a:p>
            <a:pPr marL="457200" indent="-457200" defTabSz="457200">
              <a:spcBef>
                <a:spcPts val="2000"/>
              </a:spcBef>
              <a:buSzPct val="100000"/>
              <a:buChar char="•"/>
              <a:defRPr sz="4000">
                <a:solidFill>
                  <a:srgbClr val="000000"/>
                </a:solidFill>
                <a:latin typeface="Times New Roman"/>
                <a:ea typeface="Times New Roman"/>
                <a:cs typeface="Times New Roman"/>
                <a:sym typeface="Times New Roman"/>
              </a:defRPr>
            </a:pPr>
            <a:r>
              <a:rPr b="1"/>
              <a:t>Real-world Applicability:</a:t>
            </a:r>
            <a:r>
              <a:t> Develop a system that goes beyond theoretical accuracy, demonstrating its practical usability in real-world scenarios and voice-driven interfaces.</a:t>
            </a:r>
          </a:p>
        </p:txBody>
      </p:sp>
      <p:sp>
        <p:nvSpPr>
          <p:cNvPr id="180" name="Objective"/>
          <p:cNvSpPr txBox="1"/>
          <p:nvPr>
            <p:ph type="title"/>
          </p:nvPr>
        </p:nvSpPr>
        <p:spPr>
          <a:prstGeom prst="rect">
            <a:avLst/>
          </a:prstGeom>
        </p:spPr>
        <p:txBody>
          <a:bodyPr/>
          <a:lstStyle>
            <a:lvl1pPr defTabSz="457200">
              <a:lnSpc>
                <a:spcPct val="100000"/>
              </a:lnSpc>
              <a:spcBef>
                <a:spcPts val="2000"/>
              </a:spcBef>
              <a:defRPr spc="0" sz="4000">
                <a:solidFill>
                  <a:srgbClr val="000000"/>
                </a:solidFill>
                <a:latin typeface="Times New Roman"/>
                <a:ea typeface="Times New Roman"/>
                <a:cs typeface="Times New Roman"/>
                <a:sym typeface="Times New Roman"/>
              </a:defRPr>
            </a:lvl1pPr>
          </a:lstStyle>
          <a:p>
            <a:pPr/>
            <a:r>
              <a:t>Objective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With the successful completion of our project, we expect the following outcomes and achievements:"/>
          <p:cNvSpPr txBox="1"/>
          <p:nvPr>
            <p:ph type="body" idx="21"/>
          </p:nvPr>
        </p:nvSpPr>
        <p:spPr>
          <a:xfrm>
            <a:off x="937063" y="2975238"/>
            <a:ext cx="21971001" cy="1241601"/>
          </a:xfrm>
          <a:prstGeom prst="rect">
            <a:avLst/>
          </a:prstGeom>
          <a:extLst>
            <a:ext uri="{C572A759-6A51-4108-AA02-DFA0A04FC94B}">
              <ma14:wrappingTextBoxFlag xmlns:ma14="http://schemas.microsoft.com/office/mac/drawingml/2011/main" val="1"/>
            </a:ext>
          </a:extLst>
        </p:spPr>
        <p:txBody>
          <a:bodyPr/>
          <a:lstStyle>
            <a:lvl1pPr defTabSz="457200">
              <a:spcBef>
                <a:spcPts val="2000"/>
              </a:spcBef>
              <a:defRPr sz="4200">
                <a:solidFill>
                  <a:srgbClr val="000000"/>
                </a:solidFill>
                <a:latin typeface="Times New Roman"/>
                <a:ea typeface="Times New Roman"/>
                <a:cs typeface="Times New Roman"/>
                <a:sym typeface="Times New Roman"/>
              </a:defRPr>
            </a:lvl1pPr>
          </a:lstStyle>
          <a:p>
            <a:pPr/>
            <a:r>
              <a:t>With the successful completion of our project, we expect the following outcomes and achievements:</a:t>
            </a:r>
          </a:p>
        </p:txBody>
      </p:sp>
      <p:sp>
        <p:nvSpPr>
          <p:cNvPr id="183" name="Fully Functional Spoken Digit Recognition System: A robust and fully operational system capable of accurately recognizing and classifying spoken digits (0-9) across a diverse range of scenarios.…"/>
          <p:cNvSpPr txBox="1"/>
          <p:nvPr>
            <p:ph type="body" idx="1"/>
          </p:nvPr>
        </p:nvSpPr>
        <p:spPr>
          <a:xfrm>
            <a:off x="1206500" y="3799443"/>
            <a:ext cx="21971000" cy="8256012"/>
          </a:xfrm>
          <a:prstGeom prst="rect">
            <a:avLst/>
          </a:prstGeom>
        </p:spPr>
        <p:txBody>
          <a:bodyPr/>
          <a:lstStyle/>
          <a:p>
            <a:pPr marL="416052" indent="-416052" defTabSz="416052">
              <a:spcBef>
                <a:spcPts val="1800"/>
              </a:spcBef>
              <a:buSzPct val="100000"/>
              <a:buChar char="•"/>
              <a:defRPr sz="3640">
                <a:solidFill>
                  <a:srgbClr val="000000"/>
                </a:solidFill>
                <a:latin typeface="Times New Roman"/>
                <a:ea typeface="Times New Roman"/>
                <a:cs typeface="Times New Roman"/>
                <a:sym typeface="Times New Roman"/>
              </a:defRPr>
            </a:pPr>
            <a:r>
              <a:rPr b="1"/>
              <a:t>Fully Functional Spoken Digit Recognition System: </a:t>
            </a:r>
            <a:r>
              <a:t>A robust and fully operational system capable of accurately recognizing and classifying spoken digits (0-9) across a diverse range of scenarios.</a:t>
            </a:r>
          </a:p>
          <a:p>
            <a:pPr marL="416052" indent="-416052" defTabSz="416052">
              <a:spcBef>
                <a:spcPts val="1800"/>
              </a:spcBef>
              <a:buSzPct val="100000"/>
              <a:buChar char="•"/>
              <a:defRPr sz="3640">
                <a:solidFill>
                  <a:srgbClr val="000000"/>
                </a:solidFill>
                <a:latin typeface="Times New Roman"/>
                <a:ea typeface="Times New Roman"/>
                <a:cs typeface="Times New Roman"/>
                <a:sym typeface="Times New Roman"/>
              </a:defRPr>
            </a:pPr>
            <a:r>
              <a:t>High Accuracy in Digit Detection:Achievement of high accuracy rates in digit detection, ensuring reliability and precision in the classification process.</a:t>
            </a:r>
          </a:p>
          <a:p>
            <a:pPr marL="416052" indent="-416052" defTabSz="416052">
              <a:spcBef>
                <a:spcPts val="1800"/>
              </a:spcBef>
              <a:buSzPct val="100000"/>
              <a:buChar char="•"/>
              <a:defRPr sz="3640">
                <a:solidFill>
                  <a:srgbClr val="000000"/>
                </a:solidFill>
                <a:latin typeface="Times New Roman"/>
                <a:ea typeface="Times New Roman"/>
                <a:cs typeface="Times New Roman"/>
                <a:sym typeface="Times New Roman"/>
              </a:defRPr>
            </a:pPr>
            <a:r>
              <a:rPr b="1"/>
              <a:t>Effective Use of MFCC: </a:t>
            </a:r>
            <a:r>
              <a:t>Demonstration of the effectiveness of Mel-frequency cepstral coefficients (MFCC) in capturing and representing the spectral characteristics of spoken digits, contributing to the model's accuracy.</a:t>
            </a:r>
          </a:p>
          <a:p>
            <a:pPr marL="416052" indent="-416052" defTabSz="416052">
              <a:spcBef>
                <a:spcPts val="1800"/>
              </a:spcBef>
              <a:buSzPct val="100000"/>
              <a:buChar char="•"/>
              <a:defRPr sz="3640">
                <a:solidFill>
                  <a:srgbClr val="000000"/>
                </a:solidFill>
                <a:latin typeface="Times New Roman"/>
                <a:ea typeface="Times New Roman"/>
                <a:cs typeface="Times New Roman"/>
                <a:sym typeface="Times New Roman"/>
              </a:defRPr>
            </a:pPr>
            <a:r>
              <a:rPr b="1"/>
              <a:t>Real-world Applicability: </a:t>
            </a:r>
            <a:r>
              <a:t>Emphasis on the practical applicability of our system in real-world settings, showcasing its potential integration into voice-activated devices, software, and AI assistants.</a:t>
            </a:r>
          </a:p>
          <a:p>
            <a:pPr marL="416052" indent="-416052" defTabSz="416052">
              <a:spcBef>
                <a:spcPts val="1800"/>
              </a:spcBef>
              <a:buSzPct val="100000"/>
              <a:buChar char="•"/>
              <a:defRPr sz="3640">
                <a:solidFill>
                  <a:srgbClr val="000000"/>
                </a:solidFill>
                <a:latin typeface="Times New Roman"/>
                <a:ea typeface="Times New Roman"/>
                <a:cs typeface="Times New Roman"/>
                <a:sym typeface="Times New Roman"/>
              </a:defRPr>
            </a:pPr>
            <a:r>
              <a:rPr b="1"/>
              <a:t>Improved User Experiences:</a:t>
            </a:r>
            <a:r>
              <a:t> A contribution to the enhancement of user experiences in voice-driven interactions, reducing errors and providing a seamless spoken digit recognition experience.</a:t>
            </a:r>
          </a:p>
          <a:p>
            <a:pPr marL="416052" indent="-416052" defTabSz="416052">
              <a:spcBef>
                <a:spcPts val="1800"/>
              </a:spcBef>
              <a:buSzPct val="100000"/>
              <a:buChar char="•"/>
              <a:defRPr sz="3640">
                <a:solidFill>
                  <a:srgbClr val="000000"/>
                </a:solidFill>
                <a:latin typeface="Times New Roman"/>
                <a:ea typeface="Times New Roman"/>
                <a:cs typeface="Times New Roman"/>
                <a:sym typeface="Times New Roman"/>
              </a:defRPr>
            </a:pPr>
            <a:r>
              <a:t>Versatility Across Different Speakers and Accents: Validation of the system's versatility by accurately processing spoken digits from various speakers, accommodating different accents, and adapting to diverse recording conditions.</a:t>
            </a:r>
          </a:p>
        </p:txBody>
      </p:sp>
      <p:sp>
        <p:nvSpPr>
          <p:cNvPr id="184" name="Expected Outcome"/>
          <p:cNvSpPr txBox="1"/>
          <p:nvPr>
            <p:ph type="title"/>
          </p:nvPr>
        </p:nvSpPr>
        <p:spPr>
          <a:prstGeom prst="rect">
            <a:avLst/>
          </a:prstGeom>
        </p:spPr>
        <p:txBody>
          <a:bodyPr/>
          <a:lstStyle>
            <a:lvl1pPr defTabSz="355600">
              <a:defRPr b="1">
                <a:solidFill>
                  <a:srgbClr val="5E5E5E"/>
                </a:solidFill>
                <a:latin typeface="Times New Roman"/>
                <a:ea typeface="Times New Roman"/>
                <a:cs typeface="Times New Roman"/>
                <a:sym typeface="Times New Roman"/>
              </a:defRPr>
            </a:lvl1pPr>
          </a:lstStyle>
          <a:p>
            <a:pPr/>
            <a:r>
              <a:t>Expected Outcome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Let's delve into the performance metrics and accuracy achieved during the training and testing phases of our Spoken Digit Recognition System. The following classification report provides a comprehensive overvie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347472">
              <a:spcBef>
                <a:spcPts val="1500"/>
              </a:spcBef>
              <a:defRPr sz="3192">
                <a:solidFill>
                  <a:srgbClr val="000000"/>
                </a:solidFill>
                <a:latin typeface="Times New Roman"/>
                <a:ea typeface="Times New Roman"/>
                <a:cs typeface="Times New Roman"/>
                <a:sym typeface="Times New Roman"/>
              </a:defRPr>
            </a:lvl1pPr>
          </a:lstStyle>
          <a:p>
            <a:pPr/>
            <a:r>
              <a:t>Let's delve into the performance metrics and accuracy achieved during the training and testing phases of our Spoken Digit Recognition System. The following classification report provides a comprehensive overview:</a:t>
            </a:r>
          </a:p>
        </p:txBody>
      </p:sp>
      <p:sp>
        <p:nvSpPr>
          <p:cNvPr id="187" name="Results"/>
          <p:cNvSpPr txBox="1"/>
          <p:nvPr>
            <p:ph type="title"/>
          </p:nvPr>
        </p:nvSpPr>
        <p:spPr>
          <a:prstGeom prst="rect">
            <a:avLst/>
          </a:prstGeom>
        </p:spPr>
        <p:txBody>
          <a:bodyPr/>
          <a:lstStyle>
            <a:lvl1pPr defTabSz="457200">
              <a:lnSpc>
                <a:spcPct val="100000"/>
              </a:lnSpc>
              <a:spcBef>
                <a:spcPts val="2000"/>
              </a:spcBef>
              <a:defRPr spc="0" sz="4000">
                <a:solidFill>
                  <a:srgbClr val="000000"/>
                </a:solidFill>
                <a:latin typeface="Times New Roman"/>
                <a:ea typeface="Times New Roman"/>
                <a:cs typeface="Times New Roman"/>
                <a:sym typeface="Times New Roman"/>
              </a:defRPr>
            </a:lvl1pPr>
          </a:lstStyle>
          <a:p>
            <a:pPr/>
            <a:r>
              <a:t>Results</a:t>
            </a:r>
          </a:p>
        </p:txBody>
      </p:sp>
      <p:pic>
        <p:nvPicPr>
          <p:cNvPr id="188" name="Screenshot 2023-12-13 at 11.04.34 AM.png" descr="Screenshot 2023-12-13 at 11.04.34 AM.png"/>
          <p:cNvPicPr>
            <a:picLocks noChangeAspect="1"/>
          </p:cNvPicPr>
          <p:nvPr/>
        </p:nvPicPr>
        <p:blipFill>
          <a:blip r:embed="rId2">
            <a:extLst/>
          </a:blip>
          <a:stretch>
            <a:fillRect/>
          </a:stretch>
        </p:blipFill>
        <p:spPr>
          <a:xfrm>
            <a:off x="1276420" y="3743233"/>
            <a:ext cx="13087037" cy="904139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Key Metrics:…"/>
          <p:cNvSpPr txBox="1"/>
          <p:nvPr>
            <p:ph type="body" idx="1"/>
          </p:nvPr>
        </p:nvSpPr>
        <p:spPr>
          <a:xfrm>
            <a:off x="1206500" y="2126868"/>
            <a:ext cx="21971000" cy="10377648"/>
          </a:xfrm>
          <a:prstGeom prst="rect">
            <a:avLst/>
          </a:prstGeom>
        </p:spPr>
        <p:txBody>
          <a:bodyPr/>
          <a:lstStyle/>
          <a:p>
            <a:pPr marL="0" indent="0" defTabSz="457200">
              <a:spcBef>
                <a:spcPts val="2000"/>
              </a:spcBef>
              <a:buSzTx/>
              <a:buNone/>
              <a:defRPr sz="4200">
                <a:solidFill>
                  <a:srgbClr val="000000"/>
                </a:solidFill>
                <a:latin typeface="Times New Roman"/>
                <a:ea typeface="Times New Roman"/>
                <a:cs typeface="Times New Roman"/>
                <a:sym typeface="Times New Roman"/>
              </a:defRPr>
            </a:pPr>
            <a:r>
              <a:t>Key Metrics:</a:t>
            </a:r>
          </a:p>
          <a:p>
            <a:pPr marL="480059" indent="-480059" defTabSz="457200">
              <a:spcBef>
                <a:spcPts val="0"/>
              </a:spcBef>
              <a:defRPr sz="4200">
                <a:solidFill>
                  <a:srgbClr val="000000"/>
                </a:solidFill>
                <a:latin typeface="Times New Roman"/>
                <a:ea typeface="Times New Roman"/>
                <a:cs typeface="Times New Roman"/>
                <a:sym typeface="Times New Roman"/>
              </a:defRPr>
            </a:pPr>
            <a:r>
              <a:rPr b="1"/>
              <a:t>Precision:</a:t>
            </a:r>
            <a:r>
              <a:t> Reflects the accuracy of positive predictions.</a:t>
            </a:r>
          </a:p>
          <a:p>
            <a:pPr marL="480059" indent="-480059" defTabSz="457200">
              <a:spcBef>
                <a:spcPts val="0"/>
              </a:spcBef>
              <a:defRPr sz="4200">
                <a:solidFill>
                  <a:srgbClr val="000000"/>
                </a:solidFill>
                <a:latin typeface="Times New Roman"/>
                <a:ea typeface="Times New Roman"/>
                <a:cs typeface="Times New Roman"/>
                <a:sym typeface="Times New Roman"/>
              </a:defRPr>
            </a:pPr>
            <a:r>
              <a:rPr b="1"/>
              <a:t>Recall:</a:t>
            </a:r>
            <a:r>
              <a:t> Measures the model's ability to capture all positive instances.</a:t>
            </a:r>
          </a:p>
          <a:p>
            <a:pPr marL="480059" indent="-480059" defTabSz="457200">
              <a:spcBef>
                <a:spcPts val="0"/>
              </a:spcBef>
              <a:defRPr sz="4200">
                <a:solidFill>
                  <a:srgbClr val="000000"/>
                </a:solidFill>
                <a:latin typeface="Times New Roman"/>
                <a:ea typeface="Times New Roman"/>
                <a:cs typeface="Times New Roman"/>
                <a:sym typeface="Times New Roman"/>
              </a:defRPr>
            </a:pPr>
            <a:r>
              <a:rPr b="1"/>
              <a:t>F1-Score:</a:t>
            </a:r>
            <a:r>
              <a:t> Harmonic mean of precision and recall, providing a balance between the two.</a:t>
            </a:r>
          </a:p>
          <a:p>
            <a:pPr marL="480059" indent="-480059" defTabSz="457200">
              <a:spcBef>
                <a:spcPts val="0"/>
              </a:spcBef>
              <a:defRPr sz="4200">
                <a:solidFill>
                  <a:srgbClr val="000000"/>
                </a:solidFill>
                <a:latin typeface="Times New Roman"/>
                <a:ea typeface="Times New Roman"/>
                <a:cs typeface="Times New Roman"/>
                <a:sym typeface="Times New Roman"/>
              </a:defRPr>
            </a:pPr>
            <a:r>
              <a:rPr b="1"/>
              <a:t>Support:</a:t>
            </a:r>
            <a:r>
              <a:t> Number of actual occurrences of the class in the specified dataset.</a:t>
            </a:r>
          </a:p>
          <a:p>
            <a:pPr indent="-317500" defTabSz="457200">
              <a:spcBef>
                <a:spcPts val="0"/>
              </a:spcBef>
              <a:buClr>
                <a:srgbClr val="D1D5DB"/>
              </a:buClr>
              <a:buFont typeface="Helvetica"/>
              <a:defRPr sz="4200">
                <a:solidFill>
                  <a:srgbClr val="000000"/>
                </a:solidFill>
                <a:latin typeface="Times New Roman"/>
                <a:ea typeface="Times New Roman"/>
                <a:cs typeface="Times New Roman"/>
                <a:sym typeface="Times New Roman"/>
              </a:defRPr>
            </a:pPr>
          </a:p>
          <a:p>
            <a:pPr marL="0" indent="0" defTabSz="457200">
              <a:spcBef>
                <a:spcPts val="2000"/>
              </a:spcBef>
              <a:buSzTx/>
              <a:buNone/>
              <a:defRPr sz="4200">
                <a:solidFill>
                  <a:srgbClr val="000000"/>
                </a:solidFill>
                <a:latin typeface="Times New Roman"/>
                <a:ea typeface="Times New Roman"/>
                <a:cs typeface="Times New Roman"/>
                <a:sym typeface="Times New Roman"/>
              </a:defRPr>
            </a:pPr>
            <a:r>
              <a:t>Accuracy:</a:t>
            </a:r>
          </a:p>
          <a:p>
            <a:pPr marL="0" indent="0" defTabSz="457200">
              <a:spcBef>
                <a:spcPts val="2000"/>
              </a:spcBef>
              <a:buSzTx/>
              <a:buNone/>
              <a:defRPr sz="4200">
                <a:solidFill>
                  <a:srgbClr val="000000"/>
                </a:solidFill>
                <a:latin typeface="Times New Roman"/>
                <a:ea typeface="Times New Roman"/>
                <a:cs typeface="Times New Roman"/>
                <a:sym typeface="Times New Roman"/>
              </a:defRPr>
            </a:pPr>
            <a:r>
              <a:t>Overall accuracy of our Spoken Digit Recognition System: 95%.</a:t>
            </a:r>
          </a:p>
          <a:p>
            <a:pPr marL="0" indent="0" defTabSz="457200">
              <a:spcBef>
                <a:spcPts val="2000"/>
              </a:spcBef>
              <a:buSzTx/>
              <a:buNone/>
              <a:defRPr sz="4200">
                <a:solidFill>
                  <a:srgbClr val="000000"/>
                </a:solidFill>
                <a:latin typeface="Times New Roman"/>
                <a:ea typeface="Times New Roman"/>
                <a:cs typeface="Times New Roman"/>
                <a:sym typeface="Times New Roman"/>
              </a:defRPr>
            </a:pPr>
          </a:p>
          <a:p>
            <a:pPr marL="0" indent="0" defTabSz="457200">
              <a:spcBef>
                <a:spcPts val="0"/>
              </a:spcBef>
              <a:buSzTx/>
              <a:buNone/>
              <a:defRPr sz="4200">
                <a:solidFill>
                  <a:srgbClr val="000000"/>
                </a:solidFill>
                <a:latin typeface="Times New Roman"/>
                <a:ea typeface="Times New Roman"/>
                <a:cs typeface="Times New Roman"/>
                <a:sym typeface="Times New Roman"/>
              </a:defRPr>
            </a:pPr>
            <a:r>
              <a:t>The high precision, recall, and F1-score values highlight the effectiveness of our model in accurately classifying spoken digits across different classes.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As we conclude this presentation, it's essential to explore the potential future endeavors and extended applications stemming from our Spoken Digit Recognition project:"/>
          <p:cNvSpPr txBox="1"/>
          <p:nvPr>
            <p:ph type="body" idx="21"/>
          </p:nvPr>
        </p:nvSpPr>
        <p:spPr>
          <a:xfrm>
            <a:off x="1206500" y="2413912"/>
            <a:ext cx="21971000" cy="1419559"/>
          </a:xfrm>
          <a:prstGeom prst="rect">
            <a:avLst/>
          </a:prstGeom>
          <a:extLst>
            <a:ext uri="{C572A759-6A51-4108-AA02-DFA0A04FC94B}">
              <ma14:wrappingTextBoxFlag xmlns:ma14="http://schemas.microsoft.com/office/mac/drawingml/2011/main" val="1"/>
            </a:ext>
          </a:extLst>
        </p:spPr>
        <p:txBody>
          <a:bodyPr/>
          <a:lstStyle>
            <a:lvl1pPr defTabSz="457200">
              <a:spcBef>
                <a:spcPts val="2000"/>
              </a:spcBef>
              <a:defRPr sz="4000">
                <a:solidFill>
                  <a:srgbClr val="000000"/>
                </a:solidFill>
                <a:latin typeface="Times New Roman"/>
                <a:ea typeface="Times New Roman"/>
                <a:cs typeface="Times New Roman"/>
                <a:sym typeface="Times New Roman"/>
              </a:defRPr>
            </a:lvl1pPr>
          </a:lstStyle>
          <a:p>
            <a:pPr/>
            <a:r>
              <a:t>As we conclude this presentation, it's essential to explore the potential future endeavors and extended applications stemming from our Spoken Digit Recognition project:</a:t>
            </a:r>
          </a:p>
        </p:txBody>
      </p:sp>
      <p:sp>
        <p:nvSpPr>
          <p:cNvPr id="193" name="Multilingual Support: Extend the system to recognize spoken digits in multiple languages, broadening its applicability to a global context.…"/>
          <p:cNvSpPr txBox="1"/>
          <p:nvPr>
            <p:ph type="body" idx="1"/>
          </p:nvPr>
        </p:nvSpPr>
        <p:spPr>
          <a:xfrm>
            <a:off x="1206500" y="3904779"/>
            <a:ext cx="21971000" cy="8943461"/>
          </a:xfrm>
          <a:prstGeom prst="rect">
            <a:avLst/>
          </a:prstGeom>
        </p:spPr>
        <p:txBody>
          <a:bodyPr/>
          <a:lstStyle/>
          <a:p>
            <a:pPr marL="457200" indent="-457200" defTabSz="457200">
              <a:spcBef>
                <a:spcPts val="0"/>
              </a:spcBef>
              <a:buSzPct val="100000"/>
              <a:buChar char="•"/>
              <a:defRPr sz="4000">
                <a:solidFill>
                  <a:srgbClr val="000000"/>
                </a:solidFill>
                <a:latin typeface="Times New Roman"/>
                <a:ea typeface="Times New Roman"/>
                <a:cs typeface="Times New Roman"/>
                <a:sym typeface="Times New Roman"/>
              </a:defRPr>
            </a:pPr>
            <a:r>
              <a:rPr b="1"/>
              <a:t>Multilingual Support:</a:t>
            </a:r>
            <a:r>
              <a:t> Extend the system to recognize spoken digits in multiple languages, broadening its applicability to a global context.</a:t>
            </a:r>
          </a:p>
          <a:p>
            <a:pPr marL="457200" indent="-457200" defTabSz="457200">
              <a:spcBef>
                <a:spcPts val="0"/>
              </a:spcBef>
              <a:buSzPct val="100000"/>
              <a:buChar char="•"/>
              <a:defRPr sz="4000">
                <a:solidFill>
                  <a:srgbClr val="000000"/>
                </a:solidFill>
                <a:latin typeface="Times New Roman"/>
                <a:ea typeface="Times New Roman"/>
                <a:cs typeface="Times New Roman"/>
                <a:sym typeface="Times New Roman"/>
              </a:defRPr>
            </a:pPr>
            <a:r>
              <a:rPr b="1"/>
              <a:t>Continuous Digit Recognition:</a:t>
            </a:r>
            <a:r>
              <a:t> Enhance the system for continuous digit recognition, allowing seamless interpretation of spoken numbers within longer sequences.</a:t>
            </a:r>
          </a:p>
          <a:p>
            <a:pPr marL="457200" indent="-457200" defTabSz="457200">
              <a:spcBef>
                <a:spcPts val="0"/>
              </a:spcBef>
              <a:buSzPct val="100000"/>
              <a:buChar char="•"/>
              <a:defRPr sz="4000">
                <a:solidFill>
                  <a:srgbClr val="000000"/>
                </a:solidFill>
                <a:latin typeface="Times New Roman"/>
                <a:ea typeface="Times New Roman"/>
                <a:cs typeface="Times New Roman"/>
                <a:sym typeface="Times New Roman"/>
              </a:defRPr>
            </a:pPr>
            <a:r>
              <a:rPr b="1"/>
              <a:t>Voice-Controlled Devices:</a:t>
            </a:r>
            <a:r>
              <a:t> Integration with voice-controlled devices such as smart home systems, ensuring a hands-free and intuitive user experience.</a:t>
            </a:r>
          </a:p>
          <a:p>
            <a:pPr marL="457200" indent="-457200" defTabSz="457200">
              <a:spcBef>
                <a:spcPts val="0"/>
              </a:spcBef>
              <a:buSzPct val="100000"/>
              <a:buChar char="•"/>
              <a:defRPr sz="4000">
                <a:solidFill>
                  <a:srgbClr val="000000"/>
                </a:solidFill>
                <a:latin typeface="Times New Roman"/>
                <a:ea typeface="Times New Roman"/>
                <a:cs typeface="Times New Roman"/>
                <a:sym typeface="Times New Roman"/>
              </a:defRPr>
            </a:pPr>
            <a:r>
              <a:rPr b="1"/>
              <a:t>Accessibility Features:</a:t>
            </a:r>
            <a:r>
              <a:t> Incorporate the system into accessibility features for visually impaired individuals, aiding in tasks that involve numerical information.</a:t>
            </a:r>
          </a:p>
          <a:p>
            <a:pPr marL="457200" indent="-457200" defTabSz="457200">
              <a:spcBef>
                <a:spcPts val="0"/>
              </a:spcBef>
              <a:buSzPct val="100000"/>
              <a:buChar char="•"/>
              <a:defRPr sz="4000">
                <a:solidFill>
                  <a:srgbClr val="000000"/>
                </a:solidFill>
                <a:latin typeface="Times New Roman"/>
                <a:ea typeface="Times New Roman"/>
                <a:cs typeface="Times New Roman"/>
                <a:sym typeface="Times New Roman"/>
              </a:defRPr>
            </a:pPr>
            <a:r>
              <a:rPr b="1"/>
              <a:t>Real-time Processing:</a:t>
            </a:r>
            <a:r>
              <a:t> Explore real-time processing capabilities, enabling instantaneous recognition of spoken digits in various live scenarios.</a:t>
            </a:r>
          </a:p>
          <a:p>
            <a:pPr marL="457200" indent="-457200" defTabSz="457200">
              <a:spcBef>
                <a:spcPts val="0"/>
              </a:spcBef>
              <a:buSzPct val="100000"/>
              <a:buChar char="•"/>
              <a:defRPr sz="4000">
                <a:solidFill>
                  <a:srgbClr val="000000"/>
                </a:solidFill>
                <a:latin typeface="Times New Roman"/>
                <a:ea typeface="Times New Roman"/>
                <a:cs typeface="Times New Roman"/>
                <a:sym typeface="Times New Roman"/>
              </a:defRPr>
            </a:pPr>
            <a:r>
              <a:rPr b="1"/>
              <a:t>Noise Robustness:</a:t>
            </a:r>
            <a:r>
              <a:t> Further improve the model's robustness to handle noisy environments, ensuring consistent performance in diverse acoustic conditions.</a:t>
            </a:r>
          </a:p>
          <a:p>
            <a:pPr marL="457200" indent="-457200" defTabSz="457200">
              <a:spcBef>
                <a:spcPts val="0"/>
              </a:spcBef>
              <a:buSzPct val="100000"/>
              <a:buChar char="•"/>
              <a:defRPr sz="4000">
                <a:solidFill>
                  <a:srgbClr val="000000"/>
                </a:solidFill>
                <a:latin typeface="Times New Roman"/>
                <a:ea typeface="Times New Roman"/>
                <a:cs typeface="Times New Roman"/>
                <a:sym typeface="Times New Roman"/>
              </a:defRPr>
            </a:pPr>
            <a:r>
              <a:rPr b="1"/>
              <a:t>Adaptation to New Domains:</a:t>
            </a:r>
            <a:r>
              <a:t> Adapt the Spoken Digit Recognition System for other domains, such as financial transactions or numerical data input in various applications.</a:t>
            </a:r>
          </a:p>
        </p:txBody>
      </p:sp>
      <p:sp>
        <p:nvSpPr>
          <p:cNvPr id="194" name="Further Development"/>
          <p:cNvSpPr txBox="1"/>
          <p:nvPr>
            <p:ph type="title"/>
          </p:nvPr>
        </p:nvSpPr>
        <p:spPr>
          <a:prstGeom prst="rect">
            <a:avLst/>
          </a:prstGeom>
        </p:spPr>
        <p:txBody>
          <a:bodyPr/>
          <a:lstStyle>
            <a:lvl1pPr defTabSz="457200">
              <a:lnSpc>
                <a:spcPct val="100000"/>
              </a:lnSpc>
              <a:spcBef>
                <a:spcPts val="2000"/>
              </a:spcBef>
              <a:defRPr b="1" spc="0">
                <a:solidFill>
                  <a:srgbClr val="5E5E5E"/>
                </a:solidFill>
                <a:latin typeface="Times New Roman"/>
                <a:ea typeface="Times New Roman"/>
                <a:cs typeface="Times New Roman"/>
                <a:sym typeface="Times New Roman"/>
              </a:defRPr>
            </a:lvl1pPr>
          </a:lstStyle>
          <a:p>
            <a:pPr/>
            <a:r>
              <a:t>Further Development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In closing, our journey to develop a Spoken Digit Recognition System using Mel-frequency cepstral coefficients (MFCC) and Artificial Neural Networks (ANN) has been both enlightening and promising. Through the amalgamation of cutting-edge technology and s"/>
          <p:cNvSpPr txBox="1"/>
          <p:nvPr>
            <p:ph type="body" idx="21"/>
          </p:nvPr>
        </p:nvSpPr>
        <p:spPr>
          <a:xfrm>
            <a:off x="1206500" y="2324100"/>
            <a:ext cx="21971000" cy="2051226"/>
          </a:xfrm>
          <a:prstGeom prst="rect">
            <a:avLst/>
          </a:prstGeom>
          <a:extLst>
            <a:ext uri="{C572A759-6A51-4108-AA02-DFA0A04FC94B}">
              <ma14:wrappingTextBoxFlag xmlns:ma14="http://schemas.microsoft.com/office/mac/drawingml/2011/main" val="1"/>
            </a:ext>
          </a:extLst>
        </p:spPr>
        <p:txBody>
          <a:bodyPr/>
          <a:lstStyle>
            <a:lvl1pPr defTabSz="457200">
              <a:spcBef>
                <a:spcPts val="2000"/>
              </a:spcBef>
              <a:defRPr sz="4000">
                <a:solidFill>
                  <a:srgbClr val="000000"/>
                </a:solidFill>
                <a:latin typeface="Times New Roman"/>
                <a:ea typeface="Times New Roman"/>
                <a:cs typeface="Times New Roman"/>
                <a:sym typeface="Times New Roman"/>
              </a:defRPr>
            </a:lvl1pPr>
          </a:lstStyle>
          <a:p>
            <a:pPr/>
            <a:r>
              <a:t>In closing, our journey to develop a Spoken Digit Recognition System using Mel-frequency cepstral coefficients (MFCC) and Artificial Neural Networks (ANN) has been both enlightening and promising. Through the amalgamation of cutting-edge technology and sound theoretical foundations, we've achieved:</a:t>
            </a:r>
          </a:p>
        </p:txBody>
      </p:sp>
      <p:sp>
        <p:nvSpPr>
          <p:cNvPr id="197" name="Accurate Digit Recognition: A system that excels in accurately recognizing and classifying spoken digits (0-9) across diverse speakers and recording conditions.…"/>
          <p:cNvSpPr txBox="1"/>
          <p:nvPr>
            <p:ph type="body" idx="1"/>
          </p:nvPr>
        </p:nvSpPr>
        <p:spPr>
          <a:xfrm>
            <a:off x="1206500" y="4540394"/>
            <a:ext cx="21971000" cy="8256011"/>
          </a:xfrm>
          <a:prstGeom prst="rect">
            <a:avLst/>
          </a:prstGeom>
        </p:spPr>
        <p:txBody>
          <a:bodyPr/>
          <a:lstStyle/>
          <a:p>
            <a:pPr marL="457200" indent="-457200" defTabSz="457200">
              <a:spcBef>
                <a:spcPts val="0"/>
              </a:spcBef>
              <a:buSzPct val="100000"/>
              <a:buChar char="•"/>
              <a:defRPr b="1" sz="4000">
                <a:solidFill>
                  <a:srgbClr val="000000"/>
                </a:solidFill>
                <a:latin typeface="Times New Roman"/>
                <a:ea typeface="Times New Roman"/>
                <a:cs typeface="Times New Roman"/>
                <a:sym typeface="Times New Roman"/>
              </a:defRPr>
            </a:pPr>
            <a:r>
              <a:t>Accurate Digit Recognition:</a:t>
            </a:r>
            <a:r>
              <a:rPr b="0"/>
              <a:t> A system that excels in accurately recognizing and classifying spoken digits (0-9) across diverse speakers and recording conditions.</a:t>
            </a:r>
            <a:endParaRPr b="0"/>
          </a:p>
          <a:p>
            <a:pPr marL="457200" indent="-457200" defTabSz="457200">
              <a:spcBef>
                <a:spcPts val="0"/>
              </a:spcBef>
              <a:buSzPct val="100000"/>
              <a:buChar char="•"/>
              <a:defRPr b="1" sz="4000">
                <a:solidFill>
                  <a:srgbClr val="000000"/>
                </a:solidFill>
                <a:latin typeface="Times New Roman"/>
                <a:ea typeface="Times New Roman"/>
                <a:cs typeface="Times New Roman"/>
                <a:sym typeface="Times New Roman"/>
              </a:defRPr>
            </a:pPr>
            <a:r>
              <a:t>MFCC's Role in Spectral Representation:</a:t>
            </a:r>
            <a:r>
              <a:rPr b="0"/>
              <a:t> Successful integration of Mel-frequency cepstral coefficients (MFCC) as a powerful tool for capturing and representing spectral characteristics in audio signals.</a:t>
            </a:r>
            <a:endParaRPr b="0"/>
          </a:p>
          <a:p>
            <a:pPr marL="457200" indent="-457200" defTabSz="457200">
              <a:spcBef>
                <a:spcPts val="0"/>
              </a:spcBef>
              <a:buSzPct val="100000"/>
              <a:buChar char="•"/>
              <a:defRPr b="1" sz="4000">
                <a:solidFill>
                  <a:srgbClr val="000000"/>
                </a:solidFill>
                <a:latin typeface="Times New Roman"/>
                <a:ea typeface="Times New Roman"/>
                <a:cs typeface="Times New Roman"/>
                <a:sym typeface="Times New Roman"/>
              </a:defRPr>
            </a:pPr>
            <a:r>
              <a:t>Real-world Applicability:</a:t>
            </a:r>
            <a:r>
              <a:rPr b="0"/>
              <a:t> Demonstration of the system's real-world applicability, paving the way for improved user experiences in voice-controlled interfaces.</a:t>
            </a:r>
            <a:endParaRPr b="0"/>
          </a:p>
          <a:p>
            <a:pPr marL="457200" indent="-457200" defTabSz="457200">
              <a:spcBef>
                <a:spcPts val="0"/>
              </a:spcBef>
              <a:buSzPct val="100000"/>
              <a:buChar char="•"/>
              <a:defRPr b="1" sz="4000">
                <a:solidFill>
                  <a:srgbClr val="000000"/>
                </a:solidFill>
                <a:latin typeface="Times New Roman"/>
                <a:ea typeface="Times New Roman"/>
                <a:cs typeface="Times New Roman"/>
                <a:sym typeface="Times New Roman"/>
              </a:defRPr>
            </a:pPr>
            <a:r>
              <a:t>High Performance Metrics:</a:t>
            </a:r>
            <a:r>
              <a:rPr b="0"/>
              <a:t> A model that exhibits high precision, recall, and F1-score, resulting in an impressive overall accuracy of 95%.</a:t>
            </a:r>
          </a:p>
        </p:txBody>
      </p:sp>
      <p:sp>
        <p:nvSpPr>
          <p:cNvPr id="198" name="Conclusion"/>
          <p:cNvSpPr txBox="1"/>
          <p:nvPr>
            <p:ph type="title"/>
          </p:nvPr>
        </p:nvSpPr>
        <p:spPr>
          <a:prstGeom prst="rect">
            <a:avLst/>
          </a:prstGeom>
        </p:spPr>
        <p:txBody>
          <a:bodyPr/>
          <a:lstStyle>
            <a:lvl1pPr>
              <a:defRPr b="1">
                <a:latin typeface="Times New Roman"/>
                <a:ea typeface="Times New Roman"/>
                <a:cs typeface="Times New Roman"/>
                <a:sym typeface="Times New Roman"/>
              </a:defRPr>
            </a:lvl1pPr>
          </a:lstStyle>
          <a:p>
            <a:pPr/>
            <a:r>
              <a:t>Conclusion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hank You"/>
          <p:cNvSpPr txBox="1"/>
          <p:nvPr>
            <p:ph type="title" idx="4294967295"/>
          </p:nvPr>
        </p:nvSpPr>
        <p:spPr>
          <a:xfrm>
            <a:off x="7302500" y="6013450"/>
            <a:ext cx="9779000" cy="1689100"/>
          </a:xfrm>
          <a:prstGeom prst="rect">
            <a:avLst/>
          </a:prstGeom>
        </p:spPr>
        <p:txBody>
          <a:bodyPr/>
          <a:lstStyle>
            <a:lvl1pPr algn="ctr" defTabSz="2316479">
              <a:defRPr spc="-95" sz="9500"/>
            </a:lvl1pPr>
          </a:lstStyle>
          <a:p>
            <a:pPr/>
            <a:r>
              <a:t>Thank You</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6_DynamicWavesLight">
  <a:themeElements>
    <a:clrScheme name="36_DynamicWavesLight">
      <a:dk1>
        <a:srgbClr val="53585F"/>
      </a:dk1>
      <a:lt1>
        <a:srgbClr val="5F3E0C"/>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6_DynamicWavesLight">
  <a:themeElements>
    <a:clrScheme name="36_DynamicWaves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