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D6EA6-5AFD-4F51-A85F-85D046804F4D}"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9202E-16FF-417A-91EF-6BD420CC7F5A}" type="slidenum">
              <a:rPr lang="en-US" smtClean="0"/>
              <a:t>‹#›</a:t>
            </a:fld>
            <a:endParaRPr lang="en-US"/>
          </a:p>
        </p:txBody>
      </p:sp>
    </p:spTree>
    <p:extLst>
      <p:ext uri="{BB962C8B-B14F-4D97-AF65-F5344CB8AC3E}">
        <p14:creationId xmlns:p14="http://schemas.microsoft.com/office/powerpoint/2010/main" val="37613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A8C8-754E-49D2-92E6-4E44D8092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8963D-645A-4EF2-A297-83340A810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87CB5C-4707-4C1E-8FF5-343CDA35D70B}"/>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5" name="Footer Placeholder 4">
            <a:extLst>
              <a:ext uri="{FF2B5EF4-FFF2-40B4-BE49-F238E27FC236}">
                <a16:creationId xmlns:a16="http://schemas.microsoft.com/office/drawing/2014/main" id="{B261B1BA-9BC2-4E23-B6A5-34BBE3F2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F4C02-F28C-47A1-A435-41CE25DCF517}"/>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184827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E865-FF8B-483F-B8A7-E93C037DC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0E712B-83CE-4A7F-8DC6-EC8177B239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29BFC-1284-415F-A693-FE688736B3A6}"/>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5" name="Footer Placeholder 4">
            <a:extLst>
              <a:ext uri="{FF2B5EF4-FFF2-40B4-BE49-F238E27FC236}">
                <a16:creationId xmlns:a16="http://schemas.microsoft.com/office/drawing/2014/main" id="{5F4296D5-1CC2-4603-832B-CC8ECB17C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F56D1-3203-479A-9411-C46096D8318D}"/>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86959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16AC9-00DB-4C23-8972-C0913BD47B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125FB-BC52-43A4-9521-080C4780D8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2C936-C995-4BA7-BCE2-4DD0B2781411}"/>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5" name="Footer Placeholder 4">
            <a:extLst>
              <a:ext uri="{FF2B5EF4-FFF2-40B4-BE49-F238E27FC236}">
                <a16:creationId xmlns:a16="http://schemas.microsoft.com/office/drawing/2014/main" id="{C4413626-58EE-484E-8A6F-3A5A5CB4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3F84-4FCA-432B-8A8B-6C1D1E643E59}"/>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348196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84B8-8F3B-40C1-8C88-F0294030A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FBF88-074E-4738-8673-7FDC2AF8AE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8B58C-31F7-46CE-8F3D-A1CCD3D452DB}"/>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5" name="Footer Placeholder 4">
            <a:extLst>
              <a:ext uri="{FF2B5EF4-FFF2-40B4-BE49-F238E27FC236}">
                <a16:creationId xmlns:a16="http://schemas.microsoft.com/office/drawing/2014/main" id="{7D80E121-748A-488E-B79D-E92924A0C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55A8A-79CD-4C0D-A92B-A27412E044E8}"/>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368285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942E-7376-4161-AD2A-10862E762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033B18-B298-4459-99F7-111E550292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706EE2-BE11-4FEF-B665-C7960B9A0B85}"/>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5" name="Footer Placeholder 4">
            <a:extLst>
              <a:ext uri="{FF2B5EF4-FFF2-40B4-BE49-F238E27FC236}">
                <a16:creationId xmlns:a16="http://schemas.microsoft.com/office/drawing/2014/main" id="{4154FCB1-285C-4D5D-8FD2-028E8FF19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6BBB3-1CF8-4DE5-8803-3F2DC1A2E226}"/>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232932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7DEF-9131-451F-B654-35F7BA73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F9E948-3F14-4F74-96B3-C1D356D3C2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10871-CBB1-4537-AA65-1C899B0E1A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5F9608-6465-4169-B4BD-DD73E6F86C13}"/>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6" name="Footer Placeholder 5">
            <a:extLst>
              <a:ext uri="{FF2B5EF4-FFF2-40B4-BE49-F238E27FC236}">
                <a16:creationId xmlns:a16="http://schemas.microsoft.com/office/drawing/2014/main" id="{E0812710-97CC-4333-A89B-963F3642F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A69E4-D513-4A63-B4E5-C4781ED99737}"/>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419912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261E-114A-4566-85A3-AD341C82E0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B3BC5-BB71-4176-8522-793E4C366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275ABF-AB64-4C94-B37D-443DF94F17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AF12F-64D1-452E-A4F9-C7A248DAA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AC8DEB-4F61-44A4-B0C2-9C0CFB8628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7C5D75-98E8-4D5B-B560-3FC0BC50B463}"/>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8" name="Footer Placeholder 7">
            <a:extLst>
              <a:ext uri="{FF2B5EF4-FFF2-40B4-BE49-F238E27FC236}">
                <a16:creationId xmlns:a16="http://schemas.microsoft.com/office/drawing/2014/main" id="{46E7D352-AB2D-486C-B12B-12945B1441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6961BE-F409-4EA6-B1F2-FBE30EF9F769}"/>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122486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D66F-59E1-4312-8ED8-2A1154A1CA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3026A9-6B1D-4096-868E-6C50E214108A}"/>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4" name="Footer Placeholder 3">
            <a:extLst>
              <a:ext uri="{FF2B5EF4-FFF2-40B4-BE49-F238E27FC236}">
                <a16:creationId xmlns:a16="http://schemas.microsoft.com/office/drawing/2014/main" id="{C6803305-A94D-4E86-914F-DC3B586C74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7A98EB-8626-4D1C-B173-1CEE8D3D2B1A}"/>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211370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6C5B9-6218-4D0D-8D14-D31273041FC1}"/>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3" name="Footer Placeholder 2">
            <a:extLst>
              <a:ext uri="{FF2B5EF4-FFF2-40B4-BE49-F238E27FC236}">
                <a16:creationId xmlns:a16="http://schemas.microsoft.com/office/drawing/2014/main" id="{BE6BEF20-C5CE-4943-A9FF-1F1A82D378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7A5D0A-9D0F-4C0B-B968-EAC9F76699EF}"/>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136913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F988-58DE-4190-BCEF-4E4AA21C4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266A83-575D-42D2-A41C-B6069B5A8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94E979-03D4-454A-9D7D-0EEE05B5B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7D81C9-B841-4728-993D-805741337FA7}"/>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6" name="Footer Placeholder 5">
            <a:extLst>
              <a:ext uri="{FF2B5EF4-FFF2-40B4-BE49-F238E27FC236}">
                <a16:creationId xmlns:a16="http://schemas.microsoft.com/office/drawing/2014/main" id="{F8686D2C-A5CE-4785-AA00-C7A08F1BE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108C5-1404-41A9-B8DF-015177326A54}"/>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415369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C711-7003-44BF-9407-2F727DDCF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18957C-AB98-4745-BD97-A4BDF5322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23C344-0C06-492C-97CC-27B05A3DC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18F380-A7BC-4721-84D3-8E456B31C83B}"/>
              </a:ext>
            </a:extLst>
          </p:cNvPr>
          <p:cNvSpPr>
            <a:spLocks noGrp="1"/>
          </p:cNvSpPr>
          <p:nvPr>
            <p:ph type="dt" sz="half" idx="10"/>
          </p:nvPr>
        </p:nvSpPr>
        <p:spPr/>
        <p:txBody>
          <a:bodyPr/>
          <a:lstStyle/>
          <a:p>
            <a:fld id="{F286E512-5905-43A6-9045-1FC7FD58675E}" type="datetimeFigureOut">
              <a:rPr lang="en-US" smtClean="0"/>
              <a:t>1/25/2018</a:t>
            </a:fld>
            <a:endParaRPr lang="en-US"/>
          </a:p>
        </p:txBody>
      </p:sp>
      <p:sp>
        <p:nvSpPr>
          <p:cNvPr id="6" name="Footer Placeholder 5">
            <a:extLst>
              <a:ext uri="{FF2B5EF4-FFF2-40B4-BE49-F238E27FC236}">
                <a16:creationId xmlns:a16="http://schemas.microsoft.com/office/drawing/2014/main" id="{92891AA0-9D75-408D-8526-8C5262E0C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30D39-F5AD-40D9-9C11-3E05CD512752}"/>
              </a:ext>
            </a:extLst>
          </p:cNvPr>
          <p:cNvSpPr>
            <a:spLocks noGrp="1"/>
          </p:cNvSpPr>
          <p:nvPr>
            <p:ph type="sldNum" sz="quarter" idx="12"/>
          </p:nvPr>
        </p:nvSpPr>
        <p:spPr/>
        <p:txBody>
          <a:bodyPr/>
          <a:lstStyle/>
          <a:p>
            <a:fld id="{97A0BBFD-58CA-4093-9EE8-9A354C56F8EA}" type="slidenum">
              <a:rPr lang="en-US" smtClean="0"/>
              <a:t>‹#›</a:t>
            </a:fld>
            <a:endParaRPr lang="en-US"/>
          </a:p>
        </p:txBody>
      </p:sp>
    </p:spTree>
    <p:extLst>
      <p:ext uri="{BB962C8B-B14F-4D97-AF65-F5344CB8AC3E}">
        <p14:creationId xmlns:p14="http://schemas.microsoft.com/office/powerpoint/2010/main" val="3997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ADB60-30B8-47E6-88BC-DEED31209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12CFB6-5FB2-404C-8684-C18462D49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60551-7ED4-4EC6-99CE-C061FD769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6E512-5905-43A6-9045-1FC7FD58675E}" type="datetimeFigureOut">
              <a:rPr lang="en-US" smtClean="0"/>
              <a:t>1/25/2018</a:t>
            </a:fld>
            <a:endParaRPr lang="en-US"/>
          </a:p>
        </p:txBody>
      </p:sp>
      <p:sp>
        <p:nvSpPr>
          <p:cNvPr id="5" name="Footer Placeholder 4">
            <a:extLst>
              <a:ext uri="{FF2B5EF4-FFF2-40B4-BE49-F238E27FC236}">
                <a16:creationId xmlns:a16="http://schemas.microsoft.com/office/drawing/2014/main" id="{7191E734-87F6-407F-99FE-574F32F9B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12A9C4-67B4-4472-856C-5D35E5BAD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0BBFD-58CA-4093-9EE8-9A354C56F8EA}" type="slidenum">
              <a:rPr lang="en-US" smtClean="0"/>
              <a:t>‹#›</a:t>
            </a:fld>
            <a:endParaRPr lang="en-US"/>
          </a:p>
        </p:txBody>
      </p:sp>
    </p:spTree>
    <p:extLst>
      <p:ext uri="{BB962C8B-B14F-4D97-AF65-F5344CB8AC3E}">
        <p14:creationId xmlns:p14="http://schemas.microsoft.com/office/powerpoint/2010/main" val="3281160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4CA8-FFD8-43F6-8EBE-DA285F330A60}"/>
              </a:ext>
            </a:extLst>
          </p:cNvPr>
          <p:cNvSpPr>
            <a:spLocks noGrp="1"/>
          </p:cNvSpPr>
          <p:nvPr>
            <p:ph type="ctrTitle"/>
          </p:nvPr>
        </p:nvSpPr>
        <p:spPr>
          <a:xfrm>
            <a:off x="1293180" y="126389"/>
            <a:ext cx="9144000" cy="599905"/>
          </a:xfrm>
        </p:spPr>
        <p:txBody>
          <a:bodyPr>
            <a:noAutofit/>
          </a:bodyPr>
          <a:lstStyle/>
          <a:p>
            <a:r>
              <a:rPr lang="en-US" sz="3200" dirty="0">
                <a:latin typeface="Arial Nova Cond" panose="020B0506020202020204" pitchFamily="34" charset="0"/>
              </a:rPr>
              <a:t>Beth Israel Case Study</a:t>
            </a:r>
          </a:p>
        </p:txBody>
      </p:sp>
      <p:sp>
        <p:nvSpPr>
          <p:cNvPr id="3" name="Subtitle 2">
            <a:extLst>
              <a:ext uri="{FF2B5EF4-FFF2-40B4-BE49-F238E27FC236}">
                <a16:creationId xmlns:a16="http://schemas.microsoft.com/office/drawing/2014/main" id="{D5293137-842D-405D-9CB0-DFF56264E4EA}"/>
              </a:ext>
            </a:extLst>
          </p:cNvPr>
          <p:cNvSpPr>
            <a:spLocks noGrp="1"/>
          </p:cNvSpPr>
          <p:nvPr>
            <p:ph type="subTitle" idx="1"/>
          </p:nvPr>
        </p:nvSpPr>
        <p:spPr>
          <a:xfrm>
            <a:off x="35120" y="843378"/>
            <a:ext cx="11354540" cy="310720"/>
          </a:xfrm>
        </p:spPr>
        <p:txBody>
          <a:bodyPr>
            <a:noAutofit/>
          </a:bodyPr>
          <a:lstStyle/>
          <a:p>
            <a:pPr algn="l"/>
            <a:r>
              <a:rPr lang="en-US" sz="1200" b="1" dirty="0">
                <a:latin typeface="Arial Nova Cond" panose="020B0506020202020204" pitchFamily="34" charset="0"/>
              </a:rPr>
              <a:t>Ques 1. a)  What are the types of analytics (descriptive, predictive &amp; prescriptive) used in the project Risky States?</a:t>
            </a:r>
          </a:p>
          <a:p>
            <a:pPr algn="l"/>
            <a:r>
              <a:rPr lang="en-US" sz="1200" b="1" dirty="0">
                <a:latin typeface="Arial Nova Cond" panose="020B0506020202020204" pitchFamily="34" charset="0"/>
              </a:rPr>
              <a:t>                </a:t>
            </a:r>
          </a:p>
          <a:p>
            <a:pPr algn="l"/>
            <a:endParaRPr lang="en-US" sz="1200" b="1" dirty="0">
              <a:latin typeface="Arial Nova Cond" panose="020B0506020202020204" pitchFamily="34" charset="0"/>
            </a:endParaRPr>
          </a:p>
          <a:p>
            <a:pPr algn="l"/>
            <a:endParaRPr lang="en-US" sz="1200" b="1" dirty="0">
              <a:latin typeface="Arial Nova Cond" panose="020B0506020202020204" pitchFamily="34" charset="0"/>
            </a:endParaRPr>
          </a:p>
        </p:txBody>
      </p:sp>
      <p:sp>
        <p:nvSpPr>
          <p:cNvPr id="5" name="TextBox 4">
            <a:extLst>
              <a:ext uri="{FF2B5EF4-FFF2-40B4-BE49-F238E27FC236}">
                <a16:creationId xmlns:a16="http://schemas.microsoft.com/office/drawing/2014/main" id="{607E9D58-D4D1-4A4C-A83C-AF08EE53A45F}"/>
              </a:ext>
            </a:extLst>
          </p:cNvPr>
          <p:cNvSpPr txBox="1"/>
          <p:nvPr/>
        </p:nvSpPr>
        <p:spPr>
          <a:xfrm>
            <a:off x="825623" y="1100830"/>
            <a:ext cx="10715349" cy="1384995"/>
          </a:xfrm>
          <a:prstGeom prst="rect">
            <a:avLst/>
          </a:prstGeom>
          <a:noFill/>
        </p:spPr>
        <p:txBody>
          <a:bodyPr wrap="square" rtlCol="0">
            <a:spAutoFit/>
          </a:bodyPr>
          <a:lstStyle/>
          <a:p>
            <a:r>
              <a:rPr lang="en-US" sz="1200" dirty="0">
                <a:latin typeface="Arial Nova Cond" panose="020B0506020202020204" pitchFamily="34" charset="0"/>
              </a:rPr>
              <a:t>Risky States is a project undertaken by Beth Israel Deaconess Medical Center which involves using past data and making it available for nurses and doctors in order to improve patient care. It employs Descriptive and Predictive Analytics techniques in following manner:</a:t>
            </a:r>
          </a:p>
          <a:p>
            <a:endParaRPr lang="en-US" sz="1200" b="1" dirty="0">
              <a:latin typeface="Arial Nova Cond" panose="020B0506020202020204" pitchFamily="34" charset="0"/>
            </a:endParaRPr>
          </a:p>
          <a:p>
            <a:r>
              <a:rPr lang="en-US" sz="1200" b="1" dirty="0">
                <a:latin typeface="Arial Nova Cond" panose="020B0506020202020204" pitchFamily="34" charset="0"/>
              </a:rPr>
              <a:t>Descriptive Analytics</a:t>
            </a:r>
            <a:r>
              <a:rPr lang="en-US" sz="1200" dirty="0">
                <a:latin typeface="Arial Nova Cond" panose="020B0506020202020204" pitchFamily="34" charset="0"/>
              </a:rPr>
              <a:t> : Risky States project created a model using historical data it had compiled pertaining to ICU patients which is used for comparison with patients’ records as part of overall initiative to eliminate preventable harm.</a:t>
            </a:r>
            <a:endParaRPr lang="en-US" sz="1200" b="1" dirty="0">
              <a:latin typeface="Arial Nova Cond" panose="020B0506020202020204" pitchFamily="34" charset="0"/>
            </a:endParaRPr>
          </a:p>
          <a:p>
            <a:r>
              <a:rPr lang="en-US" sz="1200" b="1" dirty="0">
                <a:latin typeface="Arial Nova Cond" panose="020B0506020202020204" pitchFamily="34" charset="0"/>
              </a:rPr>
              <a:t>Predictive Analytics </a:t>
            </a:r>
            <a:r>
              <a:rPr lang="en-US" sz="1200" dirty="0">
                <a:latin typeface="Arial Nova Cond" panose="020B0506020202020204" pitchFamily="34" charset="0"/>
              </a:rPr>
              <a:t>: The model involved working with data scientists and Harvard researchers for data mining(predictive analytics) and creating decision trees to present risk levels and the factors that contribute to them.</a:t>
            </a:r>
          </a:p>
        </p:txBody>
      </p:sp>
      <p:sp>
        <p:nvSpPr>
          <p:cNvPr id="7" name="Subtitle 2">
            <a:extLst>
              <a:ext uri="{FF2B5EF4-FFF2-40B4-BE49-F238E27FC236}">
                <a16:creationId xmlns:a16="http://schemas.microsoft.com/office/drawing/2014/main" id="{0DE85135-1A37-42E7-B4D0-EA7E2513C1FA}"/>
              </a:ext>
            </a:extLst>
          </p:cNvPr>
          <p:cNvSpPr txBox="1">
            <a:spLocks/>
          </p:cNvSpPr>
          <p:nvPr/>
        </p:nvSpPr>
        <p:spPr>
          <a:xfrm>
            <a:off x="43998" y="2797947"/>
            <a:ext cx="11958612" cy="3107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latin typeface="Arial Nova Cond" panose="020B0506020202020204" pitchFamily="34" charset="0"/>
              </a:rPr>
              <a:t>Ques 1. b)  What’s the specific problem that the analytics application </a:t>
            </a:r>
            <a:r>
              <a:rPr lang="en-US" sz="1200" b="1" dirty="0" err="1">
                <a:latin typeface="Arial Nova Cond" panose="020B0506020202020204" pitchFamily="34" charset="0"/>
              </a:rPr>
              <a:t>Aptima</a:t>
            </a:r>
            <a:r>
              <a:rPr lang="en-US" sz="1200" b="1" dirty="0">
                <a:latin typeface="Arial Nova Cond" panose="020B0506020202020204" pitchFamily="34" charset="0"/>
              </a:rPr>
              <a:t> is trying to solve?                </a:t>
            </a:r>
          </a:p>
          <a:p>
            <a:pPr algn="l"/>
            <a:endParaRPr lang="en-US" sz="1200" b="1" dirty="0">
              <a:latin typeface="Arial Nova Cond" panose="020B0506020202020204" pitchFamily="34" charset="0"/>
            </a:endParaRPr>
          </a:p>
          <a:p>
            <a:pPr algn="l"/>
            <a:endParaRPr lang="en-US" sz="1200" b="1" dirty="0">
              <a:latin typeface="Arial Nova Cond" panose="020B0506020202020204" pitchFamily="34" charset="0"/>
            </a:endParaRPr>
          </a:p>
        </p:txBody>
      </p:sp>
      <p:sp>
        <p:nvSpPr>
          <p:cNvPr id="8" name="TextBox 7">
            <a:extLst>
              <a:ext uri="{FF2B5EF4-FFF2-40B4-BE49-F238E27FC236}">
                <a16:creationId xmlns:a16="http://schemas.microsoft.com/office/drawing/2014/main" id="{96807701-7A74-4620-80EA-12262F489F0F}"/>
              </a:ext>
            </a:extLst>
          </p:cNvPr>
          <p:cNvSpPr txBox="1"/>
          <p:nvPr/>
        </p:nvSpPr>
        <p:spPr>
          <a:xfrm>
            <a:off x="834501" y="3059474"/>
            <a:ext cx="10715349" cy="1015663"/>
          </a:xfrm>
          <a:prstGeom prst="rect">
            <a:avLst/>
          </a:prstGeom>
          <a:noFill/>
        </p:spPr>
        <p:txBody>
          <a:bodyPr wrap="square" rtlCol="0">
            <a:spAutoFit/>
          </a:bodyPr>
          <a:lstStyle/>
          <a:p>
            <a:r>
              <a:rPr lang="en-US" sz="1200" dirty="0" err="1">
                <a:latin typeface="Arial Nova Cond" panose="020B0506020202020204" pitchFamily="34" charset="0"/>
              </a:rPr>
              <a:t>Aptima</a:t>
            </a:r>
            <a:r>
              <a:rPr lang="en-US" sz="1200" dirty="0">
                <a:latin typeface="Arial Nova Cond" panose="020B0506020202020204" pitchFamily="34" charset="0"/>
              </a:rPr>
              <a:t> has been working with Beth Israel Deaconess Medical Center on three projects to eliminate preventable harm in critical care. </a:t>
            </a:r>
            <a:r>
              <a:rPr lang="en-US" sz="1200" dirty="0" err="1">
                <a:latin typeface="Arial Nova Cond" panose="020B0506020202020204" pitchFamily="34" charset="0"/>
              </a:rPr>
              <a:t>Aptima</a:t>
            </a:r>
            <a:r>
              <a:rPr lang="en-US" sz="1200" dirty="0">
                <a:latin typeface="Arial Nova Cond" panose="020B0506020202020204" pitchFamily="34" charset="0"/>
              </a:rPr>
              <a:t> is trying to leverage the data available to them and using that to present the risk levels and the factors that causes these risk to caregivers and Clinicians on a user interface. By doing this, they hope to reduce the prevalence of risks by making changes in care. The first project is Risky States and the intensity index application. Second project is </a:t>
            </a:r>
            <a:r>
              <a:rPr lang="en-US" sz="1200" dirty="0" err="1">
                <a:latin typeface="Arial Nova Cond" panose="020B0506020202020204" pitchFamily="34" charset="0"/>
              </a:rPr>
              <a:t>MyICU</a:t>
            </a:r>
            <a:r>
              <a:rPr lang="en-US" sz="1200" dirty="0">
                <a:latin typeface="Arial Nova Cond" panose="020B0506020202020204" pitchFamily="34" charset="0"/>
              </a:rPr>
              <a:t> for ICU caregivers  and families of patients in the ICU, and Content-Sensitive Checklist, an application that informs about patient’s current state in the ICU. All three projects have the same intention to help patients </a:t>
            </a:r>
            <a:r>
              <a:rPr lang="en-US" sz="1200" dirty="0" err="1">
                <a:latin typeface="Arial Nova Cond" panose="020B0506020202020204" pitchFamily="34" charset="0"/>
              </a:rPr>
              <a:t>elimate</a:t>
            </a:r>
            <a:r>
              <a:rPr lang="en-US" sz="1200" dirty="0">
                <a:latin typeface="Arial Nova Cond" panose="020B0506020202020204" pitchFamily="34" charset="0"/>
              </a:rPr>
              <a:t> the possibility of preventable harm.</a:t>
            </a:r>
          </a:p>
        </p:txBody>
      </p:sp>
      <p:sp>
        <p:nvSpPr>
          <p:cNvPr id="9" name="Subtitle 2">
            <a:extLst>
              <a:ext uri="{FF2B5EF4-FFF2-40B4-BE49-F238E27FC236}">
                <a16:creationId xmlns:a16="http://schemas.microsoft.com/office/drawing/2014/main" id="{2A4B8D88-AB90-4156-A89F-BE5C5972D586}"/>
              </a:ext>
            </a:extLst>
          </p:cNvPr>
          <p:cNvSpPr txBox="1">
            <a:spLocks/>
          </p:cNvSpPr>
          <p:nvPr/>
        </p:nvSpPr>
        <p:spPr>
          <a:xfrm>
            <a:off x="43998" y="4367191"/>
            <a:ext cx="11958612" cy="3107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latin typeface="Arial Nova Cond" panose="020B0506020202020204" pitchFamily="34" charset="0"/>
              </a:rPr>
              <a:t>Ques 1. c)  What are the challenges (analytics, people&amp; process) to solve the above problem?</a:t>
            </a:r>
          </a:p>
          <a:p>
            <a:pPr algn="l"/>
            <a:endParaRPr lang="en-US" sz="1200" b="1" dirty="0">
              <a:latin typeface="Arial Nova Cond" panose="020B0506020202020204" pitchFamily="34" charset="0"/>
            </a:endParaRPr>
          </a:p>
        </p:txBody>
      </p:sp>
      <p:sp>
        <p:nvSpPr>
          <p:cNvPr id="10" name="TextBox 9">
            <a:extLst>
              <a:ext uri="{FF2B5EF4-FFF2-40B4-BE49-F238E27FC236}">
                <a16:creationId xmlns:a16="http://schemas.microsoft.com/office/drawing/2014/main" id="{581E5B0C-6D4C-48B5-B006-4AF89179A0D8}"/>
              </a:ext>
            </a:extLst>
          </p:cNvPr>
          <p:cNvSpPr txBox="1"/>
          <p:nvPr/>
        </p:nvSpPr>
        <p:spPr>
          <a:xfrm>
            <a:off x="834500" y="4687968"/>
            <a:ext cx="10715349" cy="1754326"/>
          </a:xfrm>
          <a:prstGeom prst="rect">
            <a:avLst/>
          </a:prstGeom>
          <a:noFill/>
        </p:spPr>
        <p:txBody>
          <a:bodyPr wrap="square" rtlCol="0">
            <a:spAutoFit/>
          </a:bodyPr>
          <a:lstStyle/>
          <a:p>
            <a:r>
              <a:rPr lang="en-US" sz="1200" dirty="0">
                <a:latin typeface="Arial Nova Cond" panose="020B0506020202020204" pitchFamily="34" charset="0"/>
              </a:rPr>
              <a:t>There are a couple of challenges for </a:t>
            </a:r>
            <a:r>
              <a:rPr lang="en-US" sz="1200" dirty="0" err="1">
                <a:latin typeface="Arial Nova Cond" panose="020B0506020202020204" pitchFamily="34" charset="0"/>
              </a:rPr>
              <a:t>Aptima</a:t>
            </a:r>
            <a:r>
              <a:rPr lang="en-US" sz="1200" dirty="0">
                <a:latin typeface="Arial Nova Cond" panose="020B0506020202020204" pitchFamily="34" charset="0"/>
              </a:rPr>
              <a:t> in solving their problem.</a:t>
            </a:r>
          </a:p>
          <a:p>
            <a:endParaRPr lang="en-US" sz="1200" dirty="0">
              <a:latin typeface="Arial Nova Cond" panose="020B0506020202020204" pitchFamily="34" charset="0"/>
            </a:endParaRPr>
          </a:p>
          <a:p>
            <a:r>
              <a:rPr lang="en-US" sz="1200" dirty="0">
                <a:latin typeface="Arial Nova Cond" panose="020B0506020202020204" pitchFamily="34" charset="0"/>
              </a:rPr>
              <a:t>Firstly, </a:t>
            </a:r>
            <a:r>
              <a:rPr lang="en-US" sz="1200" b="1" dirty="0">
                <a:latin typeface="Arial Nova Cond" panose="020B0506020202020204" pitchFamily="34" charset="0"/>
              </a:rPr>
              <a:t>Analytics - </a:t>
            </a:r>
            <a:r>
              <a:rPr lang="en-US" sz="1200" dirty="0">
                <a:latin typeface="Arial Nova Cond" panose="020B0506020202020204" pitchFamily="34" charset="0"/>
              </a:rPr>
              <a:t> The model has been designed only around dummy data and is based on historic data which is expected to be a good fit. When the application  goes live, the model might not have been tested enough against real time data to account if it fits the model well.</a:t>
            </a:r>
          </a:p>
          <a:p>
            <a:r>
              <a:rPr lang="en-US" sz="1200" dirty="0">
                <a:latin typeface="Arial Nova Cond" panose="020B0506020202020204" pitchFamily="34" charset="0"/>
              </a:rPr>
              <a:t>Secondly, </a:t>
            </a:r>
            <a:r>
              <a:rPr lang="en-US" sz="1200" b="1" dirty="0">
                <a:latin typeface="Arial Nova Cond" panose="020B0506020202020204" pitchFamily="34" charset="0"/>
              </a:rPr>
              <a:t>Process -</a:t>
            </a:r>
            <a:r>
              <a:rPr lang="en-US" sz="1200" dirty="0">
                <a:latin typeface="Arial Nova Cond" panose="020B0506020202020204" pitchFamily="34" charset="0"/>
              </a:rPr>
              <a:t> The Analytics application which is expected to be handled by </a:t>
            </a:r>
            <a:r>
              <a:rPr lang="en-US" sz="1200" dirty="0" err="1">
                <a:latin typeface="Arial Nova Cond" panose="020B0506020202020204" pitchFamily="34" charset="0"/>
              </a:rPr>
              <a:t>Aptima</a:t>
            </a:r>
            <a:r>
              <a:rPr lang="en-US" sz="1200" dirty="0">
                <a:latin typeface="Arial Nova Cond" panose="020B0506020202020204" pitchFamily="34" charset="0"/>
              </a:rPr>
              <a:t> in future takes feed from different sources like EHRs, networked medical devices, HR systems etc. There is a lot of challenges around how the data is not normalized. It’s a tedious task to mine the data and normalize and structure it for analysis purposes.</a:t>
            </a:r>
          </a:p>
          <a:p>
            <a:r>
              <a:rPr lang="en-US" sz="1200" dirty="0">
                <a:latin typeface="Arial Nova Cond" panose="020B0506020202020204" pitchFamily="34" charset="0"/>
              </a:rPr>
              <a:t>Thirdly, </a:t>
            </a:r>
            <a:r>
              <a:rPr lang="en-US" sz="1200" b="1" dirty="0">
                <a:latin typeface="Arial Nova Cond" panose="020B0506020202020204" pitchFamily="34" charset="0"/>
              </a:rPr>
              <a:t>People - </a:t>
            </a:r>
            <a:r>
              <a:rPr lang="en-US" sz="1200" dirty="0">
                <a:latin typeface="Arial Nova Cond" panose="020B0506020202020204" pitchFamily="34" charset="0"/>
              </a:rPr>
              <a:t>It has been taken for granted that once the caregiver application goes Live, the staff is expected to query the application, and the application will calculate risk for the ICU or a particular patient. It has not been accounted for if the staff understands the interface and comprehends what the risk score signify and action expected from them.</a:t>
            </a:r>
          </a:p>
        </p:txBody>
      </p:sp>
    </p:spTree>
    <p:extLst>
      <p:ext uri="{BB962C8B-B14F-4D97-AF65-F5344CB8AC3E}">
        <p14:creationId xmlns:p14="http://schemas.microsoft.com/office/powerpoint/2010/main" val="417261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BC9715-F947-4124-BED5-877121A659E2}"/>
              </a:ext>
            </a:extLst>
          </p:cNvPr>
          <p:cNvSpPr/>
          <p:nvPr/>
        </p:nvSpPr>
        <p:spPr>
          <a:xfrm>
            <a:off x="168286" y="445110"/>
            <a:ext cx="6700072" cy="276999"/>
          </a:xfrm>
          <a:prstGeom prst="rect">
            <a:avLst/>
          </a:prstGeom>
        </p:spPr>
        <p:txBody>
          <a:bodyPr wrap="square">
            <a:spAutoFit/>
          </a:bodyPr>
          <a:lstStyle/>
          <a:p>
            <a:r>
              <a:rPr lang="en-US" sz="1200" b="1" dirty="0">
                <a:latin typeface="Arial Nova Cond" panose="020B0506020202020204" pitchFamily="34" charset="0"/>
              </a:rPr>
              <a:t>Ques 1. d)   How would you propose to overcome the above challenges? </a:t>
            </a:r>
          </a:p>
        </p:txBody>
      </p:sp>
      <p:sp>
        <p:nvSpPr>
          <p:cNvPr id="3" name="TextBox 2">
            <a:extLst>
              <a:ext uri="{FF2B5EF4-FFF2-40B4-BE49-F238E27FC236}">
                <a16:creationId xmlns:a16="http://schemas.microsoft.com/office/drawing/2014/main" id="{DF367291-C7B7-486B-8C3A-6B2438541987}"/>
              </a:ext>
            </a:extLst>
          </p:cNvPr>
          <p:cNvSpPr txBox="1"/>
          <p:nvPr/>
        </p:nvSpPr>
        <p:spPr>
          <a:xfrm>
            <a:off x="958789" y="708795"/>
            <a:ext cx="10067277"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Nova Cond" panose="020B0506020202020204" pitchFamily="34" charset="0"/>
              </a:rPr>
              <a:t>For tackling Analytics problem – the complete historic data should be randomly broken down into modeling and testing samples. Modeling sampling should be used to build the model whereas testing data should only measure if the model is a good fit or not. This would provide clarity if our Live data will fit the model.</a:t>
            </a:r>
          </a:p>
          <a:p>
            <a:pPr marL="171450" indent="-171450">
              <a:buFont typeface="Arial" panose="020B0604020202020204" pitchFamily="34" charset="0"/>
              <a:buChar char="•"/>
            </a:pPr>
            <a:r>
              <a:rPr lang="en-US" sz="1200" dirty="0">
                <a:latin typeface="Arial Nova Cond" panose="020B0506020202020204" pitchFamily="34" charset="0"/>
              </a:rPr>
              <a:t>Process should also be standardized across different platforms. There should be data consistency and integrity across all systems by having centralization of data.</a:t>
            </a:r>
          </a:p>
          <a:p>
            <a:pPr marL="171450" indent="-171450">
              <a:buFont typeface="Arial" panose="020B0604020202020204" pitchFamily="34" charset="0"/>
              <a:buChar char="•"/>
            </a:pPr>
            <a:r>
              <a:rPr lang="en-US" sz="1200" dirty="0">
                <a:latin typeface="Arial Nova Cond" panose="020B0506020202020204" pitchFamily="34" charset="0"/>
              </a:rPr>
              <a:t>Users familiarity with the application should be considered. Staff should be given adequate training on how to use the application before it is made live. </a:t>
            </a:r>
          </a:p>
        </p:txBody>
      </p:sp>
    </p:spTree>
    <p:extLst>
      <p:ext uri="{BB962C8B-B14F-4D97-AF65-F5344CB8AC3E}">
        <p14:creationId xmlns:p14="http://schemas.microsoft.com/office/powerpoint/2010/main" val="359042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2C78C-71E7-4A9F-8809-A088BDA8F04B}"/>
              </a:ext>
            </a:extLst>
          </p:cNvPr>
          <p:cNvSpPr txBox="1"/>
          <p:nvPr/>
        </p:nvSpPr>
        <p:spPr>
          <a:xfrm>
            <a:off x="2441359" y="693405"/>
            <a:ext cx="9468034" cy="646331"/>
          </a:xfrm>
          <a:prstGeom prst="rect">
            <a:avLst/>
          </a:prstGeom>
          <a:noFill/>
          <a:ln cap="rnd">
            <a:noFill/>
          </a:ln>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Fantasy Football Guide(FFG) is a mobile application that will give you relevant information about your team players. It helps you decide which player to choose, their rankings, projections based on sophisticated analytic techniques applied on historic data. </a:t>
            </a:r>
          </a:p>
        </p:txBody>
      </p:sp>
      <p:sp>
        <p:nvSpPr>
          <p:cNvPr id="3" name="TextBox 2">
            <a:extLst>
              <a:ext uri="{FF2B5EF4-FFF2-40B4-BE49-F238E27FC236}">
                <a16:creationId xmlns:a16="http://schemas.microsoft.com/office/drawing/2014/main" id="{E9E2407D-4A5A-40FE-83D3-88C4BDE7ABCA}"/>
              </a:ext>
            </a:extLst>
          </p:cNvPr>
          <p:cNvSpPr txBox="1"/>
          <p:nvPr/>
        </p:nvSpPr>
        <p:spPr>
          <a:xfrm>
            <a:off x="2441359" y="3080403"/>
            <a:ext cx="9468034" cy="2492990"/>
          </a:xfrm>
          <a:prstGeom prst="rect">
            <a:avLst/>
          </a:prstGeom>
          <a:noFill/>
        </p:spPr>
        <p:txBody>
          <a:bodyPr wrap="square" rtlCol="0">
            <a:spAutoFit/>
          </a:bodyPr>
          <a:lstStyle>
            <a:defPPr>
              <a:defRPr lang="en-US"/>
            </a:defPPr>
            <a:lvl1pPr>
              <a:defRPr b="1"/>
            </a:lvl1pPr>
          </a:lstStyle>
          <a:p>
            <a:endParaRPr lang="en-US" sz="1200" b="0" dirty="0">
              <a:latin typeface="Times New Roman" panose="02020603050405020304" pitchFamily="18" charset="0"/>
              <a:cs typeface="Times New Roman" panose="02020603050405020304" pitchFamily="18" charset="0"/>
            </a:endParaRPr>
          </a:p>
          <a:p>
            <a:r>
              <a:rPr lang="en-US" sz="1200" b="0" dirty="0">
                <a:latin typeface="Times New Roman" panose="02020603050405020304" pitchFamily="18" charset="0"/>
                <a:cs typeface="Times New Roman" panose="02020603050405020304" pitchFamily="18" charset="0"/>
              </a:rPr>
              <a:t>Several apps have been trying to capture the market but failed to click with most fantasy football fans. Consumers often complain about :</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Limited relevant information</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People don’t want to pay</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Poor navigation on the interface</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Uncalled for tips/recommendations </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Frequent app crashes</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Incorrect predictions</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Broken projected stats in critical championship games</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Available data has missing attributes</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Accounting for players frequently switching teams</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Success rate of data modeling techniques</a:t>
            </a:r>
          </a:p>
          <a:p>
            <a:pPr marL="228600" indent="-228600">
              <a:buFont typeface="Wingdings" panose="05000000000000000000" pitchFamily="2" charset="2"/>
              <a:buChar char="q"/>
            </a:pPr>
            <a:r>
              <a:rPr lang="en-US" sz="1200" b="0" dirty="0">
                <a:latin typeface="Times New Roman" panose="02020603050405020304" pitchFamily="18" charset="0"/>
                <a:cs typeface="Times New Roman" panose="02020603050405020304" pitchFamily="18" charset="0"/>
              </a:rPr>
              <a:t>Funds associated with employing sophisticated techniques</a:t>
            </a:r>
          </a:p>
        </p:txBody>
      </p:sp>
      <p:sp>
        <p:nvSpPr>
          <p:cNvPr id="5" name="TextBox 4">
            <a:extLst>
              <a:ext uri="{FF2B5EF4-FFF2-40B4-BE49-F238E27FC236}">
                <a16:creationId xmlns:a16="http://schemas.microsoft.com/office/drawing/2014/main" id="{9A2BBCD9-743F-42EC-A4E3-D7FD997E65F3}"/>
              </a:ext>
            </a:extLst>
          </p:cNvPr>
          <p:cNvSpPr txBox="1"/>
          <p:nvPr/>
        </p:nvSpPr>
        <p:spPr>
          <a:xfrm>
            <a:off x="2441359" y="1729806"/>
            <a:ext cx="9468034" cy="1384995"/>
          </a:xfrm>
          <a:prstGeom prst="rect">
            <a:avLst/>
          </a:prstGeom>
          <a:noFill/>
        </p:spPr>
        <p:txBody>
          <a:bodyPr wrap="square" rtlCol="0">
            <a:spAutoFit/>
          </a:bodyPr>
          <a:lstStyle>
            <a:defPPr>
              <a:defRPr lang="en-US"/>
            </a:defPPr>
            <a:lvl1pPr>
              <a:defRPr b="1"/>
            </a:lvl1pPr>
          </a:lstStyle>
          <a:p>
            <a:r>
              <a:rPr lang="en-US" sz="1200" b="0" dirty="0">
                <a:latin typeface="Times New Roman" panose="02020603050405020304" pitchFamily="18" charset="0"/>
                <a:cs typeface="Times New Roman" panose="02020603050405020304" pitchFamily="18" charset="0"/>
              </a:rPr>
              <a:t>A couple of decades ago, fantasy football was popular only among sports enthusiasts who had a passion for sports and keeping track of statistics. What started of as geeky hobby has grown into a pop-culture phenomenon. Thanks to high-speed internet it has participants completely absorb themselves in this game, creating their own team of NFL players who compete against other players by scoring points based on real-life stats of the NFL players on each team.</a:t>
            </a:r>
          </a:p>
          <a:p>
            <a:r>
              <a:rPr lang="en-US" sz="1200" b="0" dirty="0">
                <a:latin typeface="Times New Roman" panose="02020603050405020304" pitchFamily="18" charset="0"/>
                <a:cs typeface="Times New Roman" panose="02020603050405020304" pitchFamily="18" charset="0"/>
              </a:rPr>
              <a:t>People want to follow team and player in real time, they look forward to accessing more and more meaningful statistics and recommendations from past seasons to make predictions on their player’s performance.</a:t>
            </a:r>
          </a:p>
          <a:p>
            <a:r>
              <a:rPr lang="en-US" sz="1200" b="0" dirty="0">
                <a:latin typeface="Times New Roman" panose="02020603050405020304" pitchFamily="18" charset="0"/>
                <a:cs typeface="Times New Roman" panose="02020603050405020304" pitchFamily="18" charset="0"/>
              </a:rPr>
              <a:t>The target audience is mostly college educated men in their 30s-40s while other demographics groups stand strong as secondary targets.</a:t>
            </a:r>
          </a:p>
        </p:txBody>
      </p:sp>
      <p:sp>
        <p:nvSpPr>
          <p:cNvPr id="6" name="TextBox 5">
            <a:extLst>
              <a:ext uri="{FF2B5EF4-FFF2-40B4-BE49-F238E27FC236}">
                <a16:creationId xmlns:a16="http://schemas.microsoft.com/office/drawing/2014/main" id="{E4ED4C6A-4A8A-4700-9151-F6C2E9F01761}"/>
              </a:ext>
            </a:extLst>
          </p:cNvPr>
          <p:cNvSpPr txBox="1"/>
          <p:nvPr/>
        </p:nvSpPr>
        <p:spPr>
          <a:xfrm>
            <a:off x="2451712" y="5718148"/>
            <a:ext cx="9346708" cy="1015663"/>
          </a:xfrm>
          <a:prstGeom prst="rect">
            <a:avLst/>
          </a:prstGeom>
          <a:noFill/>
        </p:spPr>
        <p:txBody>
          <a:bodyPr wrap="square" rtlCol="0">
            <a:spAutoFit/>
          </a:bodyPr>
          <a:lstStyle>
            <a:defPPr>
              <a:defRPr lang="en-US"/>
            </a:defPPr>
            <a:lvl1pPr>
              <a:lnSpc>
                <a:spcPct val="150000"/>
              </a:lnSpc>
              <a:defRPr sz="1300" b="0">
                <a:latin typeface="Times New Roman" panose="02020603050405020304" pitchFamily="18" charset="0"/>
                <a:cs typeface="Times New Roman" panose="02020603050405020304" pitchFamily="18" charset="0"/>
              </a:defRPr>
            </a:lvl1pPr>
          </a:lstStyle>
          <a:p>
            <a:pPr>
              <a:lnSpc>
                <a:spcPct val="100000"/>
              </a:lnSpc>
            </a:pPr>
            <a:r>
              <a:rPr lang="en-US" sz="1200" dirty="0"/>
              <a:t>Develop an application that allows users to configure their line up, mock drafts to test things out and access latest scores and stats that will give NFL fans information that they are most interested in.</a:t>
            </a:r>
          </a:p>
          <a:p>
            <a:pPr>
              <a:lnSpc>
                <a:spcPct val="100000"/>
              </a:lnSpc>
            </a:pPr>
            <a:r>
              <a:rPr lang="en-US" sz="1200" dirty="0"/>
              <a:t>The application also intends to posts videos and news from our own team of distinguishes analysts.</a:t>
            </a:r>
          </a:p>
          <a:p>
            <a:pPr>
              <a:lnSpc>
                <a:spcPct val="100000"/>
              </a:lnSpc>
            </a:pPr>
            <a:r>
              <a:rPr lang="en-US" sz="1200" dirty="0"/>
              <a:t>Employing advanced data analysis methods to tackle problems with data inconsistency in order to improve overall efficiency of the application.</a:t>
            </a:r>
          </a:p>
          <a:p>
            <a:pPr>
              <a:lnSpc>
                <a:spcPct val="100000"/>
              </a:lnSpc>
            </a:pPr>
            <a:endParaRPr lang="en-US" sz="1200" dirty="0"/>
          </a:p>
        </p:txBody>
      </p:sp>
      <p:sp>
        <p:nvSpPr>
          <p:cNvPr id="8" name="Rectangle: Rounded Corners 7">
            <a:extLst>
              <a:ext uri="{FF2B5EF4-FFF2-40B4-BE49-F238E27FC236}">
                <a16:creationId xmlns:a16="http://schemas.microsoft.com/office/drawing/2014/main" id="{02B7E0E5-021F-4C1A-ABCF-84BB3F22DAE5}"/>
              </a:ext>
            </a:extLst>
          </p:cNvPr>
          <p:cNvSpPr/>
          <p:nvPr/>
        </p:nvSpPr>
        <p:spPr>
          <a:xfrm>
            <a:off x="363983" y="755283"/>
            <a:ext cx="1944210" cy="77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Product</a:t>
            </a:r>
          </a:p>
        </p:txBody>
      </p:sp>
      <p:sp>
        <p:nvSpPr>
          <p:cNvPr id="9" name="Rectangle: Rounded Corners 8">
            <a:extLst>
              <a:ext uri="{FF2B5EF4-FFF2-40B4-BE49-F238E27FC236}">
                <a16:creationId xmlns:a16="http://schemas.microsoft.com/office/drawing/2014/main" id="{AAAA032C-CD6D-4345-9C2E-31241B53C93F}"/>
              </a:ext>
            </a:extLst>
          </p:cNvPr>
          <p:cNvSpPr/>
          <p:nvPr/>
        </p:nvSpPr>
        <p:spPr>
          <a:xfrm>
            <a:off x="392096" y="2143438"/>
            <a:ext cx="1944210" cy="77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Situation</a:t>
            </a:r>
          </a:p>
        </p:txBody>
      </p:sp>
      <p:sp>
        <p:nvSpPr>
          <p:cNvPr id="11" name="Rectangle: Rounded Corners 10">
            <a:extLst>
              <a:ext uri="{FF2B5EF4-FFF2-40B4-BE49-F238E27FC236}">
                <a16:creationId xmlns:a16="http://schemas.microsoft.com/office/drawing/2014/main" id="{C37DA390-32A2-448A-96AF-6ADB921CD277}"/>
              </a:ext>
            </a:extLst>
          </p:cNvPr>
          <p:cNvSpPr/>
          <p:nvPr/>
        </p:nvSpPr>
        <p:spPr>
          <a:xfrm>
            <a:off x="363983" y="3805005"/>
            <a:ext cx="1944210" cy="77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Challenges</a:t>
            </a:r>
          </a:p>
        </p:txBody>
      </p:sp>
      <p:sp>
        <p:nvSpPr>
          <p:cNvPr id="12" name="Rectangle: Rounded Corners 11">
            <a:extLst>
              <a:ext uri="{FF2B5EF4-FFF2-40B4-BE49-F238E27FC236}">
                <a16:creationId xmlns:a16="http://schemas.microsoft.com/office/drawing/2014/main" id="{C3125B63-8787-4956-A8C4-E09E6D10D629}"/>
              </a:ext>
            </a:extLst>
          </p:cNvPr>
          <p:cNvSpPr/>
          <p:nvPr/>
        </p:nvSpPr>
        <p:spPr>
          <a:xfrm>
            <a:off x="392096" y="5758838"/>
            <a:ext cx="1944210" cy="77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Proposed Solution</a:t>
            </a:r>
          </a:p>
        </p:txBody>
      </p:sp>
      <p:sp>
        <p:nvSpPr>
          <p:cNvPr id="13" name="Rectangle 12">
            <a:extLst>
              <a:ext uri="{FF2B5EF4-FFF2-40B4-BE49-F238E27FC236}">
                <a16:creationId xmlns:a16="http://schemas.microsoft.com/office/drawing/2014/main" id="{887F5D3F-BDE4-484B-9F2B-1421D519C873}"/>
              </a:ext>
            </a:extLst>
          </p:cNvPr>
          <p:cNvSpPr/>
          <p:nvPr/>
        </p:nvSpPr>
        <p:spPr>
          <a:xfrm>
            <a:off x="2441359" y="1750378"/>
            <a:ext cx="9468034" cy="1373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Rectangle 13">
            <a:extLst>
              <a:ext uri="{FF2B5EF4-FFF2-40B4-BE49-F238E27FC236}">
                <a16:creationId xmlns:a16="http://schemas.microsoft.com/office/drawing/2014/main" id="{8395BD66-A60F-4A2D-A958-27A8CD4FD47C}"/>
              </a:ext>
            </a:extLst>
          </p:cNvPr>
          <p:cNvSpPr/>
          <p:nvPr/>
        </p:nvSpPr>
        <p:spPr>
          <a:xfrm>
            <a:off x="2451712" y="3287376"/>
            <a:ext cx="9468034" cy="2286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a:extLst>
              <a:ext uri="{FF2B5EF4-FFF2-40B4-BE49-F238E27FC236}">
                <a16:creationId xmlns:a16="http://schemas.microsoft.com/office/drawing/2014/main" id="{E25F8DC5-E4E5-427C-841C-921D382984D3}"/>
              </a:ext>
            </a:extLst>
          </p:cNvPr>
          <p:cNvSpPr/>
          <p:nvPr/>
        </p:nvSpPr>
        <p:spPr>
          <a:xfrm>
            <a:off x="2441359" y="5736583"/>
            <a:ext cx="9468034" cy="902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TextBox 15">
            <a:extLst>
              <a:ext uri="{FF2B5EF4-FFF2-40B4-BE49-F238E27FC236}">
                <a16:creationId xmlns:a16="http://schemas.microsoft.com/office/drawing/2014/main" id="{78A5B737-11E7-4D4F-AF1F-9C88F94C7CC9}"/>
              </a:ext>
            </a:extLst>
          </p:cNvPr>
          <p:cNvSpPr txBox="1"/>
          <p:nvPr/>
        </p:nvSpPr>
        <p:spPr>
          <a:xfrm>
            <a:off x="3275862" y="-148867"/>
            <a:ext cx="5237825" cy="830997"/>
          </a:xfrm>
          <a:prstGeom prst="rect">
            <a:avLst/>
          </a:prstGeom>
          <a:noFill/>
        </p:spPr>
        <p:txBody>
          <a:bodyPr wrap="square" rtlCol="0">
            <a:spAutoFit/>
          </a:bodyPr>
          <a:lstStyle/>
          <a:p>
            <a:endParaRPr lang="en-US" sz="2400" u="sng" dirty="0">
              <a:latin typeface="Times New Roman" panose="02020603050405020304" pitchFamily="18" charset="0"/>
              <a:cs typeface="Times New Roman" panose="02020603050405020304" pitchFamily="18" charset="0"/>
            </a:endParaRPr>
          </a:p>
          <a:p>
            <a:pPr algn="ctr"/>
            <a:r>
              <a:rPr lang="en-US" sz="2400" u="sng" dirty="0">
                <a:latin typeface="Bernard MT Condensed" panose="02050806060905020404" pitchFamily="18" charset="0"/>
                <a:cs typeface="Times New Roman" panose="02020603050405020304" pitchFamily="18" charset="0"/>
              </a:rPr>
              <a:t>Fantasy Football Guide </a:t>
            </a:r>
            <a:endParaRPr lang="en-US" sz="2400" dirty="0">
              <a:latin typeface="Bernard MT Condensed" panose="02050806060905020404" pitchFamily="18" charset="0"/>
            </a:endParaRPr>
          </a:p>
        </p:txBody>
      </p:sp>
      <p:sp>
        <p:nvSpPr>
          <p:cNvPr id="17" name="Rectangle 16">
            <a:extLst>
              <a:ext uri="{FF2B5EF4-FFF2-40B4-BE49-F238E27FC236}">
                <a16:creationId xmlns:a16="http://schemas.microsoft.com/office/drawing/2014/main" id="{BEB8F92B-8981-4C73-B708-74CF998EB10B}"/>
              </a:ext>
            </a:extLst>
          </p:cNvPr>
          <p:cNvSpPr/>
          <p:nvPr/>
        </p:nvSpPr>
        <p:spPr>
          <a:xfrm>
            <a:off x="2451715" y="819703"/>
            <a:ext cx="9432521" cy="749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09790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33FD5-AEF2-43B1-8175-63F541E7F0DC}"/>
              </a:ext>
            </a:extLst>
          </p:cNvPr>
          <p:cNvSpPr txBox="1"/>
          <p:nvPr/>
        </p:nvSpPr>
        <p:spPr>
          <a:xfrm>
            <a:off x="292963" y="328475"/>
            <a:ext cx="4598633" cy="461665"/>
          </a:xfrm>
          <a:prstGeom prst="rect">
            <a:avLst/>
          </a:prstGeom>
          <a:noFill/>
        </p:spPr>
        <p:txBody>
          <a:bodyPr wrap="square" rtlCol="0">
            <a:spAutoFit/>
          </a:bodyPr>
          <a:lstStyle/>
          <a:p>
            <a:r>
              <a:rPr lang="en-US" sz="2400" b="1" dirty="0">
                <a:latin typeface="Arial Nova Cond" panose="020B0506020202020204" pitchFamily="34" charset="0"/>
              </a:rPr>
              <a:t>ASSUMPTIONS</a:t>
            </a:r>
          </a:p>
        </p:txBody>
      </p:sp>
      <p:cxnSp>
        <p:nvCxnSpPr>
          <p:cNvPr id="4" name="Straight Connector 3">
            <a:extLst>
              <a:ext uri="{FF2B5EF4-FFF2-40B4-BE49-F238E27FC236}">
                <a16:creationId xmlns:a16="http://schemas.microsoft.com/office/drawing/2014/main" id="{AF763119-B1AA-46B9-9E09-8BC4B8438238}"/>
              </a:ext>
            </a:extLst>
          </p:cNvPr>
          <p:cNvCxnSpPr/>
          <p:nvPr/>
        </p:nvCxnSpPr>
        <p:spPr>
          <a:xfrm>
            <a:off x="0" y="67117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63BF1A3-1960-43CD-B307-25550C3A802A}"/>
              </a:ext>
            </a:extLst>
          </p:cNvPr>
          <p:cNvSpPr txBox="1"/>
          <p:nvPr/>
        </p:nvSpPr>
        <p:spPr>
          <a:xfrm>
            <a:off x="292963" y="914400"/>
            <a:ext cx="11532093" cy="48320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Product is unique : </a:t>
            </a:r>
            <a:r>
              <a:rPr lang="en-US" sz="1400" dirty="0">
                <a:latin typeface="Arial Nova Cond" panose="020B0604020202020204" pitchFamily="34" charset="0"/>
              </a:rPr>
              <a:t>It has been assumed that there are not many applications in market focusing on consumers feedback like Fantasy football Guide is doing. There are applications that are designed for similar objectives but not all are completely successful.</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Market Potential : </a:t>
            </a:r>
            <a:r>
              <a:rPr lang="en-US" sz="1400" dirty="0">
                <a:latin typeface="Arial Nova Cond" panose="020B0604020202020204" pitchFamily="34" charset="0"/>
              </a:rPr>
              <a:t>There is a significant customer base and a potential market that is interested in Fantasy League that is still untapped. When a particular product has failed to deliver, people are open to trying new products.</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Data dependency : It </a:t>
            </a:r>
            <a:r>
              <a:rPr lang="en-US" sz="1400" dirty="0">
                <a:latin typeface="Arial Nova Cond" panose="020B0604020202020204" pitchFamily="34" charset="0"/>
              </a:rPr>
              <a:t>is expected to have live feeds  in the app during championship games, it has been assumed that the data is correct and has been validated enough to draw conclusions.</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Funds : </a:t>
            </a:r>
            <a:r>
              <a:rPr lang="en-US" sz="1400" dirty="0">
                <a:latin typeface="Arial Nova Cond" panose="020B0604020202020204" pitchFamily="34" charset="0"/>
              </a:rPr>
              <a:t>There will be sufficient availability of funds to carry out the business project.</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Credibility of analysts: </a:t>
            </a:r>
            <a:r>
              <a:rPr lang="en-US" sz="1400" dirty="0">
                <a:latin typeface="Arial Nova Cond" panose="020B0604020202020204" pitchFamily="34" charset="0"/>
              </a:rPr>
              <a:t>FFG will be posting videos and news from re-known sports analysts. It has been assumed that people would like to see the seasonal performances of players and insights of the subject matter expertise and will leverage that information in choosing their teams.</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Pricing : </a:t>
            </a:r>
            <a:r>
              <a:rPr lang="en-US" sz="1400" dirty="0">
                <a:latin typeface="Arial Nova Cond" panose="020B0604020202020204" pitchFamily="34" charset="0"/>
              </a:rPr>
              <a:t>Since people do not like to pay for these app services, it has been assumed that a trial period will be launched for the consumers so that most people can get a hands-on experience and start charging in subsequent months.</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Profit margins : </a:t>
            </a:r>
            <a:r>
              <a:rPr lang="en-US" sz="1400" dirty="0">
                <a:latin typeface="Arial Nova Cond" panose="020B0604020202020204" pitchFamily="34" charset="0"/>
              </a:rPr>
              <a:t>Based on the pricing and cost analysis and marketing/advertising schemes planned for the launch, it is expected that the product will incur profits.</a:t>
            </a:r>
          </a:p>
          <a:p>
            <a:pPr marL="285750" indent="-285750">
              <a:lnSpc>
                <a:spcPct val="150000"/>
              </a:lnSpc>
              <a:buFont typeface="Wingdings" panose="05000000000000000000" pitchFamily="2" charset="2"/>
              <a:buChar char="Ø"/>
            </a:pPr>
            <a:r>
              <a:rPr lang="en-US" sz="1400" i="1" u="sng" dirty="0">
                <a:latin typeface="Arial Nova Cond" panose="020B0604020202020204" pitchFamily="34" charset="0"/>
              </a:rPr>
              <a:t>Platform: </a:t>
            </a:r>
            <a:r>
              <a:rPr lang="en-US" sz="1400" dirty="0">
                <a:latin typeface="Arial Nova Cond" panose="020B0604020202020204" pitchFamily="34" charset="0"/>
              </a:rPr>
              <a:t>Assuming all users will have accessibility to the same platform that the app is being built on.</a:t>
            </a:r>
            <a:endParaRPr lang="en-US" sz="1400" i="1" u="sng" dirty="0">
              <a:latin typeface="Arial Nova Cond" panose="020B0604020202020204" pitchFamily="34" charset="0"/>
            </a:endParaRPr>
          </a:p>
          <a:p>
            <a:pPr marL="285750" indent="-285750">
              <a:buFont typeface="Wingdings" panose="05000000000000000000" pitchFamily="2" charset="2"/>
              <a:buChar char="Ø"/>
            </a:pPr>
            <a:endParaRPr lang="en-US" sz="1400" dirty="0">
              <a:latin typeface="Arial Nova Cond" panose="020B0604020202020204" pitchFamily="34" charset="0"/>
            </a:endParaRPr>
          </a:p>
        </p:txBody>
      </p:sp>
    </p:spTree>
    <p:extLst>
      <p:ext uri="{BB962C8B-B14F-4D97-AF65-F5344CB8AC3E}">
        <p14:creationId xmlns:p14="http://schemas.microsoft.com/office/powerpoint/2010/main" val="375224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DD6F4-9338-46EE-A0DC-2F51A908B6AD}"/>
              </a:ext>
            </a:extLst>
          </p:cNvPr>
          <p:cNvSpPr txBox="1"/>
          <p:nvPr/>
        </p:nvSpPr>
        <p:spPr>
          <a:xfrm>
            <a:off x="448061" y="312862"/>
            <a:ext cx="4354758" cy="461665"/>
          </a:xfrm>
          <a:prstGeom prst="rect">
            <a:avLst/>
          </a:prstGeom>
          <a:noFill/>
        </p:spPr>
        <p:txBody>
          <a:bodyPr wrap="square" rtlCol="0">
            <a:spAutoFit/>
          </a:bodyPr>
          <a:lstStyle/>
          <a:p>
            <a:r>
              <a:rPr lang="en-US" sz="2400" b="1" dirty="0">
                <a:latin typeface="Arial Nova Cond" panose="020B0506020202020204" pitchFamily="34" charset="0"/>
              </a:rPr>
              <a:t>ALTERNATIVE SOLUTIONS</a:t>
            </a:r>
          </a:p>
        </p:txBody>
      </p:sp>
      <p:cxnSp>
        <p:nvCxnSpPr>
          <p:cNvPr id="4" name="Straight Connector 3">
            <a:extLst>
              <a:ext uri="{FF2B5EF4-FFF2-40B4-BE49-F238E27FC236}">
                <a16:creationId xmlns:a16="http://schemas.microsoft.com/office/drawing/2014/main" id="{BBC8D419-F9F4-4774-BC42-3D278B33FF23}"/>
              </a:ext>
            </a:extLst>
          </p:cNvPr>
          <p:cNvCxnSpPr>
            <a:cxnSpLocks/>
          </p:cNvCxnSpPr>
          <p:nvPr/>
        </p:nvCxnSpPr>
        <p:spPr>
          <a:xfrm>
            <a:off x="0" y="653418"/>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82C56E64-EF2C-4CF5-AEC0-F795ED54994F}"/>
              </a:ext>
            </a:extLst>
          </p:cNvPr>
          <p:cNvGraphicFramePr>
            <a:graphicFrameLocks noGrp="1"/>
          </p:cNvGraphicFramePr>
          <p:nvPr>
            <p:extLst>
              <p:ext uri="{D42A27DB-BD31-4B8C-83A1-F6EECF244321}">
                <p14:modId xmlns:p14="http://schemas.microsoft.com/office/powerpoint/2010/main" val="3547015706"/>
              </p:ext>
            </p:extLst>
          </p:nvPr>
        </p:nvGraphicFramePr>
        <p:xfrm>
          <a:off x="448061" y="883551"/>
          <a:ext cx="11261585" cy="5107786"/>
        </p:xfrm>
        <a:graphic>
          <a:graphicData uri="http://schemas.openxmlformats.org/drawingml/2006/table">
            <a:tbl>
              <a:tblPr firstRow="1" bandRow="1">
                <a:tableStyleId>{5C22544A-7EE6-4342-B048-85BDC9FD1C3A}</a:tableStyleId>
              </a:tblPr>
              <a:tblGrid>
                <a:gridCol w="1876932">
                  <a:extLst>
                    <a:ext uri="{9D8B030D-6E8A-4147-A177-3AD203B41FA5}">
                      <a16:colId xmlns:a16="http://schemas.microsoft.com/office/drawing/2014/main" val="4085272223"/>
                    </a:ext>
                  </a:extLst>
                </a:gridCol>
                <a:gridCol w="4096458">
                  <a:extLst>
                    <a:ext uri="{9D8B030D-6E8A-4147-A177-3AD203B41FA5}">
                      <a16:colId xmlns:a16="http://schemas.microsoft.com/office/drawing/2014/main" val="4144622200"/>
                    </a:ext>
                  </a:extLst>
                </a:gridCol>
                <a:gridCol w="3264273">
                  <a:extLst>
                    <a:ext uri="{9D8B030D-6E8A-4147-A177-3AD203B41FA5}">
                      <a16:colId xmlns:a16="http://schemas.microsoft.com/office/drawing/2014/main" val="3167569592"/>
                    </a:ext>
                  </a:extLst>
                </a:gridCol>
                <a:gridCol w="2023922">
                  <a:extLst>
                    <a:ext uri="{9D8B030D-6E8A-4147-A177-3AD203B41FA5}">
                      <a16:colId xmlns:a16="http://schemas.microsoft.com/office/drawing/2014/main" val="2354922747"/>
                    </a:ext>
                  </a:extLst>
                </a:gridCol>
              </a:tblGrid>
              <a:tr h="458551">
                <a:tc>
                  <a:txBody>
                    <a:bodyPr/>
                    <a:lstStyle/>
                    <a:p>
                      <a:pPr algn="ctr"/>
                      <a:r>
                        <a:rPr lang="en-US" dirty="0"/>
                        <a:t>Problem</a:t>
                      </a:r>
                    </a:p>
                  </a:txBody>
                  <a:tcPr/>
                </a:tc>
                <a:tc>
                  <a:txBody>
                    <a:bodyPr/>
                    <a:lstStyle/>
                    <a:p>
                      <a:pPr algn="ctr"/>
                      <a:r>
                        <a:rPr lang="en-US" dirty="0"/>
                        <a:t>Summary</a:t>
                      </a:r>
                    </a:p>
                  </a:txBody>
                  <a:tcPr/>
                </a:tc>
                <a:tc>
                  <a:txBody>
                    <a:bodyPr/>
                    <a:lstStyle/>
                    <a:p>
                      <a:pPr algn="ctr"/>
                      <a:r>
                        <a:rPr lang="en-US" dirty="0"/>
                        <a:t>Solution</a:t>
                      </a:r>
                    </a:p>
                  </a:txBody>
                  <a:tcPr/>
                </a:tc>
                <a:tc>
                  <a:txBody>
                    <a:bodyPr/>
                    <a:lstStyle/>
                    <a:p>
                      <a:pPr algn="ctr"/>
                      <a:r>
                        <a:rPr lang="en-US" dirty="0"/>
                        <a:t>Constraints</a:t>
                      </a:r>
                    </a:p>
                  </a:txBody>
                  <a:tcPr/>
                </a:tc>
                <a:extLst>
                  <a:ext uri="{0D108BD9-81ED-4DB2-BD59-A6C34878D82A}">
                    <a16:rowId xmlns:a16="http://schemas.microsoft.com/office/drawing/2014/main" val="2003267350"/>
                  </a:ext>
                </a:extLst>
              </a:tr>
              <a:tr h="1723155">
                <a:tc>
                  <a:txBody>
                    <a:bodyPr/>
                    <a:lstStyle/>
                    <a:p>
                      <a:r>
                        <a:rPr lang="en-US" sz="1200" dirty="0">
                          <a:latin typeface="Arial Nova Cond" panose="020B0506020202020204" pitchFamily="34" charset="0"/>
                        </a:rPr>
                        <a:t>Data Inconsistencies </a:t>
                      </a:r>
                    </a:p>
                  </a:txBody>
                  <a:tcPr/>
                </a:tc>
                <a:tc>
                  <a:txBody>
                    <a:bodyPr/>
                    <a:lstStyle/>
                    <a:p>
                      <a:r>
                        <a:rPr lang="en-US" sz="1200" dirty="0">
                          <a:latin typeface="Arial Nova Cond" panose="020B0506020202020204" pitchFamily="34" charset="0"/>
                        </a:rPr>
                        <a:t>The NHL data available has information for decades covered for about 100 years. However, there is </a:t>
                      </a:r>
                      <a:r>
                        <a:rPr lang="en-US" sz="1200" b="1" dirty="0">
                          <a:solidFill>
                            <a:schemeClr val="tx1"/>
                          </a:solidFill>
                          <a:latin typeface="Arial Nova Cond" panose="020B0506020202020204" pitchFamily="34" charset="0"/>
                        </a:rPr>
                        <a:t>missing data</a:t>
                      </a:r>
                      <a:r>
                        <a:rPr lang="en-US" sz="1200" dirty="0">
                          <a:latin typeface="Arial Nova Cond" panose="020B0506020202020204" pitchFamily="34" charset="0"/>
                        </a:rPr>
                        <a:t> for a couple of players because they might have either switched between multiple teams. Also it has been observed that teams have merged/split over the course of time and not much information has been shared in that regard.</a:t>
                      </a:r>
                    </a:p>
                    <a:p>
                      <a:endParaRPr lang="en-US" sz="1200" dirty="0">
                        <a:latin typeface="Arial Nova Cond" panose="020B0506020202020204" pitchFamily="34" charset="0"/>
                      </a:endParaRPr>
                    </a:p>
                  </a:txBody>
                  <a:tcPr/>
                </a:tc>
                <a:tc>
                  <a:txBody>
                    <a:bodyPr/>
                    <a:lstStyle/>
                    <a:p>
                      <a:r>
                        <a:rPr lang="en-US" sz="1200" dirty="0">
                          <a:latin typeface="Arial Nova Cond" panose="020B0506020202020204" pitchFamily="34" charset="0"/>
                        </a:rPr>
                        <a:t>One way to tackle this would be to request more information on data before analysis has been performed. Once we have background of a team, it will be more effective to design models around accurate data.</a:t>
                      </a:r>
                    </a:p>
                  </a:txBody>
                  <a:tcPr/>
                </a:tc>
                <a:tc>
                  <a:txBody>
                    <a:bodyPr/>
                    <a:lstStyle/>
                    <a:p>
                      <a:r>
                        <a:rPr lang="en-US" sz="1200" dirty="0">
                          <a:latin typeface="Arial Nova Cond" panose="020B0506020202020204" pitchFamily="34" charset="0"/>
                        </a:rPr>
                        <a:t>Lack of available information on team’s history.</a:t>
                      </a:r>
                    </a:p>
                  </a:txBody>
                  <a:tcPr/>
                </a:tc>
                <a:extLst>
                  <a:ext uri="{0D108BD9-81ED-4DB2-BD59-A6C34878D82A}">
                    <a16:rowId xmlns:a16="http://schemas.microsoft.com/office/drawing/2014/main" val="922197944"/>
                  </a:ext>
                </a:extLst>
              </a:tr>
              <a:tr h="11306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ova Cond" panose="020B0506020202020204" pitchFamily="34" charset="0"/>
                        </a:rPr>
                        <a:t>Incorrect Predictions </a:t>
                      </a:r>
                    </a:p>
                    <a:p>
                      <a:endParaRPr lang="en-US" sz="1200" dirty="0">
                        <a:latin typeface="Arial Nova Con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Nova Cond" panose="020B0506020202020204" pitchFamily="34" charset="0"/>
                        </a:rPr>
                        <a:t>Consumers often complained about how </a:t>
                      </a:r>
                      <a:r>
                        <a:rPr lang="en-US" sz="1200" b="1" dirty="0">
                          <a:solidFill>
                            <a:schemeClr val="tx1"/>
                          </a:solidFill>
                          <a:latin typeface="Arial Nova Cond" panose="020B0506020202020204" pitchFamily="34" charset="0"/>
                        </a:rPr>
                        <a:t>the predictions made were incorrect </a:t>
                      </a:r>
                      <a:r>
                        <a:rPr lang="en-US" sz="1200" dirty="0">
                          <a:solidFill>
                            <a:schemeClr val="tx1"/>
                          </a:solidFill>
                          <a:latin typeface="Arial Nova Cond" panose="020B0506020202020204" pitchFamily="34" charset="0"/>
                        </a:rPr>
                        <a:t>and were not aligned with how the players actually performed in game. This could be due to modeling techniques applied on the dataset. Failure to account for outliers and data anomalies might result in erroneous results.</a:t>
                      </a:r>
                    </a:p>
                    <a:p>
                      <a:endParaRPr lang="en-US" sz="1200" dirty="0">
                        <a:latin typeface="Arial Nova Con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Nova Cond" panose="020B0506020202020204" pitchFamily="34" charset="0"/>
                        </a:rPr>
                        <a:t>Changing the approach to problem solving by dividing the dataset into two subsets and using one half to model the data and the other half to test the data against the model and producing multiple iterations to find the model that is best fit for the test data could help reduce inaccuracy levels in prediction algorithms.</a:t>
                      </a:r>
                    </a:p>
                    <a:p>
                      <a:endParaRPr lang="en-US" sz="1200" dirty="0">
                        <a:latin typeface="Arial Nova Cond" panose="020B0506020202020204" pitchFamily="34" charset="0"/>
                      </a:endParaRPr>
                    </a:p>
                  </a:txBody>
                  <a:tcPr/>
                </a:tc>
                <a:tc>
                  <a:txBody>
                    <a:bodyPr/>
                    <a:lstStyle/>
                    <a:p>
                      <a:r>
                        <a:rPr lang="en-US" sz="1200" dirty="0">
                          <a:solidFill>
                            <a:schemeClr val="tx1"/>
                          </a:solidFill>
                          <a:latin typeface="Arial Nova Cond" panose="020B0506020202020204" pitchFamily="34" charset="0"/>
                        </a:rPr>
                        <a:t>Data quality checks must be applied before sampling and modeling the data.</a:t>
                      </a:r>
                      <a:endParaRPr lang="en-US" sz="1200" dirty="0">
                        <a:latin typeface="Arial Nova Cond" panose="020B0506020202020204" pitchFamily="34" charset="0"/>
                      </a:endParaRPr>
                    </a:p>
                  </a:txBody>
                  <a:tcPr/>
                </a:tc>
                <a:extLst>
                  <a:ext uri="{0D108BD9-81ED-4DB2-BD59-A6C34878D82A}">
                    <a16:rowId xmlns:a16="http://schemas.microsoft.com/office/drawing/2014/main" val="777790925"/>
                  </a:ext>
                </a:extLst>
              </a:tr>
              <a:tr h="1130673">
                <a:tc>
                  <a:txBody>
                    <a:bodyPr/>
                    <a:lstStyle/>
                    <a:p>
                      <a:r>
                        <a:rPr lang="en-US" sz="1200" dirty="0">
                          <a:latin typeface="Arial Nova Cond" panose="020B0506020202020204" pitchFamily="34" charset="0"/>
                        </a:rPr>
                        <a:t>Lack of Relevant Information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Nova Cond" panose="020B0506020202020204" pitchFamily="34" charset="0"/>
                        </a:rPr>
                        <a:t>Consumers also complained about the get </a:t>
                      </a:r>
                      <a:r>
                        <a:rPr lang="en-US" sz="1200" b="1" dirty="0">
                          <a:solidFill>
                            <a:schemeClr val="tx1"/>
                          </a:solidFill>
                          <a:latin typeface="Arial Nova Cond" panose="020B0506020202020204" pitchFamily="34" charset="0"/>
                        </a:rPr>
                        <a:t>notifications and tips</a:t>
                      </a:r>
                      <a:r>
                        <a:rPr lang="en-US" sz="1200" dirty="0">
                          <a:solidFill>
                            <a:schemeClr val="tx1"/>
                          </a:solidFill>
                          <a:latin typeface="Arial Nova Cond" panose="020B0506020202020204" pitchFamily="34" charset="0"/>
                        </a:rPr>
                        <a:t> that thy do not want or don’t find useful.</a:t>
                      </a:r>
                    </a:p>
                    <a:p>
                      <a:endParaRPr lang="en-US" sz="1200" dirty="0">
                        <a:latin typeface="Arial Nova Cond" panose="020B0506020202020204" pitchFamily="34" charset="0"/>
                      </a:endParaRPr>
                    </a:p>
                  </a:txBody>
                  <a:tcPr/>
                </a:tc>
                <a:tc>
                  <a:txBody>
                    <a:bodyPr/>
                    <a:lstStyle/>
                    <a:p>
                      <a:r>
                        <a:rPr lang="en-US" sz="1200" dirty="0">
                          <a:solidFill>
                            <a:schemeClr val="tx1"/>
                          </a:solidFill>
                          <a:latin typeface="Arial Nova Cond" panose="020B0506020202020204" pitchFamily="34" charset="0"/>
                        </a:rPr>
                        <a:t>People from varying background and knowledge are gaining interest in such application. Add features to customize the app according to users preferences. </a:t>
                      </a:r>
                      <a:endParaRPr lang="en-US" sz="1200" dirty="0">
                        <a:latin typeface="Arial Nova Cond" panose="020B0506020202020204" pitchFamily="34" charset="0"/>
                      </a:endParaRPr>
                    </a:p>
                  </a:txBody>
                  <a:tcPr/>
                </a:tc>
                <a:tc>
                  <a:txBody>
                    <a:bodyPr/>
                    <a:lstStyle/>
                    <a:p>
                      <a:r>
                        <a:rPr lang="en-US" sz="1200" dirty="0">
                          <a:solidFill>
                            <a:schemeClr val="tx1"/>
                          </a:solidFill>
                          <a:latin typeface="Arial Nova Cond" panose="020B0506020202020204" pitchFamily="34" charset="0"/>
                        </a:rPr>
                        <a:t>For those who are new to fantasy league concepts would leverage tips/recommendations but not everyone appreciates the insights/tips provided by experts. </a:t>
                      </a:r>
                      <a:endParaRPr lang="en-US" sz="1200" dirty="0">
                        <a:latin typeface="Arial Nova Cond" panose="020B0506020202020204" pitchFamily="34" charset="0"/>
                      </a:endParaRPr>
                    </a:p>
                  </a:txBody>
                  <a:tcPr/>
                </a:tc>
                <a:extLst>
                  <a:ext uri="{0D108BD9-81ED-4DB2-BD59-A6C34878D82A}">
                    <a16:rowId xmlns:a16="http://schemas.microsoft.com/office/drawing/2014/main" val="3422650724"/>
                  </a:ext>
                </a:extLst>
              </a:tr>
            </a:tbl>
          </a:graphicData>
        </a:graphic>
      </p:graphicFrame>
    </p:spTree>
    <p:extLst>
      <p:ext uri="{BB962C8B-B14F-4D97-AF65-F5344CB8AC3E}">
        <p14:creationId xmlns:p14="http://schemas.microsoft.com/office/powerpoint/2010/main" val="129900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926F-6914-47F5-91C6-D2C28750258C}"/>
              </a:ext>
            </a:extLst>
          </p:cNvPr>
          <p:cNvSpPr txBox="1"/>
          <p:nvPr/>
        </p:nvSpPr>
        <p:spPr>
          <a:xfrm>
            <a:off x="448060" y="215756"/>
            <a:ext cx="5846207" cy="577850"/>
          </a:xfrm>
          <a:prstGeom prst="rect">
            <a:avLst/>
          </a:prstGeom>
          <a:noFill/>
        </p:spPr>
        <p:txBody>
          <a:bodyPr wrap="square" rtlCol="0">
            <a:spAutoFit/>
          </a:bodyPr>
          <a:lstStyle/>
          <a:p>
            <a:pPr>
              <a:lnSpc>
                <a:spcPct val="150000"/>
              </a:lnSpc>
            </a:pPr>
            <a:r>
              <a:rPr lang="en-US" sz="2400" b="1" dirty="0">
                <a:latin typeface="Arial Nova Cond" panose="020B0506020202020204" pitchFamily="34" charset="0"/>
              </a:rPr>
              <a:t>CHALLENGES IN PROJECT DELIVERY</a:t>
            </a:r>
          </a:p>
        </p:txBody>
      </p:sp>
      <p:cxnSp>
        <p:nvCxnSpPr>
          <p:cNvPr id="3" name="Straight Connector 2">
            <a:extLst>
              <a:ext uri="{FF2B5EF4-FFF2-40B4-BE49-F238E27FC236}">
                <a16:creationId xmlns:a16="http://schemas.microsoft.com/office/drawing/2014/main" id="{FC27CD46-6E17-4219-BFAF-1B5ECE7B684A}"/>
              </a:ext>
            </a:extLst>
          </p:cNvPr>
          <p:cNvCxnSpPr>
            <a:cxnSpLocks/>
          </p:cNvCxnSpPr>
          <p:nvPr/>
        </p:nvCxnSpPr>
        <p:spPr>
          <a:xfrm>
            <a:off x="0" y="67117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1D5C257-9A77-472D-89E8-AB176BBB783E}"/>
              </a:ext>
            </a:extLst>
          </p:cNvPr>
          <p:cNvSpPr txBox="1"/>
          <p:nvPr/>
        </p:nvSpPr>
        <p:spPr>
          <a:xfrm>
            <a:off x="545976" y="1011731"/>
            <a:ext cx="11496582" cy="3323987"/>
          </a:xfrm>
          <a:prstGeom prst="rect">
            <a:avLst/>
          </a:prstGeom>
          <a:noFill/>
        </p:spPr>
        <p:txBody>
          <a:bodyPr wrap="square" rtlCol="0">
            <a:spAutoFit/>
          </a:bodyPr>
          <a:lstStyle/>
          <a:p>
            <a:pPr>
              <a:lnSpc>
                <a:spcPct val="150000"/>
              </a:lnSpc>
            </a:pPr>
            <a:r>
              <a:rPr lang="en-US" sz="1400" b="1" dirty="0">
                <a:latin typeface="Arial Nova Cond" panose="020B0506020202020204" pitchFamily="34" charset="0"/>
              </a:rPr>
              <a:t>Challenges with Data : </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Data Cleansing : Normalizing data</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Manual efforts in cleaning and manipulating data to feed into models.</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Averaging out the missing information to maintain data inconsistencies.</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Lack of availability of team’s history and if a player took time off.</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Difficult Data Integration</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Perform Data Quality Assessment</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Create Data Visualization</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Document source and meaning</a:t>
            </a:r>
          </a:p>
          <a:p>
            <a:pPr marL="285750" indent="-285750">
              <a:lnSpc>
                <a:spcPct val="150000"/>
              </a:lnSpc>
              <a:buFont typeface="Wingdings" panose="05000000000000000000" pitchFamily="2" charset="2"/>
              <a:buChar char="§"/>
            </a:pPr>
            <a:r>
              <a:rPr lang="en-US" sz="1400" dirty="0">
                <a:latin typeface="Arial Nova Cond" panose="020B0506020202020204" pitchFamily="34" charset="0"/>
              </a:rPr>
              <a:t>Adhering to timelines</a:t>
            </a:r>
          </a:p>
        </p:txBody>
      </p:sp>
      <p:sp>
        <p:nvSpPr>
          <p:cNvPr id="6" name="TextBox 5">
            <a:extLst>
              <a:ext uri="{FF2B5EF4-FFF2-40B4-BE49-F238E27FC236}">
                <a16:creationId xmlns:a16="http://schemas.microsoft.com/office/drawing/2014/main" id="{173A05C6-A719-414C-A0D9-331F367CF87D}"/>
              </a:ext>
            </a:extLst>
          </p:cNvPr>
          <p:cNvSpPr txBox="1"/>
          <p:nvPr/>
        </p:nvSpPr>
        <p:spPr>
          <a:xfrm>
            <a:off x="545976" y="4276773"/>
            <a:ext cx="11496582" cy="2354491"/>
          </a:xfrm>
          <a:prstGeom prst="rect">
            <a:avLst/>
          </a:prstGeom>
          <a:noFill/>
        </p:spPr>
        <p:txBody>
          <a:bodyPr wrap="square" rtlCol="0">
            <a:spAutoFit/>
          </a:bodyPr>
          <a:lstStyle/>
          <a:p>
            <a:pPr>
              <a:lnSpc>
                <a:spcPct val="150000"/>
              </a:lnSpc>
            </a:pPr>
            <a:r>
              <a:rPr lang="en-US" sz="1400" b="1" dirty="0">
                <a:latin typeface="Arial Nova Cond" panose="020B0506020202020204" pitchFamily="34" charset="0"/>
              </a:rPr>
              <a:t>Adopting Agile Methodology will overcome most challenges by:</a:t>
            </a:r>
          </a:p>
          <a:p>
            <a:pPr marL="285750" indent="-285750" fontAlgn="base">
              <a:lnSpc>
                <a:spcPct val="150000"/>
              </a:lnSpc>
              <a:buFont typeface="Wingdings" panose="05000000000000000000" pitchFamily="2" charset="2"/>
              <a:buChar char="§"/>
            </a:pPr>
            <a:r>
              <a:rPr lang="en-US" sz="1400" dirty="0">
                <a:latin typeface="Arial Nova Cond" panose="020B0506020202020204" pitchFamily="34" charset="0"/>
              </a:rPr>
              <a:t>Prioritizing requirements based on risk since it’s not possible to test everything</a:t>
            </a:r>
          </a:p>
          <a:p>
            <a:pPr marL="285750" indent="-285750" fontAlgn="base">
              <a:lnSpc>
                <a:spcPct val="150000"/>
              </a:lnSpc>
              <a:buFont typeface="Wingdings" panose="05000000000000000000" pitchFamily="2" charset="2"/>
              <a:buChar char="§"/>
            </a:pPr>
            <a:r>
              <a:rPr lang="en-US" sz="1400" dirty="0">
                <a:latin typeface="Arial Nova Cond" panose="020B0506020202020204" pitchFamily="34" charset="0"/>
              </a:rPr>
              <a:t>It allows you to make changes, add new features and keep evolving with the </a:t>
            </a:r>
          </a:p>
          <a:p>
            <a:pPr fontAlgn="base">
              <a:lnSpc>
                <a:spcPct val="150000"/>
              </a:lnSpc>
            </a:pPr>
            <a:r>
              <a:rPr lang="en-US" sz="1400" dirty="0">
                <a:latin typeface="Arial Nova Cond" panose="020B0506020202020204" pitchFamily="34" charset="0"/>
              </a:rPr>
              <a:t>      changing trends in fantasy leagues.</a:t>
            </a:r>
          </a:p>
          <a:p>
            <a:pPr marL="285750" indent="-285750" fontAlgn="base">
              <a:lnSpc>
                <a:spcPct val="150000"/>
              </a:lnSpc>
              <a:buFont typeface="Wingdings" panose="05000000000000000000" pitchFamily="2" charset="2"/>
              <a:buChar char="§"/>
            </a:pPr>
            <a:r>
              <a:rPr lang="en-US" sz="1400" dirty="0">
                <a:latin typeface="Arial Nova Cond" panose="020B0506020202020204" pitchFamily="34" charset="0"/>
              </a:rPr>
              <a:t>Since testing happens simultaneously hence projects can be launched sooner.</a:t>
            </a:r>
          </a:p>
          <a:p>
            <a:pPr marL="285750" indent="-285750" fontAlgn="base">
              <a:lnSpc>
                <a:spcPct val="150000"/>
              </a:lnSpc>
              <a:buFont typeface="Wingdings" panose="05000000000000000000" pitchFamily="2" charset="2"/>
              <a:buChar char="§"/>
            </a:pPr>
            <a:r>
              <a:rPr lang="en-US" sz="1400" dirty="0">
                <a:latin typeface="Arial Nova Cond" panose="020B0506020202020204" pitchFamily="34" charset="0"/>
              </a:rPr>
              <a:t>Customer satisfaction by continuous and rapid delivery of app modules.</a:t>
            </a:r>
          </a:p>
          <a:p>
            <a:pPr fontAlgn="base">
              <a:lnSpc>
                <a:spcPct val="150000"/>
              </a:lnSpc>
            </a:pPr>
            <a:endParaRPr lang="en-US" sz="1400" dirty="0">
              <a:latin typeface="Arial Nova Cond" panose="020B0506020202020204" pitchFamily="34" charset="0"/>
            </a:endParaRPr>
          </a:p>
        </p:txBody>
      </p:sp>
      <p:pic>
        <p:nvPicPr>
          <p:cNvPr id="8" name="Picture 7">
            <a:extLst>
              <a:ext uri="{FF2B5EF4-FFF2-40B4-BE49-F238E27FC236}">
                <a16:creationId xmlns:a16="http://schemas.microsoft.com/office/drawing/2014/main" id="{7C872CBD-0957-450D-8544-9EAB504DABCE}"/>
              </a:ext>
            </a:extLst>
          </p:cNvPr>
          <p:cNvPicPr>
            <a:picLocks noChangeAspect="1"/>
          </p:cNvPicPr>
          <p:nvPr/>
        </p:nvPicPr>
        <p:blipFill>
          <a:blip r:embed="rId2"/>
          <a:stretch>
            <a:fillRect/>
          </a:stretch>
        </p:blipFill>
        <p:spPr>
          <a:xfrm>
            <a:off x="6802716" y="2857817"/>
            <a:ext cx="4843308" cy="3636916"/>
          </a:xfrm>
          <a:prstGeom prst="rect">
            <a:avLst/>
          </a:prstGeom>
          <a:ln>
            <a:solidFill>
              <a:schemeClr val="tx1"/>
            </a:solidFill>
          </a:ln>
        </p:spPr>
      </p:pic>
    </p:spTree>
    <p:extLst>
      <p:ext uri="{BB962C8B-B14F-4D97-AF65-F5344CB8AC3E}">
        <p14:creationId xmlns:p14="http://schemas.microsoft.com/office/powerpoint/2010/main" val="2023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D1C2D-F86A-4E5E-B12C-686E34787B69}"/>
              </a:ext>
            </a:extLst>
          </p:cNvPr>
          <p:cNvSpPr txBox="1"/>
          <p:nvPr/>
        </p:nvSpPr>
        <p:spPr>
          <a:xfrm>
            <a:off x="448060" y="215756"/>
            <a:ext cx="5846207" cy="646331"/>
          </a:xfrm>
          <a:prstGeom prst="rect">
            <a:avLst/>
          </a:prstGeom>
          <a:noFill/>
        </p:spPr>
        <p:txBody>
          <a:bodyPr wrap="square" rtlCol="0">
            <a:spAutoFit/>
          </a:bodyPr>
          <a:lstStyle/>
          <a:p>
            <a:pPr>
              <a:lnSpc>
                <a:spcPct val="150000"/>
              </a:lnSpc>
            </a:pPr>
            <a:r>
              <a:rPr lang="en-US" sz="2400" b="1" dirty="0">
                <a:latin typeface="Arial Nova Cond" panose="020B0506020202020204" pitchFamily="34" charset="0"/>
              </a:rPr>
              <a:t>VALIDATION PLAN</a:t>
            </a:r>
          </a:p>
        </p:txBody>
      </p:sp>
      <p:cxnSp>
        <p:nvCxnSpPr>
          <p:cNvPr id="3" name="Straight Connector 2">
            <a:extLst>
              <a:ext uri="{FF2B5EF4-FFF2-40B4-BE49-F238E27FC236}">
                <a16:creationId xmlns:a16="http://schemas.microsoft.com/office/drawing/2014/main" id="{728A7C73-F45E-47F4-92A0-1E718E0E2B93}"/>
              </a:ext>
            </a:extLst>
          </p:cNvPr>
          <p:cNvCxnSpPr>
            <a:cxnSpLocks/>
          </p:cNvCxnSpPr>
          <p:nvPr/>
        </p:nvCxnSpPr>
        <p:spPr>
          <a:xfrm>
            <a:off x="0" y="67117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8783804-4E41-4FC8-A7EC-2C3432BF0FC7}"/>
              </a:ext>
            </a:extLst>
          </p:cNvPr>
          <p:cNvSpPr txBox="1"/>
          <p:nvPr/>
        </p:nvSpPr>
        <p:spPr>
          <a:xfrm>
            <a:off x="479394" y="793606"/>
            <a:ext cx="11567604" cy="3231654"/>
          </a:xfrm>
          <a:prstGeom prst="rect">
            <a:avLst/>
          </a:prstGeom>
          <a:noFill/>
        </p:spPr>
        <p:txBody>
          <a:bodyPr wrap="square" rtlCol="0">
            <a:spAutoFit/>
          </a:bodyPr>
          <a:lstStyle/>
          <a:p>
            <a:r>
              <a:rPr lang="en-US" sz="1200" b="1" dirty="0">
                <a:latin typeface="Arial Nova Cond" panose="020B0506020202020204" pitchFamily="34" charset="0"/>
              </a:rPr>
              <a:t>Introduction</a:t>
            </a:r>
          </a:p>
          <a:p>
            <a:r>
              <a:rPr lang="en-US" sz="1200" dirty="0">
                <a:latin typeface="Arial Nova Cond" panose="020B0506020202020204" pitchFamily="34" charset="0"/>
              </a:rPr>
              <a:t>The validation plan can be started during the concept phase. However, the validation planning may be dependent on factors outside of your control like quality of data and data sourcing, market metrics etc. It may be performed in conjunction with the overall software  development planning effort.</a:t>
            </a:r>
          </a:p>
          <a:p>
            <a:endParaRPr lang="en-US" sz="1200" dirty="0">
              <a:latin typeface="Arial Nova Cond" panose="020B0506020202020204" pitchFamily="34" charset="0"/>
            </a:endParaRPr>
          </a:p>
          <a:p>
            <a:r>
              <a:rPr lang="en-US" sz="1200" b="1" dirty="0">
                <a:latin typeface="Arial Nova Cond" panose="020B0506020202020204" pitchFamily="34" charset="0"/>
              </a:rPr>
              <a:t>Purpose of the document :</a:t>
            </a:r>
          </a:p>
          <a:p>
            <a:r>
              <a:rPr lang="en-US" sz="1200" dirty="0">
                <a:latin typeface="Arial Nova Cond" panose="020B0506020202020204" pitchFamily="34" charset="0"/>
              </a:rPr>
              <a:t>This plan is used to assess software products throughout the software development lifecycle, ensuring that the software satisfies functional requirements.</a:t>
            </a:r>
          </a:p>
          <a:p>
            <a:endParaRPr lang="en-US" sz="1200" dirty="0">
              <a:latin typeface="Arial Nova Cond" panose="020B0506020202020204" pitchFamily="34" charset="0"/>
            </a:endParaRPr>
          </a:p>
          <a:p>
            <a:r>
              <a:rPr lang="en-US" sz="1200" b="1" dirty="0">
                <a:latin typeface="Arial Nova Cond" panose="020B0506020202020204" pitchFamily="34" charset="0"/>
              </a:rPr>
              <a:t>Objectives </a:t>
            </a:r>
            <a:r>
              <a:rPr lang="en-US" sz="1200" dirty="0">
                <a:latin typeface="Arial Nova Cond" panose="020B0506020202020204" pitchFamily="34" charset="0"/>
              </a:rPr>
              <a:t>:</a:t>
            </a:r>
          </a:p>
          <a:p>
            <a:pPr marL="285750" indent="-285750">
              <a:buFont typeface="Arial" panose="020B0604020202020204" pitchFamily="34" charset="0"/>
              <a:buChar char="•"/>
            </a:pPr>
            <a:r>
              <a:rPr lang="en-US" sz="1200" dirty="0">
                <a:latin typeface="Arial Nova Cond" panose="020B0506020202020204" pitchFamily="34" charset="0"/>
              </a:rPr>
              <a:t>Develop an app for fantasy football fans to help them form a desired team based on statistical analysis of given data.</a:t>
            </a:r>
          </a:p>
          <a:p>
            <a:pPr marL="285750" indent="-285750">
              <a:buFont typeface="Arial" panose="020B0604020202020204" pitchFamily="34" charset="0"/>
              <a:buChar char="•"/>
            </a:pPr>
            <a:endParaRPr lang="en-US" sz="1200" dirty="0">
              <a:latin typeface="Arial Nova Cond" panose="020B0506020202020204" pitchFamily="34" charset="0"/>
            </a:endParaRPr>
          </a:p>
          <a:p>
            <a:r>
              <a:rPr lang="en-US" sz="1200" b="1" dirty="0">
                <a:latin typeface="Arial Nova Cond" panose="020B0506020202020204" pitchFamily="34" charset="0"/>
              </a:rPr>
              <a:t>Plan :</a:t>
            </a:r>
            <a:r>
              <a:rPr lang="en-US" sz="1200" dirty="0">
                <a:latin typeface="Arial Nova Cond" panose="020B0506020202020204" pitchFamily="34" charset="0"/>
              </a:rPr>
              <a:t> </a:t>
            </a:r>
          </a:p>
          <a:p>
            <a:pPr marL="285750" indent="-285750">
              <a:buFont typeface="Arial" panose="020B0604020202020204" pitchFamily="34" charset="0"/>
              <a:buChar char="•"/>
            </a:pPr>
            <a:r>
              <a:rPr lang="en-US" sz="1200" dirty="0">
                <a:latin typeface="Arial Nova Cond" panose="020B0506020202020204" pitchFamily="34" charset="0"/>
              </a:rPr>
              <a:t>Collate data from various sources and normalize it to prepare it for analysis.</a:t>
            </a:r>
          </a:p>
          <a:p>
            <a:pPr marL="285750" indent="-285750">
              <a:buFont typeface="Arial" panose="020B0604020202020204" pitchFamily="34" charset="0"/>
              <a:buChar char="•"/>
            </a:pPr>
            <a:r>
              <a:rPr lang="en-US" sz="1200" dirty="0">
                <a:latin typeface="Arial Nova Cond" panose="020B0506020202020204" pitchFamily="34" charset="0"/>
              </a:rPr>
              <a:t>Perform continuous testing to validate correctness and consistency of data. </a:t>
            </a:r>
          </a:p>
          <a:p>
            <a:pPr marL="285750" indent="-285750">
              <a:buFont typeface="Arial" panose="020B0604020202020204" pitchFamily="34" charset="0"/>
              <a:buChar char="•"/>
            </a:pPr>
            <a:r>
              <a:rPr lang="en-US" sz="1200" dirty="0">
                <a:latin typeface="Arial Nova Cond" panose="020B0506020202020204" pitchFamily="34" charset="0"/>
              </a:rPr>
              <a:t>Identifying key review support milestones.</a:t>
            </a:r>
          </a:p>
          <a:p>
            <a:pPr marL="285750" indent="-285750">
              <a:buFont typeface="Arial" panose="020B0604020202020204" pitchFamily="34" charset="0"/>
              <a:buChar char="•"/>
            </a:pPr>
            <a:r>
              <a:rPr lang="en-US" sz="1200" dirty="0">
                <a:latin typeface="Arial Nova Cond" panose="020B0506020202020204" pitchFamily="34" charset="0"/>
              </a:rPr>
              <a:t>Adapt to changes</a:t>
            </a:r>
          </a:p>
          <a:p>
            <a:pPr marL="285750" indent="-285750">
              <a:buFont typeface="Arial" panose="020B0604020202020204" pitchFamily="34" charset="0"/>
              <a:buChar char="•"/>
            </a:pPr>
            <a:endParaRPr lang="en-US" sz="1200" dirty="0">
              <a:latin typeface="Arial Nova Cond" panose="020B0506020202020204" pitchFamily="34" charset="0"/>
            </a:endParaRPr>
          </a:p>
          <a:p>
            <a:pPr marL="285750" indent="-285750">
              <a:buFont typeface="Arial" panose="020B0604020202020204" pitchFamily="34" charset="0"/>
              <a:buChar char="•"/>
            </a:pPr>
            <a:endParaRPr lang="en-US" sz="1200" dirty="0">
              <a:latin typeface="Arial Nova Cond" panose="020B0506020202020204" pitchFamily="34" charset="0"/>
            </a:endParaRPr>
          </a:p>
        </p:txBody>
      </p:sp>
      <p:sp>
        <p:nvSpPr>
          <p:cNvPr id="5" name="Rectangle 4">
            <a:extLst>
              <a:ext uri="{FF2B5EF4-FFF2-40B4-BE49-F238E27FC236}">
                <a16:creationId xmlns:a16="http://schemas.microsoft.com/office/drawing/2014/main" id="{5B6E0D68-7FC8-4013-A816-C3E63E03599F}"/>
              </a:ext>
            </a:extLst>
          </p:cNvPr>
          <p:cNvSpPr/>
          <p:nvPr/>
        </p:nvSpPr>
        <p:spPr>
          <a:xfrm>
            <a:off x="3142695" y="3429000"/>
            <a:ext cx="9179511" cy="2923877"/>
          </a:xfrm>
          <a:prstGeom prst="rect">
            <a:avLst/>
          </a:prstGeom>
        </p:spPr>
        <p:txBody>
          <a:bodyPr wrap="square">
            <a:spAutoFit/>
          </a:bodyPr>
          <a:lstStyle/>
          <a:p>
            <a:endParaRPr lang="en-US" sz="1200" dirty="0">
              <a:latin typeface="Arial Nova Cond" panose="020B0506020202020204" pitchFamily="34" charset="0"/>
            </a:endParaRPr>
          </a:p>
          <a:p>
            <a:r>
              <a:rPr lang="en-US" sz="1600" dirty="0">
                <a:latin typeface="Arial Nova Cond" panose="020B0506020202020204" pitchFamily="34" charset="0"/>
              </a:rPr>
              <a:t>Apart from addressing the challenges, validation plan also includes :</a:t>
            </a:r>
          </a:p>
          <a:p>
            <a:endParaRPr lang="en-US" sz="1200" dirty="0">
              <a:latin typeface="Arial Nova Cond" panose="020B0506020202020204" pitchFamily="34" charset="0"/>
            </a:endParaRPr>
          </a:p>
          <a:p>
            <a:r>
              <a:rPr lang="en-US" sz="1200" dirty="0">
                <a:latin typeface="Arial Nova Cond" panose="020B0506020202020204" pitchFamily="34" charset="0"/>
              </a:rPr>
              <a:t>Determine if the proposed concept satisfies the user’s needs and objectives. Functional &amp; operational specifications are met. </a:t>
            </a:r>
          </a:p>
          <a:p>
            <a:endParaRPr lang="en-US" sz="1200" dirty="0">
              <a:latin typeface="Arial Nova Cond" panose="020B0506020202020204" pitchFamily="34" charset="0"/>
            </a:endParaRPr>
          </a:p>
          <a:p>
            <a:endParaRPr lang="en-US" sz="1200" dirty="0">
              <a:latin typeface="Arial Nova Cond" panose="020B0506020202020204" pitchFamily="34" charset="0"/>
            </a:endParaRPr>
          </a:p>
          <a:p>
            <a:r>
              <a:rPr lang="en-US" sz="1200" dirty="0">
                <a:latin typeface="Arial Nova Cond" panose="020B0506020202020204" pitchFamily="34" charset="0"/>
              </a:rPr>
              <a:t>Check arrival</a:t>
            </a:r>
          </a:p>
          <a:p>
            <a:r>
              <a:rPr lang="en-US" sz="1200" dirty="0">
                <a:latin typeface="Arial Nova Cond" panose="020B0506020202020204" pitchFamily="34" charset="0"/>
              </a:rPr>
              <a:t>Check for installation of hardware &amp; software</a:t>
            </a:r>
          </a:p>
          <a:p>
            <a:endParaRPr lang="en-US" sz="1200" dirty="0">
              <a:latin typeface="Arial Nova Cond" panose="020B0506020202020204" pitchFamily="34" charset="0"/>
            </a:endParaRPr>
          </a:p>
          <a:p>
            <a:endParaRPr lang="en-US" sz="1200" dirty="0">
              <a:latin typeface="Arial Nova Cond" panose="020B0506020202020204" pitchFamily="34" charset="0"/>
            </a:endParaRPr>
          </a:p>
          <a:p>
            <a:r>
              <a:rPr lang="en-US" sz="1200" dirty="0">
                <a:latin typeface="Arial Nova Cond" panose="020B0506020202020204" pitchFamily="34" charset="0"/>
              </a:rPr>
              <a:t>Test of key operational functions</a:t>
            </a:r>
          </a:p>
          <a:p>
            <a:endParaRPr lang="en-US" sz="1200" dirty="0">
              <a:latin typeface="Arial Nova Cond" panose="020B0506020202020204" pitchFamily="34" charset="0"/>
            </a:endParaRPr>
          </a:p>
          <a:p>
            <a:endParaRPr lang="en-US" sz="1200" dirty="0">
              <a:latin typeface="Arial Nova Cond" panose="020B0506020202020204" pitchFamily="34" charset="0"/>
            </a:endParaRPr>
          </a:p>
          <a:p>
            <a:r>
              <a:rPr lang="en-US" sz="1200" dirty="0">
                <a:latin typeface="Arial Nova Cond" panose="020B0506020202020204" pitchFamily="34" charset="0"/>
              </a:rPr>
              <a:t>Check for specified application</a:t>
            </a:r>
          </a:p>
          <a:p>
            <a:r>
              <a:rPr lang="en-US" sz="1200" dirty="0">
                <a:latin typeface="Arial Nova Cond" panose="020B0506020202020204" pitchFamily="34" charset="0"/>
              </a:rPr>
              <a:t>Perform on-going performance testing</a:t>
            </a:r>
          </a:p>
        </p:txBody>
      </p:sp>
      <p:pic>
        <p:nvPicPr>
          <p:cNvPr id="6" name="Picture 5">
            <a:extLst>
              <a:ext uri="{FF2B5EF4-FFF2-40B4-BE49-F238E27FC236}">
                <a16:creationId xmlns:a16="http://schemas.microsoft.com/office/drawing/2014/main" id="{F53C883D-F826-4795-A7C7-15468F0126EF}"/>
              </a:ext>
            </a:extLst>
          </p:cNvPr>
          <p:cNvPicPr>
            <a:picLocks noChangeAspect="1"/>
          </p:cNvPicPr>
          <p:nvPr/>
        </p:nvPicPr>
        <p:blipFill rotWithShape="1">
          <a:blip r:embed="rId2"/>
          <a:srcRect r="50000"/>
          <a:stretch/>
        </p:blipFill>
        <p:spPr>
          <a:xfrm>
            <a:off x="941032" y="3855326"/>
            <a:ext cx="2101049" cy="2518765"/>
          </a:xfrm>
          <a:prstGeom prst="rect">
            <a:avLst/>
          </a:prstGeom>
          <a:ln>
            <a:solidFill>
              <a:schemeClr val="tx1"/>
            </a:solidFill>
          </a:ln>
        </p:spPr>
      </p:pic>
    </p:spTree>
    <p:extLst>
      <p:ext uri="{BB962C8B-B14F-4D97-AF65-F5344CB8AC3E}">
        <p14:creationId xmlns:p14="http://schemas.microsoft.com/office/powerpoint/2010/main" val="534685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1896</Words>
  <Application>Microsoft Office PowerPoint</Application>
  <PresentationFormat>Widescreen</PresentationFormat>
  <Paragraphs>119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Nova Cond</vt:lpstr>
      <vt:lpstr>Bernard MT Condensed</vt:lpstr>
      <vt:lpstr>Calibri</vt:lpstr>
      <vt:lpstr>Calibri Light</vt:lpstr>
      <vt:lpstr>Times New Roman</vt:lpstr>
      <vt:lpstr>Wingdings</vt:lpstr>
      <vt:lpstr>Office Theme</vt:lpstr>
      <vt:lpstr>Beth Israel Case Study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Beth Israel Case Study</dc:title>
  <dc:creator>Ruma anand</dc:creator>
  <cp:lastModifiedBy>Ruma anand</cp:lastModifiedBy>
  <cp:revision>77</cp:revision>
  <dcterms:created xsi:type="dcterms:W3CDTF">2018-01-22T03:40:10Z</dcterms:created>
  <dcterms:modified xsi:type="dcterms:W3CDTF">2018-01-25T20:36:58Z</dcterms:modified>
</cp:coreProperties>
</file>