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66" d="100"/>
          <a:sy n="66" d="100"/>
        </p:scale>
        <p:origin x="8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4CE5F3-9DFE-41DE-8CA3-72EE01BC5864}" type="datetimeFigureOut">
              <a:rPr lang="en-US" smtClean="0"/>
              <a:t>2/14/2016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65550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CE5F3-9DFE-41DE-8CA3-72EE01BC5864}" type="datetimeFigureOut">
              <a:rPr lang="en-US" smtClean="0"/>
              <a:t>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3353902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4CE5F3-9DFE-41DE-8CA3-72EE01BC5864}"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645464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4CE5F3-9DFE-41DE-8CA3-72EE01BC5864}"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4285873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4CE5F3-9DFE-41DE-8CA3-72EE01BC5864}"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4286532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4CE5F3-9DFE-41DE-8CA3-72EE01BC5864}"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3117589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4CE5F3-9DFE-41DE-8CA3-72EE01BC5864}"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2078135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4CE5F3-9DFE-41DE-8CA3-72EE01BC5864}"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3048161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4CE5F3-9DFE-41DE-8CA3-72EE01BC5864}"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173953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4CE5F3-9DFE-41DE-8CA3-72EE01BC5864}"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77223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4CE5F3-9DFE-41DE-8CA3-72EE01BC5864}"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327011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4CE5F3-9DFE-41DE-8CA3-72EE01BC5864}" type="datetimeFigureOut">
              <a:rPr lang="en-US" smtClean="0"/>
              <a:t>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66297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4CE5F3-9DFE-41DE-8CA3-72EE01BC5864}" type="datetimeFigureOut">
              <a:rPr lang="en-US" smtClean="0"/>
              <a:t>2/14/2016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925988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4CE5F3-9DFE-41DE-8CA3-72EE01BC5864}" type="datetimeFigureOut">
              <a:rPr lang="en-US" smtClean="0"/>
              <a:t>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3168030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CE5F3-9DFE-41DE-8CA3-72EE01BC5864}" type="datetimeFigureOut">
              <a:rPr lang="en-US" smtClean="0"/>
              <a:t>2/14/2016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18314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CE5F3-9DFE-41DE-8CA3-72EE01BC5864}" type="datetimeFigureOut">
              <a:rPr lang="en-US" smtClean="0"/>
              <a:t>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287473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CE5F3-9DFE-41DE-8CA3-72EE01BC5864}" type="datetimeFigureOut">
              <a:rPr lang="en-US" smtClean="0"/>
              <a:t>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7FC53-C8BF-414B-B46B-E6A6D4DDF4E5}" type="slidenum">
              <a:rPr lang="en-US" smtClean="0"/>
              <a:t>‹#›</a:t>
            </a:fld>
            <a:endParaRPr lang="en-US"/>
          </a:p>
        </p:txBody>
      </p:sp>
    </p:spTree>
    <p:extLst>
      <p:ext uri="{BB962C8B-B14F-4D97-AF65-F5344CB8AC3E}">
        <p14:creationId xmlns:p14="http://schemas.microsoft.com/office/powerpoint/2010/main" val="294305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4CE5F3-9DFE-41DE-8CA3-72EE01BC5864}" type="datetimeFigureOut">
              <a:rPr lang="en-US" smtClean="0"/>
              <a:t>2/14/2016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77FC53-C8BF-414B-B46B-E6A6D4DDF4E5}" type="slidenum">
              <a:rPr lang="en-US" smtClean="0"/>
              <a:t>‹#›</a:t>
            </a:fld>
            <a:endParaRPr lang="en-US"/>
          </a:p>
        </p:txBody>
      </p:sp>
    </p:spTree>
    <p:extLst>
      <p:ext uri="{BB962C8B-B14F-4D97-AF65-F5344CB8AC3E}">
        <p14:creationId xmlns:p14="http://schemas.microsoft.com/office/powerpoint/2010/main" val="895618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7929"/>
            <a:ext cx="9144000" cy="2387600"/>
          </a:xfrm>
        </p:spPr>
        <p:txBody>
          <a:bodyPr/>
          <a:lstStyle/>
          <a:p>
            <a:r>
              <a:rPr lang="en-US" dirty="0" smtClean="0"/>
              <a:t>Making Finals not as Bad</a:t>
            </a:r>
            <a:endParaRPr lang="en-US" dirty="0"/>
          </a:p>
        </p:txBody>
      </p:sp>
      <p:sp>
        <p:nvSpPr>
          <p:cNvPr id="3" name="Subtitle 2"/>
          <p:cNvSpPr>
            <a:spLocks noGrp="1"/>
          </p:cNvSpPr>
          <p:nvPr>
            <p:ph type="subTitle" idx="1"/>
          </p:nvPr>
        </p:nvSpPr>
        <p:spPr/>
        <p:txBody>
          <a:bodyPr/>
          <a:lstStyle/>
          <a:p>
            <a:r>
              <a:rPr lang="en-US" dirty="0" smtClean="0"/>
              <a:t>By Jonathan Falk, Aaron </a:t>
            </a:r>
            <a:r>
              <a:rPr lang="en-US" dirty="0" err="1" smtClean="0"/>
              <a:t>Rumack</a:t>
            </a:r>
            <a:r>
              <a:rPr lang="en-US" dirty="0" smtClean="0"/>
              <a:t> and Jesse Schloss</a:t>
            </a:r>
            <a:endParaRPr lang="en-US" dirty="0"/>
          </a:p>
        </p:txBody>
      </p:sp>
    </p:spTree>
    <p:extLst>
      <p:ext uri="{BB962C8B-B14F-4D97-AF65-F5344CB8AC3E}">
        <p14:creationId xmlns:p14="http://schemas.microsoft.com/office/powerpoint/2010/main" val="4242538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1429" y="856343"/>
            <a:ext cx="9332685" cy="2523768"/>
          </a:xfrm>
          <a:prstGeom prst="rect">
            <a:avLst/>
          </a:prstGeom>
          <a:noFill/>
        </p:spPr>
        <p:txBody>
          <a:bodyPr wrap="square" rtlCol="0">
            <a:spAutoFit/>
          </a:bodyPr>
          <a:lstStyle/>
          <a:p>
            <a:pPr algn="ctr"/>
            <a:r>
              <a:rPr lang="en-US" sz="3200" dirty="0" smtClean="0"/>
              <a:t>Scalable?</a:t>
            </a:r>
          </a:p>
          <a:p>
            <a:endParaRPr lang="en-US" dirty="0"/>
          </a:p>
          <a:p>
            <a:r>
              <a:rPr lang="en-US" sz="2400" dirty="0" smtClean="0"/>
              <a:t>Sure! We optimized all of our algorithms where possible, and with more computing power this algorithm could be run quite quickly. The only bottleneck would be downloading all the information from the client. </a:t>
            </a:r>
          </a:p>
          <a:p>
            <a:endParaRPr lang="en-US" dirty="0"/>
          </a:p>
          <a:p>
            <a:endParaRPr lang="en-US" dirty="0"/>
          </a:p>
        </p:txBody>
      </p:sp>
      <p:pic>
        <p:nvPicPr>
          <p:cNvPr id="4" name="Picture 3"/>
          <p:cNvPicPr>
            <a:picLocks noChangeAspect="1"/>
          </p:cNvPicPr>
          <p:nvPr/>
        </p:nvPicPr>
        <p:blipFill>
          <a:blip r:embed="rId2"/>
          <a:stretch>
            <a:fillRect/>
          </a:stretch>
        </p:blipFill>
        <p:spPr>
          <a:xfrm>
            <a:off x="3059112" y="2862889"/>
            <a:ext cx="5257574" cy="3498677"/>
          </a:xfrm>
          <a:prstGeom prst="rect">
            <a:avLst/>
          </a:prstGeom>
        </p:spPr>
      </p:pic>
    </p:spTree>
    <p:extLst>
      <p:ext uri="{BB962C8B-B14F-4D97-AF65-F5344CB8AC3E}">
        <p14:creationId xmlns:p14="http://schemas.microsoft.com/office/powerpoint/2010/main" val="1959289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6343" y="1103086"/>
            <a:ext cx="10769600" cy="1754326"/>
          </a:xfrm>
          <a:prstGeom prst="rect">
            <a:avLst/>
          </a:prstGeom>
          <a:noFill/>
        </p:spPr>
        <p:txBody>
          <a:bodyPr wrap="square" rtlCol="0">
            <a:spAutoFit/>
          </a:bodyPr>
          <a:lstStyle/>
          <a:p>
            <a:pPr algn="ctr"/>
            <a:r>
              <a:rPr lang="en-US" sz="3200" dirty="0" smtClean="0"/>
              <a:t>Intuitive?</a:t>
            </a:r>
          </a:p>
          <a:p>
            <a:endParaRPr lang="en-US" sz="2800" dirty="0"/>
          </a:p>
          <a:p>
            <a:r>
              <a:rPr lang="en-US" sz="2400" dirty="0" smtClean="0"/>
              <a:t>At a high level, yup! The actual implementation gets pretty complex in places, but at a higher level the algorithm is fairly intuitive and simple.</a:t>
            </a:r>
            <a:endParaRPr lang="en-US" sz="2400" dirty="0"/>
          </a:p>
        </p:txBody>
      </p:sp>
      <p:pic>
        <p:nvPicPr>
          <p:cNvPr id="4" name="Picture 3"/>
          <p:cNvPicPr>
            <a:picLocks noChangeAspect="1"/>
          </p:cNvPicPr>
          <p:nvPr/>
        </p:nvPicPr>
        <p:blipFill>
          <a:blip r:embed="rId2"/>
          <a:stretch>
            <a:fillRect/>
          </a:stretch>
        </p:blipFill>
        <p:spPr>
          <a:xfrm>
            <a:off x="3309483" y="3051404"/>
            <a:ext cx="4760460" cy="3565750"/>
          </a:xfrm>
          <a:prstGeom prst="rect">
            <a:avLst/>
          </a:prstGeom>
        </p:spPr>
      </p:pic>
    </p:spTree>
    <p:extLst>
      <p:ext uri="{BB962C8B-B14F-4D97-AF65-F5344CB8AC3E}">
        <p14:creationId xmlns:p14="http://schemas.microsoft.com/office/powerpoint/2010/main" val="163435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3029" y="464457"/>
            <a:ext cx="9085943" cy="2123658"/>
          </a:xfrm>
          <a:prstGeom prst="rect">
            <a:avLst/>
          </a:prstGeom>
          <a:noFill/>
        </p:spPr>
        <p:txBody>
          <a:bodyPr wrap="square" rtlCol="0">
            <a:spAutoFit/>
          </a:bodyPr>
          <a:lstStyle/>
          <a:p>
            <a:r>
              <a:rPr lang="en-US" sz="4400" dirty="0" smtClean="0"/>
              <a:t>Goal: Create a better finals schedule by</a:t>
            </a:r>
          </a:p>
          <a:p>
            <a:pPr marL="285750" indent="-285750">
              <a:buFont typeface="Arial" panose="020B0604020202020204" pitchFamily="34" charset="0"/>
              <a:buChar char="•"/>
            </a:pPr>
            <a:r>
              <a:rPr lang="en-US" sz="4400" dirty="0" smtClean="0"/>
              <a:t>Avoid student conflicts</a:t>
            </a:r>
          </a:p>
          <a:p>
            <a:pPr marL="285750" indent="-285750">
              <a:buFont typeface="Arial" panose="020B0604020202020204" pitchFamily="34" charset="0"/>
              <a:buChar char="•"/>
            </a:pPr>
            <a:r>
              <a:rPr lang="en-US" sz="4400" dirty="0" smtClean="0"/>
              <a:t>Prioritize student preferences</a:t>
            </a:r>
          </a:p>
        </p:txBody>
      </p:sp>
      <p:pic>
        <p:nvPicPr>
          <p:cNvPr id="4" name="Picture 3"/>
          <p:cNvPicPr>
            <a:picLocks noChangeAspect="1"/>
          </p:cNvPicPr>
          <p:nvPr/>
        </p:nvPicPr>
        <p:blipFill>
          <a:blip r:embed="rId2"/>
          <a:stretch>
            <a:fillRect/>
          </a:stretch>
        </p:blipFill>
        <p:spPr>
          <a:xfrm>
            <a:off x="1364343" y="2997199"/>
            <a:ext cx="1865086" cy="2543299"/>
          </a:xfrm>
          <a:prstGeom prst="rect">
            <a:avLst/>
          </a:prstGeom>
          <a:scene3d>
            <a:camera prst="orthographicFront">
              <a:rot lat="0" lon="10800000" rev="0"/>
            </a:camera>
            <a:lightRig rig="threePt" dir="t"/>
          </a:scene3d>
        </p:spPr>
      </p:pic>
      <p:cxnSp>
        <p:nvCxnSpPr>
          <p:cNvPr id="6" name="Straight Arrow Connector 5"/>
          <p:cNvCxnSpPr>
            <a:stCxn id="4" idx="3"/>
            <a:endCxn id="7" idx="1"/>
          </p:cNvCxnSpPr>
          <p:nvPr/>
        </p:nvCxnSpPr>
        <p:spPr>
          <a:xfrm>
            <a:off x="3229429" y="4268849"/>
            <a:ext cx="3749039" cy="164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6978468" y="2875643"/>
            <a:ext cx="1619250" cy="2819400"/>
          </a:xfrm>
          <a:prstGeom prst="rect">
            <a:avLst/>
          </a:prstGeom>
        </p:spPr>
      </p:pic>
    </p:spTree>
    <p:extLst>
      <p:ext uri="{BB962C8B-B14F-4D97-AF65-F5344CB8AC3E}">
        <p14:creationId xmlns:p14="http://schemas.microsoft.com/office/powerpoint/2010/main" val="420787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3086" y="638629"/>
            <a:ext cx="10145486" cy="2431435"/>
          </a:xfrm>
          <a:prstGeom prst="rect">
            <a:avLst/>
          </a:prstGeom>
          <a:noFill/>
        </p:spPr>
        <p:txBody>
          <a:bodyPr wrap="square" rtlCol="0">
            <a:spAutoFit/>
          </a:bodyPr>
          <a:lstStyle/>
          <a:p>
            <a:pPr algn="ctr"/>
            <a:r>
              <a:rPr lang="en-US" sz="3200" dirty="0" smtClean="0"/>
              <a:t>Preprocessing</a:t>
            </a:r>
          </a:p>
          <a:p>
            <a:endParaRPr lang="en-US" sz="2400" dirty="0"/>
          </a:p>
          <a:p>
            <a:pPr marL="342900" indent="-342900">
              <a:buAutoNum type="arabicParenR"/>
            </a:pPr>
            <a:r>
              <a:rPr lang="en-US" sz="2400" dirty="0" smtClean="0"/>
              <a:t>Read course data from </a:t>
            </a:r>
            <a:r>
              <a:rPr lang="en-US" sz="2400" dirty="0" err="1" smtClean="0"/>
              <a:t>BookHolders</a:t>
            </a:r>
            <a:r>
              <a:rPr lang="en-US" sz="2400" dirty="0" smtClean="0"/>
              <a:t> API to generate a course schedule</a:t>
            </a:r>
          </a:p>
          <a:p>
            <a:pPr marL="342900" indent="-342900">
              <a:buAutoNum type="arabicParenR"/>
            </a:pPr>
            <a:r>
              <a:rPr lang="en-US" sz="2400" dirty="0" smtClean="0"/>
              <a:t>Enroll students in courses via 2-2-1</a:t>
            </a:r>
          </a:p>
          <a:p>
            <a:pPr marL="342900" indent="-342900">
              <a:buAutoNum type="arabicParenR"/>
            </a:pPr>
            <a:r>
              <a:rPr lang="en-US" sz="2400" dirty="0" smtClean="0"/>
              <a:t>Erase conflicts in student schedules</a:t>
            </a:r>
          </a:p>
          <a:p>
            <a:pPr marL="342900" indent="-342900">
              <a:buAutoNum type="arabicParenR"/>
            </a:pPr>
            <a:r>
              <a:rPr lang="en-US" sz="2400" dirty="0" smtClean="0"/>
              <a:t>Create bad finals schedule via time for one section, conflict for multi section</a:t>
            </a:r>
          </a:p>
        </p:txBody>
      </p:sp>
      <p:pic>
        <p:nvPicPr>
          <p:cNvPr id="3" name="Picture 2"/>
          <p:cNvPicPr>
            <a:picLocks noChangeAspect="1"/>
          </p:cNvPicPr>
          <p:nvPr/>
        </p:nvPicPr>
        <p:blipFill>
          <a:blip r:embed="rId2"/>
          <a:stretch>
            <a:fillRect/>
          </a:stretch>
        </p:blipFill>
        <p:spPr>
          <a:xfrm>
            <a:off x="7237187" y="3224212"/>
            <a:ext cx="2247900" cy="3457575"/>
          </a:xfrm>
          <a:prstGeom prst="rect">
            <a:avLst/>
          </a:prstGeom>
        </p:spPr>
      </p:pic>
      <p:pic>
        <p:nvPicPr>
          <p:cNvPr id="4" name="Picture 3"/>
          <p:cNvPicPr>
            <a:picLocks noChangeAspect="1"/>
          </p:cNvPicPr>
          <p:nvPr/>
        </p:nvPicPr>
        <p:blipFill>
          <a:blip r:embed="rId3"/>
          <a:stretch>
            <a:fillRect/>
          </a:stretch>
        </p:blipFill>
        <p:spPr>
          <a:xfrm>
            <a:off x="2015218" y="3871232"/>
            <a:ext cx="1543050" cy="1466850"/>
          </a:xfrm>
          <a:prstGeom prst="rect">
            <a:avLst/>
          </a:prstGeom>
        </p:spPr>
      </p:pic>
      <p:cxnSp>
        <p:nvCxnSpPr>
          <p:cNvPr id="6" name="Straight Arrow Connector 5"/>
          <p:cNvCxnSpPr>
            <a:stCxn id="4" idx="3"/>
          </p:cNvCxnSpPr>
          <p:nvPr/>
        </p:nvCxnSpPr>
        <p:spPr>
          <a:xfrm>
            <a:off x="3558268" y="4604657"/>
            <a:ext cx="367891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51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1143" y="566057"/>
            <a:ext cx="10087428" cy="2062103"/>
          </a:xfrm>
          <a:prstGeom prst="rect">
            <a:avLst/>
          </a:prstGeom>
          <a:noFill/>
        </p:spPr>
        <p:txBody>
          <a:bodyPr wrap="square" rtlCol="0">
            <a:spAutoFit/>
          </a:bodyPr>
          <a:lstStyle/>
          <a:p>
            <a:pPr algn="ctr"/>
            <a:r>
              <a:rPr lang="en-US" sz="3200" dirty="0" smtClean="0"/>
              <a:t>Conflict Avoidance</a:t>
            </a:r>
          </a:p>
          <a:p>
            <a:endParaRPr lang="en-US" sz="2400" dirty="0"/>
          </a:p>
          <a:p>
            <a:r>
              <a:rPr lang="en-US" sz="2400" dirty="0" smtClean="0"/>
              <a:t>Uses Min-Conflicts Algorithm to minimize total number of student conflicts within schedule. A student conflict is defined a student having two finals at the same time.</a:t>
            </a:r>
            <a:endParaRPr lang="en-US" sz="2400" dirty="0"/>
          </a:p>
        </p:txBody>
      </p:sp>
      <p:pic>
        <p:nvPicPr>
          <p:cNvPr id="2050" name="Picture 2" descr="http://cdn1.theodysseyonline.com/files/2015/11/19/635835465017155993-1182690299_str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6718" y="3284537"/>
            <a:ext cx="4048125" cy="26860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V="1">
            <a:off x="3556000" y="3130096"/>
            <a:ext cx="4601029" cy="299493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686629" y="3149600"/>
            <a:ext cx="4470400" cy="297542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53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0401" y="405325"/>
            <a:ext cx="8113485" cy="2062103"/>
          </a:xfrm>
          <a:prstGeom prst="rect">
            <a:avLst/>
          </a:prstGeom>
          <a:noFill/>
        </p:spPr>
        <p:txBody>
          <a:bodyPr wrap="square" rtlCol="0">
            <a:spAutoFit/>
          </a:bodyPr>
          <a:lstStyle/>
          <a:p>
            <a:pPr algn="ctr"/>
            <a:r>
              <a:rPr lang="en-US" sz="3200" dirty="0" smtClean="0"/>
              <a:t>Preference Optimization</a:t>
            </a:r>
          </a:p>
          <a:p>
            <a:endParaRPr lang="en-US" sz="2400" dirty="0"/>
          </a:p>
          <a:p>
            <a:r>
              <a:rPr lang="en-US" sz="2400" dirty="0" smtClean="0"/>
              <a:t>Minimize badness in student schedules while avoiding new conflicts by swapping entire blocks around using a modified Min-Conflicts Algorithm</a:t>
            </a:r>
            <a:endParaRPr lang="en-US" sz="2400" dirty="0"/>
          </a:p>
        </p:txBody>
      </p:sp>
      <p:sp>
        <p:nvSpPr>
          <p:cNvPr id="3" name="Rectangle 2"/>
          <p:cNvSpPr/>
          <p:nvPr/>
        </p:nvSpPr>
        <p:spPr>
          <a:xfrm>
            <a:off x="1494971" y="2656114"/>
            <a:ext cx="2423886"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Slot 1: </a:t>
            </a:r>
          </a:p>
          <a:p>
            <a:pPr algn="ctr"/>
            <a:r>
              <a:rPr lang="en-US" dirty="0" smtClean="0"/>
              <a:t>Napping 101 Exam</a:t>
            </a:r>
          </a:p>
          <a:p>
            <a:pPr algn="ctr"/>
            <a:r>
              <a:rPr lang="en-US" dirty="0" smtClean="0"/>
              <a:t>Wines</a:t>
            </a:r>
            <a:endParaRPr lang="en-US" dirty="0"/>
          </a:p>
        </p:txBody>
      </p:sp>
      <p:sp>
        <p:nvSpPr>
          <p:cNvPr id="4" name="Rectangle 3"/>
          <p:cNvSpPr/>
          <p:nvPr/>
        </p:nvSpPr>
        <p:spPr>
          <a:xfrm>
            <a:off x="1494971" y="4172857"/>
            <a:ext cx="2423886" cy="1023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Slot 2:</a:t>
            </a:r>
          </a:p>
          <a:p>
            <a:pPr algn="ctr"/>
            <a:r>
              <a:rPr lang="en-US" dirty="0" smtClean="0"/>
              <a:t>Secret Agents 007</a:t>
            </a:r>
          </a:p>
          <a:p>
            <a:pPr algn="ctr"/>
            <a:r>
              <a:rPr lang="en-US" dirty="0" smtClean="0"/>
              <a:t>Beers </a:t>
            </a:r>
          </a:p>
          <a:p>
            <a:pPr algn="ctr"/>
            <a:endParaRPr lang="en-US" dirty="0"/>
          </a:p>
        </p:txBody>
      </p:sp>
      <p:cxnSp>
        <p:nvCxnSpPr>
          <p:cNvPr id="6" name="Straight Arrow Connector 5"/>
          <p:cNvCxnSpPr>
            <a:stCxn id="3" idx="3"/>
          </p:cNvCxnSpPr>
          <p:nvPr/>
        </p:nvCxnSpPr>
        <p:spPr>
          <a:xfrm>
            <a:off x="3918857" y="3164114"/>
            <a:ext cx="3425372" cy="14267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918857" y="3233057"/>
            <a:ext cx="3425372" cy="14514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344229" y="2721428"/>
            <a:ext cx="2423886"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Slot 1: </a:t>
            </a:r>
          </a:p>
          <a:p>
            <a:pPr algn="ctr"/>
            <a:r>
              <a:rPr lang="en-US" dirty="0" smtClean="0"/>
              <a:t>Napping 101 Exam</a:t>
            </a:r>
          </a:p>
          <a:p>
            <a:pPr algn="ctr"/>
            <a:r>
              <a:rPr lang="en-US" dirty="0" smtClean="0"/>
              <a:t>Wines</a:t>
            </a:r>
            <a:endParaRPr lang="en-US" dirty="0"/>
          </a:p>
        </p:txBody>
      </p:sp>
      <p:sp>
        <p:nvSpPr>
          <p:cNvPr id="11" name="Rectangle 10"/>
          <p:cNvSpPr/>
          <p:nvPr/>
        </p:nvSpPr>
        <p:spPr>
          <a:xfrm>
            <a:off x="7344229" y="4180114"/>
            <a:ext cx="2423886"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Slot 2: </a:t>
            </a:r>
          </a:p>
          <a:p>
            <a:pPr algn="ctr"/>
            <a:r>
              <a:rPr lang="en-US" dirty="0" smtClean="0"/>
              <a:t>Secret Agents 007</a:t>
            </a:r>
          </a:p>
          <a:p>
            <a:pPr algn="ctr"/>
            <a:r>
              <a:rPr lang="en-US" dirty="0" smtClean="0"/>
              <a:t>Beers </a:t>
            </a:r>
            <a:endParaRPr lang="en-US" dirty="0" smtClean="0"/>
          </a:p>
        </p:txBody>
      </p:sp>
    </p:spTree>
    <p:extLst>
      <p:ext uri="{BB962C8B-B14F-4D97-AF65-F5344CB8AC3E}">
        <p14:creationId xmlns:p14="http://schemas.microsoft.com/office/powerpoint/2010/main" val="811121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497114"/>
            <a:ext cx="10087429" cy="2339102"/>
          </a:xfrm>
          <a:prstGeom prst="rect">
            <a:avLst/>
          </a:prstGeom>
          <a:noFill/>
        </p:spPr>
        <p:txBody>
          <a:bodyPr wrap="square" rtlCol="0">
            <a:spAutoFit/>
          </a:bodyPr>
          <a:lstStyle/>
          <a:p>
            <a:pPr algn="ctr"/>
            <a:r>
              <a:rPr lang="en-US" sz="3200" dirty="0" smtClean="0"/>
              <a:t>Functional?</a:t>
            </a:r>
          </a:p>
          <a:p>
            <a:endParaRPr lang="en-US" dirty="0"/>
          </a:p>
          <a:p>
            <a:r>
              <a:rPr lang="en-US" sz="2400" dirty="0" smtClean="0"/>
              <a:t>We hope so! It would require as inputs from the university the following things:</a:t>
            </a:r>
          </a:p>
          <a:p>
            <a:pPr marL="342900" indent="-342900">
              <a:buFont typeface="+mj-lt"/>
              <a:buAutoNum type="arabicPeriod"/>
            </a:pPr>
            <a:r>
              <a:rPr lang="en-US" sz="2400" dirty="0" smtClean="0"/>
              <a:t>Each students courses</a:t>
            </a:r>
          </a:p>
          <a:p>
            <a:pPr marL="342900" indent="-342900">
              <a:buFont typeface="+mj-lt"/>
              <a:buAutoNum type="arabicPeriod"/>
            </a:pPr>
            <a:r>
              <a:rPr lang="en-US" sz="2400" dirty="0" smtClean="0"/>
              <a:t>Each students preferences</a:t>
            </a:r>
          </a:p>
          <a:p>
            <a:pPr marL="342900" indent="-342900">
              <a:buFont typeface="+mj-lt"/>
              <a:buAutoNum type="arabicPeriod"/>
            </a:pPr>
            <a:r>
              <a:rPr lang="en-US" sz="2400" dirty="0" smtClean="0"/>
              <a:t>The master schedule of classes</a:t>
            </a:r>
            <a:endParaRPr lang="en-US" sz="2400" dirty="0"/>
          </a:p>
        </p:txBody>
      </p:sp>
      <p:pic>
        <p:nvPicPr>
          <p:cNvPr id="4" name="Picture 3"/>
          <p:cNvPicPr>
            <a:picLocks noChangeAspect="1"/>
          </p:cNvPicPr>
          <p:nvPr/>
        </p:nvPicPr>
        <p:blipFill>
          <a:blip r:embed="rId2"/>
          <a:stretch>
            <a:fillRect/>
          </a:stretch>
        </p:blipFill>
        <p:spPr>
          <a:xfrm>
            <a:off x="3406094" y="2705586"/>
            <a:ext cx="5012191" cy="3822527"/>
          </a:xfrm>
          <a:prstGeom prst="rect">
            <a:avLst/>
          </a:prstGeom>
        </p:spPr>
      </p:pic>
    </p:spTree>
    <p:extLst>
      <p:ext uri="{BB962C8B-B14F-4D97-AF65-F5344CB8AC3E}">
        <p14:creationId xmlns:p14="http://schemas.microsoft.com/office/powerpoint/2010/main" val="2650800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1016000"/>
            <a:ext cx="8577943" cy="1600438"/>
          </a:xfrm>
          <a:prstGeom prst="rect">
            <a:avLst/>
          </a:prstGeom>
          <a:noFill/>
        </p:spPr>
        <p:txBody>
          <a:bodyPr wrap="square" rtlCol="0">
            <a:spAutoFit/>
          </a:bodyPr>
          <a:lstStyle/>
          <a:p>
            <a:pPr algn="ctr"/>
            <a:r>
              <a:rPr lang="en-US" sz="3200" dirty="0" smtClean="0"/>
              <a:t>Innovative?</a:t>
            </a:r>
          </a:p>
          <a:p>
            <a:endParaRPr lang="en-US" dirty="0"/>
          </a:p>
          <a:p>
            <a:r>
              <a:rPr lang="en-US" sz="2400" dirty="0" smtClean="0"/>
              <a:t>Absolutely! Most other finals algorithms only take into account conflict minimization, without worrying about student preferences</a:t>
            </a:r>
            <a:endParaRPr lang="en-US" sz="2400" dirty="0"/>
          </a:p>
        </p:txBody>
      </p:sp>
      <p:pic>
        <p:nvPicPr>
          <p:cNvPr id="4098" name="Picture 2" descr="http://shoutthoughts.com/wp-content/uploads/2014/03/Don%E2%80%99t-Miss-Out-On-Innovative-Business-Card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5822" y="2897414"/>
            <a:ext cx="5177790" cy="344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054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0857" y="827314"/>
            <a:ext cx="10464799" cy="1969770"/>
          </a:xfrm>
          <a:prstGeom prst="rect">
            <a:avLst/>
          </a:prstGeom>
          <a:noFill/>
        </p:spPr>
        <p:txBody>
          <a:bodyPr wrap="square" rtlCol="0">
            <a:spAutoFit/>
          </a:bodyPr>
          <a:lstStyle/>
          <a:p>
            <a:pPr algn="ctr"/>
            <a:r>
              <a:rPr lang="en-US" sz="3200" dirty="0" smtClean="0"/>
              <a:t>Impactful?</a:t>
            </a:r>
          </a:p>
          <a:p>
            <a:endParaRPr lang="en-US" dirty="0"/>
          </a:p>
          <a:p>
            <a:r>
              <a:rPr lang="en-US" sz="2400" dirty="0" smtClean="0"/>
              <a:t>Definitely! It could help improve finals schedule to make students happier. It could be applied to every college across the country, impacting millions of students. </a:t>
            </a:r>
          </a:p>
          <a:p>
            <a:r>
              <a:rPr lang="en-US" sz="2400" dirty="0" smtClean="0"/>
              <a:t>It could also be generalized to other fields which face similar scheduling decisions.</a:t>
            </a:r>
            <a:endParaRPr lang="en-US" sz="2400" dirty="0"/>
          </a:p>
        </p:txBody>
      </p:sp>
      <p:pic>
        <p:nvPicPr>
          <p:cNvPr id="4" name="Picture 3"/>
          <p:cNvPicPr>
            <a:picLocks noChangeAspect="1"/>
          </p:cNvPicPr>
          <p:nvPr/>
        </p:nvPicPr>
        <p:blipFill>
          <a:blip r:embed="rId2"/>
          <a:stretch>
            <a:fillRect/>
          </a:stretch>
        </p:blipFill>
        <p:spPr>
          <a:xfrm>
            <a:off x="3228521" y="3210605"/>
            <a:ext cx="4943021" cy="3277438"/>
          </a:xfrm>
          <a:prstGeom prst="rect">
            <a:avLst/>
          </a:prstGeom>
        </p:spPr>
      </p:pic>
    </p:spTree>
    <p:extLst>
      <p:ext uri="{BB962C8B-B14F-4D97-AF65-F5344CB8AC3E}">
        <p14:creationId xmlns:p14="http://schemas.microsoft.com/office/powerpoint/2010/main" val="310180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3314" y="885371"/>
            <a:ext cx="8534400" cy="1231106"/>
          </a:xfrm>
          <a:prstGeom prst="rect">
            <a:avLst/>
          </a:prstGeom>
          <a:noFill/>
        </p:spPr>
        <p:txBody>
          <a:bodyPr wrap="square" rtlCol="0">
            <a:spAutoFit/>
          </a:bodyPr>
          <a:lstStyle/>
          <a:p>
            <a:pPr algn="ctr"/>
            <a:r>
              <a:rPr lang="en-US" sz="3200" dirty="0" smtClean="0"/>
              <a:t>Complex?</a:t>
            </a:r>
          </a:p>
          <a:p>
            <a:endParaRPr lang="en-US" dirty="0"/>
          </a:p>
          <a:p>
            <a:r>
              <a:rPr lang="en-US" sz="2400" dirty="0" smtClean="0"/>
              <a:t>You </a:t>
            </a:r>
            <a:r>
              <a:rPr lang="en-US" sz="2400" dirty="0" err="1" smtClean="0"/>
              <a:t>betcha</a:t>
            </a:r>
            <a:r>
              <a:rPr lang="en-US" sz="2400" dirty="0" smtClean="0"/>
              <a:t>! Just look at our code</a:t>
            </a:r>
            <a:endParaRPr lang="en-US" sz="2400" dirty="0"/>
          </a:p>
        </p:txBody>
      </p:sp>
      <p:pic>
        <p:nvPicPr>
          <p:cNvPr id="4" name="Picture 3"/>
          <p:cNvPicPr>
            <a:picLocks noChangeAspect="1"/>
          </p:cNvPicPr>
          <p:nvPr/>
        </p:nvPicPr>
        <p:blipFill>
          <a:blip r:embed="rId2"/>
          <a:stretch>
            <a:fillRect/>
          </a:stretch>
        </p:blipFill>
        <p:spPr>
          <a:xfrm>
            <a:off x="2481489" y="2430236"/>
            <a:ext cx="7258050" cy="3864676"/>
          </a:xfrm>
          <a:prstGeom prst="rect">
            <a:avLst/>
          </a:prstGeom>
        </p:spPr>
      </p:pic>
    </p:spTree>
    <p:extLst>
      <p:ext uri="{BB962C8B-B14F-4D97-AF65-F5344CB8AC3E}">
        <p14:creationId xmlns:p14="http://schemas.microsoft.com/office/powerpoint/2010/main" val="21873985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55</TotalTime>
  <Words>318</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Parallax</vt:lpstr>
      <vt:lpstr>Making Finals not as Bad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Finals not as Bad</dc:title>
  <dc:creator>Jesse Schloss</dc:creator>
  <cp:lastModifiedBy>Jesse Schloss</cp:lastModifiedBy>
  <cp:revision>13</cp:revision>
  <dcterms:created xsi:type="dcterms:W3CDTF">2016-02-14T14:44:40Z</dcterms:created>
  <dcterms:modified xsi:type="dcterms:W3CDTF">2016-02-14T15:40:20Z</dcterms:modified>
</cp:coreProperties>
</file>