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Normal [0]</c:v>
                </c:pt>
                <c:pt idx="1">
                  <c:v>Mild [1]</c:v>
                </c:pt>
                <c:pt idx="2">
                  <c:v>Moderate [2]</c:v>
                </c:pt>
                <c:pt idx="3">
                  <c:v>Severe [3]</c:v>
                </c:pt>
                <c:pt idx="4">
                  <c:v>PDR [4]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25802</c:v>
                </c:pt>
                <c:pt idx="1">
                  <c:v>2438</c:v>
                </c:pt>
                <c:pt idx="2">
                  <c:v>5288</c:v>
                </c:pt>
                <c:pt idx="3">
                  <c:v>872</c:v>
                </c:pt>
                <c:pt idx="4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4B-4831-9A9B-37ACF0FA7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Final Project</a:t>
            </a:r>
            <a:br>
              <a:rPr lang="en-US" sz="3200" dirty="0"/>
            </a:br>
            <a:r>
              <a:rPr lang="en-US" sz="3200" b="1" dirty="0"/>
              <a:t>Implementation of method from “A unified technique for entropy enhancement based diabetic retinopathy</a:t>
            </a:r>
            <a:br>
              <a:rPr lang="en-US" sz="3200" b="1" dirty="0"/>
            </a:br>
            <a:r>
              <a:rPr lang="en-US" sz="3200" b="1" dirty="0"/>
              <a:t>detection using hybrid neural network” Using Eyapacs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894"/>
            <a:ext cx="9144000" cy="1420906"/>
          </a:xfrm>
        </p:spPr>
        <p:txBody>
          <a:bodyPr/>
          <a:lstStyle/>
          <a:p>
            <a:pPr algn="l"/>
            <a:r>
              <a:rPr lang="en-US" sz="1800" i="1" dirty="0"/>
              <a:t>by </a:t>
            </a:r>
            <a:r>
              <a:rPr lang="en-US" sz="1800" dirty="0"/>
              <a:t>: </a:t>
            </a:r>
          </a:p>
          <a:p>
            <a:pPr algn="l"/>
            <a:r>
              <a:rPr lang="en-US" sz="1800" dirty="0"/>
              <a:t>Rudy </a:t>
            </a:r>
            <a:r>
              <a:rPr lang="en-US" sz="1800" dirty="0" err="1"/>
              <a:t>Rachman</a:t>
            </a:r>
            <a:r>
              <a:rPr lang="en-US" sz="1800" dirty="0"/>
              <a:t> (6025222002)</a:t>
            </a:r>
          </a:p>
          <a:p>
            <a:pPr algn="l"/>
            <a:r>
              <a:rPr lang="en-US" sz="1800" dirty="0"/>
              <a:t>Zelli Ghea Mardi Anugrah (6025222014)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i="1" dirty="0"/>
              <a:t>Hybrid Neural Network</a:t>
            </a:r>
          </a:p>
          <a:p>
            <a:pPr marL="627380" lvl="1" indent="-265430" algn="just"/>
            <a:r>
              <a:rPr lang="en-ID" i="1" dirty="0"/>
              <a:t>Model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model </a:t>
            </a:r>
            <a:r>
              <a:rPr lang="en-ID" i="1" dirty="0"/>
              <a:t>neural network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hybrid neural network</a:t>
            </a:r>
            <a:r>
              <a:rPr lang="en-ID" dirty="0"/>
              <a:t>.</a:t>
            </a:r>
          </a:p>
          <a:p>
            <a:pPr marL="627380" lvl="1" indent="-265430" algn="just"/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959"/>
          <a:stretch/>
        </p:blipFill>
        <p:spPr>
          <a:xfrm>
            <a:off x="3209522" y="3082474"/>
            <a:ext cx="5772956" cy="2843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i="1" dirty="0"/>
              <a:t>Hybrid Neural Network</a:t>
            </a:r>
          </a:p>
          <a:p>
            <a:pPr marL="627380" lvl="1" indent="-265430" algn="just"/>
            <a:r>
              <a:rPr lang="en-ID" i="1" dirty="0"/>
              <a:t>Model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model </a:t>
            </a:r>
            <a:r>
              <a:rPr lang="en-ID" i="1" dirty="0"/>
              <a:t>neural network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hybrid neural network</a:t>
            </a:r>
            <a:r>
              <a:rPr lang="en-ID" dirty="0"/>
              <a:t>.</a:t>
            </a:r>
            <a:endParaRPr lang="en-ID" i="1" dirty="0"/>
          </a:p>
          <a:p>
            <a:pPr marL="627380" lvl="1" indent="-265430" algn="just"/>
            <a:r>
              <a:rPr lang="en-ID" i="1" dirty="0"/>
              <a:t>Neural network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residual dan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, di mana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i="1" dirty="0"/>
              <a:t>layer</a:t>
            </a:r>
            <a:r>
              <a:rPr lang="en-ID" dirty="0"/>
              <a:t> </a:t>
            </a:r>
            <a:r>
              <a:rPr lang="en-ID" i="1" dirty="0"/>
              <a:t>convolution</a:t>
            </a:r>
            <a:r>
              <a:rPr lang="en-ID" dirty="0"/>
              <a:t>, </a:t>
            </a:r>
            <a:r>
              <a:rPr lang="en-ID" i="1" dirty="0"/>
              <a:t>normalization</a:t>
            </a:r>
            <a:r>
              <a:rPr lang="en-ID" dirty="0"/>
              <a:t>, </a:t>
            </a:r>
            <a:r>
              <a:rPr lang="en-ID" i="1" dirty="0"/>
              <a:t>activation</a:t>
            </a:r>
            <a:r>
              <a:rPr lang="en-ID" dirty="0"/>
              <a:t>, dan </a:t>
            </a:r>
            <a:r>
              <a:rPr lang="en-ID" i="1" dirty="0"/>
              <a:t>max-pooling </a:t>
            </a:r>
            <a:r>
              <a:rPr lang="en-ID" dirty="0"/>
              <a:t>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41" y="1825625"/>
            <a:ext cx="7346174" cy="1759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43786" y="2121966"/>
            <a:ext cx="453710" cy="9702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/>
          <p:cNvSpPr/>
          <p:nvPr/>
        </p:nvSpPr>
        <p:spPr>
          <a:xfrm>
            <a:off x="5324910" y="2121965"/>
            <a:ext cx="453710" cy="970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D34205-19DE-7690-5708-3D486C5B0555}"/>
              </a:ext>
            </a:extLst>
          </p:cNvPr>
          <p:cNvGrpSpPr/>
          <p:nvPr/>
        </p:nvGrpSpPr>
        <p:grpSpPr>
          <a:xfrm>
            <a:off x="404440" y="3761661"/>
            <a:ext cx="7576039" cy="2176870"/>
            <a:chOff x="404440" y="3761661"/>
            <a:chExt cx="7576039" cy="21768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440" y="3761661"/>
              <a:ext cx="7576039" cy="217687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6F1BE7-F1FF-B3DC-B0C6-55C9BFA915F4}"/>
                </a:ext>
              </a:extLst>
            </p:cNvPr>
            <p:cNvSpPr/>
            <p:nvPr/>
          </p:nvSpPr>
          <p:spPr>
            <a:xfrm>
              <a:off x="1640541" y="5638801"/>
              <a:ext cx="5091953" cy="286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85903C-944A-D7E9-72AA-EDB34ABE46DB}"/>
              </a:ext>
            </a:extLst>
          </p:cNvPr>
          <p:cNvGrpSpPr/>
          <p:nvPr/>
        </p:nvGrpSpPr>
        <p:grpSpPr>
          <a:xfrm>
            <a:off x="8426218" y="3761661"/>
            <a:ext cx="3093395" cy="2415302"/>
            <a:chOff x="8426218" y="3761661"/>
            <a:chExt cx="3093395" cy="24153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6218" y="3761661"/>
              <a:ext cx="3093395" cy="241530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3FC84-1026-B052-285F-640E2DCE4559}"/>
                </a:ext>
              </a:extLst>
            </p:cNvPr>
            <p:cNvSpPr/>
            <p:nvPr/>
          </p:nvSpPr>
          <p:spPr>
            <a:xfrm>
              <a:off x="8731624" y="5938531"/>
              <a:ext cx="2622176" cy="23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4"/>
            <a:ext cx="10515600" cy="4351338"/>
          </a:xfrm>
        </p:spPr>
        <p:txBody>
          <a:bodyPr>
            <a:normAutofit/>
          </a:bodyPr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sz="2400" i="1" dirty="0"/>
              <a:t>Hybrid Neural Network</a:t>
            </a:r>
          </a:p>
          <a:p>
            <a:pPr marL="627380" lvl="1" indent="-265430" algn="just"/>
            <a:r>
              <a:rPr lang="en-ID" sz="2000" i="1" dirty="0"/>
              <a:t>Model</a:t>
            </a:r>
            <a:r>
              <a:rPr lang="en-ID" sz="2000" dirty="0"/>
              <a:t> yang </a:t>
            </a:r>
            <a:r>
              <a:rPr lang="en-ID" sz="2000" dirty="0" err="1"/>
              <a:t>digunakan</a:t>
            </a:r>
            <a:r>
              <a:rPr lang="en-ID" sz="2000" dirty="0"/>
              <a:t> pada </a:t>
            </a: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dua model </a:t>
            </a:r>
            <a:r>
              <a:rPr lang="en-ID" sz="2000" i="1" dirty="0"/>
              <a:t>neural network</a:t>
            </a:r>
            <a:r>
              <a:rPr lang="en-ID" sz="2000" dirty="0"/>
              <a:t>,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i="1" dirty="0"/>
              <a:t>hybrid neural network</a:t>
            </a:r>
            <a:r>
              <a:rPr lang="en-ID" sz="2000" dirty="0"/>
              <a:t>.</a:t>
            </a:r>
            <a:endParaRPr lang="en-ID" sz="2000" i="1" dirty="0"/>
          </a:p>
          <a:p>
            <a:pPr marL="627380" lvl="1" indent="-265430" algn="just"/>
            <a:r>
              <a:rPr lang="en-ID" sz="2000" i="1" dirty="0"/>
              <a:t>Neural network </a:t>
            </a:r>
            <a:r>
              <a:rPr lang="en-ID" sz="2000" dirty="0" err="1"/>
              <a:t>utama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empat</a:t>
            </a:r>
            <a:r>
              <a:rPr lang="en-ID" sz="2000" dirty="0"/>
              <a:t> residual dan </a:t>
            </a:r>
            <a:r>
              <a:rPr lang="en-ID" sz="2000" dirty="0" err="1"/>
              <a:t>empat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 </a:t>
            </a:r>
            <a:r>
              <a:rPr lang="en-ID" sz="2000" dirty="0" err="1"/>
              <a:t>transisi</a:t>
            </a:r>
            <a:r>
              <a:rPr lang="en-ID" sz="2000" dirty="0"/>
              <a:t>, di mana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i="1" dirty="0"/>
              <a:t>layer</a:t>
            </a:r>
            <a:r>
              <a:rPr lang="en-ID" sz="2000" dirty="0"/>
              <a:t> </a:t>
            </a:r>
            <a:r>
              <a:rPr lang="en-ID" sz="2000" i="1" dirty="0"/>
              <a:t>convolution</a:t>
            </a:r>
            <a:r>
              <a:rPr lang="en-ID" sz="2000" dirty="0"/>
              <a:t>, </a:t>
            </a:r>
            <a:r>
              <a:rPr lang="en-ID" sz="2000" i="1" dirty="0"/>
              <a:t>normalization</a:t>
            </a:r>
            <a:r>
              <a:rPr lang="en-ID" sz="2000" dirty="0"/>
              <a:t>, </a:t>
            </a:r>
            <a:r>
              <a:rPr lang="en-ID" sz="2000" i="1" dirty="0"/>
              <a:t>activation</a:t>
            </a:r>
            <a:r>
              <a:rPr lang="en-ID" sz="2000" dirty="0"/>
              <a:t>, dan </a:t>
            </a:r>
            <a:r>
              <a:rPr lang="en-ID" sz="2000" i="1" dirty="0"/>
              <a:t>max-pooling </a:t>
            </a:r>
            <a:r>
              <a:rPr lang="en-ID" sz="2000" dirty="0"/>
              <a:t>di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.</a:t>
            </a:r>
          </a:p>
          <a:p>
            <a:pPr marL="627380" lvl="1" indent="-265430" algn="just"/>
            <a:r>
              <a:rPr lang="en-ID" sz="2000" i="1" dirty="0"/>
              <a:t>Neural network auxiliary</a:t>
            </a:r>
            <a:r>
              <a:rPr lang="en-ID" sz="2000" dirty="0"/>
              <a:t>,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memaksimalkan</a:t>
            </a:r>
            <a:r>
              <a:rPr lang="en-ID" sz="2000" dirty="0"/>
              <a:t> </a:t>
            </a:r>
            <a:r>
              <a:rPr lang="en-ID" sz="2000" dirty="0" err="1"/>
              <a:t>performa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model </a:t>
            </a:r>
            <a:r>
              <a:rPr lang="en-ID" sz="2000" dirty="0" err="1"/>
              <a:t>utama</a:t>
            </a:r>
            <a:r>
              <a:rPr lang="en-ID" sz="2000" dirty="0"/>
              <a:t>. Model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i="1" dirty="0"/>
              <a:t>layer convolutional</a:t>
            </a:r>
            <a:r>
              <a:rPr lang="en-ID" sz="2000" dirty="0"/>
              <a:t>, </a:t>
            </a:r>
            <a:r>
              <a:rPr lang="en-ID" sz="2000" i="1" dirty="0"/>
              <a:t>max-pooling </a:t>
            </a:r>
            <a:r>
              <a:rPr lang="en-ID" sz="2000" dirty="0"/>
              <a:t>dan </a:t>
            </a:r>
            <a:r>
              <a:rPr lang="en-ID" sz="2000" i="1" dirty="0"/>
              <a:t>flatten</a:t>
            </a:r>
            <a:r>
              <a:rPr lang="en-ID" sz="2000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9047BB-96E6-1875-CDF0-C95FE288136D}"/>
              </a:ext>
            </a:extLst>
          </p:cNvPr>
          <p:cNvGrpSpPr/>
          <p:nvPr/>
        </p:nvGrpSpPr>
        <p:grpSpPr>
          <a:xfrm>
            <a:off x="2639720" y="3877314"/>
            <a:ext cx="7478169" cy="2219635"/>
            <a:chOff x="2639720" y="3877314"/>
            <a:chExt cx="7478169" cy="22196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720" y="3877314"/>
              <a:ext cx="7478169" cy="221963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D8F552-E7C0-BD9D-7882-49629948A746}"/>
                </a:ext>
              </a:extLst>
            </p:cNvPr>
            <p:cNvSpPr/>
            <p:nvPr/>
          </p:nvSpPr>
          <p:spPr>
            <a:xfrm>
              <a:off x="3630706" y="5713017"/>
              <a:ext cx="5244353" cy="286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: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rasio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prediksi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Specifisitas</a:t>
            </a:r>
            <a:r>
              <a:rPr lang="en-ID" dirty="0"/>
              <a:t> (</a:t>
            </a:r>
            <a:r>
              <a:rPr lang="en-ID" i="1" dirty="0" err="1"/>
              <a:t>Specifity</a:t>
            </a:r>
            <a:r>
              <a:rPr lang="en-ID" dirty="0"/>
              <a:t>),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Sensitivitas</a:t>
            </a:r>
            <a:r>
              <a:rPr lang="en-ID" dirty="0"/>
              <a:t> (</a:t>
            </a:r>
            <a:r>
              <a:rPr lang="en-ID" i="1" dirty="0"/>
              <a:t>Sensitivity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Recall</a:t>
            </a:r>
            <a:r>
              <a:rPr lang="en-ID" dirty="0"/>
              <a:t>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kapabilitas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mengklasifikasi</a:t>
            </a:r>
            <a:r>
              <a:rPr lang="en-ID" dirty="0"/>
              <a:t> data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i="1" dirty="0"/>
              <a:t>true positive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i="1" dirty="0"/>
              <a:t>Precision-recall curves</a:t>
            </a:r>
            <a:r>
              <a:rPr lang="en-ID" dirty="0"/>
              <a:t> (PRC),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kualifikasi</a:t>
            </a:r>
            <a:r>
              <a:rPr lang="en-ID" dirty="0"/>
              <a:t> model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dataset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i="1" dirty="0"/>
              <a:t>Area under the curve – Receiver Characteristic Operator</a:t>
            </a:r>
            <a:r>
              <a:rPr lang="en-ID" dirty="0"/>
              <a:t> (AUC-ROC),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mebedakan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/>
              <a:t>F1-Score – Rata-rata </a:t>
            </a:r>
            <a:r>
              <a:rPr lang="en-ID" dirty="0" err="1"/>
              <a:t>harmonis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Precission</a:t>
            </a:r>
            <a:r>
              <a:rPr lang="en-ID" dirty="0"/>
              <a:t> dan Recall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B0BC88-B72D-9449-A7A9-624D292A895E}"/>
              </a:ext>
            </a:extLst>
          </p:cNvPr>
          <p:cNvSpPr txBox="1">
            <a:spLocks/>
          </p:cNvSpPr>
          <p:nvPr/>
        </p:nvSpPr>
        <p:spPr>
          <a:xfrm>
            <a:off x="838200" y="4055742"/>
            <a:ext cx="10851776" cy="22365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pada </a:t>
            </a:r>
            <a:r>
              <a:rPr lang="en-ID" dirty="0" err="1"/>
              <a:t>rujukan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dataset </a:t>
            </a:r>
            <a:r>
              <a:rPr lang="en-ID" dirty="0" err="1"/>
              <a:t>EyePacs</a:t>
            </a:r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F104-68A5-DC74-50BD-8534A589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25904"/>
              </p:ext>
            </p:extLst>
          </p:nvPr>
        </p:nvGraphicFramePr>
        <p:xfrm>
          <a:off x="838200" y="2078481"/>
          <a:ext cx="10515599" cy="179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51">
                  <a:extLst>
                    <a:ext uri="{9D8B030D-6E8A-4147-A177-3AD203B41FA5}">
                      <a16:colId xmlns:a16="http://schemas.microsoft.com/office/drawing/2014/main" val="49952385"/>
                    </a:ext>
                  </a:extLst>
                </a:gridCol>
                <a:gridCol w="1290785">
                  <a:extLst>
                    <a:ext uri="{9D8B030D-6E8A-4147-A177-3AD203B41FA5}">
                      <a16:colId xmlns:a16="http://schemas.microsoft.com/office/drawing/2014/main" val="912820779"/>
                    </a:ext>
                  </a:extLst>
                </a:gridCol>
                <a:gridCol w="860524">
                  <a:extLst>
                    <a:ext uri="{9D8B030D-6E8A-4147-A177-3AD203B41FA5}">
                      <a16:colId xmlns:a16="http://schemas.microsoft.com/office/drawing/2014/main" val="3788055369"/>
                    </a:ext>
                  </a:extLst>
                </a:gridCol>
                <a:gridCol w="843313">
                  <a:extLst>
                    <a:ext uri="{9D8B030D-6E8A-4147-A177-3AD203B41FA5}">
                      <a16:colId xmlns:a16="http://schemas.microsoft.com/office/drawing/2014/main" val="3233135439"/>
                    </a:ext>
                  </a:extLst>
                </a:gridCol>
                <a:gridCol w="757260">
                  <a:extLst>
                    <a:ext uri="{9D8B030D-6E8A-4147-A177-3AD203B41FA5}">
                      <a16:colId xmlns:a16="http://schemas.microsoft.com/office/drawing/2014/main" val="2286862852"/>
                    </a:ext>
                  </a:extLst>
                </a:gridCol>
                <a:gridCol w="705629">
                  <a:extLst>
                    <a:ext uri="{9D8B030D-6E8A-4147-A177-3AD203B41FA5}">
                      <a16:colId xmlns:a16="http://schemas.microsoft.com/office/drawing/2014/main" val="2876982948"/>
                    </a:ext>
                  </a:extLst>
                </a:gridCol>
                <a:gridCol w="1135892">
                  <a:extLst>
                    <a:ext uri="{9D8B030D-6E8A-4147-A177-3AD203B41FA5}">
                      <a16:colId xmlns:a16="http://schemas.microsoft.com/office/drawing/2014/main" val="2413935786"/>
                    </a:ext>
                  </a:extLst>
                </a:gridCol>
                <a:gridCol w="1135892">
                  <a:extLst>
                    <a:ext uri="{9D8B030D-6E8A-4147-A177-3AD203B41FA5}">
                      <a16:colId xmlns:a16="http://schemas.microsoft.com/office/drawing/2014/main" val="4046446419"/>
                    </a:ext>
                  </a:extLst>
                </a:gridCol>
                <a:gridCol w="826102">
                  <a:extLst>
                    <a:ext uri="{9D8B030D-6E8A-4147-A177-3AD203B41FA5}">
                      <a16:colId xmlns:a16="http://schemas.microsoft.com/office/drawing/2014/main" val="2703001932"/>
                    </a:ext>
                  </a:extLst>
                </a:gridCol>
                <a:gridCol w="860524">
                  <a:extLst>
                    <a:ext uri="{9D8B030D-6E8A-4147-A177-3AD203B41FA5}">
                      <a16:colId xmlns:a16="http://schemas.microsoft.com/office/drawing/2014/main" val="1365418611"/>
                    </a:ext>
                  </a:extLst>
                </a:gridCol>
                <a:gridCol w="1359627">
                  <a:extLst>
                    <a:ext uri="{9D8B030D-6E8A-4147-A177-3AD203B41FA5}">
                      <a16:colId xmlns:a16="http://schemas.microsoft.com/office/drawing/2014/main" val="186070685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Metrik yang digunakan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672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Acc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Presisi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Recall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AUC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PRC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Spesifitas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Sensifitas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F1-Micro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F1-Macro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F1Weighted</a:t>
                      </a:r>
                      <a:endParaRPr lang="en-US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8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Skor</a:t>
                      </a:r>
                      <a:endParaRPr lang="en-US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0.89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0.73</a:t>
                      </a:r>
                      <a:endParaRPr lang="en-US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0.73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0.89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0.68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0.95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0.95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0.73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0.16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0.62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812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F54C41-5F7D-E0ED-1B14-9D9A8C665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5536"/>
              </p:ext>
            </p:extLst>
          </p:nvPr>
        </p:nvGraphicFramePr>
        <p:xfrm>
          <a:off x="838200" y="1502429"/>
          <a:ext cx="11020720" cy="363622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6878">
                  <a:extLst>
                    <a:ext uri="{9D8B030D-6E8A-4147-A177-3AD203B41FA5}">
                      <a16:colId xmlns:a16="http://schemas.microsoft.com/office/drawing/2014/main" val="1854170677"/>
                    </a:ext>
                  </a:extLst>
                </a:gridCol>
                <a:gridCol w="2236878">
                  <a:extLst>
                    <a:ext uri="{9D8B030D-6E8A-4147-A177-3AD203B41FA5}">
                      <a16:colId xmlns:a16="http://schemas.microsoft.com/office/drawing/2014/main" val="3826028543"/>
                    </a:ext>
                  </a:extLst>
                </a:gridCol>
                <a:gridCol w="2764274">
                  <a:extLst>
                    <a:ext uri="{9D8B030D-6E8A-4147-A177-3AD203B41FA5}">
                      <a16:colId xmlns:a16="http://schemas.microsoft.com/office/drawing/2014/main" val="2135366630"/>
                    </a:ext>
                  </a:extLst>
                </a:gridCol>
                <a:gridCol w="3782690">
                  <a:extLst>
                    <a:ext uri="{9D8B030D-6E8A-4147-A177-3AD203B41FA5}">
                      <a16:colId xmlns:a16="http://schemas.microsoft.com/office/drawing/2014/main" val="483904226"/>
                    </a:ext>
                  </a:extLst>
                </a:gridCol>
              </a:tblGrid>
              <a:tr h="21296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 err="1">
                          <a:effectLst/>
                        </a:rPr>
                        <a:t>Metrik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>
                          <a:effectLst/>
                        </a:rPr>
                        <a:t>Metode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04394"/>
                  </a:ext>
                </a:extLst>
              </a:tr>
              <a:tr h="594881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Hybrid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VGG16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(Transfer Learning)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VGG16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(Fine Tuning)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767149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Accuracy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0.89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0.88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0.89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4604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Precission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0.73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0.71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0.73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8043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Recall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0.73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0.71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0.73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301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AUC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0.89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0.85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0.89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15566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PRC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0.68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0.66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0.68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87299"/>
                  </a:ext>
                </a:extLst>
              </a:tr>
              <a:tr h="4039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Specificity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0.95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0.96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0.95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1209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9AFC1-CA65-F9A4-49A7-C82A32AC1925}"/>
              </a:ext>
            </a:extLst>
          </p:cNvPr>
          <p:cNvSpPr txBox="1">
            <a:spLocks/>
          </p:cNvSpPr>
          <p:nvPr/>
        </p:nvSpPr>
        <p:spPr>
          <a:xfrm>
            <a:off x="838200" y="5459506"/>
            <a:ext cx="10851776" cy="8327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Arsiterktur</a:t>
            </a:r>
            <a:r>
              <a:rPr lang="en-ID" dirty="0"/>
              <a:t> VGG16 Transfer Learning dan Fine Tuning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76C45A-B067-9972-98F5-CA0CF604B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63015"/>
              </p:ext>
            </p:extLst>
          </p:nvPr>
        </p:nvGraphicFramePr>
        <p:xfrm>
          <a:off x="838201" y="1429699"/>
          <a:ext cx="10737915" cy="351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7583">
                  <a:extLst>
                    <a:ext uri="{9D8B030D-6E8A-4147-A177-3AD203B41FA5}">
                      <a16:colId xmlns:a16="http://schemas.microsoft.com/office/drawing/2014/main" val="1364713934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1743476901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2244077594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3175148931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3392443338"/>
                    </a:ext>
                  </a:extLst>
                </a:gridCol>
              </a:tblGrid>
              <a:tr h="2351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Metrik</a:t>
                      </a:r>
                      <a:endParaRPr lang="en-US" sz="1700" b="1" dirty="0">
                        <a:effectLst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Dataset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63214"/>
                  </a:ext>
                </a:extLst>
              </a:tr>
              <a:tr h="446077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 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EyePacs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UWF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APTOS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Medissor-2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56111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Accuracy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0.89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0.84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0.80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96885"/>
                  </a:ext>
                </a:extLst>
              </a:tr>
              <a:tr h="446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Specificity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0.95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0.99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0.90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426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Sensitivity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0.95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0.97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0.99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0.89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610103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Precision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0.73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0.67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0.85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0.85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39533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PRC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0.68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0.63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0.87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0.61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49284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AUC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0.89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0.84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0.82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9600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71712D-A721-A47C-78B2-8BF636F9D604}"/>
              </a:ext>
            </a:extLst>
          </p:cNvPr>
          <p:cNvSpPr txBox="1">
            <a:spLocks/>
          </p:cNvSpPr>
          <p:nvPr/>
        </p:nvSpPr>
        <p:spPr>
          <a:xfrm>
            <a:off x="838200" y="5175752"/>
            <a:ext cx="10851776" cy="8327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Rujukan</a:t>
            </a:r>
            <a:r>
              <a:rPr lang="en-ID" dirty="0"/>
              <a:t> (Fatima et. Al, 2022)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mempredikisi</a:t>
            </a:r>
            <a:r>
              <a:rPr lang="en-US" dirty="0"/>
              <a:t> data-data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EyePacs</a:t>
            </a:r>
            <a:r>
              <a:rPr lang="en-US" dirty="0"/>
              <a:t>, Data </a:t>
            </a:r>
            <a:r>
              <a:rPr lang="en-US" dirty="0" err="1"/>
              <a:t>EyePacs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88,702 data </a:t>
            </a:r>
            <a:r>
              <a:rPr lang="en-US" dirty="0" err="1"/>
              <a:t>gambar</a:t>
            </a:r>
            <a:r>
              <a:rPr lang="en-US" dirty="0"/>
              <a:t> yang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: kelas-0 </a:t>
            </a:r>
            <a:r>
              <a:rPr lang="en-US" dirty="0" err="1"/>
              <a:t>terdapat</a:t>
            </a:r>
            <a:r>
              <a:rPr lang="en-US" dirty="0"/>
              <a:t> 25.802 </a:t>
            </a:r>
            <a:r>
              <a:rPr lang="en-US" dirty="0" err="1"/>
              <a:t>citra</a:t>
            </a:r>
            <a:r>
              <a:rPr lang="en-US" dirty="0"/>
              <a:t>, kelas-1 </a:t>
            </a:r>
            <a:r>
              <a:rPr lang="en-US" dirty="0" err="1"/>
              <a:t>terdapat</a:t>
            </a:r>
            <a:r>
              <a:rPr lang="en-US" dirty="0"/>
              <a:t> 2.438 </a:t>
            </a:r>
            <a:r>
              <a:rPr lang="en-US" dirty="0" err="1"/>
              <a:t>citra</a:t>
            </a:r>
            <a:r>
              <a:rPr lang="en-US" dirty="0"/>
              <a:t>, kelas-2 </a:t>
            </a:r>
            <a:r>
              <a:rPr lang="en-US" dirty="0" err="1"/>
              <a:t>tedapat</a:t>
            </a:r>
            <a:r>
              <a:rPr lang="en-US" dirty="0"/>
              <a:t> 5.288 </a:t>
            </a:r>
            <a:r>
              <a:rPr lang="en-US" dirty="0" err="1"/>
              <a:t>citra</a:t>
            </a:r>
            <a:r>
              <a:rPr lang="en-US" dirty="0"/>
              <a:t>, kelas-3 </a:t>
            </a:r>
            <a:r>
              <a:rPr lang="en-US" dirty="0" err="1"/>
              <a:t>terdapat</a:t>
            </a:r>
            <a:r>
              <a:rPr lang="en-US" dirty="0"/>
              <a:t> 872 </a:t>
            </a:r>
            <a:r>
              <a:rPr lang="en-US" dirty="0" err="1"/>
              <a:t>citra</a:t>
            </a:r>
            <a:r>
              <a:rPr lang="en-US" dirty="0"/>
              <a:t> dan kelas-4 708 </a:t>
            </a:r>
            <a:r>
              <a:rPr lang="en-US" dirty="0" err="1"/>
              <a:t>citra</a:t>
            </a:r>
            <a:r>
              <a:rPr lang="en-US" dirty="0"/>
              <a:t>. 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dataset </a:t>
            </a:r>
            <a:r>
              <a:rPr lang="en-US" dirty="0" err="1"/>
              <a:t>EyePacs</a:t>
            </a:r>
            <a:r>
              <a:rPr lang="en-US" dirty="0"/>
              <a:t> yang </a:t>
            </a:r>
            <a:r>
              <a:rPr lang="en-US" dirty="0" err="1"/>
              <a:t>kelasnya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89%.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i="1" dirty="0"/>
              <a:t>robustness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latin typeface="Adine Kirnberg" panose="02000505020000020002" pitchFamily="2" charset="0"/>
              </a:rPr>
              <a:t>Terima kasih atas perhatiannya</a:t>
            </a:r>
            <a:endParaRPr lang="en-ID" dirty="0">
              <a:latin typeface="Adine Kirnberg" panose="02000505020000020002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43850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1" dirty="0" err="1"/>
              <a:t>Merujuk</a:t>
            </a:r>
            <a:r>
              <a:rPr lang="en-US" b="1" i="1" dirty="0"/>
              <a:t> pada Paper </a:t>
            </a:r>
            <a:r>
              <a:rPr lang="en-US" b="1" i="1" dirty="0" err="1"/>
              <a:t>dengan</a:t>
            </a:r>
            <a:r>
              <a:rPr lang="en-US" b="1" i="1" dirty="0"/>
              <a:t> </a:t>
            </a:r>
            <a:r>
              <a:rPr lang="en-US" b="1" i="1" dirty="0" err="1"/>
              <a:t>Judul</a:t>
            </a:r>
            <a:r>
              <a:rPr lang="en-US" i="1" dirty="0"/>
              <a:t> 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A unified technique for entropy enhancement based diabetic retinopathy detection using hybrid neural network</a:t>
            </a:r>
            <a:r>
              <a:rPr lang="en-US" sz="2800" dirty="0"/>
              <a:t> </a:t>
            </a:r>
          </a:p>
          <a:p>
            <a:pPr algn="l"/>
            <a:r>
              <a:rPr lang="en-US" b="1" i="1" dirty="0" err="1"/>
              <a:t>Jurnal</a:t>
            </a:r>
            <a:r>
              <a:rPr lang="en-US" i="1" dirty="0"/>
              <a:t> 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Computers in Biology and Medicine</a:t>
            </a:r>
            <a:r>
              <a:rPr lang="en-US" sz="2800" dirty="0"/>
              <a:t> </a:t>
            </a:r>
          </a:p>
          <a:p>
            <a:pPr algn="l"/>
            <a:r>
              <a:rPr lang="en-US" b="1" i="1" dirty="0" err="1"/>
              <a:t>Penulis</a:t>
            </a:r>
            <a:r>
              <a:rPr lang="en-US" i="1" dirty="0"/>
              <a:t> 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Fatima, Muhammad Imran,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harisSIL"/>
              </a:rPr>
              <a:t>Anayat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 Ulla, Muhammad Arif, Rida Noor</a:t>
            </a:r>
            <a:endParaRPr lang="en-US" sz="2800" dirty="0"/>
          </a:p>
          <a:p>
            <a:pPr algn="l"/>
            <a:r>
              <a:rPr lang="en-US" b="1" i="1" dirty="0" err="1"/>
              <a:t>Tahun</a:t>
            </a:r>
            <a:r>
              <a:rPr lang="en-US" b="1" i="1" dirty="0"/>
              <a:t> </a:t>
            </a:r>
            <a:r>
              <a:rPr lang="en-US" b="1" i="1" dirty="0" err="1"/>
              <a:t>Terbit</a:t>
            </a:r>
            <a:r>
              <a:rPr lang="en-US" b="1" i="1" dirty="0"/>
              <a:t>: </a:t>
            </a:r>
          </a:p>
          <a:p>
            <a:pPr algn="l"/>
            <a:r>
              <a:rPr lang="en-US" sz="2800" dirty="0"/>
              <a:t>2022</a:t>
            </a:r>
            <a:endParaRPr lang="en-US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92306" y="1110266"/>
            <a:ext cx="9144000" cy="394937"/>
          </a:xfrm>
        </p:spPr>
        <p:txBody>
          <a:bodyPr>
            <a:noAutofit/>
          </a:bodyPr>
          <a:lstStyle/>
          <a:p>
            <a:r>
              <a:rPr lang="en-US" sz="3600" dirty="0"/>
              <a:t>LATAR BELAKANG / PROBLEM IDENTIFICATION</a:t>
            </a:r>
          </a:p>
        </p:txBody>
      </p:sp>
      <p:sp>
        <p:nvSpPr>
          <p:cNvPr id="2" name="Subtitle 4"/>
          <p:cNvSpPr txBox="1"/>
          <p:nvPr/>
        </p:nvSpPr>
        <p:spPr>
          <a:xfrm>
            <a:off x="1114425" y="2066364"/>
            <a:ext cx="9144000" cy="41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harisSIL"/>
              </a:rPr>
              <a:t>Paper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rujukan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berhasil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klasifikasi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penyakit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harisSIL"/>
              </a:rPr>
              <a:t>Diabetic Retinopathy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harisSIL"/>
              </a:rPr>
              <a:t>Dataset yang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digunakan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harisSIL"/>
              </a:rPr>
              <a:t>UWF,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harisSIL"/>
              </a:rPr>
              <a:t>APTOS,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harisSIL"/>
              </a:rPr>
              <a:t>Medissor</a:t>
            </a:r>
            <a:endParaRPr lang="en-US" sz="1800" dirty="0">
              <a:solidFill>
                <a:srgbClr val="000000"/>
              </a:solidFill>
              <a:latin typeface="CharisSI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harisSIL"/>
              </a:rPr>
              <a:t>Mencoba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membuktikan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dataset yang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berbeda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EyePacs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meraih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sama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baik</a:t>
            </a:r>
            <a:br>
              <a:rPr lang="en-US" sz="1000" dirty="0"/>
            </a:br>
            <a:br>
              <a:rPr lang="en-US" sz="1200" dirty="0"/>
            </a:b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3035" y="1034852"/>
            <a:ext cx="3290047" cy="39493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BATASAN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5159E75-35C4-7DC4-FF7A-2844EE659243}"/>
              </a:ext>
            </a:extLst>
          </p:cNvPr>
          <p:cNvSpPr txBox="1">
            <a:spLocks/>
          </p:cNvSpPr>
          <p:nvPr/>
        </p:nvSpPr>
        <p:spPr>
          <a:xfrm>
            <a:off x="6418731" y="1034852"/>
            <a:ext cx="3576917" cy="394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err="1"/>
              <a:t>Maksud</a:t>
            </a:r>
            <a:r>
              <a:rPr lang="en-US" sz="4000" dirty="0"/>
              <a:t>/</a:t>
            </a:r>
            <a:r>
              <a:rPr lang="en-US" sz="4000" dirty="0" err="1"/>
              <a:t>Tujuan</a:t>
            </a:r>
            <a:endParaRPr lang="en-US" sz="40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4544EBB4-AD8C-29E3-AEF2-5480BFD38CFD}"/>
              </a:ext>
            </a:extLst>
          </p:cNvPr>
          <p:cNvSpPr txBox="1"/>
          <p:nvPr/>
        </p:nvSpPr>
        <p:spPr>
          <a:xfrm>
            <a:off x="753035" y="1679974"/>
            <a:ext cx="5011271" cy="423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mengimplementasi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unified technique for entropy enhancement based diabetic retinopathy  detection using hybrid neural network 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(Fatima, 2022)</a:t>
            </a:r>
            <a:endParaRPr lang="en-US" sz="16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Proses pada “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penghilangan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dataset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projel</a:t>
            </a:r>
            <a:endParaRPr lang="en-US" sz="160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evaluasi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peforma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mencoba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membandingkan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arsitektur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CNN VGG16.</a:t>
            </a:r>
            <a:endParaRPr lang="en-US" sz="16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569BDE4D-A634-23BD-539A-C2FC7DC1922B}"/>
              </a:ext>
            </a:extLst>
          </p:cNvPr>
          <p:cNvSpPr txBox="1"/>
          <p:nvPr/>
        </p:nvSpPr>
        <p:spPr>
          <a:xfrm>
            <a:off x="6418731" y="1679974"/>
            <a:ext cx="5011271" cy="423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Maksud</a:t>
            </a:r>
            <a:r>
              <a:rPr lang="en-US" sz="16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aporan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mengimplementasikan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unified technique for entropy enhancement based diabetic retinopathy  detection using hybrid neural network (Fatima, 2022)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endParaRPr lang="en-US" sz="14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Membuktikan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endParaRPr 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umpan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balik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terkait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kemampuan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diabetic retinopathy pada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rujukan</a:t>
            </a:r>
            <a:endParaRPr lang="en-US" sz="14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Classes</a:t>
            </a:r>
          </a:p>
        </p:txBody>
      </p:sp>
      <p:pic>
        <p:nvPicPr>
          <p:cNvPr id="3" name="Picture 2" descr="Chart, bubble chart&#10;&#10;Description automatically generated"/>
          <p:cNvPicPr>
            <a:picLocks noChangeAspect="1"/>
          </p:cNvPicPr>
          <p:nvPr/>
        </p:nvPicPr>
        <p:blipFill rotWithShape="1">
          <a:blip r:embed="rId2"/>
          <a:srcRect b="9757"/>
          <a:stretch/>
        </p:blipFill>
        <p:spPr>
          <a:xfrm>
            <a:off x="1062316" y="2042297"/>
            <a:ext cx="10089029" cy="2502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779608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DATASETS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165" y="198309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EyePacs</a:t>
            </a:r>
            <a:r>
              <a:rPr lang="en-US" sz="1800" b="1" dirty="0"/>
              <a:t>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164" y="2504495"/>
            <a:ext cx="3323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gambar-gambar</a:t>
            </a:r>
            <a:r>
              <a:rPr lang="en-US" dirty="0"/>
              <a:t> fundus </a:t>
            </a:r>
            <a:r>
              <a:rPr lang="en-US" dirty="0" err="1"/>
              <a:t>mata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88.702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EyePACS</a:t>
            </a:r>
            <a:r>
              <a:rPr lang="en-US" dirty="0"/>
              <a:t> dan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oleh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primer di </a:t>
            </a:r>
            <a:r>
              <a:rPr lang="en-US" dirty="0" err="1"/>
              <a:t>seluruh</a:t>
            </a:r>
            <a:r>
              <a:rPr lang="en-US" dirty="0"/>
              <a:t> California dan di </a:t>
            </a:r>
            <a:r>
              <a:rPr lang="en-US" dirty="0" err="1"/>
              <a:t>tempat</a:t>
            </a:r>
            <a:r>
              <a:rPr lang="en-US" dirty="0"/>
              <a:t> lain</a:t>
            </a:r>
            <a:endParaRPr lang="es-E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5F1C26-5BBB-22FB-F9F3-F7F7C3CD4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224906"/>
              </p:ext>
            </p:extLst>
          </p:nvPr>
        </p:nvGraphicFramePr>
        <p:xfrm>
          <a:off x="4805082" y="1326611"/>
          <a:ext cx="6959600" cy="479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METOD</a:t>
            </a:r>
            <a:r>
              <a:rPr lang="id-ID" sz="4000" dirty="0"/>
              <a:t>O</a:t>
            </a:r>
            <a:r>
              <a:rPr lang="en-US" sz="4000" dirty="0"/>
              <a:t>LOGI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560" y="2848410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harisSIL"/>
              </a:rPr>
              <a:t>Removal of Unnecessary Information*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5560" y="3538241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Menghapus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informasi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perlu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algoritma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diusulkan</a:t>
            </a:r>
            <a:endParaRPr lang="en-US" sz="1800" b="1" dirty="0"/>
          </a:p>
        </p:txBody>
      </p:sp>
      <p:sp>
        <p:nvSpPr>
          <p:cNvPr id="2" name="Oval 1"/>
          <p:cNvSpPr/>
          <p:nvPr/>
        </p:nvSpPr>
        <p:spPr>
          <a:xfrm>
            <a:off x="1974542" y="21431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3934723" y="2736724"/>
            <a:ext cx="624112" cy="57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2891910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CharisSIL-Italic"/>
              </a:rPr>
              <a:t>Entropy enhancement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13" name="Oval 12"/>
          <p:cNvSpPr/>
          <p:nvPr/>
        </p:nvSpPr>
        <p:spPr>
          <a:xfrm>
            <a:off x="5820982" y="21866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7662048" y="2780224"/>
            <a:ext cx="624112" cy="57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86160" y="2891910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CharisSIL-Italic"/>
              </a:rPr>
              <a:t>Hybrid neural network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17" name="Oval 16"/>
          <p:cNvSpPr/>
          <p:nvPr/>
        </p:nvSpPr>
        <p:spPr>
          <a:xfrm>
            <a:off x="9535142" y="21866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3538241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Memperjelas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gambar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input agar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gambar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lebih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mudah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dikenali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86160" y="3429000"/>
            <a:ext cx="3048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DL yang Bernama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harisSIL"/>
              </a:rPr>
              <a:t>hybrid network</a:t>
            </a:r>
            <a:r>
              <a:rPr lang="en-US" i="1" dirty="0"/>
              <a:t> </a:t>
            </a:r>
            <a:endParaRPr lang="en-US" sz="1800" b="0" i="1" dirty="0">
              <a:solidFill>
                <a:srgbClr val="000000"/>
              </a:solidFill>
              <a:effectLst/>
              <a:latin typeface="CharisSIL"/>
            </a:endParaRPr>
          </a:p>
          <a:p>
            <a:pPr algn="ctr"/>
            <a:r>
              <a:rPr lang="en-US" dirty="0"/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terdiri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2 sub-networks,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output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utama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tambahan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dimasukkan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klasifikasi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2E2EF-2B99-9043-AD08-7B0459602570}"/>
              </a:ext>
            </a:extLst>
          </p:cNvPr>
          <p:cNvSpPr txBox="1"/>
          <p:nvPr/>
        </p:nvSpPr>
        <p:spPr>
          <a:xfrm>
            <a:off x="737301" y="5809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effectLst/>
                <a:latin typeface="CharisSIL"/>
              </a:rPr>
              <a:t>*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harisSIL"/>
              </a:rPr>
              <a:t>Suda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h</a:t>
            </a:r>
            <a:r>
              <a:rPr lang="en-US" sz="1200" i="1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dilakukan</a:t>
            </a:r>
            <a:r>
              <a:rPr lang="en-US" sz="1200" i="1" dirty="0">
                <a:solidFill>
                  <a:srgbClr val="000000"/>
                </a:solidFill>
                <a:latin typeface="CharisSIL"/>
              </a:rPr>
              <a:t> pada dataset yang 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digunakan</a:t>
            </a:r>
            <a:endParaRPr lang="en-US" sz="12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" grpId="0" animBg="1"/>
      <p:bldP spid="3" grpId="0" animBg="1"/>
      <p:bldP spid="10" grpId="0"/>
      <p:bldP spid="13" grpId="0" animBg="1"/>
      <p:bldP spid="14" grpId="0" animBg="1"/>
      <p:bldP spid="16" grpId="0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Font typeface="+mj-lt"/>
              <a:buAutoNum type="arabicPeriod"/>
            </a:pPr>
            <a:r>
              <a:rPr lang="en-ID" i="1" dirty="0"/>
              <a:t>Removal of Unnecessary Information</a:t>
            </a:r>
          </a:p>
          <a:p>
            <a:pPr marL="627380" lvl="1" indent="-268605"/>
            <a:r>
              <a:rPr lang="en-ID" dirty="0" err="1"/>
              <a:t>Mengfokuskan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retina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dengan</a:t>
            </a:r>
            <a:br>
              <a:rPr lang="en-ID" dirty="0"/>
            </a:b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dicantumkan</a:t>
            </a:r>
            <a:r>
              <a:rPr lang="en-ID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7274200" y="1825625"/>
            <a:ext cx="4534533" cy="3544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11" y="3141191"/>
            <a:ext cx="3222964" cy="3035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7775" cy="4351338"/>
          </a:xfrm>
        </p:spPr>
        <p:txBody>
          <a:bodyPr>
            <a:normAutofit fontScale="92500"/>
          </a:bodyPr>
          <a:lstStyle/>
          <a:p>
            <a:pPr marL="361950" indent="-361950" algn="just">
              <a:buFont typeface="+mj-lt"/>
              <a:buAutoNum type="arabicPeriod" startAt="2"/>
            </a:pPr>
            <a:r>
              <a:rPr lang="en-ID" i="1" dirty="0"/>
              <a:t>Entropy Enhancement</a:t>
            </a:r>
          </a:p>
          <a:p>
            <a:pPr marL="627380" lvl="1" indent="-265430" algn="just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wavelet transform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Haar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i="1" dirty="0"/>
              <a:t>approximation</a:t>
            </a:r>
            <a:r>
              <a:rPr lang="en-ID" dirty="0"/>
              <a:t> (A), </a:t>
            </a:r>
            <a:r>
              <a:rPr lang="en-ID" i="1" dirty="0"/>
              <a:t>horizontal </a:t>
            </a:r>
            <a:r>
              <a:rPr lang="en-ID" dirty="0"/>
              <a:t>(H), </a:t>
            </a:r>
            <a:r>
              <a:rPr lang="en-ID" i="1" dirty="0"/>
              <a:t>vertical</a:t>
            </a:r>
            <a:r>
              <a:rPr lang="en-ID" dirty="0"/>
              <a:t> (V), dan </a:t>
            </a:r>
            <a:r>
              <a:rPr lang="en-ID" i="1" dirty="0"/>
              <a:t>diagonal </a:t>
            </a:r>
            <a:r>
              <a:rPr lang="en-ID" dirty="0"/>
              <a:t>(D).</a:t>
            </a:r>
          </a:p>
          <a:p>
            <a:pPr marL="627380" lvl="1" indent="-265430" algn="just"/>
            <a:r>
              <a:rPr lang="en-ID" dirty="0"/>
              <a:t>Bagian H, V, dan D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tekstur</a:t>
            </a:r>
            <a:r>
              <a:rPr lang="en-ID" dirty="0"/>
              <a:t> dan </a:t>
            </a:r>
            <a:r>
              <a:rPr lang="en-ID" dirty="0" err="1"/>
              <a:t>tepi</a:t>
            </a:r>
            <a:r>
              <a:rPr lang="en-ID" dirty="0"/>
              <a:t>.</a:t>
            </a:r>
          </a:p>
          <a:p>
            <a:pPr marL="627380" lvl="1" indent="-265430" algn="just"/>
            <a:r>
              <a:rPr lang="en-ID" dirty="0"/>
              <a:t>Yang </a:t>
            </a:r>
            <a:r>
              <a:rPr lang="en-ID" dirty="0" err="1"/>
              <a:t>dimodifikasi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A,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entropy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citranya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015"/>
          <a:stretch/>
        </p:blipFill>
        <p:spPr>
          <a:xfrm>
            <a:off x="6298145" y="1463528"/>
            <a:ext cx="5515745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927</Words>
  <Application>Microsoft Office PowerPoint</Application>
  <PresentationFormat>Widescreen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Adine Kirnberg</vt:lpstr>
      <vt:lpstr>Arial</vt:lpstr>
      <vt:lpstr>Calibri</vt:lpstr>
      <vt:lpstr>Calibri Light</vt:lpstr>
      <vt:lpstr>CharisSIL</vt:lpstr>
      <vt:lpstr>CharisSIL-Italic</vt:lpstr>
      <vt:lpstr>inherit</vt:lpstr>
      <vt:lpstr>Times New Roman</vt:lpstr>
      <vt:lpstr>Office Theme</vt:lpstr>
      <vt:lpstr>Final Project Implementation of method from “A unified technique for entropy enhancement based diabetic retinopathy detection using hybrid neural network” Using Eyapacs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Metodologi</vt:lpstr>
      <vt:lpstr>Metodologi</vt:lpstr>
      <vt:lpstr>Metodologi</vt:lpstr>
      <vt:lpstr>Metodologi</vt:lpstr>
      <vt:lpstr>Metodologi</vt:lpstr>
      <vt:lpstr>Hasil dan Pembahasan</vt:lpstr>
      <vt:lpstr>Hasil dan Pembahasan</vt:lpstr>
      <vt:lpstr>Hasil dan Pembahasan</vt:lpstr>
      <vt:lpstr>Hasil dan Pembahasan</vt:lpstr>
      <vt:lpstr>Kesimpulan</vt:lpstr>
      <vt:lpstr>Terima kasih atas perhatiannya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A unified technique for entropy enhancement based diabetic retinopathy detection using hybrid neural network</dc:title>
  <dc:creator>Zelli Ghea Mardi Anugrah</dc:creator>
  <cp:lastModifiedBy>Zelli Ghea Mardi Anugrah</cp:lastModifiedBy>
  <cp:revision>13</cp:revision>
  <dcterms:created xsi:type="dcterms:W3CDTF">2023-03-22T11:54:00Z</dcterms:created>
  <dcterms:modified xsi:type="dcterms:W3CDTF">2023-06-10T10:59:16Z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979ED258ABEA4A3181F44A4F2FB9716D</vt:lpwstr>
  </property>
  <property fmtid="{D5CDD505-2E9C-101B-9397-08002B2CF9AE}" pid="4" name="KSOProductBuildVer">
    <vt:lpwstr>1033-11.2.0.11537</vt:lpwstr>
  </property>
</Properties>
</file>