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6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52-42C3-82BF-56A997DC7A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52-42C3-82BF-56A997DC7A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152-42C3-82BF-56A997DC7A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152-42C3-82BF-56A997DC7A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152-42C3-82BF-56A997DC7AE3}"/>
              </c:ext>
            </c:extLst>
          </c:dPt>
          <c:cat>
            <c:strRef>
              <c:f>Sheet1!$A$2:$A$6</c:f>
              <c:strCache>
                <c:ptCount val="5"/>
                <c:pt idx="0">
                  <c:v>Normal [0]</c:v>
                </c:pt>
                <c:pt idx="1">
                  <c:v>Mild [1]</c:v>
                </c:pt>
                <c:pt idx="2">
                  <c:v>Moderate [2]</c:v>
                </c:pt>
                <c:pt idx="3">
                  <c:v>Severe [3]</c:v>
                </c:pt>
                <c:pt idx="4">
                  <c:v>PDR [4]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25802</c:v>
                </c:pt>
                <c:pt idx="1">
                  <c:v>2438</c:v>
                </c:pt>
                <c:pt idx="2">
                  <c:v>5288</c:v>
                </c:pt>
                <c:pt idx="3">
                  <c:v>872</c:v>
                </c:pt>
                <c:pt idx="4">
                  <c:v>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152-42C3-82BF-56A997DC7A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8330A-A046-467A-9D75-3F2CDB9E8E2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Final Project</a:t>
            </a:r>
            <a:br>
              <a:rPr lang="en-US" sz="3200" dirty="0"/>
            </a:br>
            <a:r>
              <a:rPr lang="en-US" sz="3200" b="1" dirty="0"/>
              <a:t>Implementation of method from “A unified technique for entropy enhancement based diabetic retinopathy</a:t>
            </a:r>
            <a:br>
              <a:rPr lang="en-US" sz="3200" b="1" dirty="0"/>
            </a:br>
            <a:r>
              <a:rPr lang="en-US" sz="3200" b="1" dirty="0"/>
              <a:t>detection using hybrid neural network” Using Eyapacs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36894"/>
            <a:ext cx="9144000" cy="1420906"/>
          </a:xfrm>
        </p:spPr>
        <p:txBody>
          <a:bodyPr/>
          <a:lstStyle/>
          <a:p>
            <a:pPr algn="l"/>
            <a:r>
              <a:rPr lang="en-US" sz="1800" i="1" dirty="0"/>
              <a:t>by </a:t>
            </a:r>
            <a:r>
              <a:rPr lang="en-US" sz="1800" dirty="0"/>
              <a:t>: </a:t>
            </a:r>
          </a:p>
          <a:p>
            <a:pPr algn="l"/>
            <a:r>
              <a:rPr lang="en-US" sz="1800" dirty="0"/>
              <a:t>Rudy </a:t>
            </a:r>
            <a:r>
              <a:rPr lang="en-US" sz="1800" dirty="0" err="1"/>
              <a:t>Rachman</a:t>
            </a:r>
            <a:r>
              <a:rPr lang="en-US" sz="1800" dirty="0"/>
              <a:t> (6025222002)</a:t>
            </a:r>
          </a:p>
          <a:p>
            <a:pPr algn="l"/>
            <a:r>
              <a:rPr lang="en-US" sz="1800" dirty="0"/>
              <a:t>Zelli Ghea Mardi Anugrah (6025222014)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Metodologi</a:t>
            </a:r>
            <a:endParaRPr lang="en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 algn="just">
              <a:buFont typeface="+mj-lt"/>
              <a:buAutoNum type="arabicPeriod" startAt="3"/>
            </a:pPr>
            <a:r>
              <a:rPr lang="en-ID" i="1" dirty="0"/>
              <a:t>Hybrid Neural Network</a:t>
            </a:r>
          </a:p>
          <a:p>
            <a:pPr marL="627380" lvl="1" indent="-265430" algn="just"/>
            <a:r>
              <a:rPr lang="en-ID" i="1" dirty="0"/>
              <a:t>Model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pada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dua model </a:t>
            </a:r>
            <a:r>
              <a:rPr lang="en-ID" i="1" dirty="0"/>
              <a:t>neural network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hybrid neural network</a:t>
            </a:r>
            <a:r>
              <a:rPr lang="en-ID" dirty="0"/>
              <a:t>.</a:t>
            </a:r>
          </a:p>
          <a:p>
            <a:pPr marL="627380" lvl="1" indent="-265430" algn="just"/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1959"/>
          <a:stretch>
            <a:fillRect/>
          </a:stretch>
        </p:blipFill>
        <p:spPr>
          <a:xfrm>
            <a:off x="3209522" y="3082474"/>
            <a:ext cx="5772956" cy="2843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Metodologi</a:t>
            </a:r>
            <a:endParaRPr lang="en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 algn="just">
              <a:buFont typeface="+mj-lt"/>
              <a:buAutoNum type="arabicPeriod" startAt="3"/>
            </a:pPr>
            <a:r>
              <a:rPr lang="en-ID" i="1" dirty="0"/>
              <a:t>Hybrid Neural Network</a:t>
            </a:r>
          </a:p>
          <a:p>
            <a:pPr marL="627380" lvl="1" indent="-265430" algn="just"/>
            <a:r>
              <a:rPr lang="en-ID" i="1" dirty="0"/>
              <a:t>Model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pada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dua model </a:t>
            </a:r>
            <a:r>
              <a:rPr lang="en-ID" i="1" dirty="0"/>
              <a:t>neural network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hybrid neural network</a:t>
            </a:r>
            <a:r>
              <a:rPr lang="en-ID" dirty="0"/>
              <a:t>.</a:t>
            </a:r>
            <a:endParaRPr lang="en-ID" i="1" dirty="0"/>
          </a:p>
          <a:p>
            <a:pPr marL="627380" lvl="1" indent="-265430" algn="just"/>
            <a:r>
              <a:rPr lang="en-ID" i="1" dirty="0"/>
              <a:t>Neural network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empat</a:t>
            </a:r>
            <a:r>
              <a:rPr lang="en-ID" dirty="0"/>
              <a:t> residual dan </a:t>
            </a:r>
            <a:r>
              <a:rPr lang="en-ID" dirty="0" err="1"/>
              <a:t>empat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transisi</a:t>
            </a:r>
            <a:r>
              <a:rPr lang="en-ID" dirty="0"/>
              <a:t>, di mana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i="1" dirty="0"/>
              <a:t>layer</a:t>
            </a:r>
            <a:r>
              <a:rPr lang="en-ID" dirty="0"/>
              <a:t> </a:t>
            </a:r>
            <a:r>
              <a:rPr lang="en-ID" i="1" dirty="0"/>
              <a:t>convolution</a:t>
            </a:r>
            <a:r>
              <a:rPr lang="en-ID" dirty="0"/>
              <a:t>, </a:t>
            </a:r>
            <a:r>
              <a:rPr lang="en-ID" i="1" dirty="0"/>
              <a:t>normalization</a:t>
            </a:r>
            <a:r>
              <a:rPr lang="en-ID" dirty="0"/>
              <a:t>, </a:t>
            </a:r>
            <a:r>
              <a:rPr lang="en-ID" i="1" dirty="0"/>
              <a:t>activation</a:t>
            </a:r>
            <a:r>
              <a:rPr lang="en-ID" dirty="0"/>
              <a:t>, dan </a:t>
            </a:r>
            <a:r>
              <a:rPr lang="en-ID" i="1" dirty="0"/>
              <a:t>max-pooling </a:t>
            </a:r>
            <a:r>
              <a:rPr lang="en-ID" dirty="0"/>
              <a:t>di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741" y="1825625"/>
            <a:ext cx="7346174" cy="17591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43786" y="2121966"/>
            <a:ext cx="453710" cy="9702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/>
          <p:cNvSpPr/>
          <p:nvPr/>
        </p:nvSpPr>
        <p:spPr>
          <a:xfrm>
            <a:off x="5324910" y="2121965"/>
            <a:ext cx="453710" cy="970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" name="Group 4"/>
          <p:cNvGrpSpPr/>
          <p:nvPr/>
        </p:nvGrpSpPr>
        <p:grpSpPr>
          <a:xfrm>
            <a:off x="404440" y="3761661"/>
            <a:ext cx="7576039" cy="2176870"/>
            <a:chOff x="404440" y="3761661"/>
            <a:chExt cx="7576039" cy="217687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440" y="3761661"/>
              <a:ext cx="7576039" cy="2176870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4" name="Rectangle 3"/>
            <p:cNvSpPr/>
            <p:nvPr/>
          </p:nvSpPr>
          <p:spPr>
            <a:xfrm>
              <a:off x="1640541" y="5638801"/>
              <a:ext cx="5091953" cy="286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26218" y="3761661"/>
            <a:ext cx="3093395" cy="2415302"/>
            <a:chOff x="8426218" y="3761661"/>
            <a:chExt cx="3093395" cy="24153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6218" y="3761661"/>
              <a:ext cx="3093395" cy="241530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sp>
          <p:nvSpPr>
            <p:cNvPr id="7" name="Rectangle 6"/>
            <p:cNvSpPr/>
            <p:nvPr/>
          </p:nvSpPr>
          <p:spPr>
            <a:xfrm>
              <a:off x="8731624" y="5938531"/>
              <a:ext cx="2622176" cy="23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1" grpId="1" animBg="1"/>
      <p:bldP spid="12" grpId="0" animBg="1"/>
      <p:bldP spid="1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Metodologi</a:t>
            </a:r>
            <a:endParaRPr lang="en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114"/>
            <a:ext cx="10515600" cy="4351338"/>
          </a:xfrm>
        </p:spPr>
        <p:txBody>
          <a:bodyPr>
            <a:normAutofit/>
          </a:bodyPr>
          <a:lstStyle/>
          <a:p>
            <a:pPr marL="355600" indent="-355600" algn="just">
              <a:buFont typeface="+mj-lt"/>
              <a:buAutoNum type="arabicPeriod" startAt="3"/>
            </a:pPr>
            <a:r>
              <a:rPr lang="en-ID" sz="2400" i="1" dirty="0"/>
              <a:t>Hybrid Neural Network</a:t>
            </a:r>
          </a:p>
          <a:p>
            <a:pPr marL="627380" lvl="1" indent="-265430" algn="just"/>
            <a:r>
              <a:rPr lang="en-ID" sz="2000" i="1" dirty="0"/>
              <a:t>Model</a:t>
            </a:r>
            <a:r>
              <a:rPr lang="en-ID" sz="2000" dirty="0"/>
              <a:t> yang </a:t>
            </a:r>
            <a:r>
              <a:rPr lang="en-ID" sz="2000" dirty="0" err="1"/>
              <a:t>digunakan</a:t>
            </a:r>
            <a:r>
              <a:rPr lang="en-ID" sz="2000" dirty="0"/>
              <a:t> pada </a:t>
            </a:r>
            <a:r>
              <a:rPr lang="en-ID" sz="2000" dirty="0" err="1"/>
              <a:t>penelitian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terdiri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dua model </a:t>
            </a:r>
            <a:r>
              <a:rPr lang="en-ID" sz="2000" i="1" dirty="0"/>
              <a:t>neural network</a:t>
            </a:r>
            <a:r>
              <a:rPr lang="en-ID" sz="2000" dirty="0"/>
              <a:t>, </a:t>
            </a:r>
            <a:r>
              <a:rPr lang="en-ID" sz="2000" dirty="0" err="1"/>
              <a:t>karena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disebut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i="1" dirty="0"/>
              <a:t>hybrid neural network</a:t>
            </a:r>
            <a:r>
              <a:rPr lang="en-ID" sz="2000" dirty="0"/>
              <a:t>.</a:t>
            </a:r>
            <a:endParaRPr lang="en-ID" sz="2000" i="1" dirty="0"/>
          </a:p>
          <a:p>
            <a:pPr marL="627380" lvl="1" indent="-265430" algn="just"/>
            <a:r>
              <a:rPr lang="en-ID" sz="2000" i="1" dirty="0"/>
              <a:t>Neural network </a:t>
            </a:r>
            <a:r>
              <a:rPr lang="en-ID" sz="2000" dirty="0" err="1"/>
              <a:t>utama</a:t>
            </a:r>
            <a:r>
              <a:rPr lang="en-ID" sz="2000" dirty="0"/>
              <a:t> </a:t>
            </a:r>
            <a:r>
              <a:rPr lang="en-ID" sz="2000" dirty="0" err="1"/>
              <a:t>terdiri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empat</a:t>
            </a:r>
            <a:r>
              <a:rPr lang="en-ID" sz="2000" dirty="0"/>
              <a:t> residual dan </a:t>
            </a:r>
            <a:r>
              <a:rPr lang="en-ID" sz="2000" dirty="0" err="1"/>
              <a:t>empat</a:t>
            </a:r>
            <a:r>
              <a:rPr lang="en-ID" sz="2000" dirty="0"/>
              <a:t> </a:t>
            </a:r>
            <a:r>
              <a:rPr lang="en-ID" sz="2000" dirty="0" err="1"/>
              <a:t>blok</a:t>
            </a:r>
            <a:r>
              <a:rPr lang="en-ID" sz="2000" dirty="0"/>
              <a:t> </a:t>
            </a:r>
            <a:r>
              <a:rPr lang="en-ID" sz="2000" dirty="0" err="1"/>
              <a:t>transisi</a:t>
            </a:r>
            <a:r>
              <a:rPr lang="en-ID" sz="2000" dirty="0"/>
              <a:t>, di mana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i="1" dirty="0"/>
              <a:t>layer</a:t>
            </a:r>
            <a:r>
              <a:rPr lang="en-ID" sz="2000" dirty="0"/>
              <a:t> </a:t>
            </a:r>
            <a:r>
              <a:rPr lang="en-ID" sz="2000" i="1" dirty="0"/>
              <a:t>convolution</a:t>
            </a:r>
            <a:r>
              <a:rPr lang="en-ID" sz="2000" dirty="0"/>
              <a:t>, </a:t>
            </a:r>
            <a:r>
              <a:rPr lang="en-ID" sz="2000" i="1" dirty="0"/>
              <a:t>normalization</a:t>
            </a:r>
            <a:r>
              <a:rPr lang="en-ID" sz="2000" dirty="0"/>
              <a:t>, </a:t>
            </a:r>
            <a:r>
              <a:rPr lang="en-ID" sz="2000" i="1" dirty="0"/>
              <a:t>activation</a:t>
            </a:r>
            <a:r>
              <a:rPr lang="en-ID" sz="2000" dirty="0"/>
              <a:t>, dan </a:t>
            </a:r>
            <a:r>
              <a:rPr lang="en-ID" sz="2000" i="1" dirty="0"/>
              <a:t>max-pooling </a:t>
            </a:r>
            <a:r>
              <a:rPr lang="en-ID" sz="2000" dirty="0"/>
              <a:t>di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blok</a:t>
            </a:r>
            <a:r>
              <a:rPr lang="en-ID" sz="2000" dirty="0"/>
              <a:t>.</a:t>
            </a:r>
          </a:p>
          <a:p>
            <a:pPr marL="627380" lvl="1" indent="-265430" algn="just"/>
            <a:r>
              <a:rPr lang="en-ID" sz="2000" i="1" dirty="0"/>
              <a:t>Neural network auxiliary</a:t>
            </a:r>
            <a:r>
              <a:rPr lang="en-ID" sz="2000" dirty="0"/>
              <a:t>, </a:t>
            </a:r>
            <a:r>
              <a:rPr lang="en-ID" sz="2000" dirty="0" err="1"/>
              <a:t>berfungsi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memaksimalkan</a:t>
            </a:r>
            <a:r>
              <a:rPr lang="en-ID" sz="2000" dirty="0"/>
              <a:t> </a:t>
            </a:r>
            <a:r>
              <a:rPr lang="en-ID" sz="2000" dirty="0" err="1"/>
              <a:t>performa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model </a:t>
            </a:r>
            <a:r>
              <a:rPr lang="en-ID" sz="2000" dirty="0" err="1"/>
              <a:t>utama</a:t>
            </a:r>
            <a:r>
              <a:rPr lang="en-ID" sz="2000" dirty="0"/>
              <a:t>. Model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terdiri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i="1" dirty="0"/>
              <a:t>layer convolutional</a:t>
            </a:r>
            <a:r>
              <a:rPr lang="en-ID" sz="2000" dirty="0"/>
              <a:t>, </a:t>
            </a:r>
            <a:r>
              <a:rPr lang="en-ID" sz="2000" i="1" dirty="0"/>
              <a:t>max-pooling </a:t>
            </a:r>
            <a:r>
              <a:rPr lang="en-ID" sz="2000" dirty="0"/>
              <a:t>dan </a:t>
            </a:r>
            <a:r>
              <a:rPr lang="en-ID" sz="2000" i="1" dirty="0"/>
              <a:t>flatten</a:t>
            </a:r>
            <a:r>
              <a:rPr lang="en-ID" sz="2000" dirty="0"/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39720" y="3877314"/>
            <a:ext cx="7478169" cy="2219635"/>
            <a:chOff x="2639720" y="3877314"/>
            <a:chExt cx="7478169" cy="22196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9720" y="3877314"/>
              <a:ext cx="7478169" cy="221963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4" name="Rectangle 3"/>
            <p:cNvSpPr/>
            <p:nvPr/>
          </p:nvSpPr>
          <p:spPr>
            <a:xfrm>
              <a:off x="3630706" y="5713017"/>
              <a:ext cx="5244353" cy="286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Hasil dan </a:t>
            </a:r>
            <a:r>
              <a:rPr lang="en-ID" b="1" dirty="0" err="1"/>
              <a:t>Pembahasan</a:t>
            </a:r>
            <a:endParaRPr lang="en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23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 err="1"/>
              <a:t>Metrik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:</a:t>
            </a:r>
          </a:p>
          <a:p>
            <a:pPr marL="355600" indent="-355600">
              <a:buFont typeface="+mj-lt"/>
              <a:buAutoNum type="arabicPeriod"/>
            </a:pPr>
            <a:r>
              <a:rPr lang="en-ID" dirty="0" err="1"/>
              <a:t>Akurasi</a:t>
            </a:r>
            <a:r>
              <a:rPr lang="en-ID" dirty="0"/>
              <a:t>, </a:t>
            </a:r>
            <a:r>
              <a:rPr lang="en-ID" dirty="0" err="1"/>
              <a:t>rasio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yang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total </a:t>
            </a:r>
            <a:r>
              <a:rPr lang="en-ID" dirty="0" err="1"/>
              <a:t>prediksi</a:t>
            </a:r>
            <a:r>
              <a:rPr lang="en-ID" dirty="0"/>
              <a:t>.</a:t>
            </a:r>
          </a:p>
          <a:p>
            <a:pPr marL="355600" indent="-355600">
              <a:buFont typeface="+mj-lt"/>
              <a:buAutoNum type="arabicPeriod"/>
            </a:pPr>
            <a:r>
              <a:rPr lang="en-ID" dirty="0" err="1"/>
              <a:t>Specifisitas</a:t>
            </a:r>
            <a:r>
              <a:rPr lang="en-ID" dirty="0"/>
              <a:t> (</a:t>
            </a:r>
            <a:r>
              <a:rPr lang="en-ID" i="1" dirty="0" err="1"/>
              <a:t>Specifity</a:t>
            </a:r>
            <a:r>
              <a:rPr lang="en-ID" dirty="0"/>
              <a:t>), </a:t>
            </a:r>
            <a:r>
              <a:rPr lang="en-ID" dirty="0" err="1"/>
              <a:t>kemampuan</a:t>
            </a:r>
            <a:r>
              <a:rPr lang="en-ID" dirty="0"/>
              <a:t> model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.</a:t>
            </a:r>
          </a:p>
          <a:p>
            <a:pPr marL="355600" indent="-355600">
              <a:buFont typeface="+mj-lt"/>
              <a:buAutoNum type="arabicPeriod"/>
            </a:pPr>
            <a:r>
              <a:rPr lang="en-ID" dirty="0" err="1"/>
              <a:t>Sensitivitas</a:t>
            </a:r>
            <a:r>
              <a:rPr lang="en-ID" dirty="0"/>
              <a:t> (</a:t>
            </a:r>
            <a:r>
              <a:rPr lang="en-ID" i="1" dirty="0"/>
              <a:t>Sensitivity</a:t>
            </a:r>
            <a:r>
              <a:rPr lang="en-ID" dirty="0"/>
              <a:t>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i="1" dirty="0"/>
              <a:t>Recall</a:t>
            </a:r>
            <a:r>
              <a:rPr lang="en-ID" dirty="0"/>
              <a:t>,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kapabilitas</a:t>
            </a:r>
            <a:r>
              <a:rPr lang="en-ID" dirty="0"/>
              <a:t> model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mengklasifikasi</a:t>
            </a:r>
            <a:r>
              <a:rPr lang="en-ID" dirty="0"/>
              <a:t> data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i="1" dirty="0"/>
              <a:t>true positive</a:t>
            </a:r>
            <a:r>
              <a:rPr lang="en-ID" dirty="0"/>
              <a:t>.</a:t>
            </a:r>
          </a:p>
          <a:p>
            <a:pPr marL="355600" indent="-355600">
              <a:buFont typeface="+mj-lt"/>
              <a:buAutoNum type="arabicPeriod"/>
            </a:pPr>
            <a:r>
              <a:rPr lang="en-ID" i="1" dirty="0"/>
              <a:t>Precision-recall curves</a:t>
            </a:r>
            <a:r>
              <a:rPr lang="en-ID" dirty="0"/>
              <a:t> (PRC),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kualifikasi</a:t>
            </a:r>
            <a:r>
              <a:rPr lang="en-ID" dirty="0"/>
              <a:t> model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dataset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seimbang</a:t>
            </a:r>
            <a:r>
              <a:rPr lang="en-ID" dirty="0"/>
              <a:t>.</a:t>
            </a:r>
          </a:p>
          <a:p>
            <a:pPr marL="355600" indent="-355600">
              <a:buFont typeface="+mj-lt"/>
              <a:buAutoNum type="arabicPeriod"/>
            </a:pPr>
            <a:r>
              <a:rPr lang="en-ID" i="1" dirty="0"/>
              <a:t>Area under the curve – Receiver Characteristic Operator</a:t>
            </a:r>
            <a:r>
              <a:rPr lang="en-ID" dirty="0"/>
              <a:t> (AUC-ROC),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model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mebedakan</a:t>
            </a:r>
            <a:r>
              <a:rPr lang="en-ID" dirty="0"/>
              <a:t>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</a:t>
            </a:r>
          </a:p>
          <a:p>
            <a:pPr marL="355600" indent="-355600">
              <a:buFont typeface="+mj-lt"/>
              <a:buAutoNum type="arabicPeriod"/>
            </a:pPr>
            <a:r>
              <a:rPr lang="en-ID" dirty="0"/>
              <a:t>F1-Score – Rata-rata </a:t>
            </a:r>
            <a:r>
              <a:rPr lang="en-ID" dirty="0" err="1"/>
              <a:t>harmonis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Precission</a:t>
            </a:r>
            <a:r>
              <a:rPr lang="en-ID" dirty="0"/>
              <a:t> dan Recall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Hasil dan </a:t>
            </a:r>
            <a:r>
              <a:rPr lang="en-ID" b="1" dirty="0" err="1"/>
              <a:t>Pembahasan</a:t>
            </a:r>
            <a:endParaRPr lang="en-ID" b="1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838200" y="4055742"/>
            <a:ext cx="10851776" cy="22365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dirty="0" err="1"/>
              <a:t>Metrik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penggunan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pada </a:t>
            </a:r>
            <a:r>
              <a:rPr lang="en-ID" dirty="0" err="1"/>
              <a:t>rujukan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dataset </a:t>
            </a:r>
            <a:r>
              <a:rPr lang="en-ID" dirty="0" err="1"/>
              <a:t>EyePacs</a:t>
            </a:r>
            <a:endParaRPr lang="en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078481"/>
          <a:ext cx="10515599" cy="1792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0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5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58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5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61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05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596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 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Metrik yang digunakan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Acc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Presisi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Recall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AUC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PRC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Spesifitas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Sensifitas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F1-Micro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F1-Macro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/>
                        </a:rPr>
                        <a:t>F1Weighted</a:t>
                      </a:r>
                      <a:endParaRPr lang="en-US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/>
                        </a:rPr>
                        <a:t>Skor</a:t>
                      </a:r>
                      <a:endParaRPr lang="en-US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0.89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0.73</a:t>
                      </a:r>
                      <a:endParaRPr lang="en-US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0.73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0.89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0.68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0.95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0.95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0.73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0.16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0.62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Hasil dan </a:t>
            </a:r>
            <a:r>
              <a:rPr lang="en-ID" b="1" dirty="0" err="1"/>
              <a:t>Pembahasan</a:t>
            </a:r>
            <a:endParaRPr lang="en-ID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53237"/>
              </p:ext>
            </p:extLst>
          </p:nvPr>
        </p:nvGraphicFramePr>
        <p:xfrm>
          <a:off x="838200" y="1502429"/>
          <a:ext cx="11020720" cy="363622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236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6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2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96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 dirty="0" err="1">
                          <a:effectLst/>
                        </a:rPr>
                        <a:t>Metrik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>
                          <a:effectLst/>
                        </a:rPr>
                        <a:t>Metode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77624" marR="77624" marT="38812" marB="3881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 dirty="0">
                          <a:effectLst/>
                        </a:rPr>
                        <a:t>Hybrid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 dirty="0">
                          <a:effectLst/>
                        </a:rPr>
                        <a:t>VGG16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 dirty="0">
                          <a:effectLst/>
                        </a:rPr>
                        <a:t>(Transfer Learning)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 dirty="0">
                          <a:effectLst/>
                        </a:rPr>
                        <a:t>VGG16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 dirty="0">
                          <a:effectLst/>
                        </a:rPr>
                        <a:t>(Fine Tuning)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Accuracy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500" b="0" dirty="0">
                          <a:effectLst/>
                        </a:rPr>
                        <a:t>0.89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0.88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</a:rPr>
                        <a:t>0.89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Specificity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500" b="0" dirty="0">
                          <a:effectLst/>
                        </a:rPr>
                        <a:t>0.95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0.71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</a:rPr>
                        <a:t>0.73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Sensitivity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500" b="0" dirty="0">
                          <a:effectLst/>
                        </a:rPr>
                        <a:t>0.95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</a:rPr>
                        <a:t>0.71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0.73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Precision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500" b="0" dirty="0">
                          <a:effectLst/>
                        </a:rPr>
                        <a:t>0.89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</a:rPr>
                        <a:t>0.85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0.89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AUC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500" b="0" dirty="0">
                          <a:effectLst/>
                        </a:rPr>
                        <a:t>0.68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</a:rPr>
                        <a:t>0.66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0.68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9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PRC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500" b="0" dirty="0">
                          <a:effectLst/>
                        </a:rPr>
                        <a:t>0.95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0.96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0.95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838200" y="5459506"/>
            <a:ext cx="10851776" cy="83279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Arsiterktur</a:t>
            </a:r>
            <a:r>
              <a:rPr lang="en-ID" dirty="0"/>
              <a:t> VGG16 Transfer Learning dan Fine Tuning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Hasil dan </a:t>
            </a:r>
            <a:r>
              <a:rPr lang="en-ID" b="1" dirty="0" err="1"/>
              <a:t>Pembahasan</a:t>
            </a:r>
            <a:endParaRPr lang="en-ID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44618"/>
              </p:ext>
            </p:extLst>
          </p:nvPr>
        </p:nvGraphicFramePr>
        <p:xfrm>
          <a:off x="838201" y="1429699"/>
          <a:ext cx="10737915" cy="3514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7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7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7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7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19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b="1" dirty="0" err="1">
                          <a:effectLst/>
                        </a:rPr>
                        <a:t>Metrik</a:t>
                      </a:r>
                      <a:endParaRPr lang="en-US" sz="1700" b="1" dirty="0">
                        <a:effectLst/>
                      </a:endParaRPr>
                    </a:p>
                  </a:txBody>
                  <a:tcPr marL="88532" marR="88532" marT="44266" marB="44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b="1">
                          <a:effectLst/>
                        </a:rPr>
                        <a:t>Dataset</a:t>
                      </a:r>
                      <a:endParaRPr lang="en-US" sz="17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b="1" dirty="0" err="1">
                          <a:effectLst/>
                        </a:rPr>
                        <a:t>EyePacs</a:t>
                      </a:r>
                      <a:endParaRPr lang="en-US" sz="17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b="1" dirty="0">
                          <a:effectLst/>
                        </a:rPr>
                        <a:t>UWF</a:t>
                      </a:r>
                      <a:endParaRPr lang="en-US" sz="17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b="1">
                          <a:effectLst/>
                        </a:rPr>
                        <a:t>APTOS</a:t>
                      </a:r>
                      <a:endParaRPr lang="en-US" sz="17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b="1" dirty="0">
                          <a:effectLst/>
                        </a:rPr>
                        <a:t>Medissor-2</a:t>
                      </a:r>
                      <a:endParaRPr lang="en-US" sz="17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Accuracy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 b="0" dirty="0">
                          <a:effectLst/>
                        </a:rPr>
                        <a:t>0.89</a:t>
                      </a:r>
                      <a:endParaRPr lang="en-US" sz="1700" b="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 dirty="0">
                          <a:effectLst/>
                        </a:rPr>
                        <a:t>0.84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0.92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0.80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700" dirty="0">
                          <a:effectLst/>
                        </a:rPr>
                        <a:t>Specificity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 b="0" dirty="0">
                          <a:effectLst/>
                        </a:rPr>
                        <a:t>0.95</a:t>
                      </a:r>
                      <a:endParaRPr lang="en-US" sz="1700" b="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0.92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 dirty="0">
                          <a:effectLst/>
                        </a:rPr>
                        <a:t>0.99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0.90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700" dirty="0">
                          <a:effectLst/>
                        </a:rPr>
                        <a:t>Sensitivity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 b="0" dirty="0">
                          <a:effectLst/>
                        </a:rPr>
                        <a:t>0.95</a:t>
                      </a:r>
                      <a:endParaRPr lang="en-US" sz="1700" b="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0.97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 dirty="0">
                          <a:effectLst/>
                        </a:rPr>
                        <a:t>0.99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0.89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700" dirty="0">
                          <a:effectLst/>
                        </a:rPr>
                        <a:t>Precision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 b="0" dirty="0">
                          <a:effectLst/>
                        </a:rPr>
                        <a:t>0.73</a:t>
                      </a:r>
                      <a:endParaRPr lang="en-US" sz="1700" b="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0.67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0.85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 dirty="0">
                          <a:effectLst/>
                        </a:rPr>
                        <a:t>0.85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PRC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 b="0" dirty="0">
                          <a:effectLst/>
                        </a:rPr>
                        <a:t>0.68</a:t>
                      </a:r>
                      <a:endParaRPr lang="en-US" sz="1700" b="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0.63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0.87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 dirty="0">
                          <a:effectLst/>
                        </a:rPr>
                        <a:t>0.61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700" dirty="0">
                          <a:effectLst/>
                        </a:rPr>
                        <a:t>AUC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 b="0" dirty="0">
                          <a:effectLst/>
                        </a:rPr>
                        <a:t>0.89</a:t>
                      </a:r>
                      <a:endParaRPr lang="en-US" sz="1700" b="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0.84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0.95</a:t>
                      </a:r>
                      <a:endParaRPr lang="en-US" sz="1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700" dirty="0">
                          <a:effectLst/>
                        </a:rPr>
                        <a:t>0.82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838200" y="5175752"/>
            <a:ext cx="10851776" cy="8327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Rujukan</a:t>
            </a:r>
            <a:r>
              <a:rPr lang="en-ID" dirty="0"/>
              <a:t> (Fatima et. Al, 2022)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6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rujukan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mempredikisi</a:t>
            </a:r>
            <a:r>
              <a:rPr lang="en-US" dirty="0"/>
              <a:t> data-data </a:t>
            </a:r>
            <a:r>
              <a:rPr lang="en-US" dirty="0" err="1"/>
              <a:t>dari</a:t>
            </a:r>
            <a:r>
              <a:rPr lang="en-US" dirty="0"/>
              <a:t> dataset </a:t>
            </a:r>
            <a:r>
              <a:rPr lang="en-US" dirty="0" err="1"/>
              <a:t>EyePacs</a:t>
            </a:r>
            <a:r>
              <a:rPr lang="en-US" dirty="0"/>
              <a:t>, Data </a:t>
            </a:r>
            <a:r>
              <a:rPr lang="en-US" dirty="0" err="1"/>
              <a:t>EyePacs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88,702 data </a:t>
            </a:r>
            <a:r>
              <a:rPr lang="en-US" dirty="0" err="1"/>
              <a:t>gambar</a:t>
            </a:r>
            <a:r>
              <a:rPr lang="en-US" dirty="0"/>
              <a:t> yang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5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kelas-kelas</a:t>
            </a:r>
            <a:r>
              <a:rPr lang="en-US" dirty="0"/>
              <a:t> : kelas-0 </a:t>
            </a:r>
            <a:r>
              <a:rPr lang="en-US" dirty="0" err="1"/>
              <a:t>terdapat</a:t>
            </a:r>
            <a:r>
              <a:rPr lang="en-US" dirty="0"/>
              <a:t> 25.802 </a:t>
            </a:r>
            <a:r>
              <a:rPr lang="en-US" dirty="0" err="1"/>
              <a:t>citra</a:t>
            </a:r>
            <a:r>
              <a:rPr lang="en-US" dirty="0"/>
              <a:t>, kelas-1 </a:t>
            </a:r>
            <a:r>
              <a:rPr lang="en-US" dirty="0" err="1"/>
              <a:t>terdapat</a:t>
            </a:r>
            <a:r>
              <a:rPr lang="en-US" dirty="0"/>
              <a:t> 2.438 </a:t>
            </a:r>
            <a:r>
              <a:rPr lang="en-US" dirty="0" err="1"/>
              <a:t>citra</a:t>
            </a:r>
            <a:r>
              <a:rPr lang="en-US" dirty="0"/>
              <a:t>, kelas-2 </a:t>
            </a:r>
            <a:r>
              <a:rPr lang="en-US" dirty="0" err="1"/>
              <a:t>tedapat</a:t>
            </a:r>
            <a:r>
              <a:rPr lang="en-US" dirty="0"/>
              <a:t> 5.288 </a:t>
            </a:r>
            <a:r>
              <a:rPr lang="en-US" dirty="0" err="1"/>
              <a:t>citra</a:t>
            </a:r>
            <a:r>
              <a:rPr lang="en-US" dirty="0"/>
              <a:t>, kelas-3 </a:t>
            </a:r>
            <a:r>
              <a:rPr lang="en-US" dirty="0" err="1"/>
              <a:t>terdapat</a:t>
            </a:r>
            <a:r>
              <a:rPr lang="en-US" dirty="0"/>
              <a:t> 872 </a:t>
            </a:r>
            <a:r>
              <a:rPr lang="en-US" dirty="0" err="1"/>
              <a:t>citra</a:t>
            </a:r>
            <a:r>
              <a:rPr lang="en-US" dirty="0"/>
              <a:t> dan kelas-4 708 </a:t>
            </a:r>
            <a:r>
              <a:rPr lang="en-US" dirty="0" err="1"/>
              <a:t>citra</a:t>
            </a:r>
            <a:r>
              <a:rPr lang="en-US" dirty="0"/>
              <a:t>. 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dataset </a:t>
            </a:r>
            <a:r>
              <a:rPr lang="en-US" dirty="0" err="1"/>
              <a:t>EyePacs</a:t>
            </a:r>
            <a:r>
              <a:rPr lang="en-US" dirty="0"/>
              <a:t> yang </a:t>
            </a:r>
            <a:r>
              <a:rPr lang="en-US" dirty="0" err="1"/>
              <a:t>kelasnya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seimbang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89%.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i="1" dirty="0"/>
              <a:t>robustness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>
                <a:latin typeface="Adine Kirnberg" panose="02000505020000020002" pitchFamily="2" charset="0"/>
              </a:rPr>
              <a:t>Terima kasih atas perhatiannya</a:t>
            </a:r>
            <a:endParaRPr lang="en-ID" dirty="0">
              <a:latin typeface="Adine Kirnberg" panose="02000505020000020002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034852"/>
            <a:ext cx="9144000" cy="4385046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1" dirty="0" err="1"/>
              <a:t>Merujuk</a:t>
            </a:r>
            <a:r>
              <a:rPr lang="en-US" b="1" i="1" dirty="0"/>
              <a:t> pada Paper </a:t>
            </a:r>
            <a:r>
              <a:rPr lang="en-US" b="1" i="1" dirty="0" err="1"/>
              <a:t>dengan</a:t>
            </a:r>
            <a:r>
              <a:rPr lang="en-US" b="1" i="1" dirty="0"/>
              <a:t> </a:t>
            </a:r>
            <a:r>
              <a:rPr lang="en-US" b="1" i="1" dirty="0" err="1"/>
              <a:t>Judul</a:t>
            </a:r>
            <a:r>
              <a:rPr lang="en-US" i="1" dirty="0"/>
              <a:t> :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CharisSIL"/>
              </a:rPr>
              <a:t>A unified technique for entropy enhancement based diabetic retinopathy detection using hybrid neural network</a:t>
            </a:r>
            <a:r>
              <a:rPr lang="en-US" sz="2800" dirty="0"/>
              <a:t> </a:t>
            </a:r>
          </a:p>
          <a:p>
            <a:pPr algn="l"/>
            <a:r>
              <a:rPr lang="en-US" b="1" i="1" dirty="0" err="1"/>
              <a:t>Jurnal</a:t>
            </a:r>
            <a:r>
              <a:rPr lang="en-US" i="1" dirty="0"/>
              <a:t> :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CharisSIL"/>
              </a:rPr>
              <a:t>Computers in Biology and Medicine</a:t>
            </a:r>
            <a:r>
              <a:rPr lang="en-US" sz="2800" dirty="0"/>
              <a:t> </a:t>
            </a:r>
          </a:p>
          <a:p>
            <a:pPr algn="l"/>
            <a:r>
              <a:rPr lang="en-US" b="1" i="1" dirty="0" err="1"/>
              <a:t>Penulis</a:t>
            </a:r>
            <a:r>
              <a:rPr lang="en-US" i="1" dirty="0"/>
              <a:t> :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CharisSIL"/>
              </a:rPr>
              <a:t>Fatima, Muhammad Imran,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harisSIL"/>
              </a:rPr>
              <a:t>Anayat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harisSIL"/>
              </a:rPr>
              <a:t> Ulla, Muhammad Arif, Rida Noor</a:t>
            </a:r>
            <a:endParaRPr lang="en-US" sz="2800" dirty="0"/>
          </a:p>
          <a:p>
            <a:pPr algn="l"/>
            <a:r>
              <a:rPr lang="en-US" b="1" i="1" dirty="0" err="1"/>
              <a:t>Tahun</a:t>
            </a:r>
            <a:r>
              <a:rPr lang="en-US" b="1" i="1" dirty="0"/>
              <a:t> </a:t>
            </a:r>
            <a:r>
              <a:rPr lang="en-US" b="1" i="1" dirty="0" err="1"/>
              <a:t>Terbit</a:t>
            </a:r>
            <a:r>
              <a:rPr lang="en-US" b="1" i="1" dirty="0"/>
              <a:t>: </a:t>
            </a:r>
          </a:p>
          <a:p>
            <a:pPr algn="l"/>
            <a:r>
              <a:rPr lang="en-US" sz="2800" dirty="0"/>
              <a:t>2022</a:t>
            </a:r>
            <a:endParaRPr lang="en-US" b="1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92306" y="1110266"/>
            <a:ext cx="9144000" cy="394937"/>
          </a:xfrm>
        </p:spPr>
        <p:txBody>
          <a:bodyPr>
            <a:noAutofit/>
          </a:bodyPr>
          <a:lstStyle/>
          <a:p>
            <a:r>
              <a:rPr lang="en-US" sz="3600" dirty="0"/>
              <a:t>LATAR BELAKANG / PROBLEM IDENTIFICATION</a:t>
            </a:r>
          </a:p>
        </p:txBody>
      </p:sp>
      <p:sp>
        <p:nvSpPr>
          <p:cNvPr id="2" name="Subtitle 4"/>
          <p:cNvSpPr txBox="1"/>
          <p:nvPr/>
        </p:nvSpPr>
        <p:spPr>
          <a:xfrm>
            <a:off x="1114425" y="2066364"/>
            <a:ext cx="9144000" cy="418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harisSIL"/>
              </a:rPr>
              <a:t>Paper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rujukan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berhasil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melakukan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klasifikasi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penyakit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harisSIL"/>
              </a:rPr>
              <a:t>Diabetic Retinopathy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harisSIL"/>
              </a:rPr>
              <a:t>Dataset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dari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penelitian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sebelumnya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harisSIL"/>
              </a:rPr>
              <a:t>UWF,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harisSIL"/>
              </a:rPr>
              <a:t>APTOS,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harisSIL"/>
              </a:rPr>
              <a:t>Medissor</a:t>
            </a:r>
            <a:endParaRPr lang="en-US" sz="1800" dirty="0">
              <a:solidFill>
                <a:srgbClr val="000000"/>
              </a:solidFill>
              <a:latin typeface="CharisSI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harisSIL"/>
              </a:rPr>
              <a:t>Mencoba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membuktikan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dataset yang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berbeda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EyePacs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apakah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meraih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hasil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sama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baik</a:t>
            </a:r>
            <a:br>
              <a:rPr lang="en-US" sz="1000" dirty="0"/>
            </a:br>
            <a:br>
              <a:rPr lang="en-US" sz="1200" dirty="0"/>
            </a:br>
            <a:endParaRPr lang="en-US" sz="1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53035" y="1034852"/>
            <a:ext cx="3290047" cy="39493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BATASAN</a:t>
            </a:r>
          </a:p>
        </p:txBody>
      </p:sp>
      <p:sp>
        <p:nvSpPr>
          <p:cNvPr id="7" name="Subtitle 4"/>
          <p:cNvSpPr txBox="1"/>
          <p:nvPr/>
        </p:nvSpPr>
        <p:spPr>
          <a:xfrm>
            <a:off x="6418731" y="1034852"/>
            <a:ext cx="3576917" cy="394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 err="1"/>
              <a:t>Maksud</a:t>
            </a:r>
            <a:r>
              <a:rPr lang="en-US" sz="4000" dirty="0"/>
              <a:t>/</a:t>
            </a:r>
            <a:r>
              <a:rPr lang="en-US" sz="4000" dirty="0" err="1"/>
              <a:t>Tujuan</a:t>
            </a:r>
            <a:endParaRPr lang="en-US" sz="4000" dirty="0"/>
          </a:p>
        </p:txBody>
      </p:sp>
      <p:sp>
        <p:nvSpPr>
          <p:cNvPr id="9" name="Subtitle 4"/>
          <p:cNvSpPr txBox="1"/>
          <p:nvPr/>
        </p:nvSpPr>
        <p:spPr>
          <a:xfrm>
            <a:off x="753035" y="1679974"/>
            <a:ext cx="5011271" cy="4236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Projek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mengimplementasi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unified technique for entropy enhancement based diabetic retinopathy  detection using hybrid neural network 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(Fatima, 2022)</a:t>
            </a:r>
            <a:endParaRPr lang="en-US" sz="16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Proses pada “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penghilangan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perlu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”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sudah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pada dataset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projek</a:t>
            </a:r>
            <a:endParaRPr lang="en-US" sz="1600" i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Projek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evaluasi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peforma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dataset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eyepacs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dan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mencoba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membandingkan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arsitektur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CNN VGG16.</a:t>
            </a:r>
            <a:endParaRPr lang="en-US" sz="16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4"/>
          <p:cNvSpPr txBox="1"/>
          <p:nvPr/>
        </p:nvSpPr>
        <p:spPr>
          <a:xfrm>
            <a:off x="6418731" y="1679974"/>
            <a:ext cx="5011271" cy="4236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Maksud</a:t>
            </a:r>
            <a:r>
              <a:rPr lang="en-US" sz="1600" b="1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Menjadi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Sebuah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aporan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projek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mengimplementasikan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penelitian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unified technique for entropy enhancement based diabetic retinopathy  detection using hybrid neural network (Fatima, 2022)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dataset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eyepacs</a:t>
            </a:r>
            <a:endParaRPr lang="en-US" sz="14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Tujuan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Membuktikan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tingkat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deteksi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dataset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EyePacs</a:t>
            </a:r>
            <a:endParaRPr lang="en-US" sz="1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Memberikan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umpan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balik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terkait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kemampuan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deteksi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penyakit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diabetic retinopathy pada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penelitan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rujukan</a:t>
            </a:r>
            <a:endParaRPr lang="en-US" sz="14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i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034852"/>
            <a:ext cx="9144000" cy="394937"/>
          </a:xfrm>
        </p:spPr>
        <p:txBody>
          <a:bodyPr>
            <a:noAutofit/>
          </a:bodyPr>
          <a:lstStyle/>
          <a:p>
            <a:r>
              <a:rPr lang="en-US" sz="4000" dirty="0"/>
              <a:t>Classes</a:t>
            </a:r>
          </a:p>
        </p:txBody>
      </p:sp>
      <p:pic>
        <p:nvPicPr>
          <p:cNvPr id="3" name="Picture 2" descr="Chart, bubble chart&#10;&#10;Description automatically generated"/>
          <p:cNvPicPr>
            <a:picLocks noChangeAspect="1"/>
          </p:cNvPicPr>
          <p:nvPr/>
        </p:nvPicPr>
        <p:blipFill rotWithShape="1">
          <a:blip r:embed="rId2"/>
          <a:srcRect b="9757"/>
          <a:stretch>
            <a:fillRect/>
          </a:stretch>
        </p:blipFill>
        <p:spPr>
          <a:xfrm>
            <a:off x="1062316" y="2042297"/>
            <a:ext cx="10089029" cy="2502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779608"/>
            <a:ext cx="9144000" cy="394937"/>
          </a:xfrm>
        </p:spPr>
        <p:txBody>
          <a:bodyPr>
            <a:noAutofit/>
          </a:bodyPr>
          <a:lstStyle/>
          <a:p>
            <a:r>
              <a:rPr lang="en-US" sz="4000" dirty="0"/>
              <a:t>DATASETS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8165" y="1983097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EyePacs</a:t>
            </a:r>
            <a:r>
              <a:rPr lang="en-US" sz="1800" b="1" dirty="0"/>
              <a:t> Dataset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164" y="2504495"/>
            <a:ext cx="33237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Dataset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gambar-gambar</a:t>
            </a:r>
            <a:r>
              <a:rPr lang="en-US" dirty="0"/>
              <a:t> fundus </a:t>
            </a:r>
            <a:r>
              <a:rPr lang="en-US" dirty="0" err="1"/>
              <a:t>mata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88.702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. </a:t>
            </a:r>
            <a:r>
              <a:rPr lang="en-US" dirty="0" err="1"/>
              <a:t>disediakan</a:t>
            </a:r>
            <a:r>
              <a:rPr lang="en-US" dirty="0"/>
              <a:t> oleh </a:t>
            </a:r>
            <a:r>
              <a:rPr lang="en-US" dirty="0" err="1"/>
              <a:t>EyePACS</a:t>
            </a:r>
            <a:r>
              <a:rPr lang="en-US" dirty="0"/>
              <a:t> dan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oleh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di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perawatan</a:t>
            </a:r>
            <a:r>
              <a:rPr lang="en-US" dirty="0"/>
              <a:t> primer di </a:t>
            </a:r>
            <a:r>
              <a:rPr lang="en-US" dirty="0" err="1"/>
              <a:t>seluruh</a:t>
            </a:r>
            <a:r>
              <a:rPr lang="en-US" dirty="0"/>
              <a:t> California dan di </a:t>
            </a:r>
            <a:r>
              <a:rPr lang="en-US" dirty="0" err="1"/>
              <a:t>tempat</a:t>
            </a:r>
            <a:r>
              <a:rPr lang="en-US" dirty="0"/>
              <a:t> lain</a:t>
            </a:r>
            <a:endParaRPr lang="es-ES" sz="2000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4805082" y="1326611"/>
          <a:ext cx="6959600" cy="479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034852"/>
            <a:ext cx="9144000" cy="394937"/>
          </a:xfrm>
        </p:spPr>
        <p:txBody>
          <a:bodyPr>
            <a:noAutofit/>
          </a:bodyPr>
          <a:lstStyle/>
          <a:p>
            <a:r>
              <a:rPr lang="en-US" sz="4000" dirty="0"/>
              <a:t>METOD</a:t>
            </a:r>
            <a:r>
              <a:rPr lang="id-ID" sz="4000" dirty="0"/>
              <a:t>O</a:t>
            </a:r>
            <a:r>
              <a:rPr lang="en-US" sz="4000" dirty="0"/>
              <a:t>LOGI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560" y="2848410"/>
            <a:ext cx="304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>
                <a:solidFill>
                  <a:srgbClr val="000000"/>
                </a:solidFill>
                <a:effectLst/>
                <a:latin typeface="CharisSIL"/>
              </a:rPr>
              <a:t>Removal of Unnecessary Information*</a:t>
            </a:r>
            <a:r>
              <a:rPr lang="en-US" b="1" dirty="0"/>
              <a:t> </a:t>
            </a:r>
            <a:br>
              <a:rPr lang="en-US" b="1" dirty="0"/>
            </a:b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5560" y="3538241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Menghapus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informasi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tidak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perlu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dengan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menggunakan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algoritma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diusulkan</a:t>
            </a:r>
            <a:endParaRPr lang="en-US" sz="1800" b="1" dirty="0"/>
          </a:p>
        </p:txBody>
      </p:sp>
      <p:sp>
        <p:nvSpPr>
          <p:cNvPr id="2" name="Oval 1"/>
          <p:cNvSpPr/>
          <p:nvPr/>
        </p:nvSpPr>
        <p:spPr>
          <a:xfrm>
            <a:off x="1974542" y="2143187"/>
            <a:ext cx="550037" cy="550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3934723" y="2736724"/>
            <a:ext cx="624112" cy="573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2891910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CharisSIL-Italic"/>
              </a:rPr>
              <a:t>Entropy enhancement</a:t>
            </a:r>
            <a:r>
              <a:rPr lang="en-US" b="1" dirty="0"/>
              <a:t> </a:t>
            </a:r>
            <a:br>
              <a:rPr lang="en-US" b="1" dirty="0"/>
            </a:br>
            <a:endParaRPr lang="en-US" sz="1800" b="1" dirty="0"/>
          </a:p>
        </p:txBody>
      </p:sp>
      <p:sp>
        <p:nvSpPr>
          <p:cNvPr id="13" name="Oval 12"/>
          <p:cNvSpPr/>
          <p:nvPr/>
        </p:nvSpPr>
        <p:spPr>
          <a:xfrm>
            <a:off x="5820982" y="2186687"/>
            <a:ext cx="550037" cy="550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7662048" y="2780224"/>
            <a:ext cx="624112" cy="573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86160" y="2891910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CharisSIL-Italic"/>
              </a:rPr>
              <a:t>Hybrid neural network</a:t>
            </a:r>
            <a:r>
              <a:rPr lang="en-US" b="1" dirty="0"/>
              <a:t> </a:t>
            </a:r>
            <a:br>
              <a:rPr lang="en-US" b="1" dirty="0"/>
            </a:br>
            <a:endParaRPr lang="en-US" sz="1800" b="1" dirty="0"/>
          </a:p>
        </p:txBody>
      </p:sp>
      <p:sp>
        <p:nvSpPr>
          <p:cNvPr id="17" name="Oval 16"/>
          <p:cNvSpPr/>
          <p:nvPr/>
        </p:nvSpPr>
        <p:spPr>
          <a:xfrm>
            <a:off x="9535142" y="2186687"/>
            <a:ext cx="550037" cy="550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0" y="3538241"/>
            <a:ext cx="304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Memperjelas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gambar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input agar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gambar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lebih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mudah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dikenali</a:t>
            </a:r>
            <a:endParaRPr lang="en-US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286160" y="3429000"/>
            <a:ext cx="3048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Menggunakan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DL yang Bernama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harisSIL"/>
              </a:rPr>
              <a:t>hybrid network</a:t>
            </a:r>
            <a:r>
              <a:rPr lang="en-US" i="1" dirty="0"/>
              <a:t> </a:t>
            </a:r>
            <a:endParaRPr lang="en-US" sz="1800" b="0" i="1" dirty="0">
              <a:solidFill>
                <a:srgbClr val="000000"/>
              </a:solidFill>
              <a:effectLst/>
              <a:latin typeface="CharisSIL"/>
            </a:endParaRPr>
          </a:p>
          <a:p>
            <a:pPr algn="ctr"/>
            <a:r>
              <a:rPr lang="en-US" dirty="0"/>
              <a:t>,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terdiri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2 sub-networks,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output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model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utama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tambahan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digabungkan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dimasukkan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model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klasifikasi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800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301" y="580997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effectLst/>
                <a:latin typeface="CharisSIL"/>
              </a:rPr>
              <a:t>* 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harisSIL"/>
              </a:rPr>
              <a:t>Suda</a:t>
            </a:r>
            <a:r>
              <a:rPr lang="en-US" sz="1200" i="1" dirty="0" err="1">
                <a:solidFill>
                  <a:srgbClr val="000000"/>
                </a:solidFill>
                <a:latin typeface="CharisSIL"/>
              </a:rPr>
              <a:t>h</a:t>
            </a:r>
            <a:r>
              <a:rPr lang="en-US" sz="1200" i="1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sz="1200" i="1" dirty="0" err="1">
                <a:solidFill>
                  <a:srgbClr val="000000"/>
                </a:solidFill>
                <a:latin typeface="CharisSIL"/>
              </a:rPr>
              <a:t>dilakukan</a:t>
            </a:r>
            <a:r>
              <a:rPr lang="en-US" sz="1200" i="1" dirty="0">
                <a:solidFill>
                  <a:srgbClr val="000000"/>
                </a:solidFill>
                <a:latin typeface="CharisSIL"/>
              </a:rPr>
              <a:t> pada dataset yang </a:t>
            </a:r>
            <a:r>
              <a:rPr lang="en-US" sz="1200" i="1" dirty="0" err="1">
                <a:solidFill>
                  <a:srgbClr val="000000"/>
                </a:solidFill>
                <a:latin typeface="CharisSIL"/>
              </a:rPr>
              <a:t>digunakan</a:t>
            </a:r>
            <a:endParaRPr lang="en-US" sz="12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" grpId="0" animBg="1"/>
      <p:bldP spid="3" grpId="0" animBg="1"/>
      <p:bldP spid="10" grpId="0"/>
      <p:bldP spid="13" grpId="0" animBg="1"/>
      <p:bldP spid="14" grpId="0" animBg="1"/>
      <p:bldP spid="16" grpId="0"/>
      <p:bldP spid="17" grpId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Metodologi</a:t>
            </a:r>
            <a:endParaRPr lang="en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5376" cy="4351338"/>
          </a:xfrm>
        </p:spPr>
        <p:txBody>
          <a:bodyPr/>
          <a:lstStyle/>
          <a:p>
            <a:pPr marL="358775" indent="-358775">
              <a:buFont typeface="+mj-lt"/>
              <a:buAutoNum type="arabicPeriod"/>
            </a:pPr>
            <a:r>
              <a:rPr lang="en-ID" i="1" dirty="0"/>
              <a:t>Removal of Unnecessary Information</a:t>
            </a:r>
          </a:p>
          <a:p>
            <a:pPr marL="627380" lvl="1" indent="-268605"/>
            <a:r>
              <a:rPr lang="en-ID" dirty="0" err="1"/>
              <a:t>Mengfokuskan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retina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dengan</a:t>
            </a:r>
            <a:br>
              <a:rPr lang="en-ID" dirty="0"/>
            </a:br>
            <a:r>
              <a:rPr lang="en-ID" dirty="0" err="1"/>
              <a:t>algoritma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dicantumkan</a:t>
            </a:r>
            <a:r>
              <a:rPr lang="en-ID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92" y="1690688"/>
            <a:ext cx="4250555" cy="4003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Metodologi</a:t>
            </a:r>
            <a:endParaRPr lang="en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7775" cy="4351338"/>
          </a:xfrm>
        </p:spPr>
        <p:txBody>
          <a:bodyPr>
            <a:normAutofit fontScale="92500"/>
          </a:bodyPr>
          <a:lstStyle/>
          <a:p>
            <a:pPr marL="361950" indent="-361950" algn="just">
              <a:buFont typeface="+mj-lt"/>
              <a:buAutoNum type="arabicPeriod" startAt="2"/>
            </a:pPr>
            <a:r>
              <a:rPr lang="en-ID" i="1" dirty="0"/>
              <a:t>Entropy Enhancement</a:t>
            </a:r>
          </a:p>
          <a:p>
            <a:pPr marL="627380" lvl="1" indent="-265430" algn="just"/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wavelet transform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Haar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i="1" dirty="0"/>
              <a:t>approximation</a:t>
            </a:r>
            <a:r>
              <a:rPr lang="en-ID" dirty="0"/>
              <a:t> (A), </a:t>
            </a:r>
            <a:r>
              <a:rPr lang="en-ID" i="1" dirty="0"/>
              <a:t>horizontal </a:t>
            </a:r>
            <a:r>
              <a:rPr lang="en-ID" dirty="0"/>
              <a:t>(H), </a:t>
            </a:r>
            <a:r>
              <a:rPr lang="en-ID" i="1" dirty="0"/>
              <a:t>vertical</a:t>
            </a:r>
            <a:r>
              <a:rPr lang="en-ID" dirty="0"/>
              <a:t> (V), dan </a:t>
            </a:r>
            <a:r>
              <a:rPr lang="en-ID" i="1" dirty="0"/>
              <a:t>diagonal </a:t>
            </a:r>
            <a:r>
              <a:rPr lang="en-ID" dirty="0"/>
              <a:t>(D).</a:t>
            </a:r>
          </a:p>
          <a:p>
            <a:pPr marL="627380" lvl="1" indent="-265430" algn="just"/>
            <a:r>
              <a:rPr lang="en-ID" dirty="0"/>
              <a:t>Bagian H, V, dan D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tekstur</a:t>
            </a:r>
            <a:r>
              <a:rPr lang="en-ID" dirty="0"/>
              <a:t> dan </a:t>
            </a:r>
            <a:r>
              <a:rPr lang="en-ID" dirty="0" err="1"/>
              <a:t>tepi</a:t>
            </a:r>
            <a:r>
              <a:rPr lang="en-ID" dirty="0"/>
              <a:t>.</a:t>
            </a:r>
          </a:p>
          <a:p>
            <a:pPr marL="627380" lvl="1" indent="-265430" algn="just"/>
            <a:r>
              <a:rPr lang="en-ID" dirty="0"/>
              <a:t>Yang </a:t>
            </a:r>
            <a:r>
              <a:rPr lang="en-ID" dirty="0" err="1"/>
              <a:t>dimodifikasi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A,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entropy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dan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tinggi</a:t>
            </a:r>
            <a:r>
              <a:rPr lang="en-ID" dirty="0"/>
              <a:t> dan </a:t>
            </a:r>
            <a:r>
              <a:rPr lang="en-ID" dirty="0" err="1"/>
              <a:t>citranya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6015"/>
          <a:stretch>
            <a:fillRect/>
          </a:stretch>
        </p:blipFill>
        <p:spPr>
          <a:xfrm>
            <a:off x="6298145" y="1463528"/>
            <a:ext cx="5515745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933</Words>
  <Application>Microsoft Office PowerPoint</Application>
  <PresentationFormat>Widescreen</PresentationFormat>
  <Paragraphs>174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Adine Kirnberg</vt:lpstr>
      <vt:lpstr>Arial</vt:lpstr>
      <vt:lpstr>Calibri</vt:lpstr>
      <vt:lpstr>Calibri Light</vt:lpstr>
      <vt:lpstr>CharisSIL</vt:lpstr>
      <vt:lpstr>CharisSIL-Italic</vt:lpstr>
      <vt:lpstr>inherit</vt:lpstr>
      <vt:lpstr>Times New Roman</vt:lpstr>
      <vt:lpstr>Office Theme</vt:lpstr>
      <vt:lpstr>Final Project Implementation of method from “A unified technique for entropy enhancement based diabetic retinopathy detection using hybrid neural network” Using Eyapacs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Metodologi</vt:lpstr>
      <vt:lpstr>Metodologi</vt:lpstr>
      <vt:lpstr>Metodologi</vt:lpstr>
      <vt:lpstr>Metodologi</vt:lpstr>
      <vt:lpstr>Metodologi</vt:lpstr>
      <vt:lpstr>Hasil dan Pembahasan</vt:lpstr>
      <vt:lpstr>Hasil dan Pembahasan</vt:lpstr>
      <vt:lpstr>Hasil dan Pembahasan</vt:lpstr>
      <vt:lpstr>Hasil dan Pembahasan</vt:lpstr>
      <vt:lpstr>Kesimpulan</vt:lpstr>
      <vt:lpstr>Terima kasih atas perhatiannya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A unified technique for entropy enhancement based diabetic retinopathy detection using hybrid neural network</dc:title>
  <dc:creator>Zelli Ghea Mardi Anugrah</dc:creator>
  <cp:lastModifiedBy>Zelli Ghea Mardi Anugrah</cp:lastModifiedBy>
  <cp:revision>18</cp:revision>
  <dcterms:created xsi:type="dcterms:W3CDTF">2023-03-22T11:54:00Z</dcterms:created>
  <dcterms:modified xsi:type="dcterms:W3CDTF">2023-06-10T12:35:25Z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0x010100DEA1B327038434479AB0ECABAA0BCF09</vt:lpwstr>
  </property>
  <property fmtid="{D5CDD505-2E9C-101B-9397-08002B2CF9AE}" pid="3" name="ICV">
    <vt:lpwstr>979ED258ABEA4A3181F44A4F2FB9716D</vt:lpwstr>
  </property>
  <property fmtid="{D5CDD505-2E9C-101B-9397-08002B2CF9AE}" pid="4" name="KSOProductBuildVer">
    <vt:lpwstr>1033-11.2.0.11537</vt:lpwstr>
  </property>
</Properties>
</file>