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2" r:id="rId3"/>
  </p:sldMasterIdLst>
  <p:notesMasterIdLst>
    <p:notesMasterId r:id="rId5"/>
  </p:notesMasterIdLst>
  <p:sldIdLst>
    <p:sldId id="256" r:id="rId4"/>
    <p:sldId id="359" r:id="rId6"/>
    <p:sldId id="360" r:id="rId7"/>
    <p:sldId id="362" r:id="rId8"/>
    <p:sldId id="361" r:id="rId9"/>
    <p:sldId id="369" r:id="rId10"/>
    <p:sldId id="368" r:id="rId11"/>
    <p:sldId id="367" r:id="rId12"/>
    <p:sldId id="366" r:id="rId13"/>
    <p:sldId id="365" r:id="rId14"/>
    <p:sldId id="364" r:id="rId15"/>
    <p:sldId id="363" r:id="rId16"/>
    <p:sldId id="370" r:id="rId17"/>
    <p:sldId id="372" r:id="rId18"/>
    <p:sldId id="373" r:id="rId19"/>
    <p:sldId id="374" r:id="rId20"/>
    <p:sldId id="375" r:id="rId21"/>
    <p:sldId id="376" r:id="rId22"/>
    <p:sldId id="377" r:id="rId23"/>
    <p:sldId id="379" r:id="rId24"/>
    <p:sldId id="386" r:id="rId25"/>
    <p:sldId id="391" r:id="rId26"/>
    <p:sldId id="397" r:id="rId27"/>
    <p:sldId id="401" r:id="rId28"/>
    <p:sldId id="400" r:id="rId29"/>
    <p:sldId id="403" r:id="rId30"/>
    <p:sldId id="404" r:id="rId31"/>
    <p:sldId id="407" r:id="rId32"/>
    <p:sldId id="381" r:id="rId33"/>
    <p:sldId id="383" r:id="rId34"/>
    <p:sldId id="408" r:id="rId35"/>
    <p:sldId id="418" r:id="rId36"/>
    <p:sldId id="385" r:id="rId37"/>
    <p:sldId id="384" r:id="rId38"/>
    <p:sldId id="409" r:id="rId39"/>
    <p:sldId id="410" r:id="rId40"/>
    <p:sldId id="411" r:id="rId41"/>
    <p:sldId id="4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D29"/>
    <a:srgbClr val="FFFF81"/>
    <a:srgbClr val="FCFF00"/>
    <a:srgbClr val="FAD400"/>
    <a:srgbClr val="A50021"/>
    <a:srgbClr val="A40000"/>
    <a:srgbClr val="344A5E"/>
    <a:srgbClr val="818286"/>
    <a:srgbClr val="0F75BD"/>
    <a:srgbClr val="007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700" autoAdjust="0"/>
    <p:restoredTop sz="94746" autoAdjust="0"/>
  </p:normalViewPr>
  <p:slideViewPr>
    <p:cSldViewPr snapToGrid="0">
      <p:cViewPr varScale="1">
        <p:scale>
          <a:sx n="78" d="100"/>
          <a:sy n="78" d="100"/>
        </p:scale>
        <p:origin x="134" y="254"/>
      </p:cViewPr>
      <p:guideLst>
        <p:guide orient="horz" pos="21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7" d="100"/>
          <a:sy n="67" d="100"/>
        </p:scale>
        <p:origin x="2189" y="-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9395673827399"/>
          <c:y val="0.0306889673162498"/>
          <c:w val="0.909768824797443"/>
          <c:h val="0.834911769218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Age 0-2 </c:v>
                </c:pt>
                <c:pt idx="1">
                  <c:v>Age 3-5</c:v>
                </c:pt>
                <c:pt idx="2">
                  <c:v>Age 6-10</c:v>
                </c:pt>
                <c:pt idx="3">
                  <c:v>Age 11-13</c:v>
                </c:pt>
                <c:pt idx="4">
                  <c:v>Age 14-18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0.06</c:v>
                </c:pt>
                <c:pt idx="1">
                  <c:v>0.09</c:v>
                </c:pt>
                <c:pt idx="2">
                  <c:v>0.08</c:v>
                </c:pt>
                <c:pt idx="3">
                  <c:v>0.08</c:v>
                </c:pt>
                <c:pt idx="4">
                  <c:v>0.09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3650767"/>
        <c:axId val="184370950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195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Age 0-2 </c:v>
                      </c:pt>
                      <c:pt idx="1">
                        <c:v>Age 3-5</c:v>
                      </c:pt>
                      <c:pt idx="2">
                        <c:v>Age 6-10</c:v>
                      </c:pt>
                      <c:pt idx="3">
                        <c:v>Age 11-13</c:v>
                      </c:pt>
                      <c:pt idx="4">
                        <c:v>Age 14-18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195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Age 0-2 </c:v>
                      </c:pt>
                      <c:pt idx="1">
                        <c:v>Age 3-5</c:v>
                      </c:pt>
                      <c:pt idx="2">
                        <c:v>Age 6-10</c:v>
                      </c:pt>
                      <c:pt idx="3">
                        <c:v>Age 11-13</c:v>
                      </c:pt>
                      <c:pt idx="4">
                        <c:v>Age 14-18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Chart>
      <c:catAx>
        <c:axId val="184365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43709503"/>
        <c:crosses val="autoZero"/>
        <c:auto val="1"/>
        <c:lblAlgn val="ctr"/>
        <c:lblOffset val="100"/>
        <c:noMultiLvlLbl val="0"/>
      </c:catAx>
      <c:valAx>
        <c:axId val="184370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4365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A4B22-85D7-492B-8925-146F1913A7F0}" type="doc">
      <dgm:prSet loTypeId="cycle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530C81-A6BD-46AA-B52E-E34B187EF3F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Allergen</a:t>
          </a:r>
          <a:r>
            <a:rPr lang="en-US"/>
            <a:t/>
          </a:r>
          <a:endParaRPr lang="en-US"/>
        </a:p>
      </dgm:t>
    </dgm:pt>
    <dgm:pt modelId="{79985B51-3193-4F28-9DBE-F93EDC068631}" cxnId="{31061447-3EBF-4A2D-A241-7AADFEA64490}" type="parTrans">
      <dgm:prSet/>
      <dgm:spPr/>
      <dgm:t>
        <a:bodyPr/>
        <a:lstStyle/>
        <a:p>
          <a:endParaRPr lang="en-US"/>
        </a:p>
      </dgm:t>
    </dgm:pt>
    <dgm:pt modelId="{17E96460-931D-4CE8-AA91-A7989AF0E799}" cxnId="{31061447-3EBF-4A2D-A241-7AADFEA64490}" type="sibTrans">
      <dgm:prSet/>
      <dgm:spPr/>
      <dgm:t>
        <a:bodyPr/>
        <a:lstStyle/>
        <a:p>
          <a:endParaRPr lang="en-US"/>
        </a:p>
      </dgm:t>
    </dgm:pt>
    <dgm:pt modelId="{7EC21C57-0EE4-4994-9673-7E82FA69C6EE}">
      <dgm:prSet phldrT="[Text]" custT="1"/>
      <dgm:spPr/>
      <dgm:t>
        <a:bodyPr/>
        <a:lstStyle/>
        <a:p>
          <a:r>
            <a:rPr lang="en-US" sz="1400" dirty="0"/>
            <a:t>Responsible for allergy</a:t>
          </a:r>
        </a:p>
      </dgm:t>
    </dgm:pt>
    <dgm:pt modelId="{5A0CD22C-00D8-4805-9935-33A4E3367EBA}" cxnId="{CAA684D4-0207-44E4-82F7-426280BDCE34}" type="parTrans">
      <dgm:prSet/>
      <dgm:spPr/>
      <dgm:t>
        <a:bodyPr/>
        <a:lstStyle/>
        <a:p>
          <a:endParaRPr lang="en-US" dirty="0"/>
        </a:p>
      </dgm:t>
    </dgm:pt>
    <dgm:pt modelId="{FF326F78-C73D-4530-B35C-35D1630364BA}" cxnId="{CAA684D4-0207-44E4-82F7-426280BDCE34}" type="sibTrans">
      <dgm:prSet/>
      <dgm:spPr/>
      <dgm:t>
        <a:bodyPr/>
        <a:lstStyle/>
        <a:p>
          <a:endParaRPr lang="en-US"/>
        </a:p>
      </dgm:t>
    </dgm:pt>
    <dgm:pt modelId="{36F3767D-AF2F-4226-B2F8-87BD51884B0B}">
      <dgm:prSet phldrT="[Text]" custT="1"/>
      <dgm:spPr/>
      <dgm:t>
        <a:bodyPr/>
        <a:lstStyle/>
        <a:p>
          <a:r>
            <a:rPr lang="en-US" sz="1600" dirty="0"/>
            <a:t>Antigen</a:t>
          </a:r>
        </a:p>
      </dgm:t>
    </dgm:pt>
    <dgm:pt modelId="{35EA8156-91FD-46E4-B475-30E863ABE6BF}" cxnId="{C2B0F117-CAD8-4B21-AAF8-6D85C364DACC}" type="parTrans">
      <dgm:prSet/>
      <dgm:spPr/>
      <dgm:t>
        <a:bodyPr/>
        <a:lstStyle/>
        <a:p>
          <a:endParaRPr lang="en-US"/>
        </a:p>
      </dgm:t>
    </dgm:pt>
    <dgm:pt modelId="{030B89D2-9052-412A-988E-3A444CD7AFD4}" cxnId="{C2B0F117-CAD8-4B21-AAF8-6D85C364DACC}" type="sibTrans">
      <dgm:prSet/>
      <dgm:spPr/>
      <dgm:t>
        <a:bodyPr/>
        <a:lstStyle/>
        <a:p>
          <a:endParaRPr lang="en-US"/>
        </a:p>
      </dgm:t>
    </dgm:pt>
    <dgm:pt modelId="{F179B56D-EC08-43EA-85BA-6FC72AC81AB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/>
            <a:t>Harmless invader substances </a:t>
          </a:r>
          <a:r>
            <a:rPr sz="1700"/>
            <a:t/>
          </a:r>
          <a:endParaRPr sz="1700"/>
        </a:p>
      </dgm:t>
    </dgm:pt>
    <dgm:pt modelId="{54393A1C-0BBF-44C0-B430-34FE77D4A7EA}" cxnId="{3220057D-0757-4E6A-A588-6F358FDCEE28}" type="parTrans">
      <dgm:prSet/>
      <dgm:spPr/>
      <dgm:t>
        <a:bodyPr/>
        <a:lstStyle/>
        <a:p>
          <a:endParaRPr lang="en-US"/>
        </a:p>
      </dgm:t>
    </dgm:pt>
    <dgm:pt modelId="{9DEC68CD-9407-4F5F-9BC7-FAE72A111BE9}" cxnId="{3220057D-0757-4E6A-A588-6F358FDCEE28}" type="sibTrans">
      <dgm:prSet/>
      <dgm:spPr/>
      <dgm:t>
        <a:bodyPr/>
        <a:lstStyle/>
        <a:p>
          <a:endParaRPr lang="en-US"/>
        </a:p>
      </dgm:t>
    </dgm:pt>
    <dgm:pt modelId="{5B3FF0F2-BEBB-45CE-A14D-25250C2D3FE8}">
      <dgm:prSet phldrT="[Text]" custT="1"/>
      <dgm:spPr/>
      <dgm:t>
        <a:bodyPr/>
        <a:lstStyle/>
        <a:p>
          <a:r>
            <a:rPr lang="en-US" sz="1600" dirty="0"/>
            <a:t>Protein</a:t>
          </a:r>
        </a:p>
      </dgm:t>
    </dgm:pt>
    <dgm:pt modelId="{B412CB82-1F20-4100-BB66-5987B599CEE1}" cxnId="{7FF0D382-999C-40DC-AB0F-5E07120C5E83}" type="parTrans">
      <dgm:prSet/>
      <dgm:spPr/>
      <dgm:t>
        <a:bodyPr/>
        <a:lstStyle/>
        <a:p>
          <a:endParaRPr lang="en-US"/>
        </a:p>
      </dgm:t>
    </dgm:pt>
    <dgm:pt modelId="{7C0D9794-AD90-4EE4-81DE-F1D5124FD49C}" cxnId="{7FF0D382-999C-40DC-AB0F-5E07120C5E83}" type="sibTrans">
      <dgm:prSet/>
      <dgm:spPr/>
      <dgm:t>
        <a:bodyPr/>
        <a:lstStyle/>
        <a:p>
          <a:endParaRPr lang="en-US"/>
        </a:p>
      </dgm:t>
    </dgm:pt>
    <dgm:pt modelId="{F8260C8C-E8BA-4BC9-BA55-85F05CA1D7E2}" type="pres">
      <dgm:prSet presAssocID="{9D2A4B22-85D7-492B-8925-146F1913A7F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BA1C11-8C4F-44E0-A7C4-F79B5AEF2631}" type="pres">
      <dgm:prSet presAssocID="{54530C81-A6BD-46AA-B52E-E34B187EF3F9}" presName="centerShape" presStyleLbl="node0" presStyleIdx="0" presStyleCnt="1"/>
      <dgm:spPr/>
    </dgm:pt>
    <dgm:pt modelId="{22637E81-7150-4AF3-9D95-CDBACAEE5BAF}" type="pres">
      <dgm:prSet presAssocID="{5A0CD22C-00D8-4805-9935-33A4E3367EBA}" presName="parTrans" presStyleLbl="sibTrans2D1" presStyleIdx="0" presStyleCnt="4"/>
      <dgm:spPr/>
    </dgm:pt>
    <dgm:pt modelId="{A294EEC4-2008-4A90-94BE-728923A9D023}" type="pres">
      <dgm:prSet presAssocID="{5A0CD22C-00D8-4805-9935-33A4E3367EBA}" presName="connectorText" presStyleCnt="0"/>
      <dgm:spPr/>
    </dgm:pt>
    <dgm:pt modelId="{DF733932-793E-47D6-A9FA-4A40FDE415C9}" type="pres">
      <dgm:prSet presAssocID="{7EC21C57-0EE4-4994-9673-7E82FA69C6EE}" presName="node" presStyleLbl="node1" presStyleIdx="0" presStyleCnt="4">
        <dgm:presLayoutVars>
          <dgm:bulletEnabled val="1"/>
        </dgm:presLayoutVars>
      </dgm:prSet>
      <dgm:spPr/>
    </dgm:pt>
    <dgm:pt modelId="{AFB7CCE4-D72D-4530-9E24-A38DDD1FF512}" type="pres">
      <dgm:prSet presAssocID="{35EA8156-91FD-46E4-B475-30E863ABE6BF}" presName="parTrans" presStyleLbl="sibTrans2D1" presStyleIdx="1" presStyleCnt="4"/>
      <dgm:spPr/>
    </dgm:pt>
    <dgm:pt modelId="{E52A1344-C50C-4A4E-B449-8289F754D2B8}" type="pres">
      <dgm:prSet presAssocID="{35EA8156-91FD-46E4-B475-30E863ABE6BF}" presName="connectorText" presStyleCnt="0"/>
      <dgm:spPr/>
    </dgm:pt>
    <dgm:pt modelId="{C1EB0D45-6A81-476B-BD8A-3BE5D99C19D8}" type="pres">
      <dgm:prSet presAssocID="{36F3767D-AF2F-4226-B2F8-87BD51884B0B}" presName="node" presStyleLbl="node1" presStyleIdx="1" presStyleCnt="4">
        <dgm:presLayoutVars>
          <dgm:bulletEnabled val="1"/>
        </dgm:presLayoutVars>
      </dgm:prSet>
      <dgm:spPr/>
    </dgm:pt>
    <dgm:pt modelId="{7D52779B-6304-47CA-A5C4-0A40152B7F62}" type="pres">
      <dgm:prSet presAssocID="{54393A1C-0BBF-44C0-B430-34FE77D4A7EA}" presName="parTrans" presStyleLbl="sibTrans2D1" presStyleIdx="2" presStyleCnt="4"/>
      <dgm:spPr/>
    </dgm:pt>
    <dgm:pt modelId="{2D838DF5-A586-4FFD-909E-6B5F9CBD6CB9}" type="pres">
      <dgm:prSet presAssocID="{54393A1C-0BBF-44C0-B430-34FE77D4A7EA}" presName="connectorText" presStyleCnt="0"/>
      <dgm:spPr/>
    </dgm:pt>
    <dgm:pt modelId="{FA91C503-0EE3-4252-9C7C-097C0E108FBC}" type="pres">
      <dgm:prSet presAssocID="{F179B56D-EC08-43EA-85BA-6FC72AC81ABF}" presName="node" presStyleLbl="node1" presStyleIdx="2" presStyleCnt="4">
        <dgm:presLayoutVars>
          <dgm:bulletEnabled val="1"/>
        </dgm:presLayoutVars>
      </dgm:prSet>
      <dgm:spPr/>
    </dgm:pt>
    <dgm:pt modelId="{06442138-43D4-4817-908C-C85ED21BD064}" type="pres">
      <dgm:prSet presAssocID="{B412CB82-1F20-4100-BB66-5987B599CEE1}" presName="parTrans" presStyleLbl="sibTrans2D1" presStyleIdx="3" presStyleCnt="4"/>
      <dgm:spPr/>
    </dgm:pt>
    <dgm:pt modelId="{FAD1A886-FB10-4B51-9FCD-3F3A94BC4F4E}" type="pres">
      <dgm:prSet presAssocID="{B412CB82-1F20-4100-BB66-5987B599CEE1}" presName="connectorText" presStyleCnt="0"/>
      <dgm:spPr/>
    </dgm:pt>
    <dgm:pt modelId="{B76C7346-F83F-46FE-AD2D-7C944A8AC377}" type="pres">
      <dgm:prSet presAssocID="{5B3FF0F2-BEBB-45CE-A14D-25250C2D3FE8}" presName="node" presStyleLbl="node1" presStyleIdx="3" presStyleCnt="4">
        <dgm:presLayoutVars>
          <dgm:bulletEnabled val="1"/>
        </dgm:presLayoutVars>
      </dgm:prSet>
      <dgm:spPr/>
    </dgm:pt>
  </dgm:ptLst>
  <dgm:cxnLst>
    <dgm:cxn modelId="{31061447-3EBF-4A2D-A241-7AADFEA64490}" srcId="{9D2A4B22-85D7-492B-8925-146F1913A7F0}" destId="{54530C81-A6BD-46AA-B52E-E34B187EF3F9}" srcOrd="0" destOrd="0" parTransId="{79985B51-3193-4F28-9DBE-F93EDC068631}" sibTransId="{17E96460-931D-4CE8-AA91-A7989AF0E799}"/>
    <dgm:cxn modelId="{CAA684D4-0207-44E4-82F7-426280BDCE34}" srcId="{54530C81-A6BD-46AA-B52E-E34B187EF3F9}" destId="{7EC21C57-0EE4-4994-9673-7E82FA69C6EE}" srcOrd="0" destOrd="0" parTransId="{5A0CD22C-00D8-4805-9935-33A4E3367EBA}" sibTransId="{FF326F78-C73D-4530-B35C-35D1630364BA}"/>
    <dgm:cxn modelId="{C2B0F117-CAD8-4B21-AAF8-6D85C364DACC}" srcId="{54530C81-A6BD-46AA-B52E-E34B187EF3F9}" destId="{36F3767D-AF2F-4226-B2F8-87BD51884B0B}" srcOrd="1" destOrd="0" parTransId="{35EA8156-91FD-46E4-B475-30E863ABE6BF}" sibTransId="{030B89D2-9052-412A-988E-3A444CD7AFD4}"/>
    <dgm:cxn modelId="{3220057D-0757-4E6A-A588-6F358FDCEE28}" srcId="{54530C81-A6BD-46AA-B52E-E34B187EF3F9}" destId="{F179B56D-EC08-43EA-85BA-6FC72AC81ABF}" srcOrd="2" destOrd="0" parTransId="{54393A1C-0BBF-44C0-B430-34FE77D4A7EA}" sibTransId="{9DEC68CD-9407-4F5F-9BC7-FAE72A111BE9}"/>
    <dgm:cxn modelId="{7FF0D382-999C-40DC-AB0F-5E07120C5E83}" srcId="{54530C81-A6BD-46AA-B52E-E34B187EF3F9}" destId="{5B3FF0F2-BEBB-45CE-A14D-25250C2D3FE8}" srcOrd="3" destOrd="0" parTransId="{B412CB82-1F20-4100-BB66-5987B599CEE1}" sibTransId="{7C0D9794-AD90-4EE4-81DE-F1D5124FD49C}"/>
    <dgm:cxn modelId="{0FFCDFE9-F5EB-496E-B3F3-B68BD864834A}" type="presOf" srcId="{9D2A4B22-85D7-492B-8925-146F1913A7F0}" destId="{F8260C8C-E8BA-4BC9-BA55-85F05CA1D7E2}" srcOrd="0" destOrd="0" presId="urn:microsoft.com/office/officeart/2005/8/layout/radial5"/>
    <dgm:cxn modelId="{1E901984-29AD-42C9-B073-3D7C288FBB42}" type="presParOf" srcId="{F8260C8C-E8BA-4BC9-BA55-85F05CA1D7E2}" destId="{35BA1C11-8C4F-44E0-A7C4-F79B5AEF2631}" srcOrd="0" destOrd="0" presId="urn:microsoft.com/office/officeart/2005/8/layout/radial5"/>
    <dgm:cxn modelId="{AD3B6A88-88D9-4973-A5C9-30FF53CF8745}" type="presOf" srcId="{54530C81-A6BD-46AA-B52E-E34B187EF3F9}" destId="{35BA1C11-8C4F-44E0-A7C4-F79B5AEF2631}" srcOrd="0" destOrd="0" presId="urn:microsoft.com/office/officeart/2005/8/layout/radial5"/>
    <dgm:cxn modelId="{503B0DC7-38CF-4FA8-A8D0-63F7B5ED9A65}" type="presParOf" srcId="{F8260C8C-E8BA-4BC9-BA55-85F05CA1D7E2}" destId="{22637E81-7150-4AF3-9D95-CDBACAEE5BAF}" srcOrd="1" destOrd="0" presId="urn:microsoft.com/office/officeart/2005/8/layout/radial5"/>
    <dgm:cxn modelId="{8ED6996D-A1AE-4DC1-B8A4-0D421845F7AD}" type="presOf" srcId="{5A0CD22C-00D8-4805-9935-33A4E3367EBA}" destId="{22637E81-7150-4AF3-9D95-CDBACAEE5BAF}" srcOrd="0" destOrd="0" presId="urn:microsoft.com/office/officeart/2005/8/layout/radial5"/>
    <dgm:cxn modelId="{23547F17-0A0C-4782-82F9-EF90C7ECCD66}" type="presParOf" srcId="{22637E81-7150-4AF3-9D95-CDBACAEE5BAF}" destId="{A294EEC4-2008-4A90-94BE-728923A9D023}" srcOrd="0" destOrd="1" presId="urn:microsoft.com/office/officeart/2005/8/layout/radial5"/>
    <dgm:cxn modelId="{3B52D0E4-FE8D-4544-9839-EE7634D786DB}" type="presOf" srcId="{5A0CD22C-00D8-4805-9935-33A4E3367EBA}" destId="{A294EEC4-2008-4A90-94BE-728923A9D023}" srcOrd="1" destOrd="0" presId="urn:microsoft.com/office/officeart/2005/8/layout/radial5"/>
    <dgm:cxn modelId="{04718469-B3D5-4AE9-972B-AF975E0FFE24}" type="presParOf" srcId="{F8260C8C-E8BA-4BC9-BA55-85F05CA1D7E2}" destId="{DF733932-793E-47D6-A9FA-4A40FDE415C9}" srcOrd="2" destOrd="0" presId="urn:microsoft.com/office/officeart/2005/8/layout/radial5"/>
    <dgm:cxn modelId="{F51BC6F7-6368-421C-80DE-428FFF637832}" type="presOf" srcId="{7EC21C57-0EE4-4994-9673-7E82FA69C6EE}" destId="{DF733932-793E-47D6-A9FA-4A40FDE415C9}" srcOrd="0" destOrd="0" presId="urn:microsoft.com/office/officeart/2005/8/layout/radial5"/>
    <dgm:cxn modelId="{88FE0CA5-633C-475F-B7EB-F7F53A6610BB}" type="presParOf" srcId="{F8260C8C-E8BA-4BC9-BA55-85F05CA1D7E2}" destId="{AFB7CCE4-D72D-4530-9E24-A38DDD1FF512}" srcOrd="3" destOrd="0" presId="urn:microsoft.com/office/officeart/2005/8/layout/radial5"/>
    <dgm:cxn modelId="{F1FA32CA-00BA-496A-9DE6-E0E2F66FBF90}" type="presOf" srcId="{35EA8156-91FD-46E4-B475-30E863ABE6BF}" destId="{AFB7CCE4-D72D-4530-9E24-A38DDD1FF512}" srcOrd="0" destOrd="0" presId="urn:microsoft.com/office/officeart/2005/8/layout/radial5"/>
    <dgm:cxn modelId="{0AE98E23-B9D2-4449-A94D-8728CBA4F5BE}" type="presParOf" srcId="{AFB7CCE4-D72D-4530-9E24-A38DDD1FF512}" destId="{E52A1344-C50C-4A4E-B449-8289F754D2B8}" srcOrd="0" destOrd="3" presId="urn:microsoft.com/office/officeart/2005/8/layout/radial5"/>
    <dgm:cxn modelId="{692B5A53-9BB4-4608-B3BA-BD2BDF324000}" type="presOf" srcId="{35EA8156-91FD-46E4-B475-30E863ABE6BF}" destId="{E52A1344-C50C-4A4E-B449-8289F754D2B8}" srcOrd="1" destOrd="0" presId="urn:microsoft.com/office/officeart/2005/8/layout/radial5"/>
    <dgm:cxn modelId="{CC40C5F6-F5B9-4435-B556-4BD2BF20FC9D}" type="presParOf" srcId="{F8260C8C-E8BA-4BC9-BA55-85F05CA1D7E2}" destId="{C1EB0D45-6A81-476B-BD8A-3BE5D99C19D8}" srcOrd="4" destOrd="0" presId="urn:microsoft.com/office/officeart/2005/8/layout/radial5"/>
    <dgm:cxn modelId="{F38788E6-D568-44FB-B0DD-DAF04797107C}" type="presOf" srcId="{36F3767D-AF2F-4226-B2F8-87BD51884B0B}" destId="{C1EB0D45-6A81-476B-BD8A-3BE5D99C19D8}" srcOrd="0" destOrd="0" presId="urn:microsoft.com/office/officeart/2005/8/layout/radial5"/>
    <dgm:cxn modelId="{0ED6478A-B12D-4DBE-B02C-34CE4959C638}" type="presParOf" srcId="{F8260C8C-E8BA-4BC9-BA55-85F05CA1D7E2}" destId="{7D52779B-6304-47CA-A5C4-0A40152B7F62}" srcOrd="5" destOrd="0" presId="urn:microsoft.com/office/officeart/2005/8/layout/radial5"/>
    <dgm:cxn modelId="{20D48E82-24DC-4931-8C32-0C5ADE410412}" type="presOf" srcId="{54393A1C-0BBF-44C0-B430-34FE77D4A7EA}" destId="{7D52779B-6304-47CA-A5C4-0A40152B7F62}" srcOrd="0" destOrd="0" presId="urn:microsoft.com/office/officeart/2005/8/layout/radial5"/>
    <dgm:cxn modelId="{810A27FC-E682-4F8B-B9F1-EBBF5F9BF4AC}" type="presParOf" srcId="{7D52779B-6304-47CA-A5C4-0A40152B7F62}" destId="{2D838DF5-A586-4FFD-909E-6B5F9CBD6CB9}" srcOrd="0" destOrd="5" presId="urn:microsoft.com/office/officeart/2005/8/layout/radial5"/>
    <dgm:cxn modelId="{7821EBC6-1199-41D9-927C-5F97DDA08F4C}" type="presOf" srcId="{54393A1C-0BBF-44C0-B430-34FE77D4A7EA}" destId="{2D838DF5-A586-4FFD-909E-6B5F9CBD6CB9}" srcOrd="1" destOrd="0" presId="urn:microsoft.com/office/officeart/2005/8/layout/radial5"/>
    <dgm:cxn modelId="{16530AB1-F955-416C-A7C7-198672DD3151}" type="presParOf" srcId="{F8260C8C-E8BA-4BC9-BA55-85F05CA1D7E2}" destId="{FA91C503-0EE3-4252-9C7C-097C0E108FBC}" srcOrd="6" destOrd="0" presId="urn:microsoft.com/office/officeart/2005/8/layout/radial5"/>
    <dgm:cxn modelId="{C3AFE534-D66A-451B-BADA-1D2E1705F76E}" type="presOf" srcId="{F179B56D-EC08-43EA-85BA-6FC72AC81ABF}" destId="{FA91C503-0EE3-4252-9C7C-097C0E108FBC}" srcOrd="0" destOrd="0" presId="urn:microsoft.com/office/officeart/2005/8/layout/radial5"/>
    <dgm:cxn modelId="{B351A2CB-48E1-4E96-8E67-F8352BFB4CBC}" type="presParOf" srcId="{F8260C8C-E8BA-4BC9-BA55-85F05CA1D7E2}" destId="{06442138-43D4-4817-908C-C85ED21BD064}" srcOrd="7" destOrd="0" presId="urn:microsoft.com/office/officeart/2005/8/layout/radial5"/>
    <dgm:cxn modelId="{677C8FD9-482A-42DD-B728-72C01EB4028B}" type="presOf" srcId="{B412CB82-1F20-4100-BB66-5987B599CEE1}" destId="{06442138-43D4-4817-908C-C85ED21BD064}" srcOrd="0" destOrd="0" presId="urn:microsoft.com/office/officeart/2005/8/layout/radial5"/>
    <dgm:cxn modelId="{5A4087E3-7D76-411F-9D28-F0F0997534C1}" type="presParOf" srcId="{06442138-43D4-4817-908C-C85ED21BD064}" destId="{FAD1A886-FB10-4B51-9FCD-3F3A94BC4F4E}" srcOrd="0" destOrd="7" presId="urn:microsoft.com/office/officeart/2005/8/layout/radial5"/>
    <dgm:cxn modelId="{BFCA2810-0071-479C-915A-61A5267511DA}" type="presOf" srcId="{B412CB82-1F20-4100-BB66-5987B599CEE1}" destId="{FAD1A886-FB10-4B51-9FCD-3F3A94BC4F4E}" srcOrd="1" destOrd="0" presId="urn:microsoft.com/office/officeart/2005/8/layout/radial5"/>
    <dgm:cxn modelId="{E6095B81-59EE-4D50-A7E0-80BC334739A9}" type="presParOf" srcId="{F8260C8C-E8BA-4BC9-BA55-85F05CA1D7E2}" destId="{B76C7346-F83F-46FE-AD2D-7C944A8AC377}" srcOrd="8" destOrd="0" presId="urn:microsoft.com/office/officeart/2005/8/layout/radial5"/>
    <dgm:cxn modelId="{9572058C-840B-46A3-8C80-4823A5225E36}" type="presOf" srcId="{5B3FF0F2-BEBB-45CE-A14D-25250C2D3FE8}" destId="{B76C7346-F83F-46FE-AD2D-7C944A8AC377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B9356EF3-F2BD-44EF-8989-A8C6F68A9C2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Unique Allergen 2,582 and Non-Allergen 2,428  </a:t>
          </a:r>
          <a:r>
            <a:rPr lang="en-US"/>
            <a:t/>
          </a:r>
          <a:endParaRPr lang="en-US"/>
        </a:p>
      </dgm:t>
    </dgm:pt>
    <dgm:pt modelId="{42B40A37-3B74-4139-88E7-27DB8ADAFB3B}" cxnId="{7C780C75-700C-40B3-A040-0B242EA8AE32}" type="parTrans">
      <dgm:prSet/>
      <dgm:spPr/>
    </dgm:pt>
    <dgm:pt modelId="{E862CC6F-EE5F-4708-AD0C-4AFC083AC1E9}" cxnId="{7C780C75-700C-40B3-A040-0B242EA8AE32}" type="sibTrans">
      <dgm:prSet/>
      <dgm:spPr/>
      <dgm:t>
        <a:bodyPr/>
        <a:p>
          <a:endParaRPr lang="en-US"/>
        </a:p>
      </dgm:t>
    </dgm:pt>
    <dgm:pt modelId="{EDABB1AF-A433-4877-8BF8-9FA85F924A2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Remove sequence if length is &lt;10 or &gt;2,000</a:t>
          </a:r>
          <a:r>
            <a:rPr lang="en-US"/>
            <a:t/>
          </a:r>
          <a:endParaRPr lang="en-US"/>
        </a:p>
      </dgm:t>
    </dgm:pt>
    <dgm:pt modelId="{22507475-337D-4D08-A27D-19453A1EC4B8}" cxnId="{93A4B850-4476-4D55-B851-F5DD131C7165}" type="parTrans">
      <dgm:prSet/>
      <dgm:spPr/>
    </dgm:pt>
    <dgm:pt modelId="{3E1956DE-23F8-4761-8F76-7ABD5A8AE770}" cxnId="{93A4B850-4476-4D55-B851-F5DD131C7165}" type="sibTrans">
      <dgm:prSet/>
      <dgm:spPr/>
      <dgm:t>
        <a:bodyPr/>
        <a:p>
          <a:endParaRPr lang="en-US"/>
        </a:p>
      </dgm:t>
    </dgm:pt>
    <dgm:pt modelId="{16C98B6D-CC9A-459C-A148-3249240D358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Unique Allergen  2,002 and Non-Allergen 2,427  </a:t>
          </a:r>
          <a:r>
            <a:rPr lang="en-US"/>
            <a:t/>
          </a:r>
          <a:endParaRPr lang="en-US"/>
        </a:p>
      </dgm:t>
    </dgm:pt>
    <dgm:pt modelId="{B2C4969C-7F63-4CB2-9C9A-A6F67CF17685}" cxnId="{5B82807E-A0DD-486C-BFA0-FFDC92B9C69A}" type="parTrans">
      <dgm:prSet/>
      <dgm:spPr/>
    </dgm:pt>
    <dgm:pt modelId="{D9B5BE56-AD46-4CF8-8D6E-63CE26896AAC}" cxnId="{5B82807E-A0DD-486C-BFA0-FFDC92B9C69A}" type="sibTrans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3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2"/>
      <dgm:spPr/>
    </dgm:pt>
    <dgm:pt modelId="{866543E3-7169-4994-AA48-DBEAD952B2D7}" type="pres">
      <dgm:prSet presAssocID="{E862CC6F-EE5F-4708-AD0C-4AFC083AC1E9}" presName="connectorText" presStyleCnt="0"/>
      <dgm:spPr/>
    </dgm:pt>
    <dgm:pt modelId="{0C6A0E2D-4913-46C1-A93F-3832E34B4A9D}" type="pres">
      <dgm:prSet presAssocID="{EDABB1AF-A433-4877-8BF8-9FA85F924A2C}" presName="node" presStyleLbl="node1" presStyleIdx="1" presStyleCnt="3">
        <dgm:presLayoutVars>
          <dgm:bulletEnabled val="1"/>
        </dgm:presLayoutVars>
      </dgm:prSet>
      <dgm:spPr/>
    </dgm:pt>
    <dgm:pt modelId="{18462591-2085-43A2-8617-BA9721C35F9F}" type="pres">
      <dgm:prSet presAssocID="{3E1956DE-23F8-4761-8F76-7ABD5A8AE770}" presName="sibTrans" presStyleLbl="sibTrans2D1" presStyleIdx="1" presStyleCnt="2"/>
      <dgm:spPr/>
    </dgm:pt>
    <dgm:pt modelId="{F0328CDC-AC5A-41D2-969E-7D80009105F2}" type="pres">
      <dgm:prSet presAssocID="{3E1956DE-23F8-4761-8F76-7ABD5A8AE770}" presName="connectorText" presStyleCnt="0"/>
      <dgm:spPr/>
    </dgm:pt>
    <dgm:pt modelId="{507274D1-9FFA-4CA1-8C30-ADC25E352D22}" type="pres">
      <dgm:prSet presAssocID="{16C98B6D-CC9A-459C-A148-3249240D3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7C780C75-700C-40B3-A040-0B242EA8AE32}" srcId="{F3AA1B95-8096-483E-937F-B7117F22143A}" destId="{B9356EF3-F2BD-44EF-8989-A8C6F68A9C26}" srcOrd="0" destOrd="0" parTransId="{42B40A37-3B74-4139-88E7-27DB8ADAFB3B}" sibTransId="{E862CC6F-EE5F-4708-AD0C-4AFC083AC1E9}"/>
    <dgm:cxn modelId="{93A4B850-4476-4D55-B851-F5DD131C7165}" srcId="{F3AA1B95-8096-483E-937F-B7117F22143A}" destId="{EDABB1AF-A433-4877-8BF8-9FA85F924A2C}" srcOrd="1" destOrd="0" parTransId="{22507475-337D-4D08-A27D-19453A1EC4B8}" sibTransId="{3E1956DE-23F8-4761-8F76-7ABD5A8AE770}"/>
    <dgm:cxn modelId="{5B82807E-A0DD-486C-BFA0-FFDC92B9C69A}" srcId="{F3AA1B95-8096-483E-937F-B7117F22143A}" destId="{16C98B6D-CC9A-459C-A148-3249240D3586}" srcOrd="2" destOrd="0" parTransId="{B2C4969C-7F63-4CB2-9C9A-A6F67CF17685}" sibTransId="{D9B5BE56-AD46-4CF8-8D6E-63CE26896AAC}"/>
    <dgm:cxn modelId="{799E2461-A87A-4B44-9987-9DF6A901E566}" type="presOf" srcId="{F3AA1B95-8096-483E-937F-B7117F22143A}" destId="{23E08954-DEFC-4A8C-B951-725E72315086}" srcOrd="0" destOrd="0" presId="urn:microsoft.com/office/officeart/2005/8/layout/process1"/>
    <dgm:cxn modelId="{0836D747-BA13-4BEB-BB2B-47BBA0565666}" type="presParOf" srcId="{23E08954-DEFC-4A8C-B951-725E72315086}" destId="{A9558FAE-AE26-43A7-A5EC-E1594E2B2F93}" srcOrd="0" destOrd="0" presId="urn:microsoft.com/office/officeart/2005/8/layout/process1"/>
    <dgm:cxn modelId="{051A8B69-53E7-4253-8DA1-744646A62C0C}" type="presOf" srcId="{B9356EF3-F2BD-44EF-8989-A8C6F68A9C26}" destId="{A9558FAE-AE26-43A7-A5EC-E1594E2B2F93}" srcOrd="0" destOrd="0" presId="urn:microsoft.com/office/officeart/2005/8/layout/process1"/>
    <dgm:cxn modelId="{001D5035-D0BB-4314-AD4A-34A169E73087}" type="presParOf" srcId="{23E08954-DEFC-4A8C-B951-725E72315086}" destId="{56077158-A490-49C0-92A3-E1F3F4A134D1}" srcOrd="1" destOrd="0" presId="urn:microsoft.com/office/officeart/2005/8/layout/process1"/>
    <dgm:cxn modelId="{7A8085F3-A07B-448C-816C-2F935343A375}" type="presOf" srcId="{E862CC6F-EE5F-4708-AD0C-4AFC083AC1E9}" destId="{56077158-A490-49C0-92A3-E1F3F4A134D1}" srcOrd="0" destOrd="0" presId="urn:microsoft.com/office/officeart/2005/8/layout/process1"/>
    <dgm:cxn modelId="{5624D2C7-1E2D-4EDC-9CFD-B3EF28075BB1}" type="presParOf" srcId="{56077158-A490-49C0-92A3-E1F3F4A134D1}" destId="{866543E3-7169-4994-AA48-DBEAD952B2D7}" srcOrd="0" destOrd="1" presId="urn:microsoft.com/office/officeart/2005/8/layout/process1"/>
    <dgm:cxn modelId="{BEA356FA-1063-46DB-A370-23BD4B6ECCEC}" type="presOf" srcId="{E862CC6F-EE5F-4708-AD0C-4AFC083AC1E9}" destId="{866543E3-7169-4994-AA48-DBEAD952B2D7}" srcOrd="1" destOrd="0" presId="urn:microsoft.com/office/officeart/2005/8/layout/process1"/>
    <dgm:cxn modelId="{1AE9D491-D2A3-4091-ABC5-D1C4D7923018}" type="presParOf" srcId="{23E08954-DEFC-4A8C-B951-725E72315086}" destId="{0C6A0E2D-4913-46C1-A93F-3832E34B4A9D}" srcOrd="2" destOrd="0" presId="urn:microsoft.com/office/officeart/2005/8/layout/process1"/>
    <dgm:cxn modelId="{FC015AE5-1C37-475E-9D5D-746A88001D49}" type="presOf" srcId="{EDABB1AF-A433-4877-8BF8-9FA85F924A2C}" destId="{0C6A0E2D-4913-46C1-A93F-3832E34B4A9D}" srcOrd="0" destOrd="0" presId="urn:microsoft.com/office/officeart/2005/8/layout/process1"/>
    <dgm:cxn modelId="{F8E579D5-0F1B-40B2-81F9-340DA3352D05}" type="presParOf" srcId="{23E08954-DEFC-4A8C-B951-725E72315086}" destId="{18462591-2085-43A2-8617-BA9721C35F9F}" srcOrd="3" destOrd="0" presId="urn:microsoft.com/office/officeart/2005/8/layout/process1"/>
    <dgm:cxn modelId="{A925E2EB-2CA1-4AC7-8707-F83FED475C2F}" type="presOf" srcId="{3E1956DE-23F8-4761-8F76-7ABD5A8AE770}" destId="{18462591-2085-43A2-8617-BA9721C35F9F}" srcOrd="0" destOrd="0" presId="urn:microsoft.com/office/officeart/2005/8/layout/process1"/>
    <dgm:cxn modelId="{CE0926DF-8F2B-40E0-9446-E230C70D0365}" type="presParOf" srcId="{18462591-2085-43A2-8617-BA9721C35F9F}" destId="{F0328CDC-AC5A-41D2-969E-7D80009105F2}" srcOrd="0" destOrd="3" presId="urn:microsoft.com/office/officeart/2005/8/layout/process1"/>
    <dgm:cxn modelId="{D32F3236-8AF6-4A33-9F07-44EEA6EEEC4B}" type="presOf" srcId="{3E1956DE-23F8-4761-8F76-7ABD5A8AE770}" destId="{F0328CDC-AC5A-41D2-969E-7D80009105F2}" srcOrd="1" destOrd="0" presId="urn:microsoft.com/office/officeart/2005/8/layout/process1"/>
    <dgm:cxn modelId="{0E0AC1E0-A23B-46E1-BC36-F825188B595B}" type="presParOf" srcId="{23E08954-DEFC-4A8C-B951-725E72315086}" destId="{507274D1-9FFA-4CA1-8C30-ADC25E352D22}" srcOrd="4" destOrd="0" presId="urn:microsoft.com/office/officeart/2005/8/layout/process1"/>
    <dgm:cxn modelId="{C459CC08-594F-4072-B1CC-1071DFDDADF6}" type="presOf" srcId="{16C98B6D-CC9A-459C-A148-3249240D3586}" destId="{507274D1-9FFA-4CA1-8C30-ADC25E352D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4506F12-8903-4824-ADEF-7967488DAF2A}" type="presOf" srcId="{9D527559-FDD8-4274-B634-C7FBCF5BC573}" destId="{60E81CF5-4537-4C2F-8762-598D2E91409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4506F12-8903-4824-ADEF-7967488DAF2A}" type="presOf" srcId="{9D527559-FDD8-4274-B634-C7FBCF5BC573}" destId="{60E81CF5-4537-4C2F-8762-598D2E91409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A1C11-8C4F-44E0-A7C4-F79B5AEF2631}">
      <dsp:nvSpPr>
        <dsp:cNvPr id="0" name=""/>
        <dsp:cNvSpPr/>
      </dsp:nvSpPr>
      <dsp:spPr>
        <a:xfrm>
          <a:off x="3003067" y="1798065"/>
          <a:ext cx="1280929" cy="12809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Allergen</a:t>
          </a:r>
        </a:p>
      </dsp:txBody>
      <dsp:txXfrm>
        <a:off x="3190655" y="1985653"/>
        <a:ext cx="905753" cy="905753"/>
      </dsp:txXfrm>
    </dsp:sp>
    <dsp:sp modelId="{22637E81-7150-4AF3-9D95-CDBACAEE5BAF}">
      <dsp:nvSpPr>
        <dsp:cNvPr id="0" name=""/>
        <dsp:cNvSpPr/>
      </dsp:nvSpPr>
      <dsp:spPr>
        <a:xfrm rot="16200000">
          <a:off x="3507363" y="1331092"/>
          <a:ext cx="272337" cy="435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548214" y="1459046"/>
        <a:ext cx="190636" cy="261309"/>
      </dsp:txXfrm>
    </dsp:sp>
    <dsp:sp modelId="{DF733932-793E-47D6-A9FA-4A40FDE415C9}">
      <dsp:nvSpPr>
        <dsp:cNvPr id="0" name=""/>
        <dsp:cNvSpPr/>
      </dsp:nvSpPr>
      <dsp:spPr>
        <a:xfrm>
          <a:off x="3003067" y="3291"/>
          <a:ext cx="1280929" cy="12809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Responsible for allergy</a:t>
          </a:r>
        </a:p>
      </dsp:txBody>
      <dsp:txXfrm>
        <a:off x="3190655" y="190879"/>
        <a:ext cx="905753" cy="905753"/>
      </dsp:txXfrm>
    </dsp:sp>
    <dsp:sp modelId="{AFB7CCE4-D72D-4530-9E24-A38DDD1FF512}">
      <dsp:nvSpPr>
        <dsp:cNvPr id="0" name=""/>
        <dsp:cNvSpPr/>
      </dsp:nvSpPr>
      <dsp:spPr>
        <a:xfrm>
          <a:off x="4397042" y="2220772"/>
          <a:ext cx="272337" cy="435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7042" y="2307875"/>
        <a:ext cx="190636" cy="261309"/>
      </dsp:txXfrm>
    </dsp:sp>
    <dsp:sp modelId="{C1EB0D45-6A81-476B-BD8A-3BE5D99C19D8}">
      <dsp:nvSpPr>
        <dsp:cNvPr id="0" name=""/>
        <dsp:cNvSpPr/>
      </dsp:nvSpPr>
      <dsp:spPr>
        <a:xfrm>
          <a:off x="4797841" y="1798065"/>
          <a:ext cx="1280929" cy="1280929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Antigen</a:t>
          </a:r>
        </a:p>
      </dsp:txBody>
      <dsp:txXfrm>
        <a:off x="4985429" y="1985653"/>
        <a:ext cx="905753" cy="905753"/>
      </dsp:txXfrm>
    </dsp:sp>
    <dsp:sp modelId="{7D52779B-6304-47CA-A5C4-0A40152B7F62}">
      <dsp:nvSpPr>
        <dsp:cNvPr id="0" name=""/>
        <dsp:cNvSpPr/>
      </dsp:nvSpPr>
      <dsp:spPr>
        <a:xfrm rot="5400000">
          <a:off x="3507363" y="3110451"/>
          <a:ext cx="272337" cy="435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48214" y="3156704"/>
        <a:ext cx="190636" cy="261309"/>
      </dsp:txXfrm>
    </dsp:sp>
    <dsp:sp modelId="{FA91C503-0EE3-4252-9C7C-097C0E108FBC}">
      <dsp:nvSpPr>
        <dsp:cNvPr id="0" name=""/>
        <dsp:cNvSpPr/>
      </dsp:nvSpPr>
      <dsp:spPr>
        <a:xfrm>
          <a:off x="3003067" y="3592839"/>
          <a:ext cx="1280929" cy="1280929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Harmless invader substances </a:t>
          </a:r>
        </a:p>
      </dsp:txBody>
      <dsp:txXfrm>
        <a:off x="3190655" y="3780427"/>
        <a:ext cx="905753" cy="905753"/>
      </dsp:txXfrm>
    </dsp:sp>
    <dsp:sp modelId="{06442138-43D4-4817-908C-C85ED21BD064}">
      <dsp:nvSpPr>
        <dsp:cNvPr id="0" name=""/>
        <dsp:cNvSpPr/>
      </dsp:nvSpPr>
      <dsp:spPr>
        <a:xfrm rot="10800000">
          <a:off x="2617683" y="2220772"/>
          <a:ext cx="272337" cy="435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699384" y="2307875"/>
        <a:ext cx="190636" cy="261309"/>
      </dsp:txXfrm>
    </dsp:sp>
    <dsp:sp modelId="{B76C7346-F83F-46FE-AD2D-7C944A8AC377}">
      <dsp:nvSpPr>
        <dsp:cNvPr id="0" name=""/>
        <dsp:cNvSpPr/>
      </dsp:nvSpPr>
      <dsp:spPr>
        <a:xfrm>
          <a:off x="1208293" y="1798065"/>
          <a:ext cx="1280929" cy="128092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Protein</a:t>
          </a:r>
        </a:p>
      </dsp:txBody>
      <dsp:txXfrm>
        <a:off x="1395881" y="1985653"/>
        <a:ext cx="905753" cy="905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51140" cy="2789555"/>
        <a:chOff x="0" y="0"/>
        <a:chExt cx="7851140" cy="2789555"/>
      </a:xfrm>
    </dsp:grpSpPr>
    <dsp:sp modelId="{A9558FAE-AE26-43A7-A5EC-E1594E2B2F93}">
      <dsp:nvSpPr>
        <dsp:cNvPr id="3" name="Rounded Rectangle 2"/>
        <dsp:cNvSpPr/>
      </dsp:nvSpPr>
      <dsp:spPr bwMode="white">
        <a:xfrm>
          <a:off x="0" y="738823"/>
          <a:ext cx="2066089" cy="13119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Unique Allergen 2,582 and Non-Allergen 2,428  </a:t>
          </a:r>
          <a:endParaRPr lang="en-US"/>
        </a:p>
      </dsp:txBody>
      <dsp:txXfrm>
        <a:off x="0" y="738823"/>
        <a:ext cx="2066089" cy="1311910"/>
      </dsp:txXfrm>
    </dsp:sp>
    <dsp:sp modelId="{56077158-A490-49C0-92A3-E1F3F4A134D1}">
      <dsp:nvSpPr>
        <dsp:cNvPr id="4" name="Right Arrow 3"/>
        <dsp:cNvSpPr/>
      </dsp:nvSpPr>
      <dsp:spPr bwMode="white">
        <a:xfrm>
          <a:off x="2260302" y="1138582"/>
          <a:ext cx="438011" cy="5123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260302" y="1138582"/>
        <a:ext cx="438011" cy="512390"/>
      </dsp:txXfrm>
    </dsp:sp>
    <dsp:sp modelId="{0C6A0E2D-4913-46C1-A93F-3832E34B4A9D}">
      <dsp:nvSpPr>
        <dsp:cNvPr id="5" name="Rounded Rectangle 4"/>
        <dsp:cNvSpPr/>
      </dsp:nvSpPr>
      <dsp:spPr bwMode="white">
        <a:xfrm>
          <a:off x="2892525" y="738823"/>
          <a:ext cx="2066089" cy="13119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Remove sequence if length is &lt;10 or &gt;2,000</a:t>
          </a:r>
          <a:endParaRPr lang="en-US"/>
        </a:p>
      </dsp:txBody>
      <dsp:txXfrm>
        <a:off x="2892525" y="738823"/>
        <a:ext cx="2066089" cy="1311910"/>
      </dsp:txXfrm>
    </dsp:sp>
    <dsp:sp modelId="{18462591-2085-43A2-8617-BA9721C35F9F}">
      <dsp:nvSpPr>
        <dsp:cNvPr id="6" name="Right Arrow 5"/>
        <dsp:cNvSpPr/>
      </dsp:nvSpPr>
      <dsp:spPr bwMode="white">
        <a:xfrm>
          <a:off x="5152827" y="1138582"/>
          <a:ext cx="438011" cy="51239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152827" y="1138582"/>
        <a:ext cx="438011" cy="512390"/>
      </dsp:txXfrm>
    </dsp:sp>
    <dsp:sp modelId="{507274D1-9FFA-4CA1-8C30-ADC25E352D22}">
      <dsp:nvSpPr>
        <dsp:cNvPr id="7" name="Rounded Rectangle 6"/>
        <dsp:cNvSpPr/>
      </dsp:nvSpPr>
      <dsp:spPr bwMode="white">
        <a:xfrm>
          <a:off x="5785051" y="738823"/>
          <a:ext cx="2066089" cy="13119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Unique Allergen  2002 and Non-Allergen 2427  </a:t>
          </a:r>
          <a:endParaRPr lang="en-US"/>
        </a:p>
      </dsp:txBody>
      <dsp:txXfrm>
        <a:off x="5785051" y="738823"/>
        <a:ext cx="2066089" cy="1311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551045"/>
        <a:chOff x="0" y="0"/>
        <a:chExt cx="8128000" cy="4551045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1694951"/>
          <a:ext cx="2902857" cy="116114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Construction</a:t>
          </a:r>
          <a:endParaRPr lang="en-US"/>
        </a:p>
      </dsp:txBody>
      <dsp:txXfrm>
        <a:off x="0" y="1694951"/>
        <a:ext cx="2902857" cy="1161143"/>
      </dsp:txXfrm>
    </dsp:sp>
    <dsp:sp modelId="{D3000CD6-B08B-4D3B-8D2A-7F1C26A23961}">
      <dsp:nvSpPr>
        <dsp:cNvPr id="4" name="Chevron 3"/>
        <dsp:cNvSpPr/>
      </dsp:nvSpPr>
      <dsp:spPr bwMode="white">
        <a:xfrm>
          <a:off x="2612571" y="1694951"/>
          <a:ext cx="2902857" cy="116114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Methods Implementation</a:t>
          </a:r>
          <a:endParaRPr lang="en-US"/>
        </a:p>
      </dsp:txBody>
      <dsp:txXfrm>
        <a:off x="2612571" y="1694951"/>
        <a:ext cx="2902857" cy="1161143"/>
      </dsp:txXfrm>
    </dsp:sp>
    <dsp:sp modelId="{74437C11-3810-488A-B265-8C8037793D77}">
      <dsp:nvSpPr>
        <dsp:cNvPr id="5" name="Chevron 4"/>
        <dsp:cNvSpPr/>
      </dsp:nvSpPr>
      <dsp:spPr bwMode="white">
        <a:xfrm>
          <a:off x="5225143" y="1694951"/>
          <a:ext cx="2902857" cy="116114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Performance Comparision</a:t>
          </a:r>
          <a:endParaRPr lang="en-US"/>
        </a:p>
      </dsp:txBody>
      <dsp:txXfrm>
        <a:off x="5225143" y="1694951"/>
        <a:ext cx="2902857" cy="116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551045"/>
        <a:chOff x="0" y="0"/>
        <a:chExt cx="8128000" cy="4551045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1694951"/>
          <a:ext cx="2902857" cy="116114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Construction</a:t>
          </a:r>
          <a:endParaRPr lang="en-US"/>
        </a:p>
      </dsp:txBody>
      <dsp:txXfrm>
        <a:off x="0" y="1694951"/>
        <a:ext cx="2902857" cy="1161143"/>
      </dsp:txXfrm>
    </dsp:sp>
    <dsp:sp modelId="{D3000CD6-B08B-4D3B-8D2A-7F1C26A23961}">
      <dsp:nvSpPr>
        <dsp:cNvPr id="4" name="Chevron 3"/>
        <dsp:cNvSpPr/>
      </dsp:nvSpPr>
      <dsp:spPr bwMode="white">
        <a:xfrm>
          <a:off x="2612571" y="1694951"/>
          <a:ext cx="2902857" cy="116114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Methods Implementation</a:t>
          </a:r>
          <a:endParaRPr lang="en-US"/>
        </a:p>
      </dsp:txBody>
      <dsp:txXfrm>
        <a:off x="2612571" y="1694951"/>
        <a:ext cx="2902857" cy="1161143"/>
      </dsp:txXfrm>
    </dsp:sp>
    <dsp:sp modelId="{74437C11-3810-488A-B265-8C8037793D77}">
      <dsp:nvSpPr>
        <dsp:cNvPr id="5" name="Chevron 4"/>
        <dsp:cNvSpPr/>
      </dsp:nvSpPr>
      <dsp:spPr bwMode="white">
        <a:xfrm>
          <a:off x="5225143" y="1694951"/>
          <a:ext cx="2902857" cy="116114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Performance Comparision</a:t>
          </a:r>
          <a:endParaRPr lang="en-US"/>
        </a:p>
      </dsp:txBody>
      <dsp:txXfrm>
        <a:off x="5225143" y="1694951"/>
        <a:ext cx="2902857" cy="116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02A9-3F2C-47A1-AD8F-59CDFB9393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40DB-93AC-4F84-A3FB-4D784819D2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Md Ruman Islam, </a:t>
            </a:r>
            <a:endParaRPr lang="en-US" dirty="0"/>
          </a:p>
          <a:p>
            <a:r>
              <a:rPr lang="en-US" dirty="0"/>
              <a:t>From Department of CSE,  SUST.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Today I'm going to present a paper titled "AllerHybrid: A hybrid system to predict the allergen using k-mer and physicochemical properties"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40DB-93AC-4F84-A3FB-4D784819D2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Here are some common source of allergen which are responsible for allergic diseases.</a:t>
            </a:r>
            <a:endParaRPr lang="en-US"/>
          </a:p>
          <a:p>
            <a:endParaRPr lang="en-US"/>
          </a:p>
          <a:p>
            <a:r>
              <a:rPr lang="en-US"/>
              <a:t>Peanuts, bee, dog, cat and other substances like dust, drugs, latex are the most common.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According to a study 25% Bangladeshi are affected by allergy. </a:t>
            </a:r>
            <a:endParaRPr lang="en-US"/>
          </a:p>
          <a:p>
            <a:endParaRPr lang="en-US"/>
          </a:p>
          <a:p>
            <a:r>
              <a:rPr lang="en-US"/>
              <a:t>World Allergy Organization shared in 2013 in White Book that ................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Allergy is not only a burden to our health but also an economical burden. </a:t>
            </a:r>
            <a:endParaRPr lang="en-US"/>
          </a:p>
          <a:p>
            <a:endParaRPr lang="en-US"/>
          </a:p>
          <a:p>
            <a:r>
              <a:rPr lang="en-US"/>
              <a:t>For example in 2005,  US spent $40 million on allergy related issues.</a:t>
            </a:r>
            <a:endParaRPr lang="en-US"/>
          </a:p>
          <a:p>
            <a:endParaRPr lang="en-US"/>
          </a:p>
          <a:p>
            <a:r>
              <a:rPr lang="en-US"/>
              <a:t>So,  it is better to take prevension in order to escape those unwanted complexities. 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There are two types of Allergen detection methods. </a:t>
            </a:r>
            <a:endParaRPr lang="en-US"/>
          </a:p>
          <a:p>
            <a:endParaRPr lang="en-US"/>
          </a:p>
          <a:p>
            <a:r>
              <a:rPr lang="en-US"/>
              <a:t>One is experimental and other one is Bioinformatics. </a:t>
            </a:r>
            <a:endParaRPr lang="en-US"/>
          </a:p>
          <a:p>
            <a:endParaRPr lang="en-US"/>
          </a:p>
          <a:p>
            <a:r>
              <a:rPr lang="en-US"/>
              <a:t>Relatively Bioninformatics methods require less time,  less money and easier for choosing candidate. 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If two proteins are sequentially and structurally similar to one another then they may act as allergen or non-allergen.</a:t>
            </a:r>
            <a:endParaRPr lang="en-US"/>
          </a:p>
          <a:p>
            <a:endParaRPr lang="en-US"/>
          </a:p>
          <a:p>
            <a:r>
              <a:rPr lang="en-US"/>
              <a:t>Hence, there are two processes in Bioinformatics for detecting allergen.</a:t>
            </a:r>
            <a:endParaRPr lang="en-US"/>
          </a:p>
          <a:p>
            <a:r>
              <a:rPr lang="en-US"/>
              <a:t>One is Alignment based and other one is structure based.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Here is the list of existing tools for detecing the allergen.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can see that AlgPred 2 is the most accurate tool among the currently avilable tools. </a:t>
            </a:r>
            <a:endParaRPr lang="en-US"/>
          </a:p>
          <a:p>
            <a:endParaRPr lang="en-US"/>
          </a:p>
          <a:p>
            <a:r>
              <a:rPr lang="en-US"/>
              <a:t>For improvig the accuracy we have created AllerHybrid model.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Here is the outline. </a:t>
            </a:r>
            <a:endParaRPr lang="en-US"/>
          </a:p>
          <a:p>
            <a:r>
              <a:rPr lang="en-US"/>
              <a:t>First I'll talk on Allergy and Allergen</a:t>
            </a:r>
            <a:endParaRPr lang="en-US"/>
          </a:p>
          <a:p>
            <a:r>
              <a:rPr lang="en-US"/>
              <a:t>Then I'll discuss about the burden of Allergy. </a:t>
            </a:r>
            <a:endParaRPr lang="en-US"/>
          </a:p>
          <a:p>
            <a:r>
              <a:rPr lang="en-US"/>
              <a:t>Later,  I'll share the current methodology of detecing the allergen and the performance of existing tools. </a:t>
            </a:r>
            <a:endParaRPr lang="en-US"/>
          </a:p>
          <a:p>
            <a:endParaRPr lang="en-US"/>
          </a:p>
          <a:p>
            <a:r>
              <a:rPr lang="en-US"/>
              <a:t>Next,  I'll explain the process of data collection and filtering.  Most importantly I'll  clarify  the Methodology of our model. </a:t>
            </a:r>
            <a:endParaRPr lang="en-US"/>
          </a:p>
          <a:p>
            <a:r>
              <a:rPr lang="en-US"/>
              <a:t>Finally I'll analysis the result and shall share the github link of our implementaiotn and data.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detecting the Allergen we need the both Allergen and Non-allergen protein sequences. </a:t>
            </a:r>
            <a:endParaRPr lang="en-US"/>
          </a:p>
          <a:p>
            <a:endParaRPr lang="en-US"/>
          </a:p>
          <a:p>
            <a:r>
              <a:rPr lang="en-US"/>
              <a:t>First, we have collected 2,582 unique allergens. </a:t>
            </a:r>
            <a:endParaRPr lang="en-US"/>
          </a:p>
          <a:p>
            <a:r>
              <a:rPr lang="en-US"/>
              <a:t>Graph is showing the number of protein sequences against their length. 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Later, we have collected 2,428 unique non-allergens. </a:t>
            </a:r>
            <a:endParaRPr lang="en-US"/>
          </a:p>
          <a:p>
            <a:r>
              <a:rPr lang="en-US"/>
              <a:t>Graph is showing the number of protein sequences against their lengh. 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After collecting the protein sequences we have filtered out the short and long length sequencs. </a:t>
            </a:r>
            <a:endParaRPr lang="en-US"/>
          </a:p>
          <a:p>
            <a:endParaRPr lang="en-US"/>
          </a:p>
          <a:p>
            <a:r>
              <a:rPr lang="en-US"/>
              <a:t>We have got 2,002 allergens and 2,427 Non-Allergens after removing the sequences which are less than 10 or greater than 2,000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Labed the allergen with 1.</a:t>
            </a:r>
            <a:endParaRPr lang="en-US"/>
          </a:p>
          <a:p>
            <a:r>
              <a:rPr lang="en-US"/>
              <a:t>Which is the positive dataset. </a:t>
            </a:r>
            <a:endParaRPr lang="en-US"/>
          </a:p>
          <a:p>
            <a:r>
              <a:rPr lang="en-US"/>
              <a:t>And non-allergen with -1.</a:t>
            </a:r>
            <a:endParaRPr lang="en-US"/>
          </a:p>
          <a:p>
            <a:r>
              <a:rPr lang="en-US"/>
              <a:t>Which is the negative dataset.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If the lengh of a sequence is N and if we wan to calcualte the k-mer. Then the total k-mers will be Lengh of sequence - k-mers length  + 1. In the example, the lengh of the sequence is 11 and let k = 4, so there will be 8 k-mers. </a:t>
            </a:r>
            <a:endParaRPr lang="en-US"/>
          </a:p>
          <a:p>
            <a:endParaRPr lang="en-US"/>
          </a:p>
          <a:p>
            <a:r>
              <a:rPr lang="en-US"/>
              <a:t>As there are two ACGA k-mers in the sequence, so there are 7 unique k-mers.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our dataSet we have got 12,45, 150 unique 6 mers using CountVectorizer. 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have choosed 2,00,000 features from the 12,45,150 features using TF-IDF method.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Then we normalize each frequency count by dividing by the N - k + 1. </a:t>
            </a:r>
            <a:endParaRPr lang="en-US"/>
          </a:p>
          <a:p>
            <a:r>
              <a:rPr lang="en-US"/>
              <a:t>Where, N is the length of corresponding protein sequence and k = 6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List of 8-Physicochemical values of Amino Acid.</a:t>
            </a:r>
            <a:endParaRPr lang="en-US"/>
          </a:p>
          <a:p>
            <a:r>
              <a:rPr lang="en-US"/>
              <a:t>Which we have collected from other sources. 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List of 5 E-descriptors values of Amino Acid.</a:t>
            </a:r>
            <a:endParaRPr lang="en-US"/>
          </a:p>
          <a:p>
            <a:r>
              <a:rPr lang="en-US"/>
              <a:t>Which we have collected from other sources. 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Ther term Allergy was first introduced by Mr. Clemens von Pirquet. </a:t>
            </a:r>
            <a:endParaRPr lang="en-US"/>
          </a:p>
          <a:p>
            <a:endParaRPr lang="en-US"/>
          </a:p>
          <a:p>
            <a:r>
              <a:rPr lang="en-US"/>
              <a:t>The root of Allergy word is Greek Language.  Which means different action or energy.  Actually it is the different action or energy of immune system  to a substance 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expressing the protein sequence by 5 E-descriptor and 8-physicochemical properties, we have sumup the descriptors values and  proprieties values for all of the amino acids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have Calculated vector distance from SVM Hyperplane to each sequence's frequency vector to use in our Hybrid Model.</a:t>
            </a:r>
            <a:endParaRPr lang="en-US"/>
          </a:p>
          <a:p>
            <a:r>
              <a:rPr lang="en-US"/>
              <a:t>We named the vector distance as svmScore.</a:t>
            </a:r>
            <a:endParaRPr lang="en-US"/>
          </a:p>
          <a:p>
            <a:r>
              <a:rPr lang="en-US"/>
              <a:t>We have alrady disucss about frequency count in data processing step. </a:t>
            </a:r>
            <a:endParaRPr lang="en-US"/>
          </a:p>
          <a:p>
            <a:endParaRPr lang="en-US"/>
          </a:p>
          <a:p>
            <a:r>
              <a:rPr lang="en-US"/>
              <a:t>In our SVM model we choosed 90% data for training. </a:t>
            </a:r>
            <a:endParaRPr lang="en-US"/>
          </a:p>
          <a:p>
            <a:r>
              <a:rPr lang="en-US"/>
              <a:t>Because we got the best performance after taking 90%.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Here is the sequence diagram for our model. </a:t>
            </a:r>
            <a:endParaRPr lang="en-US"/>
          </a:p>
          <a:p>
            <a:r>
              <a:rPr lang="en-US"/>
              <a:t>First we have calculated the svmScore. We have shared the details in previous slide. </a:t>
            </a:r>
            <a:endParaRPr lang="en-US"/>
          </a:p>
          <a:p>
            <a:r>
              <a:rPr lang="en-US"/>
              <a:t>Also we have expressed the sequences by Physicochemcial properites in data processing step. </a:t>
            </a:r>
            <a:endParaRPr lang="en-US"/>
          </a:p>
          <a:p>
            <a:r>
              <a:rPr lang="en-US"/>
              <a:t>Now,  we have the svmScore and Physicochemical data set to run the ANN. </a:t>
            </a:r>
            <a:endParaRPr lang="en-US"/>
          </a:p>
          <a:p>
            <a:r>
              <a:rPr lang="en-US"/>
              <a:t>We have used 67% data for training and 33% data for testing. </a:t>
            </a:r>
            <a:endParaRPr lang="en-US"/>
          </a:p>
          <a:p>
            <a:endParaRPr lang="en-US"/>
          </a:p>
          <a:p>
            <a:r>
              <a:rPr lang="en-US"/>
              <a:t>Then created the MLP model with 3 hidden layers</a:t>
            </a:r>
            <a:endParaRPr lang="en-US"/>
          </a:p>
          <a:p>
            <a:r>
              <a:rPr lang="en-US"/>
              <a:t>We have got the best accuracy 94.28% on our model.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have also experimented on our dataset using different model. </a:t>
            </a:r>
            <a:endParaRPr lang="en-US"/>
          </a:p>
          <a:p>
            <a:endParaRPr lang="en-US"/>
          </a:p>
          <a:p>
            <a:r>
              <a:rPr lang="en-US"/>
              <a:t>Here is the chart of our method,  dataset and their accuracy.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have also compared our tool with other existing tools. </a:t>
            </a:r>
            <a:endParaRPr lang="en-US"/>
          </a:p>
          <a:p>
            <a:endParaRPr lang="en-US"/>
          </a:p>
          <a:p>
            <a:r>
              <a:rPr lang="en-US"/>
              <a:t>Clearly we can see that our tool is the most accurate tool. Which can predict allergen and non-allergen 94.28% accurately.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have shared the dataset and model in github. 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substances which are responsible for Allergy is called Allergen.</a:t>
            </a:r>
            <a:endParaRPr lang="en-US"/>
          </a:p>
          <a:p>
            <a:endParaRPr lang="en-US"/>
          </a:p>
          <a:p>
            <a:r>
              <a:rPr lang="en-US"/>
              <a:t>An allergen is a substance that can cause an allergic reaction. In some people, the immune system recognizes allergens as foreign or dangerous. As a result, the immune system reacts by making a type of antibody called IgE to defend against the allergen. This reaction leads to allergy symptoms.</a:t>
            </a:r>
            <a:endParaRPr lang="en-US"/>
          </a:p>
          <a:p>
            <a:endParaRPr lang="en-US"/>
          </a:p>
          <a:p>
            <a:r>
              <a:rPr lang="en-US"/>
              <a:t>Allergen symptoms may vary from person to person,  gender to gender,  age to age,  geolocation to geolocation.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4891" y="365125"/>
            <a:ext cx="99150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: Top Corners Rounded 54"/>
          <p:cNvSpPr/>
          <p:nvPr userDrawn="1"/>
        </p:nvSpPr>
        <p:spPr>
          <a:xfrm>
            <a:off x="1794891" y="6504466"/>
            <a:ext cx="9934292" cy="37782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52240" y="6517166"/>
            <a:ext cx="1150825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60CBC8E-2BBF-E349-8F0A-506C0EDD1491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3284" y="6504466"/>
            <a:ext cx="1215899" cy="353534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4129" y="6486868"/>
            <a:ext cx="7024317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6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Top Corners Rounded 35"/>
          <p:cNvSpPr/>
          <p:nvPr userDrawn="1"/>
        </p:nvSpPr>
        <p:spPr>
          <a:xfrm>
            <a:off x="1794891" y="6504466"/>
            <a:ext cx="9934292" cy="37782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1" y="365125"/>
            <a:ext cx="99150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91" y="1825625"/>
            <a:ext cx="99150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1852240" y="6517166"/>
            <a:ext cx="1150825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3284" y="6504466"/>
            <a:ext cx="1215899" cy="353534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4129" y="6486868"/>
            <a:ext cx="7024317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6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140" y="457200"/>
            <a:ext cx="3333269" cy="1596867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8572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4140" y="2057400"/>
            <a:ext cx="3333269" cy="380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5" name="Rectangle: Top Corners Rounded 54"/>
          <p:cNvSpPr/>
          <p:nvPr userDrawn="1"/>
        </p:nvSpPr>
        <p:spPr>
          <a:xfrm>
            <a:off x="1794891" y="6504466"/>
            <a:ext cx="9934292" cy="37782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ate Placeholder 3"/>
          <p:cNvSpPr>
            <a:spLocks noGrp="1"/>
          </p:cNvSpPr>
          <p:nvPr>
            <p:ph type="dt" sz="half" idx="10"/>
          </p:nvPr>
        </p:nvSpPr>
        <p:spPr>
          <a:xfrm>
            <a:off x="1852240" y="6517166"/>
            <a:ext cx="1150825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9AD805D5-62DD-B842-A938-5D5CCC1D093A}" type="datetime1">
              <a:rPr lang="en-US" smtClean="0"/>
            </a:fld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3284" y="6504466"/>
            <a:ext cx="1215899" cy="353534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4129" y="6486868"/>
            <a:ext cx="7024317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6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4891" y="365125"/>
            <a:ext cx="99150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: Top Corners Rounded 54"/>
          <p:cNvSpPr/>
          <p:nvPr userDrawn="1"/>
        </p:nvSpPr>
        <p:spPr>
          <a:xfrm>
            <a:off x="1794891" y="6504466"/>
            <a:ext cx="9934292" cy="37782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52240" y="6517166"/>
            <a:ext cx="1150825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60CBC8E-2BBF-E349-8F0A-506C0EDD1491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3284" y="6504466"/>
            <a:ext cx="1215899" cy="353534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4129" y="6486868"/>
            <a:ext cx="7024317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6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Top Corners Rounded 35"/>
          <p:cNvSpPr/>
          <p:nvPr userDrawn="1"/>
        </p:nvSpPr>
        <p:spPr>
          <a:xfrm>
            <a:off x="1794891" y="6504466"/>
            <a:ext cx="9934292" cy="37782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1" y="365125"/>
            <a:ext cx="99150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91" y="1825625"/>
            <a:ext cx="99150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1852240" y="6517166"/>
            <a:ext cx="1150825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3284" y="6504466"/>
            <a:ext cx="1215899" cy="353534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4129" y="6486868"/>
            <a:ext cx="7024317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6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140" y="457200"/>
            <a:ext cx="3333269" cy="1596867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8572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4140" y="2057400"/>
            <a:ext cx="3333269" cy="380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5" name="Rectangle: Top Corners Rounded 54"/>
          <p:cNvSpPr/>
          <p:nvPr userDrawn="1"/>
        </p:nvSpPr>
        <p:spPr>
          <a:xfrm>
            <a:off x="1794891" y="6504466"/>
            <a:ext cx="9934292" cy="37782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ate Placeholder 3"/>
          <p:cNvSpPr>
            <a:spLocks noGrp="1"/>
          </p:cNvSpPr>
          <p:nvPr>
            <p:ph type="dt" sz="half" idx="10"/>
          </p:nvPr>
        </p:nvSpPr>
        <p:spPr>
          <a:xfrm>
            <a:off x="1852240" y="6517166"/>
            <a:ext cx="1150825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9AD805D5-62DD-B842-A938-5D5CCC1D093A}" type="datetime1">
              <a:rPr lang="en-US" smtClean="0"/>
            </a:fld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3284" y="6504466"/>
            <a:ext cx="1215899" cy="353534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4129" y="6486868"/>
            <a:ext cx="7024317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6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microsoft.com/office/2007/relationships/hdphoto" Target="../media/image3.wdp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microsoft.com/office/2007/relationships/hdphoto" Target="../media/image3.wdp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290" y="1"/>
            <a:ext cx="632356" cy="6454004"/>
          </a:xfrm>
          <a:prstGeom prst="rect">
            <a:avLst/>
          </a:prstGeom>
          <a:solidFill>
            <a:srgbClr val="344A5E"/>
          </a:solidFill>
          <a:effectLst>
            <a:outerShdw blurRad="177800" dist="50800" dir="18900000" sx="107000" sy="107000" algn="b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609344" y="365125"/>
            <a:ext cx="97444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609344" y="1825625"/>
            <a:ext cx="97444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328290" y="6071366"/>
            <a:ext cx="647595" cy="391886"/>
          </a:xfrm>
          <a:prstGeom prst="triangle">
            <a:avLst>
              <a:gd name="adj" fmla="val 486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673" y="6454543"/>
            <a:ext cx="639974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89;p13"/>
          <p:cNvPicPr preferRelativeResize="0"/>
          <p:nvPr userDrawn="1"/>
        </p:nvPicPr>
        <p:blipFill rotWithShape="1">
          <a:blip r:embed="rId4"/>
          <a:srcRect t="-18327" b="-18340"/>
          <a:stretch>
            <a:fillRect/>
          </a:stretch>
        </p:blipFill>
        <p:spPr>
          <a:xfrm>
            <a:off x="-17234" y="4211837"/>
            <a:ext cx="1312204" cy="16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Washington, DC declares Mar 17, 2020 - Mar 17, 2021 as Mujib Year |  theindependentbd.com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  <a14:imgEffect>
                      <a14:backgroundRemoval t="24889" b="82000" l="10875" r="89375">
                        <a14:foregroundMark x1="42500" y1="33333" x2="48875" y2="38000"/>
                        <a14:foregroundMark x1="40875" y1="56444" x2="44500" y2="46222"/>
                        <a14:foregroundMark x1="44500" y1="46222" x2="44500" y2="46222"/>
                        <a14:foregroundMark x1="48000" y1="55333" x2="53375" y2="40667"/>
                        <a14:foregroundMark x1="53375" y1="33333" x2="54500" y2="40667"/>
                        <a14:foregroundMark x1="38750" y1="34667" x2="44125" y2="28667"/>
                        <a14:foregroundMark x1="44125" y1="28667" x2="44125" y2="28667"/>
                        <a14:foregroundMark x1="34375" y1="54667" x2="47500" y2="76222"/>
                        <a14:foregroundMark x1="47500" y1="76222" x2="52750" y2="64667"/>
                        <a14:foregroundMark x1="52750" y1="64667" x2="53875" y2="63333"/>
                        <a14:foregroundMark x1="44750" y1="81556" x2="53625" y2="66000"/>
                        <a14:foregroundMark x1="14125" y1="62222" x2="22625" y2="52889"/>
                        <a14:foregroundMark x1="10875" y1="62444" x2="12125" y2="67778"/>
                        <a14:foregroundMark x1="15625" y1="26667" x2="20875" y2="26000"/>
                        <a14:foregroundMark x1="21875" y1="82000" x2="24250" y2="82000"/>
                        <a14:foregroundMark x1="42375" y1="53778" x2="51750" y2="37778"/>
                        <a14:foregroundMark x1="41000" y1="45333" x2="46750" y2="69111"/>
                        <a14:foregroundMark x1="54000" y1="44889" x2="52125" y2="54667"/>
                        <a14:foregroundMark x1="69875" y1="32000" x2="86000" y2="53111"/>
                        <a14:foregroundMark x1="86000" y1="53111" x2="70375" y2="65333"/>
                        <a14:foregroundMark x1="70375" y1="65333" x2="73625" y2="48667"/>
                        <a14:foregroundMark x1="68250" y1="43333" x2="75875" y2="70000"/>
                        <a14:foregroundMark x1="65750" y1="42444" x2="70000" y2="74222"/>
                        <a14:foregroundMark x1="70000" y1="74222" x2="70000" y2="74000"/>
                        <a14:foregroundMark x1="77125" y1="45333" x2="77500" y2="51778"/>
                        <a14:foregroundMark x1="71125" y1="25778" x2="73000" y2="25778"/>
                        <a14:foregroundMark x1="88875" y1="52222" x2="89375" y2="54889"/>
                        <a14:foregroundMark x1="43000" y1="45111" x2="50125" y2="46444"/>
                        <a14:foregroundMark x1="42375" y1="59778" x2="45500" y2="72000"/>
                        <a14:foregroundMark x1="45500" y1="72000" x2="45625" y2="72000"/>
                        <a14:foregroundMark x1="13125" y1="26222" x2="16000" y2="26222"/>
                        <a14:foregroundMark x1="12250" y1="26889" x2="14875" y2="26000"/>
                        <a14:foregroundMark x1="12375" y1="25778" x2="18875" y2="24889"/>
                        <a14:backgroundMark x1="36125" y1="19778" x2="40375" y2="20222"/>
                        <a14:backgroundMark x1="40375" y1="20222" x2="57375" y2="19333"/>
                        <a14:backgroundMark x1="57375" y1="19333" x2="57875" y2="19333"/>
                      </a14:backgroundRemoval>
                    </a14:imgEffect>
                    <a14:imgEffect>
                      <a14:brightnessContrast bright="-2000" contrast="58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26" t="20007" r="9742" b="14617"/>
          <a:stretch>
            <a:fillRect/>
          </a:stretch>
        </p:blipFill>
        <p:spPr bwMode="auto">
          <a:xfrm>
            <a:off x="10820405" y="134151"/>
            <a:ext cx="1205067" cy="5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arallelogram 23"/>
          <p:cNvSpPr/>
          <p:nvPr userDrawn="1"/>
        </p:nvSpPr>
        <p:spPr>
          <a:xfrm rot="5400000">
            <a:off x="-175197" y="2545530"/>
            <a:ext cx="1646951" cy="655212"/>
          </a:xfrm>
          <a:prstGeom prst="parallelogram">
            <a:avLst>
              <a:gd name="adj" fmla="val 0"/>
            </a:avLst>
          </a:prstGeom>
          <a:solidFill>
            <a:srgbClr val="FFFF8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oogle Shape;88;p13"/>
          <p:cNvPicPr preferRelativeResize="0"/>
          <p:nvPr userDrawn="1"/>
        </p:nvPicPr>
        <p:blipFill rotWithShape="1">
          <a:blip r:embed="rId7"/>
          <a:srcRect l="3228" t="-22090" r="-8392" b="-22105"/>
          <a:stretch>
            <a:fillRect/>
          </a:stretch>
        </p:blipFill>
        <p:spPr>
          <a:xfrm rot="16200000">
            <a:off x="-88319" y="2341393"/>
            <a:ext cx="1454375" cy="90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ln>
            <a:solidFill>
              <a:schemeClr val="accent1">
                <a:lumMod val="50000"/>
              </a:schemeClr>
            </a:solidFill>
          </a:ln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290" y="1"/>
            <a:ext cx="632356" cy="6454004"/>
          </a:xfrm>
          <a:prstGeom prst="rect">
            <a:avLst/>
          </a:prstGeom>
          <a:solidFill>
            <a:srgbClr val="344A5E"/>
          </a:solidFill>
          <a:effectLst>
            <a:outerShdw blurRad="177800" dist="50800" dir="18900000" sx="107000" sy="107000" algn="b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609344" y="365125"/>
            <a:ext cx="97444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609344" y="1825625"/>
            <a:ext cx="97444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328290" y="6071366"/>
            <a:ext cx="647595" cy="391886"/>
          </a:xfrm>
          <a:prstGeom prst="triangle">
            <a:avLst>
              <a:gd name="adj" fmla="val 486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673" y="6454543"/>
            <a:ext cx="639974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89;p13"/>
          <p:cNvPicPr preferRelativeResize="0"/>
          <p:nvPr userDrawn="1"/>
        </p:nvPicPr>
        <p:blipFill rotWithShape="1">
          <a:blip r:embed="rId4"/>
          <a:srcRect t="-18327" b="-18340"/>
          <a:stretch>
            <a:fillRect/>
          </a:stretch>
        </p:blipFill>
        <p:spPr>
          <a:xfrm>
            <a:off x="-17234" y="4211837"/>
            <a:ext cx="1312204" cy="16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Washington, DC declares Mar 17, 2020 - Mar 17, 2021 as Mujib Year |  theindependentbd.com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  <a14:imgEffect>
                      <a14:backgroundRemoval t="24889" b="82000" l="10875" r="89375">
                        <a14:foregroundMark x1="42500" y1="33333" x2="48875" y2="38000"/>
                        <a14:foregroundMark x1="40875" y1="56444" x2="44500" y2="46222"/>
                        <a14:foregroundMark x1="44500" y1="46222" x2="44500" y2="46222"/>
                        <a14:foregroundMark x1="48000" y1="55333" x2="53375" y2="40667"/>
                        <a14:foregroundMark x1="53375" y1="33333" x2="54500" y2="40667"/>
                        <a14:foregroundMark x1="38750" y1="34667" x2="44125" y2="28667"/>
                        <a14:foregroundMark x1="44125" y1="28667" x2="44125" y2="28667"/>
                        <a14:foregroundMark x1="34375" y1="54667" x2="47500" y2="76222"/>
                        <a14:foregroundMark x1="47500" y1="76222" x2="52750" y2="64667"/>
                        <a14:foregroundMark x1="52750" y1="64667" x2="53875" y2="63333"/>
                        <a14:foregroundMark x1="44750" y1="81556" x2="53625" y2="66000"/>
                        <a14:foregroundMark x1="14125" y1="62222" x2="22625" y2="52889"/>
                        <a14:foregroundMark x1="10875" y1="62444" x2="12125" y2="67778"/>
                        <a14:foregroundMark x1="15625" y1="26667" x2="20875" y2="26000"/>
                        <a14:foregroundMark x1="21875" y1="82000" x2="24250" y2="82000"/>
                        <a14:foregroundMark x1="42375" y1="53778" x2="51750" y2="37778"/>
                        <a14:foregroundMark x1="41000" y1="45333" x2="46750" y2="69111"/>
                        <a14:foregroundMark x1="54000" y1="44889" x2="52125" y2="54667"/>
                        <a14:foregroundMark x1="69875" y1="32000" x2="86000" y2="53111"/>
                        <a14:foregroundMark x1="86000" y1="53111" x2="70375" y2="65333"/>
                        <a14:foregroundMark x1="70375" y1="65333" x2="73625" y2="48667"/>
                        <a14:foregroundMark x1="68250" y1="43333" x2="75875" y2="70000"/>
                        <a14:foregroundMark x1="65750" y1="42444" x2="70000" y2="74222"/>
                        <a14:foregroundMark x1="70000" y1="74222" x2="70000" y2="74000"/>
                        <a14:foregroundMark x1="77125" y1="45333" x2="77500" y2="51778"/>
                        <a14:foregroundMark x1="71125" y1="25778" x2="73000" y2="25778"/>
                        <a14:foregroundMark x1="88875" y1="52222" x2="89375" y2="54889"/>
                        <a14:foregroundMark x1="43000" y1="45111" x2="50125" y2="46444"/>
                        <a14:foregroundMark x1="42375" y1="59778" x2="45500" y2="72000"/>
                        <a14:foregroundMark x1="45500" y1="72000" x2="45625" y2="72000"/>
                        <a14:foregroundMark x1="13125" y1="26222" x2="16000" y2="26222"/>
                        <a14:foregroundMark x1="12250" y1="26889" x2="14875" y2="26000"/>
                        <a14:foregroundMark x1="12375" y1="25778" x2="18875" y2="24889"/>
                        <a14:backgroundMark x1="36125" y1="19778" x2="40375" y2="20222"/>
                        <a14:backgroundMark x1="40375" y1="20222" x2="57375" y2="19333"/>
                        <a14:backgroundMark x1="57375" y1="19333" x2="57875" y2="19333"/>
                      </a14:backgroundRemoval>
                    </a14:imgEffect>
                    <a14:imgEffect>
                      <a14:brightnessContrast bright="-2000" contrast="58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26" t="20007" r="9742" b="14617"/>
          <a:stretch>
            <a:fillRect/>
          </a:stretch>
        </p:blipFill>
        <p:spPr bwMode="auto">
          <a:xfrm>
            <a:off x="10820405" y="134151"/>
            <a:ext cx="1205067" cy="5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arallelogram 23"/>
          <p:cNvSpPr/>
          <p:nvPr userDrawn="1"/>
        </p:nvSpPr>
        <p:spPr>
          <a:xfrm rot="5400000">
            <a:off x="-175197" y="2545530"/>
            <a:ext cx="1646951" cy="655212"/>
          </a:xfrm>
          <a:prstGeom prst="parallelogram">
            <a:avLst>
              <a:gd name="adj" fmla="val 0"/>
            </a:avLst>
          </a:prstGeom>
          <a:solidFill>
            <a:srgbClr val="FFFF8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oogle Shape;88;p13"/>
          <p:cNvPicPr preferRelativeResize="0"/>
          <p:nvPr userDrawn="1"/>
        </p:nvPicPr>
        <p:blipFill rotWithShape="1">
          <a:blip r:embed="rId7"/>
          <a:srcRect l="3228" t="-22090" r="-8392" b="-22105"/>
          <a:stretch>
            <a:fillRect/>
          </a:stretch>
        </p:blipFill>
        <p:spPr>
          <a:xfrm rot="16200000">
            <a:off x="-88319" y="2341393"/>
            <a:ext cx="1454375" cy="90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ln>
            <a:solidFill>
              <a:schemeClr val="accent1">
                <a:lumMod val="50000"/>
              </a:schemeClr>
            </a:solidFill>
          </a:ln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emf"/><Relationship Id="rId7" Type="http://schemas.openxmlformats.org/officeDocument/2006/relationships/oleObject" Target="E:\Course\Thesis\Descriptor_value\property8.csv" TargetMode="Externa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1" Type="http://schemas.openxmlformats.org/officeDocument/2006/relationships/notesSlide" Target="../notesSlides/notesSlide28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emf"/><Relationship Id="rId7" Type="http://schemas.openxmlformats.org/officeDocument/2006/relationships/oleObject" Target="E:\Course\Thesis\dataset\structure_chart1.csv" TargetMode="Externa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1" Type="http://schemas.openxmlformats.org/officeDocument/2006/relationships/notesSlide" Target="../notesSlides/notesSlide29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504" y="652047"/>
            <a:ext cx="9987815" cy="13317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/>
            <a:r>
              <a:rPr lang="en-US" sz="3600" b="1" dirty="0"/>
              <a:t>AllerHybrid: A hybrid system to predict the allergen using k-mer and physicochemical properties 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16505" y="354108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Authors: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Md Ruman Islam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[presenting]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Md Kashem Ahmed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Limon Mian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805838" y="2130443"/>
            <a:ext cx="4433491" cy="44192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Paper ID: 111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Subtitle 2"/>
          <p:cNvSpPr txBox="1"/>
          <p:nvPr/>
        </p:nvSpPr>
        <p:spPr>
          <a:xfrm>
            <a:off x="1716505" y="5196842"/>
            <a:ext cx="9483300" cy="1757466"/>
          </a:xfrm>
          <a:prstGeom prst="rect">
            <a:avLst/>
          </a:prstGeom>
        </p:spPr>
        <p:txBody>
          <a:bodyPr vert="horz" lIns="91440" tIns="45720" rIns="91440" bIns="45720" spcCol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Department of Computer Science &amp; Engineering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Shahjalal University of Science and Technology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endParaRPr lang="en-US" sz="1600" dirty="0">
              <a:solidFill>
                <a:srgbClr val="006EA4"/>
              </a:solidFill>
            </a:endParaRPr>
          </a:p>
        </p:txBody>
      </p:sp>
      <p:pic>
        <p:nvPicPr>
          <p:cNvPr id="24" name="Google Shape;92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42990" y="6544061"/>
            <a:ext cx="266997" cy="26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93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52127" y="6528554"/>
            <a:ext cx="283325" cy="2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9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8743" y="6548372"/>
            <a:ext cx="283325" cy="2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95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556637" y="6544061"/>
            <a:ext cx="283325" cy="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97;p13"/>
          <p:cNvSpPr txBox="1"/>
          <p:nvPr/>
        </p:nvSpPr>
        <p:spPr>
          <a:xfrm>
            <a:off x="4291499" y="6484618"/>
            <a:ext cx="194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Georgia" panose="02040502050405090303"/>
                <a:ea typeface="Georgia" panose="02040502050405090303"/>
                <a:cs typeface="Georgia" panose="02040502050405090303"/>
                <a:sym typeface="Georgia" panose="02040502050405090303"/>
              </a:rPr>
              <a:t>MIST, Dhaka, Bangladesh</a:t>
            </a:r>
            <a:endParaRPr sz="1200" dirty="0">
              <a:latin typeface="Georgia" panose="02040502050405090303"/>
              <a:ea typeface="Georgia" panose="02040502050405090303"/>
              <a:cs typeface="Georgia" panose="02040502050405090303"/>
              <a:sym typeface="Georgia" panose="02040502050405090303"/>
            </a:endParaRPr>
          </a:p>
        </p:txBody>
      </p:sp>
      <p:sp>
        <p:nvSpPr>
          <p:cNvPr id="29" name="Google Shape;98;p13"/>
          <p:cNvSpPr txBox="1"/>
          <p:nvPr/>
        </p:nvSpPr>
        <p:spPr>
          <a:xfrm>
            <a:off x="7173118" y="6500241"/>
            <a:ext cx="168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Georgia" panose="02040502050405090303"/>
                <a:ea typeface="Georgia" panose="02040502050405090303"/>
                <a:cs typeface="Georgia" panose="02040502050405090303"/>
                <a:sym typeface="Georgia" panose="02040502050405090303"/>
              </a:rPr>
              <a:t>iceeict2021mist.org</a:t>
            </a:r>
            <a:endParaRPr sz="1200" dirty="0">
              <a:latin typeface="Georgia" panose="02040502050405090303"/>
              <a:ea typeface="Georgia" panose="02040502050405090303"/>
              <a:cs typeface="Georgia" panose="02040502050405090303"/>
              <a:sym typeface="Georgia" panose="02040502050405090303"/>
            </a:endParaRPr>
          </a:p>
        </p:txBody>
      </p:sp>
      <p:sp>
        <p:nvSpPr>
          <p:cNvPr id="30" name="Google Shape;96;p13"/>
          <p:cNvSpPr txBox="1"/>
          <p:nvPr/>
        </p:nvSpPr>
        <p:spPr>
          <a:xfrm>
            <a:off x="2253063" y="6467584"/>
            <a:ext cx="133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Georgia" panose="02040502050405090303"/>
                <a:ea typeface="Georgia" panose="02040502050405090303"/>
                <a:cs typeface="Georgia" panose="02040502050405090303"/>
                <a:sym typeface="Georgia" panose="02040502050405090303"/>
              </a:rPr>
              <a:t>18-20 November</a:t>
            </a:r>
            <a:endParaRPr sz="1200" dirty="0">
              <a:latin typeface="Georgia" panose="02040502050405090303"/>
              <a:ea typeface="Georgia" panose="02040502050405090303"/>
              <a:cs typeface="Georgia" panose="02040502050405090303"/>
              <a:sym typeface="Georgia" panose="02040502050405090303"/>
            </a:endParaRPr>
          </a:p>
        </p:txBody>
      </p:sp>
      <p:sp>
        <p:nvSpPr>
          <p:cNvPr id="31" name="Google Shape;99;p13"/>
          <p:cNvSpPr txBox="1"/>
          <p:nvPr/>
        </p:nvSpPr>
        <p:spPr>
          <a:xfrm>
            <a:off x="9839962" y="6491565"/>
            <a:ext cx="168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Georgia" panose="02040502050405090303"/>
                <a:ea typeface="Georgia" panose="02040502050405090303"/>
                <a:cs typeface="Georgia" panose="02040502050405090303"/>
                <a:sym typeface="Georgia" panose="02040502050405090303"/>
              </a:rPr>
              <a:t>Conference ID: 53905</a:t>
            </a:r>
            <a:endParaRPr sz="1200" dirty="0">
              <a:latin typeface="Georgia" panose="02040502050405090303"/>
              <a:ea typeface="Georgia" panose="02040502050405090303"/>
              <a:cs typeface="Georgia" panose="02040502050405090303"/>
              <a:sym typeface="Georgia" panose="02040502050405090303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9209" y="197815"/>
            <a:ext cx="1023730" cy="100785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sustLogo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3" y="1504447"/>
            <a:ext cx="23431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271929"/>
            <a:ext cx="2342857" cy="17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53" y="4307817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260736" y="341342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1581782" y="5893423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Insect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06797" y="59753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3" y="1504447"/>
            <a:ext cx="23431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271929"/>
            <a:ext cx="2342857" cy="17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53" y="4307817"/>
            <a:ext cx="2342857" cy="17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62" y="4271929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260736" y="341342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1581782" y="5893423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Insect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06797" y="59753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5548967" y="589346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3" y="1504447"/>
            <a:ext cx="23431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271929"/>
            <a:ext cx="2342857" cy="17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53" y="4307817"/>
            <a:ext cx="2342857" cy="17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62" y="4271929"/>
            <a:ext cx="2342857" cy="17904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40" y="4271580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260736" y="341342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1581782" y="5893423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Insect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06797" y="59753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5548967" y="589346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26"/>
          <p:cNvSpPr txBox="1"/>
          <p:nvPr/>
        </p:nvSpPr>
        <p:spPr>
          <a:xfrm>
            <a:off x="7711875" y="597525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3" y="1504447"/>
            <a:ext cx="23431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271929"/>
            <a:ext cx="2342857" cy="17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53" y="4307817"/>
            <a:ext cx="2342857" cy="17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62" y="4271929"/>
            <a:ext cx="2342857" cy="17904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40" y="4271580"/>
            <a:ext cx="2342857" cy="17904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34" y="4271899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260736" y="341342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1581782" y="5893423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Insect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06797" y="59753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5548967" y="589346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26"/>
          <p:cNvSpPr txBox="1"/>
          <p:nvPr/>
        </p:nvSpPr>
        <p:spPr>
          <a:xfrm>
            <a:off x="7711875" y="597525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9730934" y="5975061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Pollen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 of Allergy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ea typeface="Tahoma" panose="020B0604030504040204" pitchFamily="34" charset="0"/>
                <a:cs typeface="+mn-lt"/>
                <a:sym typeface="+mn-ea"/>
              </a:rPr>
              <a:t>25% Bangladeshi are affected by allergy.</a:t>
            </a:r>
            <a:endParaRPr lang="en-US" sz="2000" dirty="0">
              <a:ea typeface="Tahoma" panose="020B0604030504040204" pitchFamily="34" charset="0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ea typeface="Tahoma" panose="020B0604030504040204" pitchFamily="34" charset="0"/>
                <a:cs typeface="+mn-lt"/>
                <a:sym typeface="+mn-ea"/>
              </a:rPr>
              <a:t>According to WAO: White Book on Allergy: Update 2013</a:t>
            </a:r>
            <a:endParaRPr lang="en-US" sz="2000" dirty="0">
              <a:ea typeface="Tahoma" panose="020B0604030504040204" pitchFamily="34" charset="0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ea typeface="Tahoma" panose="020B0604030504040204" pitchFamily="34" charset="0"/>
                <a:cs typeface="+mn-lt"/>
                <a:sym typeface="+mn-ea"/>
              </a:rPr>
              <a:t>400 million suffer from allergic rhinitis.</a:t>
            </a:r>
            <a:endParaRPr lang="en-US" sz="2000" dirty="0">
              <a:ea typeface="Tahoma" panose="020B0604030504040204" pitchFamily="34" charset="0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ea typeface="Tahoma" panose="020B0604030504040204" pitchFamily="34" charset="0"/>
                <a:cs typeface="+mn-lt"/>
                <a:sym typeface="+mn-ea"/>
              </a:rPr>
              <a:t>300 million suffer from asthma.</a:t>
            </a:r>
            <a:endParaRPr lang="en-US" sz="2000" dirty="0">
              <a:ea typeface="Tahoma" panose="020B0604030504040204" pitchFamily="34" charset="0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ea typeface="Tahoma" panose="020B0604030504040204" pitchFamily="34" charset="0"/>
                <a:cs typeface="+mn-lt"/>
                <a:sym typeface="+mn-ea"/>
              </a:rPr>
              <a:t>240-550 million suffer from food allergy. </a:t>
            </a:r>
            <a:endParaRPr lang="en-US" sz="2000" dirty="0">
              <a:ea typeface="Tahoma" panose="020B0604030504040204" pitchFamily="34" charset="0"/>
              <a:cs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ea typeface="Tahoma" panose="020B0604030504040204" pitchFamily="34" charset="0"/>
                <a:cs typeface="+mn-lt"/>
                <a:sym typeface="+mn-ea"/>
              </a:rPr>
              <a:t>400 million will be affected by asthma by 2025.</a:t>
            </a:r>
            <a:endParaRPr lang="en-US" sz="2000" dirty="0">
              <a:ea typeface="Tahoma" panose="020B0604030504040204" pitchFamily="3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 of Allergy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Content Placeholder 21"/>
          <p:cNvGraphicFramePr/>
          <p:nvPr>
            <p:ph idx="1"/>
          </p:nvPr>
        </p:nvGraphicFramePr>
        <p:xfrm>
          <a:off x="1795145" y="1825625"/>
          <a:ext cx="8542655" cy="413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89735" y="5964555"/>
            <a:ext cx="864870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 sz="186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Allergen affected children findings from a 2009 to 2010 study of 38,480 children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 of Allergy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52295" y="1691005"/>
          <a:ext cx="8779510" cy="41763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2200"/>
                <a:gridCol w="1249680"/>
                <a:gridCol w="1686560"/>
                <a:gridCol w="1292225"/>
                <a:gridCol w="1678940"/>
                <a:gridCol w="1779905"/>
              </a:tblGrid>
              <a:tr h="8934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Year Costs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Calculated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Population (2010)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Direct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Costs*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Indirect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Costs**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Total Costs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Estimated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Australia</a:t>
                      </a:r>
                      <a:endParaRPr lang="en-US" sz="1600" b="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A$ 1.1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billion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A$ 8.3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billion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A$9.4 billion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Finland</a:t>
                      </a:r>
                      <a:endParaRPr lang="en-US" sz="1600" b="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5.3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€468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million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€51.7</a:t>
                      </a:r>
                      <a:endParaRPr lang="en-US" sz="1600" u="none" strike="noStrike" kern="1200" baseline="0" dirty="0"/>
                    </a:p>
                    <a:p>
                      <a:pPr algn="ctr"/>
                      <a:r>
                        <a:rPr lang="en-US" sz="1600" u="none" strike="noStrike" kern="1200" baseline="0" dirty="0"/>
                        <a:t>million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€519.7 million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South Korea</a:t>
                      </a:r>
                      <a:endParaRPr lang="en-US" sz="1600" b="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US$ </a:t>
                      </a:r>
                      <a:r>
                        <a:rPr lang="en-US" sz="1600" u="none" strike="noStrike" baseline="0" dirty="0"/>
                        <a:t>2.046 billion</a:t>
                      </a:r>
                      <a:endParaRPr lang="en-US" sz="1600" u="none" strike="noStrike" baseline="0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Israel</a:t>
                      </a:r>
                      <a:endParaRPr lang="en-US" sz="1600" b="0" u="none" strike="noStrike" kern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7.5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US$250 million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Mexico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US$35 million</a:t>
                      </a:r>
                      <a:endParaRPr lang="en-US" sz="1600" u="none" strike="noStrike" kern="1200" baseline="0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310.2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/>
                        <a:t>US$ </a:t>
                      </a:r>
                      <a:r>
                        <a:rPr lang="en-US" sz="1600" u="none" strike="noStrike" baseline="0" dirty="0"/>
                        <a:t>25.9  billion</a:t>
                      </a:r>
                      <a:endParaRPr lang="en-US" sz="1600" u="none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strike="noStrike" kern="1200" baseline="0" dirty="0"/>
                        <a:t>US$ 14.7</a:t>
                      </a:r>
                      <a:r>
                        <a:rPr lang="en-US" sz="1600" u="none" strike="noStrike" baseline="0" dirty="0"/>
                        <a:t>  billion</a:t>
                      </a:r>
                      <a:endParaRPr lang="en-US" sz="1600" u="none" strike="noStrike" baseline="0" dirty="0"/>
                    </a:p>
                    <a:p>
                      <a:pPr algn="ctr"/>
                      <a:endParaRPr lang="en-US" sz="1600" u="none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US$40.6 billion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5"/>
          <p:cNvSpPr txBox="1"/>
          <p:nvPr/>
        </p:nvSpPr>
        <p:spPr>
          <a:xfrm>
            <a:off x="1737995" y="5962650"/>
            <a:ext cx="8775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Member Society Reports in: </a:t>
            </a:r>
            <a:r>
              <a:rPr lang="en-US" sz="1600" dirty="0" err="1"/>
              <a:t>Pawankar</a:t>
            </a:r>
            <a:r>
              <a:rPr lang="en-US" sz="1600" dirty="0"/>
              <a:t> R, </a:t>
            </a:r>
            <a:r>
              <a:rPr lang="en-US" sz="1600" dirty="0" err="1"/>
              <a:t>Canonica</a:t>
            </a:r>
            <a:r>
              <a:rPr lang="en-US" sz="1600" dirty="0"/>
              <a:t> GW, Holgate ST, and </a:t>
            </a:r>
            <a:r>
              <a:rPr lang="en-US" sz="1600" dirty="0" err="1"/>
              <a:t>Lockey</a:t>
            </a:r>
            <a:r>
              <a:rPr lang="en-US" sz="1600" dirty="0"/>
              <a:t> RF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Allergen Detection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q"/>
            </a:pPr>
            <a:r>
              <a:rPr lang="en-GB" sz="2000" b="1" dirty="0">
                <a:sym typeface="+mn-ea"/>
              </a:rPr>
              <a:t>   Experimental Methods:</a:t>
            </a:r>
            <a:endParaRPr lang="en-GB" sz="2000" b="1" dirty="0"/>
          </a:p>
          <a:p>
            <a:pPr lvl="3"/>
            <a:r>
              <a:rPr lang="en-US" altLang="en-GB" sz="2000" dirty="0">
                <a:sym typeface="+mn-ea"/>
              </a:rPr>
              <a:t>T</a:t>
            </a:r>
            <a:r>
              <a:rPr lang="en-GB" sz="2000" dirty="0">
                <a:sym typeface="+mn-ea"/>
              </a:rPr>
              <a:t>ime consum</a:t>
            </a:r>
            <a:r>
              <a:rPr lang="en-US" altLang="en-GB" sz="2000" dirty="0">
                <a:sym typeface="+mn-ea"/>
              </a:rPr>
              <a:t>ing process</a:t>
            </a:r>
            <a:endParaRPr lang="en-GB" sz="2000" dirty="0"/>
          </a:p>
          <a:p>
            <a:pPr lvl="3"/>
            <a:r>
              <a:rPr lang="en-US" altLang="en-GB" sz="2000" dirty="0">
                <a:sym typeface="+mn-ea"/>
              </a:rPr>
              <a:t>Expensive</a:t>
            </a:r>
            <a:endParaRPr lang="en-GB" sz="2000" dirty="0">
              <a:sym typeface="+mn-ea"/>
            </a:endParaRPr>
          </a:p>
          <a:p>
            <a:pPr lvl="3"/>
            <a:r>
              <a:rPr lang="en-US" altLang="en-GB" sz="2000" dirty="0">
                <a:sym typeface="+mn-ea"/>
              </a:rPr>
              <a:t>Difficult for choosing candidate</a:t>
            </a: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GB" sz="2000" b="1" dirty="0"/>
              <a:t>Bioinformatics Methods</a:t>
            </a:r>
            <a:endParaRPr lang="en-GB" sz="2000" b="1" dirty="0"/>
          </a:p>
          <a:p>
            <a:pPr marL="1657350" lvl="3" indent="-285750">
              <a:buFont typeface="Arial" panose="020B0604020202090204" pitchFamily="34" charset="0"/>
              <a:buChar char="•"/>
            </a:pPr>
            <a:r>
              <a:rPr lang="en-US" altLang="en-GB" sz="2000" dirty="0"/>
              <a:t>Require less time to detect</a:t>
            </a:r>
            <a:endParaRPr lang="en-GB" sz="2000" dirty="0"/>
          </a:p>
          <a:p>
            <a:pPr marL="1657350" lvl="3" indent="-285750">
              <a:buFont typeface="Arial" panose="020B0604020202090204" pitchFamily="34" charset="0"/>
              <a:buChar char="•"/>
            </a:pPr>
            <a:r>
              <a:rPr lang="en-US" altLang="en-GB" sz="2000" dirty="0"/>
              <a:t>Cheaper</a:t>
            </a:r>
            <a:endParaRPr lang="en-GB" sz="2000" dirty="0"/>
          </a:p>
          <a:p>
            <a:pPr marL="1657350" lvl="3" indent="-285750">
              <a:buFont typeface="Arial" panose="020B0604020202090204" pitchFamily="34" charset="0"/>
              <a:buChar char="•"/>
            </a:pPr>
            <a:r>
              <a:rPr lang="en-GB" sz="2000" dirty="0">
                <a:sym typeface="+mn-ea"/>
              </a:rPr>
              <a:t>Ea</a:t>
            </a:r>
            <a:r>
              <a:rPr lang="en-US" altLang="en-GB" sz="2000" dirty="0">
                <a:sym typeface="+mn-ea"/>
              </a:rPr>
              <a:t>sier</a:t>
            </a:r>
            <a:r>
              <a:rPr lang="en-GB" sz="2000" dirty="0">
                <a:sym typeface="+mn-ea"/>
              </a:rPr>
              <a:t> for choosing candidate</a:t>
            </a:r>
            <a:endParaRPr lang="en-GB" sz="2000" dirty="0"/>
          </a:p>
          <a:p>
            <a:pPr lvl="3"/>
            <a:endParaRPr lang="en-GB" sz="2000" dirty="0"/>
          </a:p>
          <a:p>
            <a:pPr lvl="3"/>
            <a:endParaRPr lang="en-GB" sz="2000" dirty="0">
              <a:ea typeface="Tahoma" panose="020B0604030504040204" pitchFamily="3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q"/>
            </a:pPr>
            <a:r>
              <a:rPr lang="en-GB" sz="2000" b="1" dirty="0">
                <a:sym typeface="+mn-ea"/>
              </a:rPr>
              <a:t>   Expe</a:t>
            </a:r>
            <a:endParaRPr lang="en-GB" sz="2000" dirty="0"/>
          </a:p>
          <a:p>
            <a:pPr lvl="3"/>
            <a:endParaRPr lang="en-GB" sz="2000" dirty="0"/>
          </a:p>
          <a:p>
            <a:pPr lvl="3"/>
            <a:endParaRPr lang="en-GB" sz="2000" dirty="0">
              <a:ea typeface="Tahoma" panose="020B0604030504040204" pitchFamily="34" charset="0"/>
              <a:cs typeface="+mn-lt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5" y="1825625"/>
            <a:ext cx="8850630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3792220"/>
            <a:ext cx="4762500" cy="2254250"/>
          </a:xfrm>
          <a:prstGeom prst="rect">
            <a:avLst/>
          </a:prstGeom>
        </p:spPr>
      </p:pic>
      <p:sp>
        <p:nvSpPr>
          <p:cNvPr id="3" name="TextBox 13"/>
          <p:cNvSpPr txBox="1"/>
          <p:nvPr/>
        </p:nvSpPr>
        <p:spPr>
          <a:xfrm>
            <a:off x="2220789" y="3228992"/>
            <a:ext cx="775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dirty="0"/>
              <a:t>Alignment-based allergen detection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44740" y="5920329"/>
            <a:ext cx="775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dirty="0"/>
              <a:t>Structure-based allergen detection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1795145" y="1825625"/>
            <a:ext cx="8783955" cy="4097020"/>
          </a:xfrm>
        </p:spPr>
        <p:txBody>
          <a:bodyPr/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lvl="3"/>
            <a:endParaRPr lang="en-GB" sz="2000" dirty="0"/>
          </a:p>
          <a:p>
            <a:pPr lvl="3"/>
            <a:endParaRPr lang="en-GB" sz="2000" dirty="0">
              <a:ea typeface="Tahoma" panose="020B0604030504040204" pitchFamily="34" charset="0"/>
              <a:cs typeface="+mn-lt"/>
              <a:sym typeface="+mn-ea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95437" y="1825777"/>
          <a:ext cx="384704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47046"/>
              </a:tblGrid>
              <a:tr h="43878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Sequenc</a:t>
                      </a:r>
                      <a:r>
                        <a:rPr lang="en-US" altLang="en-GB" sz="1800" dirty="0"/>
                        <a:t>e</a:t>
                      </a:r>
                      <a:r>
                        <a:rPr lang="en-GB" sz="1800" dirty="0"/>
                        <a:t> Based tools</a:t>
                      </a:r>
                      <a:endParaRPr lang="en-GB" sz="1800" b="1" dirty="0"/>
                    </a:p>
                  </a:txBody>
                  <a:tcPr/>
                </a:tc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AllerDictor</a:t>
                      </a:r>
                      <a:endParaRPr lang="en-GB" dirty="0"/>
                    </a:p>
                  </a:txBody>
                  <a:tcPr/>
                </a:tc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Sortaller</a:t>
                      </a:r>
                      <a:endParaRPr lang="en-GB" dirty="0"/>
                    </a:p>
                  </a:txBody>
                  <a:tcPr/>
                </a:tc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Allerhunter</a:t>
                      </a:r>
                      <a:endParaRPr lang="en-GB" dirty="0"/>
                    </a:p>
                  </a:txBody>
                  <a:tcPr/>
                </a:tc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Weballergen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/>
          <p:nvPr>
            <p:custDataLst>
              <p:tags r:id="rId3"/>
            </p:custDataLst>
          </p:nvPr>
        </p:nvGraphicFramePr>
        <p:xfrm>
          <a:off x="6666141" y="1825777"/>
          <a:ext cx="384704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47046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/>
                        <a:t>Structure Based tools</a:t>
                      </a:r>
                      <a:endParaRPr lang="en-GB" sz="1800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GB" dirty="0"/>
                        <a:t>Cross-react</a:t>
                      </a:r>
                      <a:endParaRPr lang="en-GB" dirty="0"/>
                    </a:p>
                  </a:txBody>
                  <a:tcPr/>
                </a:tc>
              </a:tr>
              <a:tr h="361594">
                <a:tc>
                  <a:txBody>
                    <a:bodyPr/>
                    <a:p>
                      <a:pPr algn="ctr"/>
                      <a:r>
                        <a:rPr lang="en-GB" dirty="0" err="1"/>
                        <a:t>AllerTop</a:t>
                      </a:r>
                      <a:r>
                        <a:rPr lang="en-GB" dirty="0"/>
                        <a:t> v.2</a:t>
                      </a:r>
                      <a:endParaRPr lang="en-GB" dirty="0"/>
                    </a:p>
                  </a:txBody>
                  <a:tcPr/>
                </a:tc>
              </a:tr>
              <a:tr h="361594">
                <a:tc>
                  <a:txBody>
                    <a:bodyPr/>
                    <a:p>
                      <a:pPr algn="ctr"/>
                      <a:r>
                        <a:rPr lang="en-GB" dirty="0" err="1"/>
                        <a:t>AllerFp</a:t>
                      </a:r>
                      <a:endParaRPr lang="en-GB" dirty="0"/>
                    </a:p>
                  </a:txBody>
                  <a:tcPr/>
                </a:tc>
              </a:tr>
              <a:tr h="361594">
                <a:tc>
                  <a:txBody>
                    <a:bodyPr/>
                    <a:p>
                      <a:pPr algn="ctr"/>
                      <a:r>
                        <a:rPr lang="en-GB" dirty="0" err="1"/>
                        <a:t>AllerTop</a:t>
                      </a:r>
                      <a:endParaRPr lang="en-GB" dirty="0"/>
                    </a:p>
                  </a:txBody>
                  <a:tcPr/>
                </a:tc>
              </a:tr>
              <a:tr h="361594">
                <a:tc>
                  <a:txBody>
                    <a:bodyPr/>
                    <a:p>
                      <a:pPr algn="ctr"/>
                      <a:r>
                        <a:rPr lang="en-GB" dirty="0"/>
                        <a:t>APANN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8" name="Google Shape;114;p14"/>
          <p:cNvSpPr txBox="1"/>
          <p:nvPr/>
        </p:nvSpPr>
        <p:spPr>
          <a:xfrm>
            <a:off x="1795073" y="1691190"/>
            <a:ext cx="8467500" cy="295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What </a:t>
            </a:r>
            <a:r>
              <a:rPr lang="en-US" alt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is</a:t>
            </a:r>
            <a:r>
              <a:rPr 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Allerg</a:t>
            </a:r>
            <a:r>
              <a:rPr lang="en-US" alt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en</a:t>
            </a:r>
            <a:r>
              <a:rPr 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?</a:t>
            </a:r>
            <a:endParaRPr lang="en-GB" sz="20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sz="2000" dirty="0">
                <a:sym typeface="+mn-ea"/>
              </a:rPr>
              <a:t>Hazards of Allergy</a:t>
            </a:r>
            <a:endParaRPr lang="en-US" sz="2000" dirty="0">
              <a:sym typeface="+mn-ea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sz="2000" dirty="0">
                <a:sym typeface="+mn-ea"/>
              </a:rPr>
              <a:t>Allergen Detection Methods</a:t>
            </a:r>
            <a:endParaRPr lang="en-US" sz="2000" dirty="0">
              <a:sym typeface="+mn-ea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sz="2000" dirty="0">
                <a:sym typeface="+mn-ea"/>
              </a:rPr>
              <a:t>Bioinformatics Methods</a:t>
            </a:r>
            <a:endParaRPr lang="en-US" sz="2000" dirty="0">
              <a:sym typeface="+mn-ea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sz="2000" dirty="0">
                <a:sym typeface="+mn-ea"/>
              </a:rPr>
              <a:t>Accuracy of Existing Tools</a:t>
            </a:r>
            <a:endParaRPr sz="2000" dirty="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altLang="en-GB" sz="2000" dirty="0">
                <a:cs typeface="Times New Roman" panose="02020503050405090304"/>
                <a:sym typeface="Times New Roman" panose="02020503050405090304"/>
              </a:rPr>
              <a:t>D</a:t>
            </a:r>
            <a:r>
              <a:rPr lang="en-GB" sz="2000" dirty="0">
                <a:cs typeface="Times New Roman" panose="02020503050405090304"/>
                <a:sym typeface="Times New Roman" panose="02020503050405090304"/>
              </a:rPr>
              <a:t>ata </a:t>
            </a:r>
            <a:r>
              <a:rPr lang="en-US" altLang="en-GB" sz="2000" dirty="0">
                <a:cs typeface="Times New Roman" panose="02020503050405090304"/>
                <a:sym typeface="Times New Roman" panose="02020503050405090304"/>
              </a:rPr>
              <a:t>C</a:t>
            </a:r>
            <a:r>
              <a:rPr lang="en-GB" sz="2000" dirty="0">
                <a:cs typeface="Times New Roman" panose="02020503050405090304"/>
                <a:sym typeface="Times New Roman" panose="02020503050405090304"/>
              </a:rPr>
              <a:t>ollection and </a:t>
            </a:r>
            <a:r>
              <a:rPr lang="en-US" altLang="en-GB" sz="2000" dirty="0">
                <a:cs typeface="Times New Roman" panose="02020503050405090304"/>
                <a:sym typeface="Times New Roman" panose="02020503050405090304"/>
              </a:rPr>
              <a:t>P</a:t>
            </a:r>
            <a:r>
              <a:rPr lang="en-GB" sz="2000" dirty="0">
                <a:cs typeface="Times New Roman" panose="02020503050405090304"/>
                <a:sym typeface="Times New Roman" panose="02020503050405090304"/>
              </a:rPr>
              <a:t>rocessing</a:t>
            </a:r>
            <a:endParaRPr sz="2000" dirty="0">
              <a:cs typeface="Times New Roman" panose="02020503050405090304"/>
              <a:sym typeface="Lato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90204" pitchFamily="34" charset="0"/>
              <a:buChar char="•"/>
            </a:pPr>
            <a:r>
              <a:rPr lang="en-GB" sz="2000" dirty="0">
                <a:cs typeface="Times New Roman" panose="02020503050405090304"/>
                <a:sym typeface="Times New Roman" panose="02020503050405090304"/>
              </a:rPr>
              <a:t>Methodology</a:t>
            </a:r>
            <a:endParaRPr sz="2000" dirty="0">
              <a:cs typeface="Times New Roman" panose="02020503050405090304"/>
              <a:sym typeface="Times New Roman" panose="02020503050405090304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GB" sz="2000" dirty="0">
                <a:cs typeface="Times New Roman" panose="02020503050405090304"/>
                <a:sym typeface="Times New Roman" panose="02020503050405090304"/>
              </a:rPr>
              <a:t>Result and Analysis </a:t>
            </a:r>
            <a:endParaRPr sz="2000" dirty="0">
              <a:cs typeface="Times New Roman" panose="02020503050405090304"/>
              <a:sym typeface="Times New Roman" panose="02020503050405090304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GB" sz="2000" dirty="0">
                <a:cs typeface="Times New Roman" panose="02020503050405090304"/>
                <a:sym typeface="Times New Roman" panose="02020503050405090304"/>
              </a:rPr>
              <a:t>Conclusion </a:t>
            </a:r>
            <a:endParaRPr sz="2000" dirty="0"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1" y="365125"/>
            <a:ext cx="9915043" cy="1325563"/>
          </a:xfrm>
        </p:spPr>
        <p:txBody>
          <a:bodyPr/>
          <a:lstStyle/>
          <a:p>
            <a:r>
              <a:rPr lang="en-US" dirty="0"/>
              <a:t>Accuracy of Existing 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1852295" y="1691005"/>
          <a:ext cx="568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AlgPred 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94.25%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AllerTop v.2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AllerFp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AllerDictor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AllerCatPro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84%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4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Frequency distribution of 2582 unique Allergen protein sequences</a:t>
            </a:r>
            <a:endParaRPr lang="en-US" sz="16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Allergen2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5" y="2228215"/>
            <a:ext cx="692086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4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Frequency distribution of 2428 unique Non-Allergen protein sequences</a:t>
            </a:r>
            <a:endParaRPr lang="en-US" sz="16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oneAllerge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5" y="2228215"/>
            <a:ext cx="7881620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4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Filter Protein sequences</a:t>
            </a:r>
            <a:endParaRPr lang="en-US" sz="16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Diagram 5"/>
          <p:cNvGraphicFramePr/>
          <p:nvPr/>
        </p:nvGraphicFramePr>
        <p:xfrm>
          <a:off x="2032000" y="2350770"/>
          <a:ext cx="7851140" cy="2789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Label protein sequences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8" name="Google Shape;114;p14"/>
          <p:cNvSpPr txBox="1"/>
          <p:nvPr/>
        </p:nvSpPr>
        <p:spPr>
          <a:xfrm>
            <a:off x="1664263" y="2228400"/>
            <a:ext cx="846750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alt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If sequence is Allergen label with 1</a:t>
            </a:r>
            <a:r>
              <a:rPr 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br>
              <a:rPr lang="en-GB" sz="20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</a:br>
            <a:endParaRPr sz="2000" dirty="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altLang="en-GB" sz="2000" dirty="0">
                <a:cs typeface="Times New Roman" panose="02020503050405090304"/>
                <a:sym typeface="Lato"/>
              </a:rPr>
              <a:t>Otherwise label with -1</a:t>
            </a:r>
            <a:br>
              <a:rPr lang="en-GB" sz="2000" dirty="0">
                <a:cs typeface="Times New Roman" panose="02020503050405090304"/>
                <a:sym typeface="Lato"/>
              </a:rPr>
            </a:br>
            <a:endParaRPr sz="2000" dirty="0"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813941" y="1691005"/>
            <a:ext cx="9915043" cy="151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Total K-mers for a sequence is N-k+1, where N = number of Amino Acids, k = k-mers length.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For example in sequence ACGAGGTACGA, N = 11, let k = 4. So, total k-mers is 11 - 4 +1 = 8 and total unique k-mers is 7(ACGA duplicate). 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k-mers(k=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5" y="3145155"/>
            <a:ext cx="755142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Frequency count of k-mers(k=6) for sequences using CountVectorizer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52295" y="2443480"/>
          <a:ext cx="697039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307465"/>
                <a:gridCol w="1298575"/>
                <a:gridCol w="521335"/>
                <a:gridCol w="2449195"/>
              </a:tblGrid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unique k-mers(k=6)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AVTPMS</a:t>
                      </a:r>
                      <a:r>
                        <a:rPr lang="en-US" sz="1400">
                          <a:sym typeface="+mn-ea"/>
                        </a:rPr>
                        <a:t>1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FKSSWN</a:t>
                      </a:r>
                      <a:r>
                        <a:rPr lang="en-US" sz="1400"/>
                        <a:t>2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IGHDGS</a:t>
                      </a:r>
                      <a:r>
                        <a:rPr lang="en-US" sz="1400" dirty="0">
                          <a:cs typeface="Times New Roman" panose="02020503050405090304"/>
                          <a:sym typeface="Times New Roman" panose="02020503050405090304"/>
                        </a:rPr>
                        <a:t>12,45,150</a:t>
                      </a:r>
                      <a:endParaRPr lang="en-US" sz="1800" dirty="0"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Sequence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1400"/>
                        <a:t>4049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Extract top max 2,00,000 features from </a:t>
            </a:r>
            <a:r>
              <a:rPr lang="en-US" sz="2400" dirty="0">
                <a:cs typeface="Times New Roman" panose="02020503050405090304"/>
                <a:sym typeface="Times New Roman" panose="02020503050405090304"/>
              </a:rPr>
              <a:t>12,45,150 features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52295" y="2443480"/>
          <a:ext cx="709231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90"/>
                <a:gridCol w="1596390"/>
                <a:gridCol w="1317625"/>
                <a:gridCol w="597535"/>
                <a:gridCol w="2073275"/>
              </a:tblGrid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unique k-mers(k=6)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ATVPMS</a:t>
                      </a:r>
                      <a:r>
                        <a:rPr lang="en-US" sz="1400">
                          <a:sym typeface="+mn-ea"/>
                        </a:rPr>
                        <a:t>1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FSKSWN</a:t>
                      </a:r>
                      <a:r>
                        <a:rPr lang="en-US" sz="1400"/>
                        <a:t>2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IHGDGS</a:t>
                      </a:r>
                      <a:r>
                        <a:rPr lang="en-US" sz="1400" dirty="0">
                          <a:cs typeface="Times New Roman" panose="02020503050405090304"/>
                          <a:sym typeface="Times New Roman" panose="02020503050405090304"/>
                        </a:rPr>
                        <a:t>2,00,000</a:t>
                      </a:r>
                      <a:endParaRPr lang="en-US" sz="1800" dirty="0"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Sequence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1400"/>
                        <a:t>4049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Data Collection and Processing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Normalize the frequency counts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8" name="Google Shape;114;p14"/>
          <p:cNvSpPr txBox="1"/>
          <p:nvPr/>
        </p:nvSpPr>
        <p:spPr>
          <a:xfrm>
            <a:off x="1653468" y="2527485"/>
            <a:ext cx="84675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sz="2000" dirty="0">
                <a:cs typeface="Times New Roman" panose="02020503050405090304"/>
                <a:sym typeface="Times New Roman" panose="02020503050405090304"/>
              </a:rPr>
              <a:t>For normalizing the frequency counts, each data has been divided by N - k + 1. Where, N is the length of corresponding protein sequence and k = 6.</a:t>
            </a:r>
            <a:endParaRPr lang="en-US" sz="2000" dirty="0"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lvl="3"/>
            <a:endParaRPr lang="en-GB" sz="2000" dirty="0"/>
          </a:p>
          <a:p>
            <a:pPr lvl="3"/>
            <a:endParaRPr lang="en-GB" sz="2000" dirty="0">
              <a:ea typeface="Tahoma" panose="020B0604030504040204" pitchFamily="34" charset="0"/>
              <a:cs typeface="+mn-lt"/>
              <a:sym typeface="+mn-ea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032000" y="1626235"/>
          <a:ext cx="8128000" cy="455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/>
        </p:nvGraphicFramePr>
        <p:xfrm>
          <a:off x="1943735" y="1647190"/>
          <a:ext cx="8304530" cy="356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Macro-Enabled Worksheet" r:id="rId7" imgW="11362055" imgH="3811270" progId="Excel.SheetMacroEnabled.12">
                  <p:link updateAutomatic="1"/>
                </p:oleObj>
              </mc:Choice>
              <mc:Fallback>
                <p:oleObj name="Macro-Enabled Worksheet" r:id="rId7" imgW="11362055" imgH="3811270" progId="Excel.SheetMacroEnabled.12">
                  <p:link updateAutomatic="1"/>
                  <p:pic>
                    <p:nvPicPr>
                      <p:cNvPr id="0" name="Picture 1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3735" y="1647190"/>
                        <a:ext cx="8304530" cy="3564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3649345" y="5201920"/>
            <a:ext cx="471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dirty="0"/>
              <a:t>8-Physiochemical value</a:t>
            </a:r>
            <a:r>
              <a:rPr lang="en-US" altLang="en-GB" dirty="0"/>
              <a:t>s</a:t>
            </a:r>
            <a:r>
              <a:rPr lang="en-GB" dirty="0"/>
              <a:t> of Amino Acid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Allergen?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8" name="Google Shape;114;p14"/>
          <p:cNvSpPr txBox="1"/>
          <p:nvPr/>
        </p:nvSpPr>
        <p:spPr>
          <a:xfrm>
            <a:off x="1795073" y="3553010"/>
            <a:ext cx="846750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alt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“Allergy” came from the Greek words allos (different) and ergia (energy or action). </a:t>
            </a:r>
            <a:r>
              <a:rPr lang="en-GB" sz="20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br>
              <a:rPr lang="en-GB" sz="2000" dirty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</a:br>
            <a:endParaRPr sz="2000" dirty="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90204" pitchFamily="34" charset="0"/>
              <a:buChar char="•"/>
            </a:pPr>
            <a:r>
              <a:rPr lang="en-US" sz="2000" dirty="0">
                <a:cs typeface="Times New Roman" panose="02020503050405090304"/>
                <a:sym typeface="Times New Roman" panose="02020503050405090304"/>
              </a:rPr>
              <a:t>Immune system's reaction to substance.</a:t>
            </a:r>
            <a:endParaRPr lang="en-US" sz="2000" dirty="0"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55" y="1396365"/>
            <a:ext cx="992505" cy="141986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1212507" y="2844706"/>
            <a:ext cx="10298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Clemens von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Pirquet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(1874–1929)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 of the idea of allergy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lvl="3"/>
            <a:endParaRPr lang="en-GB" sz="2000" dirty="0"/>
          </a:p>
          <a:p>
            <a:pPr lvl="3"/>
            <a:endParaRPr lang="en-GB" sz="2000" dirty="0">
              <a:ea typeface="Tahoma" panose="020B0604030504040204" pitchFamily="34" charset="0"/>
              <a:cs typeface="+mn-lt"/>
              <a:sym typeface="+mn-ea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021840" y="1624965"/>
          <a:ext cx="8148955" cy="478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002915" y="1591310"/>
          <a:ext cx="602869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Macro-Enabled Worksheet" r:id="rId7" imgW="3485515" imgH="3811270" progId="Excel.SheetMacroEnabled.12">
                  <p:link updateAutomatic="1"/>
                </p:oleObj>
              </mc:Choice>
              <mc:Fallback>
                <p:oleObj name="Macro-Enabled Worksheet" r:id="rId7" imgW="3485515" imgH="3811270" progId="Excel.SheetMacroEnabled.12">
                  <p:link updateAutomatic="1"/>
                  <p:pic>
                    <p:nvPicPr>
                      <p:cNvPr id="0" name="Picture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2915" y="1591310"/>
                        <a:ext cx="602869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795000" y="5699708"/>
            <a:ext cx="94359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dirty="0"/>
              <a:t>5 E-descriptors value of amino acids. E2(size), E3(helix-forming propensity), E4(relative abundance), E5(</a:t>
            </a:r>
            <a:r>
              <a:rPr lang="el-GR" sz="2000" dirty="0"/>
              <a:t>β-</a:t>
            </a:r>
            <a:r>
              <a:rPr lang="en-US" sz="2000" dirty="0"/>
              <a:t>strand </a:t>
            </a:r>
            <a:r>
              <a:rPr lang="en-US" sz="2000" dirty="0" err="1"/>
              <a:t>formingpropensity</a:t>
            </a:r>
            <a:r>
              <a:rPr lang="en-US" sz="2000" dirty="0"/>
              <a:t>)</a:t>
            </a:r>
            <a:endParaRPr lang="en-GB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Express protein sequeces by Physicochemical properties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Box 10"/>
          <p:cNvSpPr txBox="1"/>
          <p:nvPr/>
        </p:nvSpPr>
        <p:spPr>
          <a:xfrm>
            <a:off x="1795145" y="2797175"/>
            <a:ext cx="7916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 expressing the protein sequence by 5 E-descriptor and 8-physicochemical properties, we have sumup the descriptors values and  proprieties values for all of the amino acids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117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Calculate vector distance from SVM Hyperplane to each sequence's frequency vector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svmVector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2717165"/>
            <a:ext cx="4006215" cy="35286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39290" y="2733675"/>
            <a:ext cx="3361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Training data size 90%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Testing data size 10%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Vector distance from Hyperplane is called svmScore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Methodology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>
                <a:cs typeface="+mn-lt"/>
              </a:rPr>
            </a:fld>
            <a:endParaRPr lang="en-US" dirty="0" smtClean="0"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z="1200" smtClean="0">
                <a:cs typeface="+mn-lt"/>
              </a:rPr>
            </a:fld>
            <a:endParaRPr lang="en-US" sz="1200" dirty="0" smtClean="0">
              <a:cs typeface="+mn-lt"/>
            </a:endParaRPr>
          </a:p>
        </p:txBody>
      </p:sp>
      <p:sp>
        <p:nvSpPr>
          <p:cNvPr id="7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SVM with MLP</a:t>
            </a:r>
            <a:endParaRPr lang="en-US" sz="18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lowchart: Magnetic Disk 2"/>
          <p:cNvSpPr/>
          <p:nvPr/>
        </p:nvSpPr>
        <p:spPr>
          <a:xfrm>
            <a:off x="4334510" y="3927475"/>
            <a:ext cx="1219200" cy="11861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Data set</a:t>
            </a:r>
            <a:endParaRPr lang="en-US" sz="1200">
              <a:cs typeface="+mn-lt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689735" y="2433320"/>
            <a:ext cx="1485900" cy="2895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Allergen</a:t>
            </a:r>
            <a:endParaRPr lang="en-US" sz="1200">
              <a:cs typeface="+mn-lt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689100" y="2991485"/>
            <a:ext cx="1486535" cy="3435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Non-Allergen</a:t>
            </a:r>
            <a:endParaRPr lang="en-US" sz="1200">
              <a:cs typeface="+mn-lt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3430270" y="2555875"/>
            <a:ext cx="1459865" cy="8953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Calculate svmScore</a:t>
            </a:r>
            <a:endParaRPr lang="en-US" sz="1200">
              <a:cs typeface="+mn-lt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1622425" y="3820160"/>
            <a:ext cx="1553210" cy="53467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Physicochemical properties</a:t>
            </a:r>
            <a:endParaRPr lang="en-US" sz="1200">
              <a:cs typeface="+mn-lt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368290" y="2874645"/>
            <a:ext cx="1896745" cy="576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Training Data (67%)</a:t>
            </a:r>
            <a:endParaRPr lang="en-US" sz="1200">
              <a:cs typeface="+mn-lt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6955155" y="5436235"/>
            <a:ext cx="1896745" cy="576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Testing Data</a:t>
            </a:r>
            <a:endParaRPr lang="en-US" sz="1200">
              <a:cs typeface="+mn-lt"/>
            </a:endParaRPr>
          </a:p>
          <a:p>
            <a:pPr algn="ctr"/>
            <a:r>
              <a:rPr lang="en-US" sz="1200">
                <a:cs typeface="+mn-lt"/>
              </a:rPr>
              <a:t>(33%)</a:t>
            </a:r>
            <a:endParaRPr lang="en-US" sz="1200">
              <a:cs typeface="+mn-lt"/>
            </a:endParaRPr>
          </a:p>
        </p:txBody>
      </p:sp>
      <p:sp>
        <p:nvSpPr>
          <p:cNvPr id="18" name="Flowchart: Data 17"/>
          <p:cNvSpPr/>
          <p:nvPr/>
        </p:nvSpPr>
        <p:spPr>
          <a:xfrm>
            <a:off x="7265035" y="2414905"/>
            <a:ext cx="1719580" cy="27946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MLP</a:t>
            </a:r>
            <a:endParaRPr lang="en-US" sz="1200">
              <a:cs typeface="+mn-lt"/>
            </a:endParaRPr>
          </a:p>
          <a:p>
            <a:pPr algn="ctr"/>
            <a:endParaRPr lang="en-US" sz="1200">
              <a:cs typeface="+mn-lt"/>
            </a:endParaRPr>
          </a:p>
          <a:p>
            <a:pPr algn="ctr"/>
            <a:r>
              <a:rPr lang="en-US" sz="1200">
                <a:cs typeface="+mn-lt"/>
              </a:rPr>
              <a:t>hidden_layer_sizes = (4,7,2) </a:t>
            </a:r>
            <a:endParaRPr lang="en-US" sz="1200">
              <a:cs typeface="+mn-lt"/>
            </a:endParaRPr>
          </a:p>
          <a:p>
            <a:pPr algn="ctr"/>
            <a:r>
              <a:rPr lang="en-US" sz="1200">
                <a:cs typeface="+mn-lt"/>
              </a:rPr>
              <a:t> activation='relu'</a:t>
            </a:r>
            <a:endParaRPr lang="en-US" sz="1200">
              <a:cs typeface="+mn-lt"/>
            </a:endParaRPr>
          </a:p>
          <a:p>
            <a:pPr algn="ctr"/>
            <a:r>
              <a:rPr lang="en-US" sz="1200">
                <a:cs typeface="+mn-lt"/>
              </a:rPr>
              <a:t> solver='adam'</a:t>
            </a:r>
            <a:endParaRPr lang="en-US" sz="1200">
              <a:cs typeface="+mn-lt"/>
            </a:endParaRPr>
          </a:p>
          <a:p>
            <a:pPr algn="ctr"/>
            <a:r>
              <a:rPr lang="en-US" sz="1200">
                <a:cs typeface="+mn-lt"/>
              </a:rPr>
              <a:t> max_iter=1000</a:t>
            </a:r>
            <a:endParaRPr lang="en-US" sz="1200">
              <a:cs typeface="+mn-lt"/>
            </a:endParaRPr>
          </a:p>
        </p:txBody>
      </p:sp>
      <p:sp>
        <p:nvSpPr>
          <p:cNvPr id="19" name="Flowchart: Data 18"/>
          <p:cNvSpPr/>
          <p:nvPr/>
        </p:nvSpPr>
        <p:spPr>
          <a:xfrm>
            <a:off x="9212580" y="2433320"/>
            <a:ext cx="1300480" cy="8185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Trained System</a:t>
            </a:r>
            <a:endParaRPr lang="en-US" sz="1200">
              <a:cs typeface="+mn-lt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10712450" y="2433320"/>
            <a:ext cx="133096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cs typeface="+mn-lt"/>
              </a:rPr>
              <a:t>Result (Acc 94.28%)</a:t>
            </a:r>
            <a:endParaRPr lang="en-US" sz="1200">
              <a:cs typeface="+mn-lt"/>
            </a:endParaRPr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3175635" y="2578100"/>
            <a:ext cx="468000" cy="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02915" y="3173730"/>
            <a:ext cx="461010" cy="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6895" y="4144010"/>
            <a:ext cx="1167765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85945" y="3335020"/>
            <a:ext cx="222250" cy="53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8290" y="4944745"/>
            <a:ext cx="1492250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217795" y="3532505"/>
            <a:ext cx="278130" cy="611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42480" y="3255010"/>
            <a:ext cx="30607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851900" y="2700655"/>
            <a:ext cx="42672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23630" y="3321685"/>
            <a:ext cx="777240" cy="233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188575" y="2874645"/>
            <a:ext cx="42672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28800" y="2671445"/>
          <a:ext cx="8534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EigenVector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8-physiochemical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79%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SVM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8-physiochemical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SVM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EigenVector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72%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SVM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k-mer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SVM with MLP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K-mer and EigenVector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94.28%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Precision Table 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28800" y="2671445"/>
          <a:ext cx="568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AllerHybrid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94.28%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AlgPred 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94.25%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AllerTop v.2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AllerFp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AllerDictor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85%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AllerCatPro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84%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Comparison with existing tools </a:t>
            </a: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Google Shape;113;p14"/>
          <p:cNvSpPr txBox="1">
            <a:spLocks noGrp="1"/>
          </p:cNvSpPr>
          <p:nvPr>
            <p:ph idx="1"/>
          </p:nvPr>
        </p:nvSpPr>
        <p:spPr>
          <a:xfrm>
            <a:off x="1794891" y="1825625"/>
            <a:ext cx="9915043" cy="405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Our implemented method is better than all of the existing tools</a:t>
            </a:r>
            <a:r>
              <a:rPr lang="en-US" alt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. Because we have used the hybrid model.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 can </a:t>
            </a:r>
            <a:r>
              <a:rPr lang="en-US" alt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be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use</a:t>
            </a:r>
            <a:r>
              <a:rPr lang="en-US" alt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for predicting </a:t>
            </a:r>
            <a:r>
              <a:rPr lang="en-US" alt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Allergen and Non-Allergen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Dataset and the implementation have been shared to the following link for future improvement.</a:t>
            </a:r>
            <a:br>
              <a:rPr lang="en-US" sz="2400" dirty="0"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</a:br>
            <a:r>
              <a:rPr lang="en-US" sz="2400" dirty="0">
                <a:solidFill>
                  <a:schemeClr val="accent1"/>
                </a:solidFill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https://github.com/ruman23/AllerHybrid</a:t>
            </a:r>
            <a:endParaRPr lang="en-US" sz="2400" dirty="0">
              <a:solidFill>
                <a:schemeClr val="accent1"/>
              </a:solidFill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en-US" sz="2400" dirty="0"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 Box 8"/>
          <p:cNvSpPr txBox="1"/>
          <p:nvPr/>
        </p:nvSpPr>
        <p:spPr>
          <a:xfrm>
            <a:off x="3888105" y="3106420"/>
            <a:ext cx="441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Any Questions? </a:t>
            </a:r>
            <a:endParaRPr lang="en-US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 Box 8"/>
          <p:cNvSpPr txBox="1"/>
          <p:nvPr/>
        </p:nvSpPr>
        <p:spPr>
          <a:xfrm>
            <a:off x="3888105" y="3106420"/>
            <a:ext cx="441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Thank You </a:t>
            </a: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Allergen?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Diagram 5"/>
          <p:cNvGraphicFramePr/>
          <p:nvPr/>
        </p:nvGraphicFramePr>
        <p:xfrm>
          <a:off x="2453005" y="1691005"/>
          <a:ext cx="7286625" cy="461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3" y="1504447"/>
            <a:ext cx="2343150" cy="1790700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260736" y="341342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Allergy?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270C-DA80-A343-9453-E4F1A07BB2F3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6C1B-55F2-408C-B196-170421E1AD21}" type="slidenum">
              <a:rPr lang="en-US" smtClean="0"/>
            </a:fld>
            <a:endParaRPr lang="en-US" dirty="0"/>
          </a:p>
        </p:txBody>
      </p:sp>
      <p:pic>
        <p:nvPicPr>
          <p:cNvPr id="14" name="Picture 13" descr="sust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215" y="80010"/>
            <a:ext cx="1143000" cy="12435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1622975"/>
            <a:ext cx="2342857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29" y="1629960"/>
            <a:ext cx="2342857" cy="1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1504839"/>
            <a:ext cx="2342857" cy="17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3" y="1504447"/>
            <a:ext cx="23431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271929"/>
            <a:ext cx="2342857" cy="1790476"/>
          </a:xfrm>
          <a:prstGeom prst="rect">
            <a:avLst/>
          </a:prstGeom>
        </p:spPr>
      </p:pic>
      <p:sp>
        <p:nvSpPr>
          <p:cNvPr id="27" name="TextBox 11"/>
          <p:cNvSpPr txBox="1"/>
          <p:nvPr/>
        </p:nvSpPr>
        <p:spPr>
          <a:xfrm>
            <a:off x="1423572" y="3421059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767012" y="3413995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Cockroach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6162084" y="3421577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Dust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9260736" y="3413424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1581782" y="5893423"/>
            <a:ext cx="24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Insect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a9c25f-4e73-4e1e-b173-97ab87e96473}"/>
</p:tagLst>
</file>

<file path=ppt/tags/tag2.xml><?xml version="1.0" encoding="utf-8"?>
<p:tagLst xmlns:p="http://schemas.openxmlformats.org/presentationml/2006/main">
  <p:tag name="KSO_WM_UNIT_TABLE_BEAUTIFY" val="smartTable{5b06cee6-fa65-4ad7-85b2-cd01b9be5884}"/>
</p:tagLst>
</file>

<file path=ppt/tags/tag3.xml><?xml version="1.0" encoding="utf-8"?>
<p:tagLst xmlns:p="http://schemas.openxmlformats.org/presentationml/2006/main">
  <p:tag name="KSO_WM_UNIT_TABLE_BEAUTIFY" val="smartTable{9f815d2b-5b53-47a9-9c32-e854e8ca40ca}"/>
</p:tagLst>
</file>

<file path=ppt/tags/tag4.xml><?xml version="1.0" encoding="utf-8"?>
<p:tagLst xmlns:p="http://schemas.openxmlformats.org/presentationml/2006/main">
  <p:tag name="KSO_WM_UNIT_TABLE_BEAUTIFY" val="smartTable{53ba0b17-745e-4283-b3b3-bb0e42aa5fa0}"/>
</p:tagLst>
</file>

<file path=ppt/tags/tag5.xml><?xml version="1.0" encoding="utf-8"?>
<p:tagLst xmlns:p="http://schemas.openxmlformats.org/presentationml/2006/main">
  <p:tag name="KSO_WM_UNIT_TABLE_BEAUTIFY" val="smartTable{72ca7bef-6730-488f-941b-b386cab8d2a7}"/>
</p:tagLst>
</file>

<file path=ppt/tags/tag6.xml><?xml version="1.0" encoding="utf-8"?>
<p:tagLst xmlns:p="http://schemas.openxmlformats.org/presentationml/2006/main">
  <p:tag name="KSO_WM_UNIT_TABLE_BEAUTIFY" val="smartTable{72ca7bef-6730-488f-941b-b386cab8d2a7}"/>
</p:tagLst>
</file>

<file path=ppt/tags/tag7.xml><?xml version="1.0" encoding="utf-8"?>
<p:tagLst xmlns:p="http://schemas.openxmlformats.org/presentationml/2006/main">
  <p:tag name="KSO_WM_UNIT_TABLE_BEAUTIFY" val="smartTable{53ba0b17-745e-4283-b3b3-bb0e42aa5fa0}"/>
</p:tagLst>
</file>

<file path=ppt/tags/tag8.xml><?xml version="1.0" encoding="utf-8"?>
<p:tagLst xmlns:p="http://schemas.openxmlformats.org/presentationml/2006/main">
  <p:tag name="KSO_WM_UNIT_TABLE_BEAUTIFY" val="smartTable{53ba0b17-745e-4283-b3b3-bb0e42aa5fa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5509</Words>
  <Application>WPS Presentation</Application>
  <PresentationFormat>Widescreen</PresentationFormat>
  <Paragraphs>808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Arial</vt:lpstr>
      <vt:lpstr>SimSun</vt:lpstr>
      <vt:lpstr>Wingdings</vt:lpstr>
      <vt:lpstr>Georgia</vt:lpstr>
      <vt:lpstr>Times New Roman</vt:lpstr>
      <vt:lpstr>Lato</vt:lpstr>
      <vt:lpstr>Thonburi</vt:lpstr>
      <vt:lpstr>Tahoma</vt:lpstr>
      <vt:lpstr>Calibri</vt:lpstr>
      <vt:lpstr>Helvetica Neue</vt:lpstr>
      <vt:lpstr>Calibri Light</vt:lpstr>
      <vt:lpstr>微软雅黑</vt:lpstr>
      <vt:lpstr>汉仪旗黑</vt:lpstr>
      <vt:lpstr>Arial Unicode MS</vt:lpstr>
      <vt:lpstr>宋体-简</vt:lpstr>
      <vt:lpstr>Office Theme</vt:lpstr>
      <vt:lpstr>1_Office Theme</vt:lpstr>
      <vt:lpstr>AllerHybrid: A hybrid system to predict the allergen using k-mer and physicochemical properties </vt:lpstr>
      <vt:lpstr>Outline</vt:lpstr>
      <vt:lpstr>What is Allergen?</vt:lpstr>
      <vt:lpstr>What is Allergy?</vt:lpstr>
      <vt:lpstr>What is Allergen?</vt:lpstr>
      <vt:lpstr>What is Allergy?</vt:lpstr>
      <vt:lpstr>What is Allergy?</vt:lpstr>
      <vt:lpstr>What is Allergy?</vt:lpstr>
      <vt:lpstr>What is Allergy?</vt:lpstr>
      <vt:lpstr>What is Allergy?</vt:lpstr>
      <vt:lpstr>What is Allergy?</vt:lpstr>
      <vt:lpstr>What is Allergy?</vt:lpstr>
      <vt:lpstr>What is Allergy?</vt:lpstr>
      <vt:lpstr>Hazards of Allergy</vt:lpstr>
      <vt:lpstr>Hazards of Allergy</vt:lpstr>
      <vt:lpstr>Hazards of Allergy</vt:lpstr>
      <vt:lpstr>Allergen Detection Methods</vt:lpstr>
      <vt:lpstr>Bioinformatics Methods</vt:lpstr>
      <vt:lpstr>Bioinformatics Methods</vt:lpstr>
      <vt:lpstr>Accuracy of Existing Tools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Methodology</vt:lpstr>
      <vt:lpstr>Methodology</vt:lpstr>
      <vt:lpstr>Result and Analysis </vt:lpstr>
      <vt:lpstr>Result and Analysis 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Lt Col Nyeem</dc:creator>
  <cp:lastModifiedBy>ruman</cp:lastModifiedBy>
  <cp:revision>562</cp:revision>
  <dcterms:created xsi:type="dcterms:W3CDTF">2021-10-21T13:39:07Z</dcterms:created>
  <dcterms:modified xsi:type="dcterms:W3CDTF">2021-10-21T13:39:07Z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