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aleway"/>
      <p:regular r:id="rId20"/>
      <p:bold r:id="rId21"/>
      <p:italic r:id="rId22"/>
      <p:boldItalic r:id="rId23"/>
    </p:embeddedFont>
    <p:embeddedFont>
      <p:font typeface="Proxima Nova"/>
      <p:regular r:id="rId24"/>
      <p:bold r:id="rId25"/>
      <p:italic r:id="rId26"/>
      <p:boldItalic r:id="rId27"/>
    </p:embeddedFont>
    <p:embeddedFont>
      <p:font typeface="Roboto"/>
      <p:regular r:id="rId28"/>
      <p:bold r:id="rId29"/>
      <p:italic r:id="rId30"/>
      <p:boldItalic r:id="rId31"/>
    </p:embeddedFont>
    <p:embeddedFont>
      <p:font typeface="Lato"/>
      <p:regular r:id="rId32"/>
      <p:bold r:id="rId33"/>
      <p:italic r:id="rId34"/>
      <p:boldItalic r:id="rId35"/>
    </p:embeddedFont>
    <p:embeddedFont>
      <p:font typeface="Merriweather Black"/>
      <p:bold r:id="rId36"/>
      <p:boldItalic r:id="rId37"/>
    </p:embeddedFont>
    <p:embeddedFont>
      <p:font typeface="Merriweather"/>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erriweather-italic.fntdata"/><Relationship Id="rId20" Type="http://schemas.openxmlformats.org/officeDocument/2006/relationships/font" Target="fonts/Raleway-regular.fntdata"/><Relationship Id="rId41" Type="http://schemas.openxmlformats.org/officeDocument/2006/relationships/font" Target="fonts/Merriweather-boldItalic.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ProximaNova-regular.fntdata"/><Relationship Id="rId23" Type="http://schemas.openxmlformats.org/officeDocument/2006/relationships/font" Target="fonts/Raleway-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italic.fntdata"/><Relationship Id="rId25" Type="http://schemas.openxmlformats.org/officeDocument/2006/relationships/font" Target="fonts/ProximaNova-bold.fntdata"/><Relationship Id="rId28" Type="http://schemas.openxmlformats.org/officeDocument/2006/relationships/font" Target="fonts/Roboto-regular.fntdata"/><Relationship Id="rId27" Type="http://schemas.openxmlformats.org/officeDocument/2006/relationships/font" Target="fonts/ProximaNova-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33" Type="http://schemas.openxmlformats.org/officeDocument/2006/relationships/font" Target="fonts/Lato-bold.fntdata"/><Relationship Id="rId10" Type="http://schemas.openxmlformats.org/officeDocument/2006/relationships/slide" Target="slides/slide5.xml"/><Relationship Id="rId32" Type="http://schemas.openxmlformats.org/officeDocument/2006/relationships/font" Target="fonts/Lato-regular.fntdata"/><Relationship Id="rId13" Type="http://schemas.openxmlformats.org/officeDocument/2006/relationships/slide" Target="slides/slide8.xml"/><Relationship Id="rId35" Type="http://schemas.openxmlformats.org/officeDocument/2006/relationships/font" Target="fonts/Lato-boldItalic.fntdata"/><Relationship Id="rId12" Type="http://schemas.openxmlformats.org/officeDocument/2006/relationships/slide" Target="slides/slide7.xml"/><Relationship Id="rId34" Type="http://schemas.openxmlformats.org/officeDocument/2006/relationships/font" Target="fonts/Lato-italic.fntdata"/><Relationship Id="rId15" Type="http://schemas.openxmlformats.org/officeDocument/2006/relationships/slide" Target="slides/slide10.xml"/><Relationship Id="rId37" Type="http://schemas.openxmlformats.org/officeDocument/2006/relationships/font" Target="fonts/MerriweatherBlack-boldItalic.fntdata"/><Relationship Id="rId14" Type="http://schemas.openxmlformats.org/officeDocument/2006/relationships/slide" Target="slides/slide9.xml"/><Relationship Id="rId36" Type="http://schemas.openxmlformats.org/officeDocument/2006/relationships/font" Target="fonts/MerriweatherBlack-bold.fntdata"/><Relationship Id="rId17" Type="http://schemas.openxmlformats.org/officeDocument/2006/relationships/slide" Target="slides/slide12.xml"/><Relationship Id="rId39" Type="http://schemas.openxmlformats.org/officeDocument/2006/relationships/font" Target="fonts/Merriweather-bold.fntdata"/><Relationship Id="rId16" Type="http://schemas.openxmlformats.org/officeDocument/2006/relationships/slide" Target="slides/slide11.xml"/><Relationship Id="rId38" Type="http://schemas.openxmlformats.org/officeDocument/2006/relationships/font" Target="fonts/Merriweather-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c0f6ad2c6e_0_7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c0f6ad2c6e_0_7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c0f6ad2c6e_0_7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c0f6ad2c6e_0_7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c0f6ad2c6e_0_7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c0f6ad2c6e_0_7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c0f6ad2c6e_0_7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c0f6ad2c6e_0_7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c0f6ad2c6e_0_7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c0f6ad2c6e_0_7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c0f6ad2c6e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c0f6ad2c6e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c0f6ad2c6e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c0f6ad2c6e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c0f6ad2c6e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c0f6ad2c6e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c0f6ad2c6e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c0f6ad2c6e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c0f6ad2c6e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c0f6ad2c6e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6b396af8e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6b396af8e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c0f6ad2c6e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c0f6ad2c6e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6b3337a588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6b3337a588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nvSpPr>
        <p:spPr>
          <a:xfrm>
            <a:off x="2006725" y="1657500"/>
            <a:ext cx="5627100" cy="1220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Clr>
                <a:srgbClr val="CF202E"/>
              </a:buClr>
              <a:buSzPts val="3200"/>
              <a:buFont typeface="Poppins Black"/>
              <a:buNone/>
            </a:pPr>
            <a:r>
              <a:rPr b="1" lang="en" sz="2200">
                <a:solidFill>
                  <a:schemeClr val="lt1"/>
                </a:solidFill>
                <a:latin typeface="Merriweather"/>
                <a:ea typeface="Merriweather"/>
                <a:cs typeface="Merriweather"/>
                <a:sym typeface="Merriweather"/>
              </a:rPr>
              <a:t>Title : Smart Soccer Club Operations Platform </a:t>
            </a:r>
            <a:endParaRPr b="1" sz="2200">
              <a:solidFill>
                <a:schemeClr val="lt1"/>
              </a:solidFill>
              <a:latin typeface="Merriweather"/>
              <a:ea typeface="Merriweather"/>
              <a:cs typeface="Merriweather"/>
              <a:sym typeface="Merriweather"/>
            </a:endParaRPr>
          </a:p>
          <a:p>
            <a:pPr indent="0" lvl="0" marL="0" rtl="0" algn="ctr">
              <a:spcBef>
                <a:spcPts val="0"/>
              </a:spcBef>
              <a:spcAft>
                <a:spcPts val="0"/>
              </a:spcAft>
              <a:buNone/>
            </a:pPr>
            <a:r>
              <a:t/>
            </a:r>
            <a:endParaRPr sz="1300">
              <a:solidFill>
                <a:schemeClr val="lt1"/>
              </a:solidFill>
              <a:latin typeface="Roboto"/>
              <a:ea typeface="Roboto"/>
              <a:cs typeface="Roboto"/>
              <a:sym typeface="Roboto"/>
            </a:endParaRPr>
          </a:p>
        </p:txBody>
      </p:sp>
      <p:sp>
        <p:nvSpPr>
          <p:cNvPr id="60" name="Google Shape;60;p13"/>
          <p:cNvSpPr txBox="1"/>
          <p:nvPr/>
        </p:nvSpPr>
        <p:spPr>
          <a:xfrm>
            <a:off x="1194625" y="633025"/>
            <a:ext cx="7251300" cy="538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2500">
                <a:solidFill>
                  <a:schemeClr val="lt1"/>
                </a:solidFill>
                <a:latin typeface="Merriweather"/>
                <a:ea typeface="Merriweather"/>
                <a:cs typeface="Merriweather"/>
                <a:sym typeface="Merriweather"/>
              </a:rPr>
              <a:t>CS5200 - Database Theory and Application</a:t>
            </a:r>
            <a:endParaRPr b="1" sz="2500">
              <a:solidFill>
                <a:schemeClr val="lt1"/>
              </a:solidFill>
              <a:latin typeface="Merriweather"/>
              <a:ea typeface="Merriweather"/>
              <a:cs typeface="Merriweather"/>
              <a:sym typeface="Merriweather"/>
            </a:endParaRPr>
          </a:p>
          <a:p>
            <a:pPr indent="0" lvl="0" marL="0" rtl="0" algn="l">
              <a:spcBef>
                <a:spcPts val="0"/>
              </a:spcBef>
              <a:spcAft>
                <a:spcPts val="0"/>
              </a:spcAft>
              <a:buNone/>
            </a:pPr>
            <a:r>
              <a:t/>
            </a:r>
            <a:endParaRPr sz="2500">
              <a:solidFill>
                <a:srgbClr val="CF202E"/>
              </a:solidFill>
              <a:latin typeface="Merriweather Black"/>
              <a:ea typeface="Merriweather Black"/>
              <a:cs typeface="Merriweather Black"/>
              <a:sym typeface="Merriweather Black"/>
            </a:endParaRPr>
          </a:p>
        </p:txBody>
      </p:sp>
      <p:sp>
        <p:nvSpPr>
          <p:cNvPr id="61" name="Google Shape;61;p13"/>
          <p:cNvSpPr txBox="1"/>
          <p:nvPr/>
        </p:nvSpPr>
        <p:spPr>
          <a:xfrm>
            <a:off x="2027400" y="3444500"/>
            <a:ext cx="5089200" cy="60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chemeClr val="lt1"/>
                </a:solidFill>
                <a:latin typeface="Merriweather Black"/>
                <a:ea typeface="Merriweather Black"/>
                <a:cs typeface="Merriweather Black"/>
                <a:sym typeface="Merriweather Black"/>
              </a:rPr>
              <a:t>Project Plan Report</a:t>
            </a:r>
            <a:endParaRPr sz="2200">
              <a:solidFill>
                <a:schemeClr val="lt1"/>
              </a:solidFill>
              <a:latin typeface="Merriweather Black"/>
              <a:ea typeface="Merriweather Black"/>
              <a:cs typeface="Merriweather Black"/>
              <a:sym typeface="Merriweather Black"/>
            </a:endParaRPr>
          </a:p>
          <a:p>
            <a:pPr indent="0" lvl="0" marL="0" rtl="0" algn="l">
              <a:spcBef>
                <a:spcPts val="0"/>
              </a:spcBef>
              <a:spcAft>
                <a:spcPts val="0"/>
              </a:spcAft>
              <a:buNone/>
            </a:pPr>
            <a:r>
              <a:t/>
            </a:r>
            <a:endParaRPr sz="1800">
              <a:solidFill>
                <a:schemeClr val="accent3"/>
              </a:solidFill>
              <a:latin typeface="Proxima Nova"/>
              <a:ea typeface="Proxima Nova"/>
              <a:cs typeface="Proxima Nova"/>
              <a:sym typeface="Proxima Nova"/>
            </a:endParaRPr>
          </a:p>
        </p:txBody>
      </p:sp>
      <p:pic>
        <p:nvPicPr>
          <p:cNvPr id="62" name="Google Shape;62;p13"/>
          <p:cNvPicPr preferRelativeResize="0"/>
          <p:nvPr/>
        </p:nvPicPr>
        <p:blipFill>
          <a:blip r:embed="rId3">
            <a:alphaModFix/>
          </a:blip>
          <a:stretch>
            <a:fillRect/>
          </a:stretch>
        </p:blipFill>
        <p:spPr>
          <a:xfrm>
            <a:off x="0" y="4247375"/>
            <a:ext cx="659725" cy="8961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idx="1" type="body"/>
          </p:nvPr>
        </p:nvSpPr>
        <p:spPr>
          <a:xfrm>
            <a:off x="311700" y="8635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Team and Player Management</a:t>
            </a:r>
            <a:r>
              <a:rPr lang="en"/>
              <a:t>: Offers comprehensive insights into teams and players with details like names, roles, stats, and history, enhancing engagement and administration.</a:t>
            </a:r>
            <a:endParaRPr/>
          </a:p>
          <a:p>
            <a:pPr indent="0" lvl="0" marL="0" rtl="0" algn="l">
              <a:spcBef>
                <a:spcPts val="1200"/>
              </a:spcBef>
              <a:spcAft>
                <a:spcPts val="0"/>
              </a:spcAft>
              <a:buNone/>
            </a:pPr>
            <a:r>
              <a:rPr b="1" lang="en"/>
              <a:t>User Registration and Security</a:t>
            </a:r>
            <a:r>
              <a:rPr lang="en"/>
              <a:t>: Features a secure sign-up and login process, collecting essential user information for a personalized and safe user experience.</a:t>
            </a:r>
            <a:endParaRPr/>
          </a:p>
          <a:p>
            <a:pPr indent="0" lvl="0" marL="0" rtl="0" algn="l">
              <a:spcBef>
                <a:spcPts val="1200"/>
              </a:spcBef>
              <a:spcAft>
                <a:spcPts val="0"/>
              </a:spcAft>
              <a:buNone/>
            </a:pPr>
            <a:r>
              <a:rPr b="1" lang="en"/>
              <a:t>Match and Event Tracking:</a:t>
            </a:r>
            <a:r>
              <a:rPr lang="en"/>
              <a:t> Streamlines match scheduling and tracking with details on dates, locations, scores, and achievements, improving club operations.</a:t>
            </a:r>
            <a:endParaRPr/>
          </a:p>
          <a:p>
            <a:pPr indent="0" lvl="0" marL="0" rtl="0" algn="l">
              <a:spcBef>
                <a:spcPts val="1200"/>
              </a:spcBef>
              <a:spcAft>
                <a:spcPts val="1200"/>
              </a:spcAft>
              <a:buNone/>
            </a:pPr>
            <a:r>
              <a:t/>
            </a:r>
            <a:endParaRPr/>
          </a:p>
        </p:txBody>
      </p:sp>
      <p:pic>
        <p:nvPicPr>
          <p:cNvPr id="127" name="Google Shape;127;p22"/>
          <p:cNvPicPr preferRelativeResize="0"/>
          <p:nvPr/>
        </p:nvPicPr>
        <p:blipFill>
          <a:blip r:embed="rId3">
            <a:alphaModFix/>
          </a:blip>
          <a:stretch>
            <a:fillRect/>
          </a:stretch>
        </p:blipFill>
        <p:spPr>
          <a:xfrm>
            <a:off x="0" y="4247375"/>
            <a:ext cx="659725" cy="896125"/>
          </a:xfrm>
          <a:prstGeom prst="rect">
            <a:avLst/>
          </a:prstGeom>
          <a:noFill/>
          <a:ln>
            <a:noFill/>
          </a:ln>
        </p:spPr>
      </p:pic>
      <p:sp>
        <p:nvSpPr>
          <p:cNvPr id="128" name="Google Shape;128;p22"/>
          <p:cNvSpPr txBox="1"/>
          <p:nvPr/>
        </p:nvSpPr>
        <p:spPr>
          <a:xfrm>
            <a:off x="258475" y="186200"/>
            <a:ext cx="8833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rgbClr val="CF202E"/>
                </a:solidFill>
                <a:latin typeface="Lato"/>
                <a:ea typeface="Lato"/>
                <a:cs typeface="Lato"/>
                <a:sym typeface="Lato"/>
              </a:rPr>
              <a:t>Input Data</a:t>
            </a:r>
            <a:endParaRPr sz="2400">
              <a:solidFill>
                <a:srgbClr val="CF202E"/>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idx="1" type="body"/>
          </p:nvPr>
        </p:nvSpPr>
        <p:spPr>
          <a:xfrm>
            <a:off x="311700" y="523200"/>
            <a:ext cx="8520600" cy="4045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Team and Player Information</a:t>
            </a:r>
            <a:r>
              <a:rPr lang="en"/>
              <a:t>: Our database meticulously catalogs detailed profiles for teams and players, including names, roles, performance stats, images, and historical data, enriching engagement and facilitating comprehensive management.</a:t>
            </a:r>
            <a:endParaRPr/>
          </a:p>
          <a:p>
            <a:pPr indent="0" lvl="0" marL="0" rtl="0" algn="l">
              <a:spcBef>
                <a:spcPts val="1200"/>
              </a:spcBef>
              <a:spcAft>
                <a:spcPts val="0"/>
              </a:spcAft>
              <a:buNone/>
            </a:pPr>
            <a:r>
              <a:rPr b="1" lang="en"/>
              <a:t>User Registration and Security</a:t>
            </a:r>
            <a:r>
              <a:rPr lang="en"/>
              <a:t>: We securely store critical user information, such as names, email addresses, encrypted passwords, and profile avatars, ensuring a personalized and secure platform experience.</a:t>
            </a:r>
            <a:endParaRPr/>
          </a:p>
          <a:p>
            <a:pPr indent="0" lvl="0" marL="0" rtl="0" algn="l">
              <a:spcBef>
                <a:spcPts val="1200"/>
              </a:spcBef>
              <a:spcAft>
                <a:spcPts val="1200"/>
              </a:spcAft>
              <a:buNone/>
            </a:pPr>
            <a:r>
              <a:rPr b="1" lang="en"/>
              <a:t>Match and Event Data</a:t>
            </a:r>
            <a:r>
              <a:rPr lang="en"/>
              <a:t>: Detailed records of matches and events are kept, encompassing dates, venues, participating teams, scores, and player achievements, streamlining the organization and tracking to optimize soccer club operations.</a:t>
            </a:r>
            <a:endParaRPr/>
          </a:p>
        </p:txBody>
      </p:sp>
      <p:pic>
        <p:nvPicPr>
          <p:cNvPr id="134" name="Google Shape;134;p23"/>
          <p:cNvPicPr preferRelativeResize="0"/>
          <p:nvPr/>
        </p:nvPicPr>
        <p:blipFill>
          <a:blip r:embed="rId3">
            <a:alphaModFix/>
          </a:blip>
          <a:stretch>
            <a:fillRect/>
          </a:stretch>
        </p:blipFill>
        <p:spPr>
          <a:xfrm>
            <a:off x="0" y="4247375"/>
            <a:ext cx="659725" cy="896125"/>
          </a:xfrm>
          <a:prstGeom prst="rect">
            <a:avLst/>
          </a:prstGeom>
          <a:noFill/>
          <a:ln>
            <a:noFill/>
          </a:ln>
        </p:spPr>
      </p:pic>
      <p:sp>
        <p:nvSpPr>
          <p:cNvPr id="135" name="Google Shape;135;p23"/>
          <p:cNvSpPr txBox="1"/>
          <p:nvPr/>
        </p:nvSpPr>
        <p:spPr>
          <a:xfrm>
            <a:off x="112825" y="0"/>
            <a:ext cx="9144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rgbClr val="CF202E"/>
                </a:solidFill>
                <a:latin typeface="Lato"/>
                <a:ea typeface="Lato"/>
                <a:cs typeface="Lato"/>
                <a:sym typeface="Lato"/>
              </a:rPr>
              <a:t>Stored Information</a:t>
            </a:r>
            <a:endParaRPr sz="2200">
              <a:solidFill>
                <a:srgbClr val="CF202E"/>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idx="1" type="body"/>
          </p:nvPr>
        </p:nvSpPr>
        <p:spPr>
          <a:xfrm>
            <a:off x="311700" y="765450"/>
            <a:ext cx="8520600" cy="380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Team and Player Profiles: </a:t>
            </a:r>
            <a:r>
              <a:rPr lang="en"/>
              <a:t>Vital for enriching the platform with comprehensive data on teams and players, facilitating informed management decisions, and enhancing user engagement.</a:t>
            </a:r>
            <a:endParaRPr/>
          </a:p>
          <a:p>
            <a:pPr indent="0" lvl="0" marL="0" rtl="0" algn="l">
              <a:spcBef>
                <a:spcPts val="1200"/>
              </a:spcBef>
              <a:spcAft>
                <a:spcPts val="0"/>
              </a:spcAft>
              <a:buNone/>
            </a:pPr>
            <a:r>
              <a:rPr b="1" lang="en"/>
              <a:t>User Registration and Security:</a:t>
            </a:r>
            <a:r>
              <a:rPr lang="en"/>
              <a:t> Essential for safeguarding user accounts and personalizing the platform experience, ensuring both security and user satisfaction.</a:t>
            </a:r>
            <a:endParaRPr/>
          </a:p>
          <a:p>
            <a:pPr indent="0" lvl="0" marL="0" rtl="0" algn="l">
              <a:spcBef>
                <a:spcPts val="1200"/>
              </a:spcBef>
              <a:spcAft>
                <a:spcPts val="0"/>
              </a:spcAft>
              <a:buNone/>
            </a:pPr>
            <a:r>
              <a:rPr b="1" lang="en"/>
              <a:t>Match Scheduling and Results:</a:t>
            </a:r>
            <a:r>
              <a:rPr lang="en"/>
              <a:t> Crucial for efficient organization of matches and transparency in results, enabling effective planning and user engagement.</a:t>
            </a:r>
            <a:endParaRPr/>
          </a:p>
          <a:p>
            <a:pPr indent="0" lvl="0" marL="0" rtl="0" algn="l">
              <a:spcBef>
                <a:spcPts val="1200"/>
              </a:spcBef>
              <a:spcAft>
                <a:spcPts val="1200"/>
              </a:spcAft>
              <a:buNone/>
            </a:pPr>
            <a:r>
              <a:rPr b="1" lang="en"/>
              <a:t>Promotional Activities:</a:t>
            </a:r>
            <a:r>
              <a:rPr lang="en"/>
              <a:t> Key to driving user engagement through targeted offers and discounts, enhancing the sense of community and loyalty among users.</a:t>
            </a:r>
            <a:endParaRPr/>
          </a:p>
        </p:txBody>
      </p:sp>
      <p:pic>
        <p:nvPicPr>
          <p:cNvPr id="141" name="Google Shape;141;p24"/>
          <p:cNvPicPr preferRelativeResize="0"/>
          <p:nvPr/>
        </p:nvPicPr>
        <p:blipFill>
          <a:blip r:embed="rId3">
            <a:alphaModFix/>
          </a:blip>
          <a:stretch>
            <a:fillRect/>
          </a:stretch>
        </p:blipFill>
        <p:spPr>
          <a:xfrm>
            <a:off x="0" y="4247375"/>
            <a:ext cx="659725" cy="896125"/>
          </a:xfrm>
          <a:prstGeom prst="rect">
            <a:avLst/>
          </a:prstGeom>
          <a:noFill/>
          <a:ln>
            <a:noFill/>
          </a:ln>
        </p:spPr>
      </p:pic>
      <p:sp>
        <p:nvSpPr>
          <p:cNvPr id="142" name="Google Shape;142;p24"/>
          <p:cNvSpPr txBox="1"/>
          <p:nvPr/>
        </p:nvSpPr>
        <p:spPr>
          <a:xfrm>
            <a:off x="112825" y="0"/>
            <a:ext cx="9144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rgbClr val="CF202E"/>
                </a:solidFill>
                <a:latin typeface="Lato"/>
                <a:ea typeface="Lato"/>
                <a:cs typeface="Lato"/>
                <a:sym typeface="Lato"/>
              </a:rPr>
              <a:t>Relevance for Stored Information</a:t>
            </a:r>
            <a:endParaRPr sz="2200">
              <a:solidFill>
                <a:srgbClr val="CF202E"/>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ph idx="1" type="body"/>
          </p:nvPr>
        </p:nvSpPr>
        <p:spPr>
          <a:xfrm>
            <a:off x="311700" y="523200"/>
            <a:ext cx="8520600" cy="40458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a:t>Frontend Developers (Aishwarya and Vivek):</a:t>
            </a:r>
            <a:r>
              <a:rPr lang="en"/>
              <a:t> They ensure our website's aesthetic appeal and user-friendliness. Their focus is on intuitive navigation and a visually engaging experience for our visitors.</a:t>
            </a:r>
            <a:endParaRPr/>
          </a:p>
          <a:p>
            <a:pPr indent="0" lvl="0" marL="0" rtl="0" algn="l">
              <a:spcBef>
                <a:spcPts val="1200"/>
              </a:spcBef>
              <a:spcAft>
                <a:spcPts val="0"/>
              </a:spcAft>
              <a:buNone/>
            </a:pPr>
            <a:r>
              <a:rPr b="1" lang="en"/>
              <a:t>Backend Developers (Vamshi and Giridhar):</a:t>
            </a:r>
            <a:r>
              <a:rPr lang="en"/>
              <a:t> Responsible for the core functionalities of our platform, they manage the technical aspects that keep the website running smoothly, especially under heavy user load.</a:t>
            </a:r>
            <a:endParaRPr/>
          </a:p>
          <a:p>
            <a:pPr indent="0" lvl="0" marL="0" rtl="0" algn="l">
              <a:spcBef>
                <a:spcPts val="1200"/>
              </a:spcBef>
              <a:spcAft>
                <a:spcPts val="0"/>
              </a:spcAft>
              <a:buNone/>
            </a:pPr>
            <a:r>
              <a:rPr b="1" lang="en"/>
              <a:t>Database Administrators (Manesh and Rumana): </a:t>
            </a:r>
            <a:r>
              <a:rPr lang="en"/>
              <a:t>Tasked with data management and security, they organize and safeguard our data, ensuring fast access to information and maintaining data integrity.</a:t>
            </a:r>
            <a:endParaRPr/>
          </a:p>
          <a:p>
            <a:pPr indent="0" lvl="0" marL="0" rtl="0" algn="l">
              <a:spcBef>
                <a:spcPts val="1200"/>
              </a:spcBef>
              <a:spcAft>
                <a:spcPts val="0"/>
              </a:spcAft>
              <a:buNone/>
            </a:pPr>
            <a:r>
              <a:rPr b="1" lang="en"/>
              <a:t>Team Leader ( Rumana): </a:t>
            </a:r>
            <a:r>
              <a:rPr lang="en"/>
              <a:t>Guides the project towards its goals, coordinating efforts across teams, and ensuring that every aspect of the project aligns with our objectives and timelines.</a:t>
            </a:r>
            <a:endParaRPr/>
          </a:p>
          <a:p>
            <a:pPr indent="0" lvl="0" marL="0" rtl="0" algn="l">
              <a:spcBef>
                <a:spcPts val="1200"/>
              </a:spcBef>
              <a:spcAft>
                <a:spcPts val="1200"/>
              </a:spcAft>
              <a:buNone/>
            </a:pPr>
            <a:r>
              <a:t/>
            </a:r>
            <a:endParaRPr/>
          </a:p>
        </p:txBody>
      </p:sp>
      <p:pic>
        <p:nvPicPr>
          <p:cNvPr id="148" name="Google Shape;148;p25"/>
          <p:cNvPicPr preferRelativeResize="0"/>
          <p:nvPr/>
        </p:nvPicPr>
        <p:blipFill>
          <a:blip r:embed="rId3">
            <a:alphaModFix/>
          </a:blip>
          <a:stretch>
            <a:fillRect/>
          </a:stretch>
        </p:blipFill>
        <p:spPr>
          <a:xfrm>
            <a:off x="0" y="4247375"/>
            <a:ext cx="659725" cy="896125"/>
          </a:xfrm>
          <a:prstGeom prst="rect">
            <a:avLst/>
          </a:prstGeom>
          <a:noFill/>
          <a:ln>
            <a:noFill/>
          </a:ln>
        </p:spPr>
      </p:pic>
      <p:sp>
        <p:nvSpPr>
          <p:cNvPr id="149" name="Google Shape;149;p25"/>
          <p:cNvSpPr txBox="1"/>
          <p:nvPr/>
        </p:nvSpPr>
        <p:spPr>
          <a:xfrm>
            <a:off x="112825" y="0"/>
            <a:ext cx="9144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200">
              <a:solidFill>
                <a:srgbClr val="CF202E"/>
              </a:solidFill>
              <a:latin typeface="Lato"/>
              <a:ea typeface="Lato"/>
              <a:cs typeface="Lato"/>
              <a:sym typeface="Lato"/>
            </a:endParaRPr>
          </a:p>
        </p:txBody>
      </p:sp>
      <p:sp>
        <p:nvSpPr>
          <p:cNvPr id="150" name="Google Shape;150;p25"/>
          <p:cNvSpPr txBox="1"/>
          <p:nvPr/>
        </p:nvSpPr>
        <p:spPr>
          <a:xfrm>
            <a:off x="282000" y="0"/>
            <a:ext cx="8862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rgbClr val="CF202E"/>
                </a:solidFill>
                <a:latin typeface="Lato"/>
                <a:ea typeface="Lato"/>
                <a:cs typeface="Lato"/>
                <a:sym typeface="Lato"/>
              </a:rPr>
              <a:t>Team Roles</a:t>
            </a:r>
            <a:endParaRPr sz="2200">
              <a:solidFill>
                <a:srgbClr val="CF202E"/>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id="155" name="Google Shape;155;p26"/>
          <p:cNvPicPr preferRelativeResize="0"/>
          <p:nvPr/>
        </p:nvPicPr>
        <p:blipFill>
          <a:blip r:embed="rId3">
            <a:alphaModFix/>
          </a:blip>
          <a:stretch>
            <a:fillRect/>
          </a:stretch>
        </p:blipFill>
        <p:spPr>
          <a:xfrm>
            <a:off x="0" y="4247375"/>
            <a:ext cx="659725" cy="896125"/>
          </a:xfrm>
          <a:prstGeom prst="rect">
            <a:avLst/>
          </a:prstGeom>
          <a:noFill/>
          <a:ln>
            <a:noFill/>
          </a:ln>
        </p:spPr>
      </p:pic>
      <p:sp>
        <p:nvSpPr>
          <p:cNvPr id="156" name="Google Shape;156;p26"/>
          <p:cNvSpPr txBox="1"/>
          <p:nvPr/>
        </p:nvSpPr>
        <p:spPr>
          <a:xfrm>
            <a:off x="112825" y="0"/>
            <a:ext cx="9144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200">
              <a:solidFill>
                <a:srgbClr val="CF202E"/>
              </a:solidFill>
              <a:latin typeface="Lato"/>
              <a:ea typeface="Lato"/>
              <a:cs typeface="Lato"/>
              <a:sym typeface="Lato"/>
            </a:endParaRPr>
          </a:p>
        </p:txBody>
      </p:sp>
      <p:sp>
        <p:nvSpPr>
          <p:cNvPr id="157" name="Google Shape;157;p26"/>
          <p:cNvSpPr txBox="1"/>
          <p:nvPr/>
        </p:nvSpPr>
        <p:spPr>
          <a:xfrm>
            <a:off x="282000" y="0"/>
            <a:ext cx="88620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200">
                <a:solidFill>
                  <a:srgbClr val="CF202E"/>
                </a:solidFill>
                <a:latin typeface="Lato"/>
                <a:ea typeface="Lato"/>
                <a:cs typeface="Lato"/>
                <a:sym typeface="Lato"/>
              </a:rPr>
              <a:t>Thank you !!!</a:t>
            </a:r>
            <a:endParaRPr sz="2200">
              <a:solidFill>
                <a:srgbClr val="CF202E"/>
              </a:solidFill>
              <a:latin typeface="Lato"/>
              <a:ea typeface="Lato"/>
              <a:cs typeface="Lato"/>
              <a:sym typeface="Lato"/>
            </a:endParaRPr>
          </a:p>
        </p:txBody>
      </p:sp>
      <p:pic>
        <p:nvPicPr>
          <p:cNvPr id="158" name="Google Shape;158;p26"/>
          <p:cNvPicPr preferRelativeResize="0"/>
          <p:nvPr/>
        </p:nvPicPr>
        <p:blipFill>
          <a:blip r:embed="rId4">
            <a:alphaModFix/>
          </a:blip>
          <a:stretch>
            <a:fillRect/>
          </a:stretch>
        </p:blipFill>
        <p:spPr>
          <a:xfrm>
            <a:off x="2144900" y="1138600"/>
            <a:ext cx="4591351" cy="2400025"/>
          </a:xfrm>
          <a:prstGeom prst="rect">
            <a:avLst/>
          </a:prstGeom>
          <a:noFill/>
          <a:ln>
            <a:noFill/>
          </a:ln>
        </p:spPr>
      </p:pic>
      <p:sp>
        <p:nvSpPr>
          <p:cNvPr id="159" name="Google Shape;159;p26"/>
          <p:cNvSpPr txBox="1"/>
          <p:nvPr/>
        </p:nvSpPr>
        <p:spPr>
          <a:xfrm>
            <a:off x="600150" y="3324500"/>
            <a:ext cx="7943700" cy="384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CF202E"/>
              </a:buClr>
              <a:buSzPts val="3200"/>
              <a:buFont typeface="Poppins Black"/>
              <a:buNone/>
            </a:pPr>
            <a:r>
              <a:t/>
            </a:r>
            <a:endParaRPr b="1" i="0" sz="1900" u="none" cap="none" strike="noStrike">
              <a:solidFill>
                <a:srgbClr val="CF202E"/>
              </a:solidFill>
              <a:latin typeface="Raleway"/>
              <a:ea typeface="Raleway"/>
              <a:cs typeface="Raleway"/>
              <a:sym typeface="Ralew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txBox="1"/>
          <p:nvPr>
            <p:ph idx="1" type="body"/>
          </p:nvPr>
        </p:nvSpPr>
        <p:spPr>
          <a:xfrm>
            <a:off x="311700" y="8309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342900" lvl="0" marL="457200" rtl="0" algn="l">
              <a:spcBef>
                <a:spcPts val="1200"/>
              </a:spcBef>
              <a:spcAft>
                <a:spcPts val="0"/>
              </a:spcAft>
              <a:buSzPts val="1800"/>
              <a:buAutoNum type="arabicPeriod"/>
            </a:pPr>
            <a:r>
              <a:rPr lang="en"/>
              <a:t>Lnu Rumana Thaskeen  				700742859 - Team Leader</a:t>
            </a:r>
            <a:endParaRPr/>
          </a:p>
          <a:p>
            <a:pPr indent="-342900" lvl="0" marL="457200" rtl="0" algn="l">
              <a:spcBef>
                <a:spcPts val="0"/>
              </a:spcBef>
              <a:spcAft>
                <a:spcPts val="0"/>
              </a:spcAft>
              <a:buSzPts val="1800"/>
              <a:buAutoNum type="arabicPeriod"/>
            </a:pPr>
            <a:r>
              <a:rPr lang="en"/>
              <a:t>Aishwarya pasumarthy 				700759282</a:t>
            </a:r>
            <a:endParaRPr/>
          </a:p>
          <a:p>
            <a:pPr indent="-342900" lvl="0" marL="457200" rtl="0" algn="l">
              <a:spcBef>
                <a:spcPts val="0"/>
              </a:spcBef>
              <a:spcAft>
                <a:spcPts val="0"/>
              </a:spcAft>
              <a:buSzPts val="1800"/>
              <a:buAutoNum type="arabicPeriod"/>
            </a:pPr>
            <a:r>
              <a:rPr lang="en"/>
              <a:t>Vivek reddy nakkala 					700762302</a:t>
            </a:r>
            <a:endParaRPr/>
          </a:p>
          <a:p>
            <a:pPr indent="-342900" lvl="0" marL="457200" rtl="0" algn="l">
              <a:spcBef>
                <a:spcPts val="0"/>
              </a:spcBef>
              <a:spcAft>
                <a:spcPts val="0"/>
              </a:spcAft>
              <a:buSzPts val="1800"/>
              <a:buAutoNum type="arabicPeriod"/>
            </a:pPr>
            <a:r>
              <a:rPr lang="en"/>
              <a:t>Vamshi Kalyan Thummala 				700766446</a:t>
            </a:r>
            <a:endParaRPr/>
          </a:p>
          <a:p>
            <a:pPr indent="-342900" lvl="0" marL="457200" rtl="0" algn="l">
              <a:spcBef>
                <a:spcPts val="0"/>
              </a:spcBef>
              <a:spcAft>
                <a:spcPts val="0"/>
              </a:spcAft>
              <a:buSzPts val="1800"/>
              <a:buAutoNum type="arabicPeriod"/>
            </a:pPr>
            <a:r>
              <a:rPr lang="en"/>
              <a:t>sai giridhar jittaboini 					700761988</a:t>
            </a:r>
            <a:endParaRPr/>
          </a:p>
          <a:p>
            <a:pPr indent="-342900" lvl="0" marL="457200" rtl="0" algn="l">
              <a:spcBef>
                <a:spcPts val="0"/>
              </a:spcBef>
              <a:spcAft>
                <a:spcPts val="0"/>
              </a:spcAft>
              <a:buSzPts val="1800"/>
              <a:buAutoNum type="arabicPeriod"/>
            </a:pPr>
            <a:r>
              <a:rPr lang="en"/>
              <a:t>Nekkalapu Manesh</a:t>
            </a:r>
            <a:r>
              <a:rPr lang="en"/>
              <a:t> 					70075</a:t>
            </a:r>
            <a:r>
              <a:rPr lang="en"/>
              <a:t>6918</a:t>
            </a:r>
            <a:endParaRPr/>
          </a:p>
          <a:p>
            <a:pPr indent="0" lvl="0" marL="0" rtl="0" algn="l">
              <a:spcBef>
                <a:spcPts val="1200"/>
              </a:spcBef>
              <a:spcAft>
                <a:spcPts val="1200"/>
              </a:spcAft>
              <a:buNone/>
            </a:pPr>
            <a:r>
              <a:t/>
            </a:r>
            <a:endParaRPr/>
          </a:p>
        </p:txBody>
      </p:sp>
      <p:pic>
        <p:nvPicPr>
          <p:cNvPr id="68" name="Google Shape;68;p14"/>
          <p:cNvPicPr preferRelativeResize="0"/>
          <p:nvPr/>
        </p:nvPicPr>
        <p:blipFill>
          <a:blip r:embed="rId3">
            <a:alphaModFix/>
          </a:blip>
          <a:stretch>
            <a:fillRect/>
          </a:stretch>
        </p:blipFill>
        <p:spPr>
          <a:xfrm>
            <a:off x="0" y="4247375"/>
            <a:ext cx="659725" cy="896125"/>
          </a:xfrm>
          <a:prstGeom prst="rect">
            <a:avLst/>
          </a:prstGeom>
          <a:noFill/>
          <a:ln>
            <a:noFill/>
          </a:ln>
        </p:spPr>
      </p:pic>
      <p:sp>
        <p:nvSpPr>
          <p:cNvPr id="69" name="Google Shape;69;p14"/>
          <p:cNvSpPr txBox="1"/>
          <p:nvPr/>
        </p:nvSpPr>
        <p:spPr>
          <a:xfrm>
            <a:off x="291525" y="611200"/>
            <a:ext cx="74667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rgbClr val="CF202E"/>
                </a:solidFill>
                <a:latin typeface="Lato"/>
                <a:ea typeface="Lato"/>
                <a:cs typeface="Lato"/>
                <a:sym typeface="Lato"/>
              </a:rPr>
              <a:t>Team Members </a:t>
            </a:r>
            <a:endParaRPr sz="2200">
              <a:solidFill>
                <a:srgbClr val="CF202E"/>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idx="1" type="body"/>
          </p:nvPr>
        </p:nvSpPr>
        <p:spPr>
          <a:xfrm>
            <a:off x="267575" y="1333375"/>
            <a:ext cx="8520600" cy="2583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400"/>
              <a:t>Key Features:</a:t>
            </a:r>
            <a:endParaRPr b="1" sz="1400"/>
          </a:p>
          <a:p>
            <a:pPr indent="0" lvl="0" marL="0" rtl="0" algn="just">
              <a:lnSpc>
                <a:spcPct val="100000"/>
              </a:lnSpc>
              <a:spcBef>
                <a:spcPts val="1200"/>
              </a:spcBef>
              <a:spcAft>
                <a:spcPts val="0"/>
              </a:spcAft>
              <a:buNone/>
            </a:pPr>
            <a:r>
              <a:rPr lang="en" sz="1400"/>
              <a:t>Team Management: Streamlined handling of teams, including creating, reading, updating, and deleting team records, with essential details such as names, coaches, and establishment years organized within a MongoDB collection.</a:t>
            </a:r>
            <a:endParaRPr sz="1400"/>
          </a:p>
          <a:p>
            <a:pPr indent="0" lvl="0" marL="0" rtl="0" algn="just">
              <a:lnSpc>
                <a:spcPct val="100000"/>
              </a:lnSpc>
              <a:spcBef>
                <a:spcPts val="1200"/>
              </a:spcBef>
              <a:spcAft>
                <a:spcPts val="0"/>
              </a:spcAft>
              <a:buNone/>
            </a:pPr>
            <a:r>
              <a:rPr lang="en" sz="1400"/>
              <a:t>Player Management: Comprehensive system for registering players, viewing and updating their profiles, and managing associations with teams, leveraging MongoDB's flexible document structure for storing player data.</a:t>
            </a:r>
            <a:endParaRPr sz="1400"/>
          </a:p>
          <a:p>
            <a:pPr indent="0" lvl="0" marL="0" rtl="0" algn="just">
              <a:lnSpc>
                <a:spcPct val="100000"/>
              </a:lnSpc>
              <a:spcBef>
                <a:spcPts val="1200"/>
              </a:spcBef>
              <a:spcAft>
                <a:spcPts val="0"/>
              </a:spcAft>
              <a:buNone/>
            </a:pPr>
            <a:r>
              <a:rPr lang="en" sz="1400"/>
              <a:t>Match Coordination: Robust scheduling system for organizing matches, updating details, and accessing past and upcoming match information, all maintained in a dedicated MongoDB collection for easy access and reference.</a:t>
            </a:r>
            <a:endParaRPr sz="1400"/>
          </a:p>
          <a:p>
            <a:pPr indent="0" lvl="0" marL="0" rtl="0" algn="just">
              <a:spcBef>
                <a:spcPts val="1200"/>
              </a:spcBef>
              <a:spcAft>
                <a:spcPts val="1200"/>
              </a:spcAft>
              <a:buNone/>
            </a:pPr>
            <a:r>
              <a:t/>
            </a:r>
            <a:endParaRPr sz="1400"/>
          </a:p>
        </p:txBody>
      </p:sp>
      <p:pic>
        <p:nvPicPr>
          <p:cNvPr id="75" name="Google Shape;75;p15"/>
          <p:cNvPicPr preferRelativeResize="0"/>
          <p:nvPr/>
        </p:nvPicPr>
        <p:blipFill>
          <a:blip r:embed="rId3">
            <a:alphaModFix/>
          </a:blip>
          <a:stretch>
            <a:fillRect/>
          </a:stretch>
        </p:blipFill>
        <p:spPr>
          <a:xfrm>
            <a:off x="0" y="4247375"/>
            <a:ext cx="659725" cy="896125"/>
          </a:xfrm>
          <a:prstGeom prst="rect">
            <a:avLst/>
          </a:prstGeom>
          <a:noFill/>
          <a:ln>
            <a:noFill/>
          </a:ln>
        </p:spPr>
      </p:pic>
      <p:sp>
        <p:nvSpPr>
          <p:cNvPr id="76" name="Google Shape;76;p15"/>
          <p:cNvSpPr txBox="1"/>
          <p:nvPr/>
        </p:nvSpPr>
        <p:spPr>
          <a:xfrm>
            <a:off x="244500" y="0"/>
            <a:ext cx="74667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rgbClr val="CF202E"/>
                </a:solidFill>
                <a:latin typeface="Lato"/>
                <a:ea typeface="Lato"/>
                <a:cs typeface="Lato"/>
                <a:sym typeface="Lato"/>
              </a:rPr>
              <a:t>Main Idea of the Project?</a:t>
            </a:r>
            <a:endParaRPr sz="2200">
              <a:solidFill>
                <a:srgbClr val="CF202E"/>
              </a:solidFill>
              <a:latin typeface="Lato"/>
              <a:ea typeface="Lato"/>
              <a:cs typeface="Lato"/>
              <a:sym typeface="Lato"/>
            </a:endParaRPr>
          </a:p>
        </p:txBody>
      </p:sp>
      <p:sp>
        <p:nvSpPr>
          <p:cNvPr id="77" name="Google Shape;77;p15"/>
          <p:cNvSpPr txBox="1"/>
          <p:nvPr/>
        </p:nvSpPr>
        <p:spPr>
          <a:xfrm>
            <a:off x="297275" y="465500"/>
            <a:ext cx="8461200" cy="941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500">
                <a:solidFill>
                  <a:schemeClr val="accent3"/>
                </a:solidFill>
                <a:latin typeface="Proxima Nova"/>
                <a:ea typeface="Proxima Nova"/>
                <a:cs typeface="Proxima Nova"/>
                <a:sym typeface="Proxima Nova"/>
              </a:rPr>
              <a:t>The platform aims to streamline and manage the day-to-day operations of soccer clubs. Using Flask as the web framework, the application serves as the backend that connects to MongoDB, a NoSQL database, to handle data operations.</a:t>
            </a:r>
            <a:endParaRPr sz="1500">
              <a:solidFill>
                <a:schemeClr val="accent3"/>
              </a:solidFill>
              <a:latin typeface="Proxima Nova"/>
              <a:ea typeface="Proxima Nova"/>
              <a:cs typeface="Proxima Nova"/>
              <a:sym typeface="Proxima Nov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Flask is utilized for its agility in crafting the soccer platform's backend, with Python libraries managing database interactions, user sessions, and API services. PyMongo bridges Flask with MongoDB, Flask-JWT-Extended secures endpoints, and Flask-RESTful aids in efficient REST API construction.</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Python version 3.8 or higher would be used</a:t>
            </a:r>
            <a:endParaRPr/>
          </a:p>
        </p:txBody>
      </p:sp>
      <p:pic>
        <p:nvPicPr>
          <p:cNvPr id="83" name="Google Shape;83;p16"/>
          <p:cNvPicPr preferRelativeResize="0"/>
          <p:nvPr/>
        </p:nvPicPr>
        <p:blipFill>
          <a:blip r:embed="rId3">
            <a:alphaModFix/>
          </a:blip>
          <a:stretch>
            <a:fillRect/>
          </a:stretch>
        </p:blipFill>
        <p:spPr>
          <a:xfrm>
            <a:off x="0" y="4247375"/>
            <a:ext cx="659725" cy="896125"/>
          </a:xfrm>
          <a:prstGeom prst="rect">
            <a:avLst/>
          </a:prstGeom>
          <a:noFill/>
          <a:ln>
            <a:noFill/>
          </a:ln>
        </p:spPr>
      </p:pic>
      <p:sp>
        <p:nvSpPr>
          <p:cNvPr id="84" name="Google Shape;84;p16"/>
          <p:cNvSpPr txBox="1"/>
          <p:nvPr/>
        </p:nvSpPr>
        <p:spPr>
          <a:xfrm>
            <a:off x="244500" y="0"/>
            <a:ext cx="74667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rgbClr val="CF202E"/>
                </a:solidFill>
                <a:latin typeface="Lato"/>
                <a:ea typeface="Lato"/>
                <a:cs typeface="Lato"/>
                <a:sym typeface="Lato"/>
              </a:rPr>
              <a:t>Tech Stack Used for Project</a:t>
            </a:r>
            <a:endParaRPr sz="2200">
              <a:solidFill>
                <a:srgbClr val="CF202E"/>
              </a:solidFill>
              <a:latin typeface="Lato"/>
              <a:ea typeface="Lato"/>
              <a:cs typeface="Lato"/>
              <a:sym typeface="Lato"/>
            </a:endParaRPr>
          </a:p>
        </p:txBody>
      </p:sp>
      <p:sp>
        <p:nvSpPr>
          <p:cNvPr id="85" name="Google Shape;85;p16"/>
          <p:cNvSpPr txBox="1"/>
          <p:nvPr/>
        </p:nvSpPr>
        <p:spPr>
          <a:xfrm>
            <a:off x="311700" y="579250"/>
            <a:ext cx="6920100" cy="896100"/>
          </a:xfrm>
          <a:prstGeom prst="rect">
            <a:avLst/>
          </a:prstGeom>
          <a:noFill/>
          <a:ln>
            <a:noFill/>
          </a:ln>
        </p:spPr>
        <p:txBody>
          <a:bodyPr anchorCtr="0" anchor="t" bIns="91425" lIns="91425" spcFirstLastPara="1" rIns="91425" wrap="square" tIns="91425">
            <a:noAutofit/>
          </a:bodyPr>
          <a:lstStyle/>
          <a:p>
            <a:pPr indent="0" lvl="0" marL="0" rtl="0" algn="just">
              <a:spcBef>
                <a:spcPts val="360"/>
              </a:spcBef>
              <a:spcAft>
                <a:spcPts val="0"/>
              </a:spcAft>
              <a:buNone/>
            </a:pPr>
            <a:r>
              <a:rPr b="1" lang="en" sz="2000">
                <a:solidFill>
                  <a:srgbClr val="595959"/>
                </a:solidFill>
                <a:latin typeface="Lato"/>
                <a:ea typeface="Lato"/>
                <a:cs typeface="Lato"/>
                <a:sym typeface="Lato"/>
              </a:rPr>
              <a:t>Backend Development: Flask and Python</a:t>
            </a:r>
            <a:endParaRPr sz="1800">
              <a:solidFill>
                <a:schemeClr val="accent3"/>
              </a:solidFill>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idx="1" type="body"/>
          </p:nvPr>
        </p:nvSpPr>
        <p:spPr>
          <a:xfrm>
            <a:off x="311700" y="589600"/>
            <a:ext cx="8520600" cy="39792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b="1" lang="en" sz="2050"/>
              <a:t>Frontend Development: React Framework</a:t>
            </a:r>
            <a:endParaRPr b="1" sz="2050"/>
          </a:p>
          <a:p>
            <a:pPr indent="0" lvl="0" marL="0" rtl="0" algn="l">
              <a:spcBef>
                <a:spcPts val="1200"/>
              </a:spcBef>
              <a:spcAft>
                <a:spcPts val="0"/>
              </a:spcAft>
              <a:buNone/>
            </a:pPr>
            <a:r>
              <a:rPr lang="en"/>
              <a:t>Leveraging HTML, CSS, and JavaScript, the frontend of the Smart Soccer Club Operations Platform is crafted to be both aesthetically pleasing and responsive, with React facilitating fast and interactive user experiences. </a:t>
            </a:r>
            <a:r>
              <a:rPr lang="en"/>
              <a:t>React</a:t>
            </a:r>
            <a:r>
              <a:rPr lang="en"/>
              <a:t> component-based approach streamlines UI development, promoting reusability and consistency with components such as team lists, player profiles, and match schedules.</a:t>
            </a:r>
            <a:endParaRPr/>
          </a:p>
          <a:p>
            <a:pPr indent="0" lvl="0" marL="0" rtl="0" algn="l">
              <a:spcBef>
                <a:spcPts val="1200"/>
              </a:spcBef>
              <a:spcAft>
                <a:spcPts val="0"/>
              </a:spcAft>
              <a:buNone/>
            </a:pPr>
            <a:r>
              <a:rPr b="1" lang="en" sz="2050"/>
              <a:t>Database: MongoDB</a:t>
            </a:r>
            <a:endParaRPr b="1" sz="2050"/>
          </a:p>
          <a:p>
            <a:pPr indent="0" lvl="0" marL="0" rtl="0" algn="l">
              <a:spcBef>
                <a:spcPts val="1200"/>
              </a:spcBef>
              <a:spcAft>
                <a:spcPts val="0"/>
              </a:spcAft>
              <a:buNone/>
            </a:pPr>
            <a:r>
              <a:rPr lang="en"/>
              <a:t>MongoDB's flexible, document-oriented NoSQL structure is ideal for managing the dynamic data of a soccer operations platform, accommodating varied team and player attributes efficiently. Its ability to scale horizontally suits the evolving nature of sports data management, supporting complex queries and analytics integral to the platform's operations.</a:t>
            </a:r>
            <a:endParaRPr/>
          </a:p>
          <a:p>
            <a:pPr indent="0" lvl="0" marL="0" rtl="0" algn="l">
              <a:spcBef>
                <a:spcPts val="1200"/>
              </a:spcBef>
              <a:spcAft>
                <a:spcPts val="1200"/>
              </a:spcAft>
              <a:buNone/>
            </a:pPr>
            <a:r>
              <a:t/>
            </a:r>
            <a:endParaRPr/>
          </a:p>
        </p:txBody>
      </p:sp>
      <p:pic>
        <p:nvPicPr>
          <p:cNvPr id="91" name="Google Shape;91;p17"/>
          <p:cNvPicPr preferRelativeResize="0"/>
          <p:nvPr/>
        </p:nvPicPr>
        <p:blipFill>
          <a:blip r:embed="rId3">
            <a:alphaModFix/>
          </a:blip>
          <a:stretch>
            <a:fillRect/>
          </a:stretch>
        </p:blipFill>
        <p:spPr>
          <a:xfrm>
            <a:off x="0" y="4247375"/>
            <a:ext cx="659725" cy="896125"/>
          </a:xfrm>
          <a:prstGeom prst="rect">
            <a:avLst/>
          </a:prstGeom>
          <a:noFill/>
          <a:ln>
            <a:noFill/>
          </a:ln>
        </p:spPr>
      </p:pic>
      <p:sp>
        <p:nvSpPr>
          <p:cNvPr id="92" name="Google Shape;92;p17"/>
          <p:cNvSpPr txBox="1"/>
          <p:nvPr/>
        </p:nvSpPr>
        <p:spPr>
          <a:xfrm>
            <a:off x="244500" y="0"/>
            <a:ext cx="74667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rgbClr val="CF202E"/>
                </a:solidFill>
                <a:latin typeface="Lato"/>
                <a:ea typeface="Lato"/>
                <a:cs typeface="Lato"/>
                <a:sym typeface="Lato"/>
              </a:rPr>
              <a:t>Cont…</a:t>
            </a:r>
            <a:endParaRPr sz="2200">
              <a:solidFill>
                <a:srgbClr val="CF202E"/>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id="97" name="Google Shape;97;p18"/>
          <p:cNvPicPr preferRelativeResize="0"/>
          <p:nvPr/>
        </p:nvPicPr>
        <p:blipFill>
          <a:blip r:embed="rId3">
            <a:alphaModFix/>
          </a:blip>
          <a:stretch>
            <a:fillRect/>
          </a:stretch>
        </p:blipFill>
        <p:spPr>
          <a:xfrm>
            <a:off x="0" y="4247375"/>
            <a:ext cx="659725" cy="896125"/>
          </a:xfrm>
          <a:prstGeom prst="rect">
            <a:avLst/>
          </a:prstGeom>
          <a:noFill/>
          <a:ln>
            <a:noFill/>
          </a:ln>
        </p:spPr>
      </p:pic>
      <p:sp>
        <p:nvSpPr>
          <p:cNvPr id="98" name="Google Shape;98;p18"/>
          <p:cNvSpPr txBox="1"/>
          <p:nvPr/>
        </p:nvSpPr>
        <p:spPr>
          <a:xfrm>
            <a:off x="235100" y="0"/>
            <a:ext cx="74667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rgbClr val="CF202E"/>
                </a:solidFill>
                <a:latin typeface="Lato"/>
                <a:ea typeface="Lato"/>
                <a:cs typeface="Lato"/>
                <a:sym typeface="Lato"/>
              </a:rPr>
              <a:t>ER Diagram of the Database?</a:t>
            </a:r>
            <a:endParaRPr sz="2200">
              <a:solidFill>
                <a:srgbClr val="CF202E"/>
              </a:solidFill>
              <a:latin typeface="Lato"/>
              <a:ea typeface="Lato"/>
              <a:cs typeface="Lato"/>
              <a:sym typeface="Lato"/>
            </a:endParaRPr>
          </a:p>
        </p:txBody>
      </p:sp>
      <p:pic>
        <p:nvPicPr>
          <p:cNvPr id="99" name="Google Shape;99;p18"/>
          <p:cNvPicPr preferRelativeResize="0"/>
          <p:nvPr/>
        </p:nvPicPr>
        <p:blipFill>
          <a:blip r:embed="rId4">
            <a:alphaModFix/>
          </a:blip>
          <a:stretch>
            <a:fillRect/>
          </a:stretch>
        </p:blipFill>
        <p:spPr>
          <a:xfrm>
            <a:off x="1118600" y="523200"/>
            <a:ext cx="6906795" cy="43155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p19"/>
          <p:cNvPicPr preferRelativeResize="0"/>
          <p:nvPr/>
        </p:nvPicPr>
        <p:blipFill>
          <a:blip r:embed="rId3">
            <a:alphaModFix/>
          </a:blip>
          <a:stretch>
            <a:fillRect/>
          </a:stretch>
        </p:blipFill>
        <p:spPr>
          <a:xfrm>
            <a:off x="0" y="4247375"/>
            <a:ext cx="659725" cy="896125"/>
          </a:xfrm>
          <a:prstGeom prst="rect">
            <a:avLst/>
          </a:prstGeom>
          <a:noFill/>
          <a:ln>
            <a:noFill/>
          </a:ln>
        </p:spPr>
      </p:pic>
      <p:sp>
        <p:nvSpPr>
          <p:cNvPr id="105" name="Google Shape;105;p19"/>
          <p:cNvSpPr txBox="1"/>
          <p:nvPr/>
        </p:nvSpPr>
        <p:spPr>
          <a:xfrm>
            <a:off x="235100" y="0"/>
            <a:ext cx="74667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rgbClr val="CF202E"/>
                </a:solidFill>
                <a:latin typeface="Lato"/>
                <a:ea typeface="Lato"/>
                <a:cs typeface="Lato"/>
                <a:sym typeface="Lato"/>
              </a:rPr>
              <a:t>Sample Schema</a:t>
            </a:r>
            <a:r>
              <a:rPr lang="en" sz="2200">
                <a:solidFill>
                  <a:srgbClr val="CF202E"/>
                </a:solidFill>
                <a:latin typeface="Lato"/>
                <a:ea typeface="Lato"/>
                <a:cs typeface="Lato"/>
                <a:sym typeface="Lato"/>
              </a:rPr>
              <a:t> of the Database?</a:t>
            </a:r>
            <a:endParaRPr sz="2200">
              <a:solidFill>
                <a:srgbClr val="CF202E"/>
              </a:solidFill>
              <a:latin typeface="Lato"/>
              <a:ea typeface="Lato"/>
              <a:cs typeface="Lato"/>
              <a:sym typeface="Lato"/>
            </a:endParaRPr>
          </a:p>
        </p:txBody>
      </p:sp>
      <p:pic>
        <p:nvPicPr>
          <p:cNvPr id="106" name="Google Shape;106;p19"/>
          <p:cNvPicPr preferRelativeResize="0"/>
          <p:nvPr/>
        </p:nvPicPr>
        <p:blipFill>
          <a:blip r:embed="rId4">
            <a:alphaModFix/>
          </a:blip>
          <a:stretch>
            <a:fillRect/>
          </a:stretch>
        </p:blipFill>
        <p:spPr>
          <a:xfrm>
            <a:off x="152400" y="675600"/>
            <a:ext cx="8839202" cy="1433740"/>
          </a:xfrm>
          <a:prstGeom prst="rect">
            <a:avLst/>
          </a:prstGeom>
          <a:noFill/>
          <a:ln>
            <a:noFill/>
          </a:ln>
        </p:spPr>
      </p:pic>
      <p:pic>
        <p:nvPicPr>
          <p:cNvPr id="107" name="Google Shape;107;p19"/>
          <p:cNvPicPr preferRelativeResize="0"/>
          <p:nvPr/>
        </p:nvPicPr>
        <p:blipFill>
          <a:blip r:embed="rId5">
            <a:alphaModFix/>
          </a:blip>
          <a:stretch>
            <a:fillRect/>
          </a:stretch>
        </p:blipFill>
        <p:spPr>
          <a:xfrm>
            <a:off x="152400" y="2109348"/>
            <a:ext cx="7370076" cy="1612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idx="1" type="body"/>
          </p:nvPr>
        </p:nvSpPr>
        <p:spPr>
          <a:xfrm>
            <a:off x="311700" y="523200"/>
            <a:ext cx="8520600" cy="32730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0"/>
              </a:spcAft>
              <a:buClr>
                <a:srgbClr val="000000"/>
              </a:buClr>
              <a:buSzPts val="688"/>
              <a:buFont typeface="Arial"/>
              <a:buNone/>
            </a:pPr>
            <a:r>
              <a:rPr b="1" lang="en" sz="1525"/>
              <a:t>User Demographics:</a:t>
            </a:r>
            <a:endParaRPr b="1" sz="1525"/>
          </a:p>
          <a:p>
            <a:pPr indent="0" lvl="0" marL="0" rtl="0" algn="just">
              <a:lnSpc>
                <a:spcPct val="95000"/>
              </a:lnSpc>
              <a:spcBef>
                <a:spcPts val="1200"/>
              </a:spcBef>
              <a:spcAft>
                <a:spcPts val="0"/>
              </a:spcAft>
              <a:buClr>
                <a:srgbClr val="000000"/>
              </a:buClr>
              <a:buSzPts val="688"/>
              <a:buFont typeface="Arial"/>
              <a:buNone/>
            </a:pPr>
            <a:r>
              <a:rPr lang="en" sz="1525"/>
              <a:t>Primary Audience: The platform targets soccer club managers, coaches, players, and fans who are looking for an efficient way to manage teams, view player statistics, schedule matches, and follow soccer club activities online.</a:t>
            </a:r>
            <a:endParaRPr sz="1525"/>
          </a:p>
          <a:p>
            <a:pPr indent="0" lvl="0" marL="0" rtl="0" algn="just">
              <a:lnSpc>
                <a:spcPct val="95000"/>
              </a:lnSpc>
              <a:spcBef>
                <a:spcPts val="1200"/>
              </a:spcBef>
              <a:spcAft>
                <a:spcPts val="0"/>
              </a:spcAft>
              <a:buClr>
                <a:srgbClr val="000000"/>
              </a:buClr>
              <a:buSzPts val="688"/>
              <a:buFont typeface="Arial"/>
              <a:buNone/>
            </a:pPr>
            <a:r>
              <a:rPr b="1" lang="en" sz="1525"/>
              <a:t>User Expectations and Demands:</a:t>
            </a:r>
            <a:endParaRPr b="1" sz="1525"/>
          </a:p>
          <a:p>
            <a:pPr indent="0" lvl="0" marL="0" rtl="0" algn="just">
              <a:lnSpc>
                <a:spcPct val="95000"/>
              </a:lnSpc>
              <a:spcBef>
                <a:spcPts val="1200"/>
              </a:spcBef>
              <a:spcAft>
                <a:spcPts val="0"/>
              </a:spcAft>
              <a:buClr>
                <a:srgbClr val="000000"/>
              </a:buClr>
              <a:buSzPts val="688"/>
              <a:buFont typeface="Arial"/>
              <a:buNone/>
            </a:pPr>
            <a:r>
              <a:rPr b="1" lang="en" sz="1525"/>
              <a:t>Easy Registration</a:t>
            </a:r>
            <a:r>
              <a:rPr lang="en" sz="1525"/>
              <a:t>: Users expect a simple sign-up process to access team and match information, including basic information gathering for account creation.</a:t>
            </a:r>
            <a:endParaRPr sz="1525"/>
          </a:p>
          <a:p>
            <a:pPr indent="0" lvl="0" marL="0" rtl="0" algn="just">
              <a:lnSpc>
                <a:spcPct val="95000"/>
              </a:lnSpc>
              <a:spcBef>
                <a:spcPts val="1200"/>
              </a:spcBef>
              <a:spcAft>
                <a:spcPts val="0"/>
              </a:spcAft>
              <a:buClr>
                <a:srgbClr val="000000"/>
              </a:buClr>
              <a:buSzPts val="688"/>
              <a:buFont typeface="Arial"/>
              <a:buNone/>
            </a:pPr>
            <a:r>
              <a:rPr b="1" lang="en" sz="1525"/>
              <a:t>Secure Authentication</a:t>
            </a:r>
            <a:r>
              <a:rPr lang="en" sz="1525"/>
              <a:t>: A robust sign-in mechanism is crucial for protecting user accounts and maintaining the integrity of the platform's data.</a:t>
            </a:r>
            <a:endParaRPr sz="1525"/>
          </a:p>
          <a:p>
            <a:pPr indent="0" lvl="0" marL="0" rtl="0" algn="just">
              <a:lnSpc>
                <a:spcPct val="95000"/>
              </a:lnSpc>
              <a:spcBef>
                <a:spcPts val="1200"/>
              </a:spcBef>
              <a:spcAft>
                <a:spcPts val="0"/>
              </a:spcAft>
              <a:buClr>
                <a:srgbClr val="000000"/>
              </a:buClr>
              <a:buSzPts val="688"/>
              <a:buFont typeface="Arial"/>
              <a:buNone/>
            </a:pPr>
            <a:r>
              <a:rPr b="1" lang="en" sz="1525"/>
              <a:t>Comprehensive Team and Player Info</a:t>
            </a:r>
            <a:r>
              <a:rPr lang="en" sz="1525"/>
              <a:t>: A detailed and accessible catalog of team and player information is critical for users to track performance and manage rosters.</a:t>
            </a:r>
            <a:endParaRPr sz="1525"/>
          </a:p>
          <a:p>
            <a:pPr indent="0" lvl="0" marL="0" rtl="0" algn="just">
              <a:lnSpc>
                <a:spcPct val="105000"/>
              </a:lnSpc>
              <a:spcBef>
                <a:spcPts val="1200"/>
              </a:spcBef>
              <a:spcAft>
                <a:spcPts val="1200"/>
              </a:spcAft>
              <a:buSzPts val="1018"/>
              <a:buNone/>
            </a:pPr>
            <a:r>
              <a:t/>
            </a:r>
            <a:endParaRPr b="1" sz="1502">
              <a:solidFill>
                <a:srgbClr val="595959"/>
              </a:solidFill>
            </a:endParaRPr>
          </a:p>
        </p:txBody>
      </p:sp>
      <p:pic>
        <p:nvPicPr>
          <p:cNvPr id="113" name="Google Shape;113;p20"/>
          <p:cNvPicPr preferRelativeResize="0"/>
          <p:nvPr/>
        </p:nvPicPr>
        <p:blipFill>
          <a:blip r:embed="rId3">
            <a:alphaModFix/>
          </a:blip>
          <a:stretch>
            <a:fillRect/>
          </a:stretch>
        </p:blipFill>
        <p:spPr>
          <a:xfrm>
            <a:off x="0" y="4247375"/>
            <a:ext cx="659725" cy="896125"/>
          </a:xfrm>
          <a:prstGeom prst="rect">
            <a:avLst/>
          </a:prstGeom>
          <a:noFill/>
          <a:ln>
            <a:noFill/>
          </a:ln>
        </p:spPr>
      </p:pic>
      <p:sp>
        <p:nvSpPr>
          <p:cNvPr id="114" name="Google Shape;114;p20"/>
          <p:cNvSpPr txBox="1"/>
          <p:nvPr/>
        </p:nvSpPr>
        <p:spPr>
          <a:xfrm>
            <a:off x="216300" y="0"/>
            <a:ext cx="89277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rgbClr val="CF202E"/>
                </a:solidFill>
                <a:latin typeface="Lato"/>
                <a:ea typeface="Lato"/>
                <a:cs typeface="Lato"/>
                <a:sym typeface="Lato"/>
              </a:rPr>
              <a:t>User and their Needs</a:t>
            </a:r>
            <a:endParaRPr sz="2200">
              <a:solidFill>
                <a:srgbClr val="CF202E"/>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idx="1" type="body"/>
          </p:nvPr>
        </p:nvSpPr>
        <p:spPr>
          <a:xfrm>
            <a:off x="311700" y="523200"/>
            <a:ext cx="8520600" cy="3273000"/>
          </a:xfrm>
          <a:prstGeom prst="rect">
            <a:avLst/>
          </a:prstGeom>
        </p:spPr>
        <p:txBody>
          <a:bodyPr anchorCtr="0" anchor="t" bIns="91425" lIns="91425" spcFirstLastPara="1" rIns="91425" wrap="square" tIns="91425">
            <a:noAutofit/>
          </a:bodyPr>
          <a:lstStyle/>
          <a:p>
            <a:pPr indent="0" lvl="0" marL="0" rtl="0" algn="just">
              <a:lnSpc>
                <a:spcPct val="90000"/>
              </a:lnSpc>
              <a:spcBef>
                <a:spcPts val="0"/>
              </a:spcBef>
              <a:spcAft>
                <a:spcPts val="0"/>
              </a:spcAft>
              <a:buSzPts val="1018"/>
              <a:buNone/>
            </a:pPr>
            <a:r>
              <a:rPr b="1" lang="en" sz="1502">
                <a:solidFill>
                  <a:srgbClr val="595959"/>
                </a:solidFill>
              </a:rPr>
              <a:t>Team and Player Profiles:</a:t>
            </a:r>
            <a:r>
              <a:rPr lang="en" sz="1502">
                <a:solidFill>
                  <a:srgbClr val="595959"/>
                </a:solidFill>
              </a:rPr>
              <a:t> Our platform meticulously catalogs comprehensive data on teams and players, including team names, player biographies, statistical data, performance ratings, photographs, positions, nationality, and historical achievements, to offer a rich and engaging user experience.</a:t>
            </a:r>
            <a:endParaRPr sz="1502">
              <a:solidFill>
                <a:srgbClr val="595959"/>
              </a:solidFill>
            </a:endParaRPr>
          </a:p>
          <a:p>
            <a:pPr indent="0" lvl="0" marL="0" rtl="0" algn="just">
              <a:lnSpc>
                <a:spcPct val="90000"/>
              </a:lnSpc>
              <a:spcBef>
                <a:spcPts val="0"/>
              </a:spcBef>
              <a:spcAft>
                <a:spcPts val="0"/>
              </a:spcAft>
              <a:buSzPts val="1018"/>
              <a:buNone/>
            </a:pPr>
            <a:r>
              <a:t/>
            </a:r>
            <a:endParaRPr sz="1502">
              <a:solidFill>
                <a:srgbClr val="595959"/>
              </a:solidFill>
            </a:endParaRPr>
          </a:p>
          <a:p>
            <a:pPr indent="0" lvl="0" marL="0" rtl="0" algn="just">
              <a:lnSpc>
                <a:spcPct val="90000"/>
              </a:lnSpc>
              <a:spcBef>
                <a:spcPts val="0"/>
              </a:spcBef>
              <a:spcAft>
                <a:spcPts val="0"/>
              </a:spcAft>
              <a:buSzPts val="1018"/>
              <a:buNone/>
            </a:pPr>
            <a:r>
              <a:rPr b="1" lang="en" sz="1502">
                <a:solidFill>
                  <a:srgbClr val="595959"/>
                </a:solidFill>
              </a:rPr>
              <a:t>User Registration and Security:</a:t>
            </a:r>
            <a:r>
              <a:rPr lang="en" sz="1502">
                <a:solidFill>
                  <a:srgbClr val="595959"/>
                </a:solidFill>
              </a:rPr>
              <a:t> We implement a secure registration and login framework, collecting vital user information such as names, email addresses, encrypted passwords, and profile images to personalize and secure the user experience.</a:t>
            </a:r>
            <a:endParaRPr sz="1502">
              <a:solidFill>
                <a:srgbClr val="595959"/>
              </a:solidFill>
            </a:endParaRPr>
          </a:p>
          <a:p>
            <a:pPr indent="0" lvl="0" marL="0" rtl="0" algn="just">
              <a:lnSpc>
                <a:spcPct val="90000"/>
              </a:lnSpc>
              <a:spcBef>
                <a:spcPts val="0"/>
              </a:spcBef>
              <a:spcAft>
                <a:spcPts val="0"/>
              </a:spcAft>
              <a:buSzPts val="1018"/>
              <a:buNone/>
            </a:pPr>
            <a:r>
              <a:t/>
            </a:r>
            <a:endParaRPr b="1" sz="1502">
              <a:solidFill>
                <a:srgbClr val="595959"/>
              </a:solidFill>
            </a:endParaRPr>
          </a:p>
          <a:p>
            <a:pPr indent="0" lvl="0" marL="0" rtl="0" algn="just">
              <a:lnSpc>
                <a:spcPct val="90000"/>
              </a:lnSpc>
              <a:spcBef>
                <a:spcPts val="0"/>
              </a:spcBef>
              <a:spcAft>
                <a:spcPts val="0"/>
              </a:spcAft>
              <a:buSzPts val="1018"/>
              <a:buNone/>
            </a:pPr>
            <a:r>
              <a:rPr b="1" lang="en" sz="1502">
                <a:solidFill>
                  <a:srgbClr val="595959"/>
                </a:solidFill>
              </a:rPr>
              <a:t>Match Scheduling and Results: </a:t>
            </a:r>
            <a:r>
              <a:rPr lang="en" sz="1502">
                <a:solidFill>
                  <a:srgbClr val="595959"/>
                </a:solidFill>
              </a:rPr>
              <a:t>The platform maintains up-to-date records of matches, including fixture dates, venues, participating teams, scores, and individual performance metrics, facilitating seamless organization and tracking of soccer events.</a:t>
            </a:r>
            <a:endParaRPr sz="1502">
              <a:solidFill>
                <a:srgbClr val="595959"/>
              </a:solidFill>
            </a:endParaRPr>
          </a:p>
          <a:p>
            <a:pPr indent="0" lvl="0" marL="0" rtl="0" algn="just">
              <a:lnSpc>
                <a:spcPct val="90000"/>
              </a:lnSpc>
              <a:spcBef>
                <a:spcPts val="0"/>
              </a:spcBef>
              <a:spcAft>
                <a:spcPts val="0"/>
              </a:spcAft>
              <a:buSzPts val="1018"/>
              <a:buNone/>
            </a:pPr>
            <a:r>
              <a:t/>
            </a:r>
            <a:endParaRPr sz="1502">
              <a:solidFill>
                <a:srgbClr val="595959"/>
              </a:solidFill>
            </a:endParaRPr>
          </a:p>
          <a:p>
            <a:pPr indent="0" lvl="0" marL="0" rtl="0" algn="just">
              <a:lnSpc>
                <a:spcPct val="90000"/>
              </a:lnSpc>
              <a:spcBef>
                <a:spcPts val="0"/>
              </a:spcBef>
              <a:spcAft>
                <a:spcPts val="0"/>
              </a:spcAft>
              <a:buSzPts val="1018"/>
              <a:buNone/>
            </a:pPr>
            <a:r>
              <a:rPr b="1" lang="en" sz="1502">
                <a:solidFill>
                  <a:srgbClr val="595959"/>
                </a:solidFill>
              </a:rPr>
              <a:t>Promotions and Engagements: </a:t>
            </a:r>
            <a:r>
              <a:rPr lang="en" sz="1502">
                <a:solidFill>
                  <a:srgbClr val="595959"/>
                </a:solidFill>
              </a:rPr>
              <a:t>Through an advanced feature for managing promotions, we handle details regarding special event codes, discount values, validity, and relevance to specific matches or merchandise, aiming to boost user participation and loyalty.</a:t>
            </a:r>
            <a:endParaRPr sz="1502">
              <a:solidFill>
                <a:srgbClr val="595959"/>
              </a:solidFill>
            </a:endParaRPr>
          </a:p>
          <a:p>
            <a:pPr indent="0" lvl="0" marL="0" rtl="0" algn="just">
              <a:lnSpc>
                <a:spcPct val="90000"/>
              </a:lnSpc>
              <a:spcBef>
                <a:spcPts val="0"/>
              </a:spcBef>
              <a:spcAft>
                <a:spcPts val="0"/>
              </a:spcAft>
              <a:buSzPts val="1018"/>
              <a:buNone/>
            </a:pPr>
            <a:r>
              <a:t/>
            </a:r>
            <a:endParaRPr b="1" sz="1502">
              <a:solidFill>
                <a:srgbClr val="595959"/>
              </a:solidFill>
            </a:endParaRPr>
          </a:p>
          <a:p>
            <a:pPr indent="0" lvl="0" marL="0" rtl="0" algn="just">
              <a:lnSpc>
                <a:spcPct val="90000"/>
              </a:lnSpc>
              <a:spcBef>
                <a:spcPts val="0"/>
              </a:spcBef>
              <a:spcAft>
                <a:spcPts val="0"/>
              </a:spcAft>
              <a:buSzPts val="1018"/>
              <a:buNone/>
            </a:pPr>
            <a:r>
              <a:t/>
            </a:r>
            <a:endParaRPr b="1" sz="1502">
              <a:solidFill>
                <a:srgbClr val="595959"/>
              </a:solidFill>
            </a:endParaRPr>
          </a:p>
          <a:p>
            <a:pPr indent="0" lvl="0" marL="0" rtl="0" algn="just">
              <a:lnSpc>
                <a:spcPct val="90000"/>
              </a:lnSpc>
              <a:spcBef>
                <a:spcPts val="0"/>
              </a:spcBef>
              <a:spcAft>
                <a:spcPts val="0"/>
              </a:spcAft>
              <a:buSzPts val="1018"/>
              <a:buNone/>
            </a:pPr>
            <a:r>
              <a:t/>
            </a:r>
            <a:endParaRPr b="1" sz="1502">
              <a:solidFill>
                <a:srgbClr val="595959"/>
              </a:solidFill>
            </a:endParaRPr>
          </a:p>
          <a:p>
            <a:pPr indent="0" lvl="0" marL="0" rtl="0" algn="just">
              <a:lnSpc>
                <a:spcPct val="105000"/>
              </a:lnSpc>
              <a:spcBef>
                <a:spcPts val="0"/>
              </a:spcBef>
              <a:spcAft>
                <a:spcPts val="1200"/>
              </a:spcAft>
              <a:buSzPts val="1018"/>
              <a:buNone/>
            </a:pPr>
            <a:r>
              <a:t/>
            </a:r>
            <a:endParaRPr sz="1965"/>
          </a:p>
        </p:txBody>
      </p:sp>
      <p:pic>
        <p:nvPicPr>
          <p:cNvPr id="120" name="Google Shape;120;p21"/>
          <p:cNvPicPr preferRelativeResize="0"/>
          <p:nvPr/>
        </p:nvPicPr>
        <p:blipFill>
          <a:blip r:embed="rId3">
            <a:alphaModFix/>
          </a:blip>
          <a:stretch>
            <a:fillRect/>
          </a:stretch>
        </p:blipFill>
        <p:spPr>
          <a:xfrm>
            <a:off x="0" y="4247375"/>
            <a:ext cx="659725" cy="896125"/>
          </a:xfrm>
          <a:prstGeom prst="rect">
            <a:avLst/>
          </a:prstGeom>
          <a:noFill/>
          <a:ln>
            <a:noFill/>
          </a:ln>
        </p:spPr>
      </p:pic>
      <p:sp>
        <p:nvSpPr>
          <p:cNvPr id="121" name="Google Shape;121;p21"/>
          <p:cNvSpPr txBox="1"/>
          <p:nvPr/>
        </p:nvSpPr>
        <p:spPr>
          <a:xfrm>
            <a:off x="216300" y="0"/>
            <a:ext cx="89277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rgbClr val="CF202E"/>
                </a:solidFill>
                <a:latin typeface="Lato"/>
                <a:ea typeface="Lato"/>
                <a:cs typeface="Lato"/>
                <a:sym typeface="Lato"/>
              </a:rPr>
              <a:t>Cont …</a:t>
            </a:r>
            <a:endParaRPr sz="2200">
              <a:solidFill>
                <a:srgbClr val="CF202E"/>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