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5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397b5b59f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397b5b59f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397b5b59f6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397b5b59f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397b5b59f6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397b5b59f6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397b5b59f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397b5b59f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97b5b59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97b5b59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97b5b59f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97b5b59f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97b5b59f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97b5b59f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97b5b59f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97b5b59f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97b5b59f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97b5b59f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97b5b59f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97b5b59f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97b5b59f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97b5b59f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97b5b59f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97b5b59f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4/26/2023</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97471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04934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29179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9696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9708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42375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539239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35486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77163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74780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514220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B61BEF0D-F0BB-DE4B-95CE-6DB70DBA9567}" type="datetimeFigureOut">
              <a:rPr lang="en-US" smtClean="0"/>
              <a:pPr/>
              <a:t>4/26/2023</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22891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B61BEF0D-F0BB-DE4B-95CE-6DB70DBA9567}" type="datetimeFigureOut">
              <a:rPr lang="en-US" smtClean="0"/>
              <a:pPr/>
              <a:t>4/26/2023</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134185"/>
      </p:ext>
    </p:extLst>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 id="2147483968"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957432" y="665677"/>
            <a:ext cx="7401260" cy="1906073"/>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Stock value prediction using </a:t>
            </a:r>
            <a:endParaRPr sz="28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LSTM</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Results</a:t>
            </a:r>
            <a:endParaRPr sz="1800" dirty="0">
              <a:latin typeface="Times New Roman" panose="02020603050405020304" pitchFamily="18" charset="0"/>
              <a:cs typeface="Times New Roman" panose="02020603050405020304" pitchFamily="18" charset="0"/>
            </a:endParaRPr>
          </a:p>
        </p:txBody>
      </p:sp>
      <p:sp>
        <p:nvSpPr>
          <p:cNvPr id="109" name="Google Shape;109;p22"/>
          <p:cNvSpPr txBox="1">
            <a:spLocks noGrp="1"/>
          </p:cNvSpPr>
          <p:nvPr>
            <p:ph type="body" idx="1"/>
          </p:nvPr>
        </p:nvSpPr>
        <p:spPr>
          <a:xfrm>
            <a:off x="311699" y="1152475"/>
            <a:ext cx="8445025" cy="3075280"/>
          </a:xfrm>
          <a:prstGeom prst="rect">
            <a:avLst/>
          </a:prstGeom>
        </p:spPr>
        <p:txBody>
          <a:bodyPr spcFirstLastPara="1" wrap="square" lIns="91425" tIns="91425" rIns="91425" bIns="91425" anchor="t" anchorCtr="0">
            <a:normAutofit/>
          </a:bodyPr>
          <a:lstStyle/>
          <a:p>
            <a:pPr marL="857250" indent="-857250" algn="just">
              <a:lnSpc>
                <a:spcPct val="150000"/>
              </a:lnSpc>
              <a:buFont typeface="Wingdings" panose="05000000000000000000" pitchFamily="2" charset="2"/>
              <a:buChar char="§"/>
            </a:pPr>
            <a:r>
              <a:rPr lang="en" sz="1400" dirty="0">
                <a:solidFill>
                  <a:schemeClr val="dk1"/>
                </a:solidFill>
                <a:latin typeface="Times New Roman"/>
                <a:ea typeface="Times New Roman"/>
                <a:cs typeface="Times New Roman"/>
                <a:sym typeface="Times New Roman"/>
              </a:rPr>
              <a:t>LSTM or any other technique is inherently uncertain, as stock prices are influenced by numerous factors and are subject to change due to market dynamics.</a:t>
            </a:r>
            <a:endParaRPr sz="1400" dirty="0">
              <a:solidFill>
                <a:schemeClr val="dk1"/>
              </a:solidFill>
              <a:latin typeface="Times New Roman"/>
              <a:ea typeface="Times New Roman"/>
              <a:cs typeface="Times New Roman"/>
              <a:sym typeface="Times New Roman"/>
            </a:endParaRPr>
          </a:p>
          <a:p>
            <a:pPr marL="857250" indent="-857250" algn="just">
              <a:lnSpc>
                <a:spcPct val="150000"/>
              </a:lnSpc>
              <a:spcBef>
                <a:spcPts val="800"/>
              </a:spcBef>
              <a:buFont typeface="Wingdings" panose="05000000000000000000" pitchFamily="2" charset="2"/>
              <a:buChar char="§"/>
            </a:pPr>
            <a:r>
              <a:rPr lang="en" sz="1400" dirty="0">
                <a:solidFill>
                  <a:schemeClr val="dk1"/>
                </a:solidFill>
                <a:latin typeface="Times New Roman"/>
                <a:ea typeface="Times New Roman"/>
                <a:cs typeface="Times New Roman"/>
                <a:sym typeface="Times New Roman"/>
              </a:rPr>
              <a:t>Accuracy of the predictions may vary depending on the quality and quantity of data, the architecture and hyperparameters of the LSTM model, and the dynamic nature of the stock market.</a:t>
            </a:r>
            <a:endParaRPr sz="1400" dirty="0">
              <a:solidFill>
                <a:schemeClr val="dk1"/>
              </a:solidFill>
              <a:latin typeface="Times New Roman"/>
              <a:ea typeface="Times New Roman"/>
              <a:cs typeface="Times New Roman"/>
              <a:sym typeface="Times New Roman"/>
            </a:endParaRPr>
          </a:p>
          <a:p>
            <a:pPr marL="857250" indent="-857250" algn="just">
              <a:lnSpc>
                <a:spcPct val="150000"/>
              </a:lnSpc>
              <a:spcBef>
                <a:spcPts val="800"/>
              </a:spcBef>
              <a:buFont typeface="Wingdings" panose="05000000000000000000" pitchFamily="2" charset="2"/>
              <a:buChar char="§"/>
            </a:pPr>
            <a:r>
              <a:rPr lang="en" sz="1400" dirty="0">
                <a:solidFill>
                  <a:schemeClr val="dk1"/>
                </a:solidFill>
                <a:latin typeface="Times New Roman"/>
                <a:ea typeface="Times New Roman"/>
                <a:cs typeface="Times New Roman"/>
                <a:sym typeface="Times New Roman"/>
              </a:rPr>
              <a:t>Model is trained on historical stock price data and relevant financial indicators, such as trading volumes and market trends. </a:t>
            </a:r>
            <a:endParaRPr sz="1400" dirty="0">
              <a:solidFill>
                <a:schemeClr val="dk1"/>
              </a:solidFill>
              <a:latin typeface="Times New Roman"/>
              <a:ea typeface="Times New Roman"/>
              <a:cs typeface="Times New Roman"/>
              <a:sym typeface="Times New Roman"/>
            </a:endParaRPr>
          </a:p>
          <a:p>
            <a:pPr marL="285750" indent="-285750" algn="just">
              <a:lnSpc>
                <a:spcPct val="150000"/>
              </a:lnSpc>
              <a:spcBef>
                <a:spcPts val="800"/>
              </a:spcBef>
              <a:spcAft>
                <a:spcPts val="800"/>
              </a:spcAft>
              <a:buClr>
                <a:schemeClr val="dk1"/>
              </a:buClr>
              <a:buSzPct val="68750"/>
              <a:buFont typeface="Wingdings" panose="05000000000000000000" pitchFamily="2" charset="2"/>
              <a:buChar char="§"/>
            </a:pPr>
            <a:endParaRPr sz="14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en"/>
              <a:t>                                                           </a:t>
            </a:r>
            <a:endParaRPr/>
          </a:p>
        </p:txBody>
      </p:sp>
      <p:pic>
        <p:nvPicPr>
          <p:cNvPr id="115" name="Google Shape;115;p23" descr="Table&#10;&#10;Description automatically generated"/>
          <p:cNvPicPr preferRelativeResize="0"/>
          <p:nvPr/>
        </p:nvPicPr>
        <p:blipFill>
          <a:blip r:embed="rId3">
            <a:alphaModFix/>
          </a:blip>
          <a:stretch>
            <a:fillRect/>
          </a:stretch>
        </p:blipFill>
        <p:spPr>
          <a:xfrm>
            <a:off x="205000" y="436388"/>
            <a:ext cx="5348600" cy="3906575"/>
          </a:xfrm>
          <a:prstGeom prst="rect">
            <a:avLst/>
          </a:prstGeom>
          <a:noFill/>
          <a:ln>
            <a:noFill/>
          </a:ln>
        </p:spPr>
      </p:pic>
      <p:pic>
        <p:nvPicPr>
          <p:cNvPr id="116" name="Google Shape;116;p23" descr="Table&#10;&#10;Description automatically generated"/>
          <p:cNvPicPr preferRelativeResize="0"/>
          <p:nvPr/>
        </p:nvPicPr>
        <p:blipFill>
          <a:blip r:embed="rId4">
            <a:alphaModFix/>
          </a:blip>
          <a:stretch>
            <a:fillRect/>
          </a:stretch>
        </p:blipFill>
        <p:spPr>
          <a:xfrm>
            <a:off x="5660300" y="963514"/>
            <a:ext cx="3389475" cy="225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4" descr="Chart, line chart&#10;&#10;Description automatically generated"/>
          <p:cNvPicPr preferRelativeResize="0"/>
          <p:nvPr/>
        </p:nvPicPr>
        <p:blipFill>
          <a:blip r:embed="rId3">
            <a:alphaModFix/>
          </a:blip>
          <a:stretch>
            <a:fillRect/>
          </a:stretch>
        </p:blipFill>
        <p:spPr>
          <a:xfrm>
            <a:off x="4572000" y="1872503"/>
            <a:ext cx="4204150" cy="2423225"/>
          </a:xfrm>
          <a:prstGeom prst="rect">
            <a:avLst/>
          </a:prstGeom>
          <a:noFill/>
          <a:ln>
            <a:noFill/>
          </a:ln>
        </p:spPr>
      </p:pic>
      <p:pic>
        <p:nvPicPr>
          <p:cNvPr id="122" name="Google Shape;122;p24" descr="Chart, line chart&#10;&#10;Description automatically generated"/>
          <p:cNvPicPr preferRelativeResize="0"/>
          <p:nvPr/>
        </p:nvPicPr>
        <p:blipFill>
          <a:blip r:embed="rId4">
            <a:alphaModFix/>
          </a:blip>
          <a:stretch>
            <a:fillRect/>
          </a:stretch>
        </p:blipFill>
        <p:spPr>
          <a:xfrm>
            <a:off x="478657" y="148525"/>
            <a:ext cx="4093343" cy="2288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References</a:t>
            </a:r>
            <a:endParaRPr sz="1800" dirty="0">
              <a:latin typeface="Times New Roman" panose="02020603050405020304" pitchFamily="18" charset="0"/>
              <a:cs typeface="Times New Roman" panose="02020603050405020304" pitchFamily="18" charset="0"/>
            </a:endParaRPr>
          </a:p>
        </p:txBody>
      </p:sp>
      <p:sp>
        <p:nvSpPr>
          <p:cNvPr id="128" name="Google Shape;128;p25"/>
          <p:cNvSpPr txBox="1">
            <a:spLocks noGrp="1"/>
          </p:cNvSpPr>
          <p:nvPr>
            <p:ph type="body" idx="1"/>
          </p:nvPr>
        </p:nvSpPr>
        <p:spPr>
          <a:xfrm>
            <a:off x="311700" y="1017725"/>
            <a:ext cx="8520600" cy="334988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sz="1600" dirty="0">
                <a:solidFill>
                  <a:schemeClr val="dk1"/>
                </a:solidFill>
                <a:latin typeface="Times New Roman"/>
                <a:ea typeface="Times New Roman"/>
                <a:cs typeface="Times New Roman"/>
                <a:sym typeface="Times New Roman"/>
              </a:rPr>
              <a:t>"Stock Market Prediction Using LSTM Recurrent Neural Network" by R. Tiwari and S. Srivastava.</a:t>
            </a:r>
            <a:endParaRPr sz="1600" dirty="0">
              <a:solidFill>
                <a:schemeClr val="dk1"/>
              </a:solidFill>
              <a:latin typeface="Times New Roman"/>
              <a:ea typeface="Times New Roman"/>
              <a:cs typeface="Times New Roman"/>
              <a:sym typeface="Times New Roman"/>
            </a:endParaRPr>
          </a:p>
          <a:p>
            <a:pPr marL="0" lvl="0" indent="0" algn="just" rtl="0">
              <a:lnSpc>
                <a:spcPct val="100000"/>
              </a:lnSpc>
              <a:spcBef>
                <a:spcPts val="800"/>
              </a:spcBef>
              <a:spcAft>
                <a:spcPts val="0"/>
              </a:spcAft>
              <a:buClr>
                <a:schemeClr val="dk1"/>
              </a:buClr>
              <a:buSzPts val="1100"/>
              <a:buFont typeface="Arial"/>
              <a:buNone/>
            </a:pPr>
            <a:r>
              <a:rPr lang="en" sz="1600" dirty="0">
                <a:solidFill>
                  <a:schemeClr val="dk1"/>
                </a:solidFill>
                <a:latin typeface="Times New Roman"/>
                <a:ea typeface="Times New Roman"/>
                <a:cs typeface="Times New Roman"/>
                <a:sym typeface="Times New Roman"/>
              </a:rPr>
              <a:t>"Stock Price Prediction using Deep Learning with LSTM and Autoencoders" by M. Ibrahim, R. Elazouni, and J. Qadir.</a:t>
            </a:r>
            <a:endParaRPr sz="1600" dirty="0">
              <a:solidFill>
                <a:schemeClr val="dk1"/>
              </a:solidFill>
              <a:latin typeface="Times New Roman"/>
              <a:ea typeface="Times New Roman"/>
              <a:cs typeface="Times New Roman"/>
              <a:sym typeface="Times New Roman"/>
            </a:endParaRPr>
          </a:p>
          <a:p>
            <a:pPr marL="0" lvl="0" indent="0" algn="just" rtl="0">
              <a:lnSpc>
                <a:spcPct val="100000"/>
              </a:lnSpc>
              <a:spcBef>
                <a:spcPts val="800"/>
              </a:spcBef>
              <a:spcAft>
                <a:spcPts val="0"/>
              </a:spcAft>
              <a:buClr>
                <a:schemeClr val="dk1"/>
              </a:buClr>
              <a:buSzPts val="1100"/>
              <a:buFont typeface="Arial"/>
              <a:buNone/>
            </a:pPr>
            <a:r>
              <a:rPr lang="en" sz="1600" dirty="0">
                <a:solidFill>
                  <a:schemeClr val="dk1"/>
                </a:solidFill>
                <a:latin typeface="Times New Roman"/>
                <a:ea typeface="Times New Roman"/>
                <a:cs typeface="Times New Roman"/>
                <a:sym typeface="Times New Roman"/>
              </a:rPr>
              <a:t>"Long Short-Term Memory Networks for Financial Time Series Prediction" by J. Chen, Z. Liang, and H. Du.</a:t>
            </a:r>
            <a:endParaRPr sz="1600" dirty="0">
              <a:solidFill>
                <a:schemeClr val="dk1"/>
              </a:solidFill>
              <a:latin typeface="Times New Roman"/>
              <a:ea typeface="Times New Roman"/>
              <a:cs typeface="Times New Roman"/>
              <a:sym typeface="Times New Roman"/>
            </a:endParaRPr>
          </a:p>
          <a:p>
            <a:pPr marL="0" lvl="0" indent="0" algn="just" rtl="0">
              <a:lnSpc>
                <a:spcPct val="100000"/>
              </a:lnSpc>
              <a:spcBef>
                <a:spcPts val="800"/>
              </a:spcBef>
              <a:spcAft>
                <a:spcPts val="0"/>
              </a:spcAft>
              <a:buClr>
                <a:schemeClr val="dk1"/>
              </a:buClr>
              <a:buSzPts val="1100"/>
              <a:buFont typeface="Arial"/>
              <a:buNone/>
            </a:pPr>
            <a:r>
              <a:rPr lang="en" sz="1600" dirty="0">
                <a:solidFill>
                  <a:schemeClr val="dk1"/>
                </a:solidFill>
                <a:latin typeface="Times New Roman"/>
                <a:ea typeface="Times New Roman"/>
                <a:cs typeface="Times New Roman"/>
                <a:sym typeface="Times New Roman"/>
              </a:rPr>
              <a:t>"Stock Price Prediction Using LSTM and Sentiment Analysis" by S. Jain, V. Agarwal, and P. Kumaraguru: </a:t>
            </a:r>
            <a:endParaRPr sz="1600" dirty="0">
              <a:solidFill>
                <a:schemeClr val="dk1"/>
              </a:solidFill>
              <a:latin typeface="Times New Roman"/>
              <a:ea typeface="Times New Roman"/>
              <a:cs typeface="Times New Roman"/>
              <a:sym typeface="Times New Roman"/>
            </a:endParaRPr>
          </a:p>
          <a:p>
            <a:pPr marL="0" lvl="0" indent="0" algn="just" rtl="0">
              <a:lnSpc>
                <a:spcPct val="100000"/>
              </a:lnSpc>
              <a:spcBef>
                <a:spcPts val="800"/>
              </a:spcBef>
              <a:spcAft>
                <a:spcPts val="800"/>
              </a:spcAft>
              <a:buClr>
                <a:schemeClr val="dk1"/>
              </a:buClr>
              <a:buSzPts val="1100"/>
              <a:buFont typeface="Arial"/>
              <a:buNone/>
            </a:pPr>
            <a:r>
              <a:rPr lang="en" sz="1600" dirty="0">
                <a:solidFill>
                  <a:schemeClr val="dk1"/>
                </a:solidFill>
                <a:latin typeface="Times New Roman"/>
                <a:ea typeface="Times New Roman"/>
                <a:cs typeface="Times New Roman"/>
                <a:sym typeface="Times New Roman"/>
              </a:rPr>
              <a:t>"Stock Market Prediction Based on LSTM Recurrent Neural Network" by N. Ntakaris, I. Kanniainen, and M. Gabbouj.</a:t>
            </a:r>
            <a:endParaRPr sz="16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8661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Group Member Info:</a:t>
            </a:r>
            <a:endParaRPr sz="1800" dirty="0">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xfrm>
            <a:off x="311700" y="1152475"/>
            <a:ext cx="8520600" cy="2548156"/>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dirty="0"/>
          </a:p>
          <a:p>
            <a:pPr marL="0" lvl="0" indent="0" algn="just" rtl="0">
              <a:spcBef>
                <a:spcPts val="0"/>
              </a:spcBef>
              <a:spcAft>
                <a:spcPts val="1200"/>
              </a:spcAft>
              <a:buNone/>
            </a:pPr>
            <a:r>
              <a:rPr lang="en-IN" sz="1400" dirty="0">
                <a:latin typeface="Times New Roman" panose="02020603050405020304" pitchFamily="18" charset="0"/>
                <a:cs typeface="Times New Roman" panose="02020603050405020304" pitchFamily="18" charset="0"/>
              </a:rPr>
              <a:t>Srujana Reddy Makutam – 700740914</a:t>
            </a:r>
          </a:p>
          <a:p>
            <a:pPr marL="0" lvl="0" indent="0" algn="just" rtl="0">
              <a:spcBef>
                <a:spcPts val="0"/>
              </a:spcBef>
              <a:spcAft>
                <a:spcPts val="1200"/>
              </a:spcAft>
              <a:buNone/>
            </a:pPr>
            <a:r>
              <a:rPr lang="en-IN" sz="1400" dirty="0" err="1">
                <a:latin typeface="Times New Roman" panose="02020603050405020304" pitchFamily="18" charset="0"/>
                <a:cs typeface="Times New Roman" panose="02020603050405020304" pitchFamily="18" charset="0"/>
              </a:rPr>
              <a:t>Lnu</a:t>
            </a:r>
            <a:r>
              <a:rPr lang="en-IN" sz="1400" dirty="0">
                <a:latin typeface="Times New Roman" panose="02020603050405020304" pitchFamily="18" charset="0"/>
                <a:cs typeface="Times New Roman" panose="02020603050405020304" pitchFamily="18" charset="0"/>
              </a:rPr>
              <a:t> Rumana </a:t>
            </a:r>
            <a:r>
              <a:rPr lang="en-IN" sz="1400" dirty="0" err="1">
                <a:latin typeface="Times New Roman" panose="02020603050405020304" pitchFamily="18" charset="0"/>
                <a:cs typeface="Times New Roman" panose="02020603050405020304" pitchFamily="18" charset="0"/>
              </a:rPr>
              <a:t>Thaskeen</a:t>
            </a:r>
            <a:r>
              <a:rPr lang="en-IN" sz="1400" dirty="0">
                <a:latin typeface="Times New Roman" panose="02020603050405020304" pitchFamily="18" charset="0"/>
                <a:cs typeface="Times New Roman" panose="02020603050405020304" pitchFamily="18" charset="0"/>
              </a:rPr>
              <a:t> – 700742859</a:t>
            </a:r>
          </a:p>
          <a:p>
            <a:pPr marL="0" lvl="0" indent="0" algn="just" rtl="0">
              <a:spcBef>
                <a:spcPts val="0"/>
              </a:spcBef>
              <a:spcAft>
                <a:spcPts val="1200"/>
              </a:spcAft>
              <a:buNone/>
            </a:pPr>
            <a:r>
              <a:rPr lang="en-IN" sz="1400" dirty="0" err="1">
                <a:latin typeface="Times New Roman" panose="02020603050405020304" pitchFamily="18" charset="0"/>
                <a:cs typeface="Times New Roman" panose="02020603050405020304" pitchFamily="18" charset="0"/>
              </a:rPr>
              <a:t>Tejaswini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Sankoju</a:t>
            </a:r>
            <a:r>
              <a:rPr lang="en-IN" sz="1400" dirty="0">
                <a:latin typeface="Times New Roman" panose="02020603050405020304" pitchFamily="18" charset="0"/>
                <a:cs typeface="Times New Roman" panose="02020603050405020304" pitchFamily="18" charset="0"/>
              </a:rPr>
              <a:t> – 700726283</a:t>
            </a:r>
          </a:p>
          <a:p>
            <a:pPr marL="0" lvl="0" indent="0" algn="just" rtl="0">
              <a:spcBef>
                <a:spcPts val="0"/>
              </a:spcBef>
              <a:spcAft>
                <a:spcPts val="1200"/>
              </a:spcAft>
              <a:buNone/>
            </a:pPr>
            <a:r>
              <a:rPr lang="en-IN" sz="1400" dirty="0">
                <a:latin typeface="Times New Roman" panose="02020603050405020304" pitchFamily="18" charset="0"/>
                <a:cs typeface="Times New Roman" panose="02020603050405020304" pitchFamily="18" charset="0"/>
              </a:rPr>
              <a:t>Kamala Ramesh - 700745451</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683184"/>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Roles and Responsibilities:</a:t>
            </a:r>
            <a:endParaRPr sz="1800" dirty="0">
              <a:latin typeface="Times New Roman" panose="02020603050405020304" pitchFamily="18" charset="0"/>
              <a:cs typeface="Times New Roman" panose="02020603050405020304" pitchFamily="18" charset="0"/>
            </a:endParaRPr>
          </a:p>
        </p:txBody>
      </p:sp>
      <p:sp>
        <p:nvSpPr>
          <p:cNvPr id="67" name="Google Shape;67;p15"/>
          <p:cNvSpPr txBox="1">
            <a:spLocks noGrp="1"/>
          </p:cNvSpPr>
          <p:nvPr>
            <p:ph type="body" idx="1"/>
          </p:nvPr>
        </p:nvSpPr>
        <p:spPr>
          <a:xfrm>
            <a:off x="311700" y="1389142"/>
            <a:ext cx="8520600" cy="2612701"/>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dirty="0">
                <a:latin typeface="Times New Roman" panose="02020603050405020304" pitchFamily="18" charset="0"/>
                <a:cs typeface="Times New Roman" panose="02020603050405020304" pitchFamily="18" charset="0"/>
              </a:rPr>
              <a:t>Team Member 1 worked on the documentation for the project.</a:t>
            </a:r>
          </a:p>
          <a:p>
            <a:pPr marL="0" lvl="0" indent="0" algn="l" rtl="0">
              <a:spcBef>
                <a:spcPts val="0"/>
              </a:spcBef>
              <a:spcAft>
                <a:spcPts val="1200"/>
              </a:spcAft>
              <a:buNone/>
            </a:pPr>
            <a:r>
              <a:rPr lang="en-US" sz="1400" dirty="0">
                <a:latin typeface="Times New Roman" panose="02020603050405020304" pitchFamily="18" charset="0"/>
                <a:cs typeface="Times New Roman" panose="02020603050405020304" pitchFamily="18" charset="0"/>
              </a:rPr>
              <a:t>Team Member 2 worked on the data collection</a:t>
            </a:r>
          </a:p>
          <a:p>
            <a:pPr marL="0" lvl="0" indent="0" algn="l" rtl="0">
              <a:spcBef>
                <a:spcPts val="0"/>
              </a:spcBef>
              <a:spcAft>
                <a:spcPts val="1200"/>
              </a:spcAft>
              <a:buNone/>
            </a:pPr>
            <a:r>
              <a:rPr lang="en-US" sz="1400" dirty="0">
                <a:latin typeface="Times New Roman" panose="02020603050405020304" pitchFamily="18" charset="0"/>
                <a:cs typeface="Times New Roman" panose="02020603050405020304" pitchFamily="18" charset="0"/>
              </a:rPr>
              <a:t>Team Member 3 worked on the coding part</a:t>
            </a:r>
          </a:p>
          <a:p>
            <a:pPr marL="0" lvl="0" indent="0" algn="l" rtl="0">
              <a:spcBef>
                <a:spcPts val="0"/>
              </a:spcBef>
              <a:spcAft>
                <a:spcPts val="1200"/>
              </a:spcAft>
              <a:buNone/>
            </a:pPr>
            <a:r>
              <a:rPr lang="en-US" sz="1400" dirty="0">
                <a:latin typeface="Times New Roman" panose="02020603050405020304" pitchFamily="18" charset="0"/>
                <a:cs typeface="Times New Roman" panose="02020603050405020304" pitchFamily="18" charset="0"/>
              </a:rPr>
              <a:t>Team Member 4 worked on the references papers and helped in preparing the ppt</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Motivation</a:t>
            </a:r>
            <a:endParaRPr sz="1800" dirty="0">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xfrm>
            <a:off x="311700" y="1152475"/>
            <a:ext cx="8520600" cy="3806800"/>
          </a:xfrm>
          <a:prstGeom prst="rect">
            <a:avLst/>
          </a:prstGeom>
        </p:spPr>
        <p:txBody>
          <a:bodyPr spcFirstLastPara="1" wrap="square" lIns="91425" tIns="91425" rIns="91425" bIns="91425" anchor="t" anchorCtr="0">
            <a:noAutofit/>
          </a:bodyPr>
          <a:lstStyle/>
          <a:p>
            <a:pPr marL="285750" indent="-285750" algn="just">
              <a:lnSpc>
                <a:spcPct val="150000"/>
              </a:lnSpc>
              <a:buFont typeface="Wingdings" panose="05000000000000000000" pitchFamily="2" charset="2"/>
              <a:buChar char="§"/>
            </a:pPr>
            <a:r>
              <a:rPr lang="en" sz="1400" dirty="0">
                <a:solidFill>
                  <a:schemeClr val="dk1"/>
                </a:solidFill>
                <a:latin typeface="Times New Roman"/>
                <a:ea typeface="Times New Roman"/>
                <a:cs typeface="Times New Roman"/>
                <a:sym typeface="Times New Roman"/>
              </a:rPr>
              <a:t>Stock prices are inherently time-dependent and exhibit patterns over time. LSTMs, as a type of recurrent neural network (RNN), are designed to capture and model temporal dependencies, making them well-suited for time series analysis tasks like stock prediction.</a:t>
            </a:r>
            <a:endParaRPr sz="1400" dirty="0">
              <a:solidFill>
                <a:schemeClr val="dk1"/>
              </a:solidFill>
              <a:latin typeface="Times New Roman"/>
              <a:ea typeface="Times New Roman"/>
              <a:cs typeface="Times New Roman"/>
              <a:sym typeface="Times New Roman"/>
            </a:endParaRPr>
          </a:p>
          <a:p>
            <a:pPr marL="285750" indent="-285750" algn="just">
              <a:lnSpc>
                <a:spcPct val="150000"/>
              </a:lnSpc>
              <a:buFont typeface="Wingdings" panose="05000000000000000000" pitchFamily="2" charset="2"/>
              <a:buChar char="§"/>
            </a:pPr>
            <a:endParaRPr sz="1400" dirty="0">
              <a:solidFill>
                <a:schemeClr val="dk1"/>
              </a:solidFill>
              <a:latin typeface="Times New Roman"/>
              <a:ea typeface="Times New Roman"/>
              <a:cs typeface="Times New Roman"/>
              <a:sym typeface="Times New Roman"/>
            </a:endParaRPr>
          </a:p>
          <a:p>
            <a:pPr marL="285750" indent="-285750" algn="just">
              <a:lnSpc>
                <a:spcPct val="150000"/>
              </a:lnSpc>
              <a:buFont typeface="Wingdings" panose="05000000000000000000" pitchFamily="2" charset="2"/>
              <a:buChar char="§"/>
            </a:pPr>
            <a:r>
              <a:rPr lang="en" sz="1400" dirty="0">
                <a:solidFill>
                  <a:schemeClr val="dk1"/>
                </a:solidFill>
                <a:latin typeface="Times New Roman"/>
                <a:ea typeface="Times New Roman"/>
                <a:cs typeface="Times New Roman"/>
                <a:sym typeface="Times New Roman"/>
              </a:rPr>
              <a:t>LSTMs can effectively learn from historical price patterns and use them to make predictions, taking into account the sequential nature of the data.</a:t>
            </a:r>
            <a:endParaRPr sz="1400" dirty="0">
              <a:solidFill>
                <a:schemeClr val="dk1"/>
              </a:solidFill>
              <a:latin typeface="Times New Roman"/>
              <a:ea typeface="Times New Roman"/>
              <a:cs typeface="Times New Roman"/>
              <a:sym typeface="Times New Roman"/>
            </a:endParaRPr>
          </a:p>
          <a:p>
            <a:pPr marL="285750" indent="-285750" algn="just">
              <a:lnSpc>
                <a:spcPct val="150000"/>
              </a:lnSpc>
              <a:buFont typeface="Wingdings" panose="05000000000000000000" pitchFamily="2" charset="2"/>
              <a:buChar char="§"/>
            </a:pPr>
            <a:endParaRPr sz="1400" dirty="0">
              <a:solidFill>
                <a:schemeClr val="dk1"/>
              </a:solidFill>
              <a:latin typeface="Times New Roman"/>
              <a:ea typeface="Times New Roman"/>
              <a:cs typeface="Times New Roman"/>
              <a:sym typeface="Times New Roman"/>
            </a:endParaRPr>
          </a:p>
          <a:p>
            <a:pPr marL="285750" indent="-285750" algn="just">
              <a:lnSpc>
                <a:spcPct val="150000"/>
              </a:lnSpc>
              <a:buClr>
                <a:schemeClr val="dk1"/>
              </a:buClr>
              <a:buSzPts val="1100"/>
              <a:buFont typeface="Wingdings" panose="05000000000000000000" pitchFamily="2" charset="2"/>
              <a:buChar char="§"/>
            </a:pPr>
            <a:r>
              <a:rPr lang="en" sz="1400" dirty="0">
                <a:solidFill>
                  <a:schemeClr val="dk1"/>
                </a:solidFill>
                <a:latin typeface="Times New Roman"/>
                <a:ea typeface="Times New Roman"/>
                <a:cs typeface="Times New Roman"/>
                <a:sym typeface="Times New Roman"/>
              </a:rPr>
              <a:t>LSTMs can automatically learn relevant features from the data, reducing the need for manual feature engineering. This can be particularly useful in stock prediction, where identifying relevant features from a large number of potential factors can be challenging.</a:t>
            </a:r>
            <a:endParaRPr sz="1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Objective</a:t>
            </a:r>
            <a:endParaRPr sz="1800" dirty="0">
              <a:latin typeface="Times New Roman" panose="02020603050405020304" pitchFamily="18" charset="0"/>
              <a:cs typeface="Times New Roman" panose="02020603050405020304" pitchFamily="18" charset="0"/>
            </a:endParaRPr>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Wingdings" panose="05000000000000000000" pitchFamily="2" charset="2"/>
              <a:buChar char="§"/>
            </a:pPr>
            <a:r>
              <a:rPr lang="en" sz="1400" dirty="0">
                <a:solidFill>
                  <a:schemeClr val="dk1"/>
                </a:solidFill>
                <a:latin typeface="Times New Roman"/>
                <a:ea typeface="Times New Roman"/>
                <a:cs typeface="Times New Roman"/>
                <a:sym typeface="Times New Roman"/>
              </a:rPr>
              <a:t>Objective of stock prediction using Long Short-Term Memory (LSTM) is to develop a predictive model that can accurately forecast the future price movement of a stock or financial instrument. </a:t>
            </a:r>
            <a:endParaRPr sz="1400" dirty="0">
              <a:solidFill>
                <a:schemeClr val="dk1"/>
              </a:solidFill>
              <a:latin typeface="Times New Roman"/>
              <a:ea typeface="Times New Roman"/>
              <a:cs typeface="Times New Roman"/>
              <a:sym typeface="Times New Roman"/>
            </a:endParaRPr>
          </a:p>
          <a:p>
            <a:pPr marL="742950" lvl="0" indent="-285750" algn="just" rtl="0">
              <a:lnSpc>
                <a:spcPct val="150000"/>
              </a:lnSpc>
              <a:spcBef>
                <a:spcPts val="0"/>
              </a:spcBef>
              <a:spcAft>
                <a:spcPts val="0"/>
              </a:spcAft>
              <a:buFont typeface="Wingdings" panose="05000000000000000000" pitchFamily="2" charset="2"/>
              <a:buChar char="§"/>
            </a:pPr>
            <a:endParaRPr sz="1400" dirty="0">
              <a:solidFill>
                <a:schemeClr val="dk1"/>
              </a:solidFill>
              <a:latin typeface="Times New Roman"/>
              <a:ea typeface="Times New Roman"/>
              <a:cs typeface="Times New Roman"/>
              <a:sym typeface="Times New Roman"/>
            </a:endParaRPr>
          </a:p>
          <a:p>
            <a:pPr marL="285750" lvl="0" indent="-285750" algn="just" rtl="0">
              <a:lnSpc>
                <a:spcPct val="150000"/>
              </a:lnSpc>
              <a:spcBef>
                <a:spcPts val="0"/>
              </a:spcBef>
              <a:spcAft>
                <a:spcPts val="0"/>
              </a:spcAft>
              <a:buFont typeface="Wingdings" panose="05000000000000000000" pitchFamily="2" charset="2"/>
              <a:buChar char="§"/>
            </a:pPr>
            <a:r>
              <a:rPr lang="en" sz="1400" dirty="0">
                <a:solidFill>
                  <a:schemeClr val="dk1"/>
                </a:solidFill>
                <a:latin typeface="Times New Roman"/>
                <a:ea typeface="Times New Roman"/>
                <a:cs typeface="Times New Roman"/>
                <a:sym typeface="Times New Roman"/>
              </a:rPr>
              <a:t>Identify potential profit opportunities in the stock market. LSTM-based models aim to generate profitable trading signals, </a:t>
            </a:r>
            <a:endParaRPr sz="1400" dirty="0">
              <a:solidFill>
                <a:schemeClr val="dk1"/>
              </a:solidFill>
              <a:latin typeface="Times New Roman"/>
              <a:ea typeface="Times New Roman"/>
              <a:cs typeface="Times New Roman"/>
              <a:sym typeface="Times New Roman"/>
            </a:endParaRPr>
          </a:p>
          <a:p>
            <a:pPr marL="285750" lvl="0" indent="-285750" algn="just" rtl="0">
              <a:lnSpc>
                <a:spcPct val="150000"/>
              </a:lnSpc>
              <a:spcBef>
                <a:spcPts val="0"/>
              </a:spcBef>
              <a:spcAft>
                <a:spcPts val="0"/>
              </a:spcAft>
              <a:buFont typeface="Wingdings" panose="05000000000000000000" pitchFamily="2" charset="2"/>
              <a:buChar char="§"/>
            </a:pPr>
            <a:endParaRPr sz="1400" dirty="0">
              <a:solidFill>
                <a:schemeClr val="dk1"/>
              </a:solidFill>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chemeClr val="dk1"/>
              </a:buClr>
              <a:buSzPts val="1100"/>
              <a:buFont typeface="Wingdings" panose="05000000000000000000" pitchFamily="2" charset="2"/>
              <a:buChar char="§"/>
            </a:pPr>
            <a:r>
              <a:rPr lang="en" sz="1400" dirty="0">
                <a:solidFill>
                  <a:schemeClr val="dk1"/>
                </a:solidFill>
                <a:latin typeface="Times New Roman"/>
                <a:ea typeface="Times New Roman"/>
                <a:cs typeface="Times New Roman"/>
                <a:sym typeface="Times New Roman"/>
              </a:rPr>
              <a:t>Includes selecting appropriate evaluation metrics, tuning hyperparameters, and regularly updating the model to improve its accuracy and reliability.</a:t>
            </a:r>
            <a:endParaRPr sz="1400" dirty="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6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Related work</a:t>
            </a:r>
            <a:endParaRPr sz="1800" dirty="0">
              <a:latin typeface="Times New Roman" panose="02020603050405020304" pitchFamily="18" charset="0"/>
              <a:cs typeface="Times New Roman" panose="02020603050405020304" pitchFamily="18" charset="0"/>
            </a:endParaRPr>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lgn="just">
              <a:lnSpc>
                <a:spcPct val="150000"/>
              </a:lnSpc>
              <a:buSzPts val="1100"/>
              <a:buFont typeface="Wingdings" panose="05000000000000000000" pitchFamily="2" charset="2"/>
              <a:buChar char="§"/>
            </a:pPr>
            <a:r>
              <a:rPr lang="en" sz="1400" dirty="0">
                <a:solidFill>
                  <a:schemeClr val="dk1"/>
                </a:solidFill>
                <a:latin typeface="Times New Roman"/>
                <a:ea typeface="Times New Roman"/>
                <a:cs typeface="Times New Roman"/>
                <a:sym typeface="Times New Roman"/>
              </a:rPr>
              <a:t>Proposed an LSTM-based approach for stock price prediction, where LSTM models were trained on historical stock price data and used to predict future stock prices. The authors experimented with various LSTM architectures and hyperparameters,</a:t>
            </a:r>
            <a:endParaRPr sz="1400" dirty="0">
              <a:solidFill>
                <a:schemeClr val="dk1"/>
              </a:solidFill>
              <a:latin typeface="Times New Roman"/>
              <a:ea typeface="Times New Roman"/>
              <a:cs typeface="Times New Roman"/>
              <a:sym typeface="Times New Roman"/>
            </a:endParaRPr>
          </a:p>
          <a:p>
            <a:pPr marL="285750" indent="-285750" algn="just">
              <a:lnSpc>
                <a:spcPct val="150000"/>
              </a:lnSpc>
              <a:spcBef>
                <a:spcPts val="800"/>
              </a:spcBef>
              <a:buSzPts val="1100"/>
              <a:buFont typeface="Wingdings" panose="05000000000000000000" pitchFamily="2" charset="2"/>
              <a:buChar char="§"/>
            </a:pPr>
            <a:r>
              <a:rPr lang="en" sz="1400" dirty="0">
                <a:solidFill>
                  <a:schemeClr val="dk1"/>
                </a:solidFill>
                <a:latin typeface="Times New Roman"/>
                <a:ea typeface="Times New Roman"/>
                <a:cs typeface="Times New Roman"/>
                <a:sym typeface="Times New Roman"/>
              </a:rPr>
              <a:t>Study utilized LSTM-RNNs to predict stock prices, considering both technical indicators and historical stock price data as inputs.</a:t>
            </a:r>
            <a:endParaRPr sz="1400" dirty="0">
              <a:solidFill>
                <a:schemeClr val="dk1"/>
              </a:solidFill>
              <a:latin typeface="Times New Roman"/>
              <a:ea typeface="Times New Roman"/>
              <a:cs typeface="Times New Roman"/>
              <a:sym typeface="Times New Roman"/>
            </a:endParaRPr>
          </a:p>
          <a:p>
            <a:pPr marL="285750" indent="-285750" algn="just">
              <a:lnSpc>
                <a:spcPct val="150000"/>
              </a:lnSpc>
              <a:spcBef>
                <a:spcPts val="800"/>
              </a:spcBef>
              <a:buSzPts val="1100"/>
              <a:buFont typeface="Wingdings" panose="05000000000000000000" pitchFamily="2" charset="2"/>
              <a:buChar char="§"/>
            </a:pPr>
            <a:r>
              <a:rPr lang="en" sz="1400" dirty="0">
                <a:solidFill>
                  <a:schemeClr val="dk1"/>
                </a:solidFill>
                <a:latin typeface="Times New Roman"/>
                <a:ea typeface="Times New Roman"/>
                <a:cs typeface="Times New Roman"/>
                <a:sym typeface="Times New Roman"/>
              </a:rPr>
              <a:t>Research proposes an LSTM-based model combined with autoencoders for feature extraction to predict stock prices, incorporating both historical stock data and technical indicators.</a:t>
            </a:r>
            <a:endParaRPr sz="1400" dirty="0">
              <a:solidFill>
                <a:schemeClr val="dk1"/>
              </a:solidFill>
              <a:latin typeface="Times New Roman"/>
              <a:ea typeface="Times New Roman"/>
              <a:cs typeface="Times New Roman"/>
              <a:sym typeface="Times New Roman"/>
            </a:endParaRPr>
          </a:p>
          <a:p>
            <a:pPr marL="285750" lvl="0" indent="-285750" algn="just" rtl="0">
              <a:lnSpc>
                <a:spcPct val="150000"/>
              </a:lnSpc>
              <a:spcBef>
                <a:spcPts val="800"/>
              </a:spcBef>
              <a:spcAft>
                <a:spcPts val="800"/>
              </a:spcAft>
              <a:buClr>
                <a:schemeClr val="dk1"/>
              </a:buClr>
              <a:buSzPts val="1100"/>
              <a:buFont typeface="Wingdings" panose="05000000000000000000" pitchFamily="2" charset="2"/>
              <a:buChar char="§"/>
            </a:pPr>
            <a:endParaRPr sz="14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Problem statement</a:t>
            </a:r>
            <a:endParaRPr sz="1800" dirty="0">
              <a:latin typeface="Times New Roman" panose="02020603050405020304" pitchFamily="18" charset="0"/>
              <a:cs typeface="Times New Roman" panose="02020603050405020304" pitchFamily="18" charset="0"/>
            </a:endParaRPr>
          </a:p>
        </p:txBody>
      </p:sp>
      <p:sp>
        <p:nvSpPr>
          <p:cNvPr id="91" name="Google Shape;91;p19"/>
          <p:cNvSpPr txBox="1">
            <a:spLocks noGrp="1"/>
          </p:cNvSpPr>
          <p:nvPr>
            <p:ph type="body" idx="1"/>
          </p:nvPr>
        </p:nvSpPr>
        <p:spPr>
          <a:prstGeom prst="rect">
            <a:avLst/>
          </a:prstGeom>
        </p:spPr>
        <p:txBody>
          <a:bodyPr spcFirstLastPara="1" wrap="square" lIns="91425" tIns="91425" rIns="91425" bIns="91425" anchor="t" anchorCtr="0">
            <a:normAutofit/>
          </a:bodyPr>
          <a:lstStyle/>
          <a:p>
            <a:pPr marL="285750" indent="-285750">
              <a:buFont typeface="Wingdings" panose="05000000000000000000" pitchFamily="2" charset="2"/>
              <a:buChar char="§"/>
            </a:pPr>
            <a:r>
              <a:rPr lang="en" sz="1400" dirty="0">
                <a:solidFill>
                  <a:schemeClr val="tx1"/>
                </a:solidFill>
                <a:latin typeface="Times New Roman"/>
                <a:ea typeface="Times New Roman"/>
                <a:cs typeface="Times New Roman"/>
                <a:sym typeface="Times New Roman"/>
              </a:rPr>
              <a:t>Predicting stock values accurately is a challenging task due to the volatility of the stock market, the complexity of stock behavior, and the large amount of data involved. </a:t>
            </a:r>
            <a:endParaRPr sz="1400" dirty="0">
              <a:solidFill>
                <a:schemeClr val="tx1"/>
              </a:solidFill>
              <a:latin typeface="Times New Roman"/>
              <a:ea typeface="Times New Roman"/>
              <a:cs typeface="Times New Roman"/>
              <a:sym typeface="Times New Roman"/>
            </a:endParaRPr>
          </a:p>
          <a:p>
            <a:pPr marL="0" lvl="0" indent="0" algn="l" rtl="0">
              <a:spcBef>
                <a:spcPts val="1200"/>
              </a:spcBef>
              <a:spcAft>
                <a:spcPts val="0"/>
              </a:spcAft>
              <a:buNone/>
            </a:pPr>
            <a:endParaRPr sz="1400" dirty="0">
              <a:solidFill>
                <a:schemeClr val="tx1"/>
              </a:solidFill>
              <a:latin typeface="Times New Roman"/>
              <a:ea typeface="Times New Roman"/>
              <a:cs typeface="Times New Roman"/>
              <a:sym typeface="Times New Roman"/>
            </a:endParaRPr>
          </a:p>
          <a:p>
            <a:pPr marL="285750" indent="-285750">
              <a:spcBef>
                <a:spcPts val="1200"/>
              </a:spcBef>
              <a:buFont typeface="Wingdings" panose="05000000000000000000" pitchFamily="2" charset="2"/>
              <a:buChar char="§"/>
            </a:pPr>
            <a:r>
              <a:rPr lang="en" sz="1400" dirty="0">
                <a:solidFill>
                  <a:schemeClr val="tx1"/>
                </a:solidFill>
                <a:latin typeface="Times New Roman"/>
                <a:ea typeface="Times New Roman"/>
                <a:cs typeface="Times New Roman"/>
                <a:sym typeface="Times New Roman"/>
              </a:rPr>
              <a:t>Crucial for investors, traders, and financial institutions as it can help them make informed decisions and maximize their profits. </a:t>
            </a:r>
            <a:endParaRPr sz="1400" dirty="0">
              <a:solidFill>
                <a:schemeClr val="tx1"/>
              </a:solidFill>
              <a:latin typeface="Times New Roman"/>
              <a:ea typeface="Times New Roman"/>
              <a:cs typeface="Times New Roman"/>
              <a:sym typeface="Times New Roman"/>
            </a:endParaRPr>
          </a:p>
          <a:p>
            <a:pPr marL="0" lvl="0" indent="0" algn="l" rtl="0">
              <a:spcBef>
                <a:spcPts val="1200"/>
              </a:spcBef>
              <a:spcAft>
                <a:spcPts val="0"/>
              </a:spcAft>
              <a:buNone/>
            </a:pPr>
            <a:endParaRPr sz="1400" dirty="0">
              <a:solidFill>
                <a:schemeClr val="tx1"/>
              </a:solidFill>
              <a:latin typeface="Times New Roman"/>
              <a:ea typeface="Times New Roman"/>
              <a:cs typeface="Times New Roman"/>
              <a:sym typeface="Times New Roman"/>
            </a:endParaRPr>
          </a:p>
          <a:p>
            <a:pPr marL="285750" indent="-285750">
              <a:spcBef>
                <a:spcPts val="1200"/>
              </a:spcBef>
              <a:spcAft>
                <a:spcPts val="1200"/>
              </a:spcAft>
              <a:buFont typeface="Wingdings" panose="05000000000000000000" pitchFamily="2" charset="2"/>
              <a:buChar char="§"/>
            </a:pPr>
            <a:r>
              <a:rPr lang="en" sz="1400" dirty="0">
                <a:solidFill>
                  <a:schemeClr val="tx1"/>
                </a:solidFill>
                <a:latin typeface="Times New Roman"/>
                <a:ea typeface="Times New Roman"/>
                <a:cs typeface="Times New Roman"/>
                <a:sym typeface="Times New Roman"/>
              </a:rPr>
              <a:t>The problem statement for stock value prediction is to develop a predictive model that can accurately forecast the future values of stocks based on historical data, market trends, and other relevant factors.</a:t>
            </a:r>
            <a:endParaRPr sz="14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Proposed Solution</a:t>
            </a:r>
            <a:endParaRPr sz="1800" dirty="0">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body" idx="1"/>
          </p:nvPr>
        </p:nvSpPr>
        <p:spPr>
          <a:xfrm>
            <a:off x="311700" y="1152475"/>
            <a:ext cx="8520600" cy="3828316"/>
          </a:xfrm>
          <a:prstGeom prst="rect">
            <a:avLst/>
          </a:prstGeom>
        </p:spPr>
        <p:txBody>
          <a:bodyPr spcFirstLastPara="1" wrap="square" lIns="91425" tIns="91425" rIns="91425" bIns="91425" anchor="t" anchorCtr="0">
            <a:noAutofit/>
          </a:bodyPr>
          <a:lstStyle/>
          <a:p>
            <a:pPr marL="285750" indent="-285750" algn="just">
              <a:lnSpc>
                <a:spcPct val="150000"/>
              </a:lnSpc>
              <a:buFont typeface="Wingdings" panose="05000000000000000000" pitchFamily="2" charset="2"/>
              <a:buChar char="§"/>
            </a:pPr>
            <a:r>
              <a:rPr lang="en" sz="1400" dirty="0">
                <a:solidFill>
                  <a:schemeClr val="dk1"/>
                </a:solidFill>
                <a:latin typeface="Times New Roman"/>
                <a:ea typeface="Times New Roman"/>
                <a:cs typeface="Times New Roman"/>
                <a:sym typeface="Times New Roman"/>
              </a:rPr>
              <a:t>Proposed framework for stock prediction using Long Short-Term Memory (LSTM), which is a type of recurrent neural network (RNN) commonly used for sequence data prediction tasks.</a:t>
            </a:r>
            <a:endParaRPr sz="1400" dirty="0">
              <a:solidFill>
                <a:schemeClr val="dk1"/>
              </a:solidFill>
              <a:latin typeface="Times New Roman"/>
              <a:ea typeface="Times New Roman"/>
              <a:cs typeface="Times New Roman"/>
              <a:sym typeface="Times New Roman"/>
            </a:endParaRPr>
          </a:p>
          <a:p>
            <a:pPr marL="285750" indent="-285750" algn="just">
              <a:lnSpc>
                <a:spcPct val="150000"/>
              </a:lnSpc>
              <a:spcBef>
                <a:spcPts val="800"/>
              </a:spcBef>
              <a:buFont typeface="Wingdings" panose="05000000000000000000" pitchFamily="2" charset="2"/>
              <a:buChar char="§"/>
            </a:pPr>
            <a:r>
              <a:rPr lang="en" sz="1400" dirty="0">
                <a:solidFill>
                  <a:schemeClr val="dk1"/>
                </a:solidFill>
                <a:latin typeface="Times New Roman"/>
                <a:ea typeface="Times New Roman"/>
                <a:cs typeface="Times New Roman"/>
                <a:sym typeface="Times New Roman"/>
              </a:rPr>
              <a:t>Collect historical stock price data, including features such as open, high, low, and close prices, as well as any other relevant data such as trading volume. </a:t>
            </a:r>
            <a:endParaRPr sz="1400" b="1" dirty="0">
              <a:solidFill>
                <a:schemeClr val="dk1"/>
              </a:solidFill>
              <a:latin typeface="Times New Roman"/>
              <a:ea typeface="Times New Roman"/>
              <a:cs typeface="Times New Roman"/>
              <a:sym typeface="Times New Roman"/>
            </a:endParaRPr>
          </a:p>
          <a:p>
            <a:pPr marL="285750" indent="-285750" algn="just">
              <a:lnSpc>
                <a:spcPct val="150000"/>
              </a:lnSpc>
              <a:spcBef>
                <a:spcPts val="800"/>
              </a:spcBef>
              <a:spcAft>
                <a:spcPts val="800"/>
              </a:spcAft>
              <a:buClr>
                <a:schemeClr val="dk1"/>
              </a:buClr>
              <a:buSzPts val="1100"/>
              <a:buFont typeface="Wingdings" panose="05000000000000000000" pitchFamily="2" charset="2"/>
              <a:buChar char="§"/>
            </a:pPr>
            <a:r>
              <a:rPr lang="en" sz="1400" dirty="0">
                <a:solidFill>
                  <a:schemeClr val="dk1"/>
                </a:solidFill>
                <a:latin typeface="Times New Roman"/>
                <a:ea typeface="Times New Roman"/>
                <a:cs typeface="Times New Roman"/>
                <a:sym typeface="Times New Roman"/>
              </a:rPr>
              <a:t>Extract relevant features from the stock price data that could potentially impact stock prices, such as technical indicators (e.g., moving averages, RSI), market sentiment, or external factors (e.g., economic indicators, news sentiment).</a:t>
            </a:r>
            <a:endParaRPr sz="1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21"/>
          <p:cNvSpPr txBox="1">
            <a:spLocks noGrp="1"/>
          </p:cNvSpPr>
          <p:nvPr>
            <p:ph type="body" idx="1"/>
          </p:nvPr>
        </p:nvSpPr>
        <p:spPr>
          <a:xfrm>
            <a:off x="311700" y="657591"/>
            <a:ext cx="8520600" cy="4194107"/>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Wingdings" panose="05000000000000000000" pitchFamily="2" charset="2"/>
              <a:buChar char="§"/>
            </a:pPr>
            <a:r>
              <a:rPr lang="en" sz="1400" dirty="0">
                <a:solidFill>
                  <a:schemeClr val="dk1"/>
                </a:solidFill>
                <a:latin typeface="Times New Roman"/>
                <a:ea typeface="Times New Roman"/>
                <a:cs typeface="Times New Roman"/>
                <a:sym typeface="Times New Roman"/>
              </a:rPr>
              <a:t>Design the LSTM model architecture. This typically involves defining the number of LSTM layers, the number of LSTM units (nodes) in each layer, and the activation function.</a:t>
            </a:r>
            <a:endParaRPr sz="1400" dirty="0">
              <a:solidFill>
                <a:schemeClr val="dk1"/>
              </a:solidFill>
              <a:latin typeface="Times New Roman"/>
              <a:ea typeface="Times New Roman"/>
              <a:cs typeface="Times New Roman"/>
              <a:sym typeface="Times New Roman"/>
            </a:endParaRPr>
          </a:p>
          <a:p>
            <a:pPr marL="285750" lvl="0" indent="-285750" algn="just" rtl="0">
              <a:lnSpc>
                <a:spcPct val="150000"/>
              </a:lnSpc>
              <a:spcBef>
                <a:spcPts val="800"/>
              </a:spcBef>
              <a:spcAft>
                <a:spcPts val="0"/>
              </a:spcAft>
              <a:buFont typeface="Wingdings" panose="05000000000000000000" pitchFamily="2" charset="2"/>
              <a:buChar char="§"/>
            </a:pPr>
            <a:r>
              <a:rPr lang="en" sz="1400" dirty="0">
                <a:solidFill>
                  <a:schemeClr val="dk1"/>
                </a:solidFill>
                <a:latin typeface="Times New Roman"/>
                <a:ea typeface="Times New Roman"/>
                <a:cs typeface="Times New Roman"/>
                <a:sym typeface="Times New Roman"/>
              </a:rPr>
              <a:t>Train the LSTM model using the training data. During training, the model learns to capture patterns and relationships in the historical stock price data, which can help it make predictions on unseen data.</a:t>
            </a:r>
            <a:endParaRPr sz="1400" dirty="0">
              <a:solidFill>
                <a:schemeClr val="dk1"/>
              </a:solidFill>
              <a:latin typeface="Times New Roman"/>
              <a:ea typeface="Times New Roman"/>
              <a:cs typeface="Times New Roman"/>
              <a:sym typeface="Times New Roman"/>
            </a:endParaRPr>
          </a:p>
          <a:p>
            <a:pPr marL="285750" lvl="0" indent="-285750" algn="just" rtl="0">
              <a:lnSpc>
                <a:spcPct val="150000"/>
              </a:lnSpc>
              <a:spcBef>
                <a:spcPts val="800"/>
              </a:spcBef>
              <a:spcAft>
                <a:spcPts val="0"/>
              </a:spcAft>
              <a:buFont typeface="Wingdings" panose="05000000000000000000" pitchFamily="2" charset="2"/>
              <a:buChar char="§"/>
            </a:pPr>
            <a:r>
              <a:rPr lang="en" sz="1400" dirty="0">
                <a:solidFill>
                  <a:schemeClr val="dk1"/>
                </a:solidFill>
                <a:latin typeface="Times New Roman"/>
                <a:ea typeface="Times New Roman"/>
                <a:cs typeface="Times New Roman"/>
                <a:sym typeface="Times New Roman"/>
              </a:rPr>
              <a:t>In order to prevent over-fitting of the data and speed up the training process, a dropout value of 0.3 has been fixed, meaning that 0.3 of the total nodes will be frozen during the training process.</a:t>
            </a:r>
            <a:endParaRPr sz="1400" dirty="0">
              <a:solidFill>
                <a:schemeClr val="dk1"/>
              </a:solidFill>
              <a:latin typeface="Times New Roman"/>
              <a:ea typeface="Times New Roman"/>
              <a:cs typeface="Times New Roman"/>
              <a:sym typeface="Times New Roman"/>
            </a:endParaRPr>
          </a:p>
          <a:p>
            <a:pPr marL="285750" lvl="0" indent="-285750" algn="just" rtl="0">
              <a:lnSpc>
                <a:spcPct val="150000"/>
              </a:lnSpc>
              <a:spcBef>
                <a:spcPts val="800"/>
              </a:spcBef>
              <a:spcAft>
                <a:spcPts val="800"/>
              </a:spcAft>
              <a:buClr>
                <a:schemeClr val="dk1"/>
              </a:buClr>
              <a:buSzPts val="1100"/>
              <a:buFont typeface="Wingdings" panose="05000000000000000000" pitchFamily="2" charset="2"/>
              <a:buChar char="§"/>
            </a:pPr>
            <a:r>
              <a:rPr lang="en" sz="1400" dirty="0">
                <a:solidFill>
                  <a:schemeClr val="dk1"/>
                </a:solidFill>
                <a:latin typeface="Times New Roman"/>
                <a:ea typeface="Times New Roman"/>
                <a:cs typeface="Times New Roman"/>
                <a:sym typeface="Times New Roman"/>
              </a:rPr>
              <a:t>Evaluate the trained LSTM model using the testing data. Calculate relevant evaluation metrics, such as mean squared error (MSE), root mean squared error (RMSE), and accuracy, to assess the model's performance. </a:t>
            </a:r>
            <a:endParaRPr sz="1400"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0</TotalTime>
  <Words>892</Words>
  <Application>Microsoft Office PowerPoint</Application>
  <PresentationFormat>On-screen Show (16:9)</PresentationFormat>
  <Paragraphs>55</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Gill Sans MT</vt:lpstr>
      <vt:lpstr>Times New Roman</vt:lpstr>
      <vt:lpstr>Wingdings</vt:lpstr>
      <vt:lpstr>Gallery</vt:lpstr>
      <vt:lpstr>Stock value prediction using  LSTM</vt:lpstr>
      <vt:lpstr>Group Member Info:</vt:lpstr>
      <vt:lpstr>Roles and Responsibilities:</vt:lpstr>
      <vt:lpstr>Motivation</vt:lpstr>
      <vt:lpstr>Objective</vt:lpstr>
      <vt:lpstr>Related work</vt:lpstr>
      <vt:lpstr>Problem statement</vt:lpstr>
      <vt:lpstr>Proposed Solution</vt:lpstr>
      <vt:lpstr>PowerPoint Presentation</vt:lpstr>
      <vt:lpstr>Results</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value prediction using  LSTM</dc:title>
  <dc:creator>sanjana makutam</dc:creator>
  <cp:lastModifiedBy>makutam.sanjana@gmail.com</cp:lastModifiedBy>
  <cp:revision>1</cp:revision>
  <dcterms:modified xsi:type="dcterms:W3CDTF">2023-04-26T17:32:34Z</dcterms:modified>
</cp:coreProperties>
</file>