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Economica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32FFC29-8813-46F8-B1AE-2D00DFEB5EDD}">
  <a:tblStyle styleId="{732FFC29-8813-46F8-B1AE-2D00DFEB5ED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Economica-bold.fntdata"/><Relationship Id="rId27" Type="http://schemas.openxmlformats.org/officeDocument/2006/relationships/font" Target="fonts/Economic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Economic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regular.fntdata"/><Relationship Id="rId30" Type="http://schemas.openxmlformats.org/officeDocument/2006/relationships/font" Target="fonts/Economica-boldItalic.fntdata"/><Relationship Id="rId11" Type="http://schemas.openxmlformats.org/officeDocument/2006/relationships/slide" Target="slides/slide5.xml"/><Relationship Id="rId33" Type="http://schemas.openxmlformats.org/officeDocument/2006/relationships/font" Target="fonts/OpenSans-italic.fntdata"/><Relationship Id="rId10" Type="http://schemas.openxmlformats.org/officeDocument/2006/relationships/slide" Target="slides/slide4.xml"/><Relationship Id="rId32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46a4c13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46a4c13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0645e3a4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0645e3a4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05d17f48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05d17f48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7d9ec3bb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7d9ec3bb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0645e3a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0645e3a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05d17f48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05d17f48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05d17f48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05d17f48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46a4c138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46a4c138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495de7e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495de7e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0786c7eab_3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0786c7eab_3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0786c7eab_3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0786c7eab_3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0786c7eab_3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0786c7eab_3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fe7cebd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fe7cebd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46a4c138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46a4c138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05d17f48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05d17f48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495de7e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495de7e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7d9ec3bb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7d9ec3b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46a4c13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46a4c13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46a4c138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46a4c138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rumankazi/project_morphius" TargetMode="External"/><Relationship Id="rId4" Type="http://schemas.openxmlformats.org/officeDocument/2006/relationships/hyperlink" Target="https://www.youtube.com/channel/UCsKmAn2daWavVmRRQK_fTjw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553253"/>
            <a:ext cx="3054600" cy="72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Morphius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2571745"/>
            <a:ext cx="3054600" cy="13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Self-configuring modular robot that navigates through cracks and debris for inspection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Work 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288350"/>
            <a:ext cx="7622700" cy="23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Backbone design of robot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Working Prototype of base module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Established wireless communication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Power </a:t>
            </a:r>
            <a:r>
              <a:rPr lang="en" sz="2000"/>
              <a:t>budgeting</a:t>
            </a:r>
            <a:r>
              <a:rPr lang="en" sz="2000"/>
              <a:t> of single module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Analysis of various connection mechanisms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Remarks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Minimize the parameters to be controlled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Weight Calculation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Different wireless communication protocols testing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Voltage v/s current rating for motors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Achieved - Phase 4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328725"/>
            <a:ext cx="8520600" cy="32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Optimization of the de</a:t>
            </a:r>
            <a:r>
              <a:rPr lang="en"/>
              <a:t>sign of the </a:t>
            </a:r>
            <a:r>
              <a:rPr lang="en" sz="1800"/>
              <a:t>base module and </a:t>
            </a:r>
            <a:r>
              <a:rPr lang="en"/>
              <a:t>secondary modules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Selection of motors of locomotion with high stall torque (10kg)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Prototype of connection mechanism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3D printing of the mechanism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Image processing for identification and alignment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Machine Learning for the terrain identification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Study path planning and mapping algorithm</a:t>
            </a:r>
            <a:r>
              <a:rPr lang="en"/>
              <a:t>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Implementation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1002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809400"/>
            <a:ext cx="3629700" cy="42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Hardware: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Atmega2560, Arduino Nano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Bluetooth - HM10 , Xbee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Motor - 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geared, 10kg stall torque, 100rpm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geared, quadrature encoder, 150rpm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Servo - 7kg at 1.5A, 6V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Micro DC motor - geared, 5kg torque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Motor driver - L298n, L293d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Bevel gears - 3D printed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Wheels - 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(diameter)6.5cm, 10.9cm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Castor </a:t>
            </a:r>
            <a:endParaRPr sz="1600"/>
          </a:p>
        </p:txBody>
      </p:sp>
      <p:sp>
        <p:nvSpPr>
          <p:cNvPr id="142" name="Google Shape;142;p26"/>
          <p:cNvSpPr txBox="1"/>
          <p:nvPr/>
        </p:nvSpPr>
        <p:spPr>
          <a:xfrm>
            <a:off x="4502525" y="931575"/>
            <a:ext cx="3944700" cy="3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Software: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Autodesk Fusion 360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AutoCAD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Opencv - python library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Aruco - python library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ArUco markers - 14x14, 5x5 matrix size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0"/>
            <a:ext cx="8520600" cy="7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Actuation Mechanism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4034400"/>
            <a:ext cx="8520600" cy="11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bevel gears - 3D printed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geared DC motor, 1 Servo motor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Genderless connector - bolt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 rotWithShape="1">
          <a:blip r:embed="rId3">
            <a:alphaModFix/>
          </a:blip>
          <a:srcRect b="12751" l="22589" r="11009" t="20626"/>
          <a:stretch/>
        </p:blipFill>
        <p:spPr>
          <a:xfrm>
            <a:off x="1557450" y="633350"/>
            <a:ext cx="6029101" cy="34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Tradeoff between size and speed for motors and wheels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Alignment of wheels for stability and speed enhancement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Sturdier actuation mechanism with minimum constraint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Detection and alignment of modules for connection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Chances of misalignment while engaging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 of the markers has to be minimized according to the smallest module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Planning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676700"/>
            <a:ext cx="8520600" cy="17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/>
              <a:t>Using machine learning for configuration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Improving the linking mechanism design and making it compact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cloud for data collection and remote monitoring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Development of different modules with different sensors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Morphius Accessibility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Entire project is open source and is accessible to everyone.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 the instructions and required files are regularly updated on github and can be easily accessed using the following link: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https://github.com/rumankazi/project_morphius</a:t>
            </a:r>
            <a:endParaRPr u="sng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YouTube Channel:</a:t>
            </a:r>
            <a:endParaRPr u="sng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https://www.youtube.com/channel/UCsKmAn2daWavVmRRQK_fTjw</a:t>
            </a:r>
            <a:r>
              <a:rPr lang="en" u="sng"/>
              <a:t> </a:t>
            </a:r>
            <a:endParaRPr u="sng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u="sng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225225"/>
            <a:ext cx="8520600" cy="37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H. Ahmadzadeh, E. Masehian and M. Asadpour, "Modular Robotic Systems: Characteristics and Applications", Springer, Dordrecht, 2015.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Stoy, Kasper &amp; Brandt, David &amp; Christensen, David. (2010). Self-Reconfigurable Robots: An Introduction.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Haruhisa Kurokawa,Kohji Tomita, Akiya Kamimura, Shigeru Kokaji, Takashi Hasuo,Satoshi Murata , "Distributed Self-Reconfiguration of M-TRAN III Modular Robotic System ," in International Journal of Robotics March 2008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Jay Davey, Ngai Kwok and Mark Yim, "Emulating Self-reconfigurable Robots - Design of the SMORES System " in 2012 IEEE/RSJ International Conference on Intelligent Robots and Systems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Jie Zhao, Xindan Cui, Yanhe Zhu, et al. “A new self-reconfigurable modular robotic system UBot: Multi-mode locomotion and self-reconfiguration,” IEEE International Conference on Robotics and Automation. Piscataway, NJ, USA , pp. 1020-1025, 2011.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H. Ercan and P. Boyraz, "Design of a Modular Mobile Multi Robot System: ULGEN (Universal-Generative Robot)", IEEE Xplore, 2016.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745100"/>
            <a:ext cx="8520600" cy="16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Use of modular robots for rescue operations involve constraints on parameters such as speed, size, shape of robot, locomotion mechanisms, etc. This requires development and design of a MRS that optimizes the above parameters. The use of heterogeneous modules capable of self-reconfiguration improves speed of locomotion and resourcefulness at the cost of simplicity.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1700" y="241900"/>
            <a:ext cx="8520600" cy="46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7"/>
            </a:pPr>
            <a:r>
              <a:rPr lang="en" sz="1400"/>
              <a:t>C. S. S. Reddy, S. patlolla, A. Agrawal and K. R. Anupama, "SQ-BOT - a modular robot prototype for self-reconfiguring structures," 2016 International Conference on Robotics: Current Trends and Future Challenges (RCTFC), Thanjavur, 2016, pp. 1-6.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7"/>
            </a:pPr>
            <a:r>
              <a:rPr lang="en" sz="1400"/>
              <a:t>S. Chitta and J. R. Ostrowski, "Motion planning for heterogeneous modular mobile systems," Proceedings 2002 IEEE International Conference on Robotics and Automation (Cat. No.02CH37292), Washington, DC, USA, 2002, pp. 4077-4082 vol.4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7"/>
            </a:pPr>
            <a:r>
              <a:rPr lang="en" sz="1400"/>
              <a:t>Andres Castano Wei-Min Shen Peter Will, "CONRO: Towards Deployable Robots with Inter-Robots Metamorphic Capabilities, " in Autonomous Robots June 2000, Volume 8, Issue 3, pp 309–324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7"/>
            </a:pPr>
            <a:r>
              <a:rPr lang="en" sz="1400"/>
              <a:t>R. Fitch, Z. Butler, D. Rus, "Reconfiguration planning for heterogeneous self-reconfiguring robots, " in 2003 IEEE/RSJ International Conference on Intelligent Robots and Systems (IROS 2003)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7"/>
            </a:pPr>
            <a:r>
              <a:rPr lang="en" sz="1400"/>
              <a:t>Shimizu, T. Kato, M. Lungarella and A. Ishiguro, "Adaptive Reconfiguration of a Modular Robot through Heterogeneous Inter-Module Connections", IEEE Xplore, 2008.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92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●Study of existing MRS (</a:t>
            </a:r>
            <a:r>
              <a:rPr i="1" lang="en" sz="1400"/>
              <a:t>Phase 1</a:t>
            </a:r>
            <a:r>
              <a:rPr lang="en"/>
              <a:t>)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●Development &amp; Designing the structure of MRS (</a:t>
            </a:r>
            <a:r>
              <a:rPr i="1" lang="en" sz="1400"/>
              <a:t>Phase</a:t>
            </a:r>
            <a:r>
              <a:rPr i="1" lang="en" sz="1600"/>
              <a:t> </a:t>
            </a:r>
            <a:r>
              <a:rPr i="1" lang="en" sz="1400"/>
              <a:t>1-2-3</a:t>
            </a:r>
            <a:r>
              <a:rPr lang="en"/>
              <a:t>)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●Inter-module mechanical connection Mechanism (</a:t>
            </a:r>
            <a:r>
              <a:rPr i="1" lang="en" sz="1400"/>
              <a:t>Phase 3</a:t>
            </a:r>
            <a:r>
              <a:rPr lang="en"/>
              <a:t>)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●Wireless Communication amongst the modules (</a:t>
            </a:r>
            <a:r>
              <a:rPr i="1" lang="en" sz="1400"/>
              <a:t>Phase 2-3</a:t>
            </a:r>
            <a:r>
              <a:rPr lang="en"/>
              <a:t>)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●Determining the best possible path and configuration (</a:t>
            </a:r>
            <a:r>
              <a:rPr i="1" lang="en" sz="1400"/>
              <a:t>Phase 4</a:t>
            </a:r>
            <a:r>
              <a:rPr lang="en"/>
              <a:t>)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●Improving the speed of MRS (</a:t>
            </a:r>
            <a:r>
              <a:rPr i="1" lang="en" sz="1400"/>
              <a:t>Phase</a:t>
            </a:r>
            <a:r>
              <a:rPr i="1" lang="en" sz="1600"/>
              <a:t> </a:t>
            </a:r>
            <a:r>
              <a:rPr i="1" lang="en" sz="1400"/>
              <a:t>4</a:t>
            </a:r>
            <a:r>
              <a:rPr lang="en"/>
              <a:t>)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graphicFrame>
        <p:nvGraphicFramePr>
          <p:cNvPr id="81" name="Google Shape;81;p16"/>
          <p:cNvGraphicFramePr/>
          <p:nvPr/>
        </p:nvGraphicFramePr>
        <p:xfrm>
          <a:off x="642950" y="133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{732FFC29-8813-46F8-B1AE-2D00DFEB5EDD}</a:tableStyleId>
              </a:tblPr>
              <a:tblGrid>
                <a:gridCol w="4217200"/>
                <a:gridCol w="3771900"/>
              </a:tblGrid>
              <a:tr h="463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Existing Technology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Our technology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5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Relatively</a:t>
                      </a:r>
                      <a:r>
                        <a:rPr lang="en"/>
                        <a:t> homogenous modules lacking in functionality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Heterogenous modules - tailored for use in disaster struck areas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practically deployable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Practically deployable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5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Designed for generalized applications - performance degrades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 oriented approach - provides better results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Expensive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 effective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Robotic System Structure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075" y="1147225"/>
            <a:ext cx="7312624" cy="34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82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Module Architecture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2292" l="2758" r="3097" t="2578"/>
          <a:stretch/>
        </p:blipFill>
        <p:spPr>
          <a:xfrm>
            <a:off x="1509763" y="913425"/>
            <a:ext cx="6124475" cy="40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82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Secondary </a:t>
            </a:r>
            <a:r>
              <a:rPr lang="en"/>
              <a:t>Module Architecture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11745" l="4739" r="2693" t="3017"/>
          <a:stretch/>
        </p:blipFill>
        <p:spPr>
          <a:xfrm>
            <a:off x="1950275" y="1020750"/>
            <a:ext cx="5243450" cy="36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459450" y="1332375"/>
            <a:ext cx="8373000" cy="21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Not suited for rescue operations in disasters - earthquake, hurricane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Difficult to deploy in disaster struck areas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Less cost effective</a:t>
            </a:r>
            <a:r>
              <a:rPr lang="en" sz="2000"/>
              <a:t> tech</a:t>
            </a:r>
            <a:r>
              <a:rPr lang="en" sz="2000"/>
              <a:t>nology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Not adaptable to different types of terrain or obstacles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Lack decision making capability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2609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Heterogenous modules - different functions tailored for our application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Autonomous &amp; self- reconfigurable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Robust design for rough environment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Providing map of the disaster struck area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Adapts to the different terrain using different morphology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