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8963B5-2FB7-4CF6-AE44-494FC91A091F}">
  <a:tblStyle styleId="{B88963B5-2FB7-4CF6-AE44-494FC91A09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86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7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645e3a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645e3a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5d17f4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5d17f4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5d17f48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5d17f48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645e3a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645e3a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5d17f48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5d17f48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6a4c138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6a4c138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95de7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95de7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786c7eab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786c7eab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786c7eab_3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786c7eab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786c7eab_3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786c7eab_3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e7cebd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e7cebd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6a4c13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6a4c13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5d17f48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5d17f48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95de7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95de7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6a4c13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6a4c13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6a4c13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6a4c13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a4c1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6a4c13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mankazi/project_morphi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sKmAn2daWavVmRRQK_fTjw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522D01-D661-4E35-9554-7D5BD64A18CA}"/>
              </a:ext>
            </a:extLst>
          </p:cNvPr>
          <p:cNvSpPr txBox="1">
            <a:spLocks/>
          </p:cNvSpPr>
          <p:nvPr/>
        </p:nvSpPr>
        <p:spPr>
          <a:xfrm>
            <a:off x="773699" y="1279548"/>
            <a:ext cx="7596600" cy="66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sz="2800" dirty="0"/>
              <a:t>B.E Project (ETP701)</a:t>
            </a:r>
          </a:p>
          <a:p>
            <a:r>
              <a:rPr lang="en-US" sz="1800" dirty="0"/>
              <a:t>Stage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B7420-7782-4FC3-A5C5-942DAF7A5CE4}"/>
              </a:ext>
            </a:extLst>
          </p:cNvPr>
          <p:cNvSpPr txBox="1"/>
          <p:nvPr/>
        </p:nvSpPr>
        <p:spPr>
          <a:xfrm>
            <a:off x="2243471" y="3955922"/>
            <a:ext cx="4657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Economica" panose="020B0604020202020204" charset="0"/>
              </a:rPr>
              <a:t>Group Number 4</a:t>
            </a:r>
          </a:p>
          <a:p>
            <a:pPr algn="ctr"/>
            <a:r>
              <a:rPr lang="en-US" sz="1600" dirty="0">
                <a:latin typeface="Economica" panose="020B0604020202020204" charset="0"/>
              </a:rPr>
              <a:t>Ruman </a:t>
            </a:r>
            <a:r>
              <a:rPr lang="en-US" sz="1600" dirty="0" err="1">
                <a:latin typeface="Economica" panose="020B0604020202020204" charset="0"/>
              </a:rPr>
              <a:t>Kazi</a:t>
            </a:r>
            <a:endParaRPr lang="en-US" sz="1600" dirty="0">
              <a:latin typeface="Economica" panose="020B0604020202020204" charset="0"/>
            </a:endParaRPr>
          </a:p>
          <a:p>
            <a:pPr algn="ctr"/>
            <a:r>
              <a:rPr lang="en-US" sz="1600" dirty="0" err="1">
                <a:latin typeface="Economica" panose="020B0604020202020204" charset="0"/>
              </a:rPr>
              <a:t>Ameya</a:t>
            </a:r>
            <a:r>
              <a:rPr lang="en-US" sz="1600" dirty="0">
                <a:latin typeface="Economica" panose="020B0604020202020204" charset="0"/>
              </a:rPr>
              <a:t> Nambisan</a:t>
            </a:r>
          </a:p>
          <a:p>
            <a:pPr algn="ctr"/>
            <a:r>
              <a:rPr lang="en-US" sz="1600" dirty="0">
                <a:latin typeface="Economica" panose="020B0604020202020204" charset="0"/>
              </a:rPr>
              <a:t>Simran Tiwari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AE209-9960-49CF-9931-8C5927F74ACF}"/>
              </a:ext>
            </a:extLst>
          </p:cNvPr>
          <p:cNvSpPr txBox="1"/>
          <p:nvPr/>
        </p:nvSpPr>
        <p:spPr>
          <a:xfrm>
            <a:off x="1376916" y="110360"/>
            <a:ext cx="622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Economica" panose="020B0604020202020204" charset="0"/>
              </a:rPr>
              <a:t>Sardar Patel Institute of Technology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B1A8A-ED9C-4FD7-9A55-EBAD2877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3" y="277993"/>
            <a:ext cx="1010565" cy="965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CAA36-C86D-4A2A-9DD2-9AFBB3837977}"/>
              </a:ext>
            </a:extLst>
          </p:cNvPr>
          <p:cNvSpPr txBox="1"/>
          <p:nvPr/>
        </p:nvSpPr>
        <p:spPr>
          <a:xfrm>
            <a:off x="2243471" y="572025"/>
            <a:ext cx="457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B0604020202020204" charset="0"/>
              </a:rPr>
              <a:t>Electronics and Telecommunication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52BDD-D9DB-475B-A709-03D4DBB8F2CC}"/>
              </a:ext>
            </a:extLst>
          </p:cNvPr>
          <p:cNvSpPr txBox="1"/>
          <p:nvPr/>
        </p:nvSpPr>
        <p:spPr>
          <a:xfrm>
            <a:off x="2327096" y="3152294"/>
            <a:ext cx="448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Economica" panose="020B0604020202020204" charset="0"/>
              </a:rPr>
              <a:t>A project under the guidance of </a:t>
            </a:r>
          </a:p>
          <a:p>
            <a:pPr algn="ctr"/>
            <a:r>
              <a:rPr lang="en-IN" sz="2000" b="1" dirty="0" err="1">
                <a:latin typeface="Economica" panose="020B0604020202020204" charset="0"/>
              </a:rPr>
              <a:t>Dr.</a:t>
            </a:r>
            <a:r>
              <a:rPr lang="en-IN" sz="2000" b="1" dirty="0">
                <a:latin typeface="Economica" panose="020B0604020202020204" charset="0"/>
              </a:rPr>
              <a:t> </a:t>
            </a:r>
            <a:r>
              <a:rPr lang="en-IN" sz="2000" b="1" dirty="0" err="1">
                <a:latin typeface="Economica" panose="020B0604020202020204" charset="0"/>
              </a:rPr>
              <a:t>Preetida</a:t>
            </a:r>
            <a:r>
              <a:rPr lang="en-IN" sz="2000" b="1" dirty="0">
                <a:latin typeface="Economica" panose="020B0604020202020204" charset="0"/>
              </a:rPr>
              <a:t> V-Jani</a:t>
            </a:r>
          </a:p>
        </p:txBody>
      </p:sp>
      <p:sp>
        <p:nvSpPr>
          <p:cNvPr id="9" name="Google Shape;63;p13">
            <a:extLst>
              <a:ext uri="{FF2B5EF4-FFF2-40B4-BE49-F238E27FC236}">
                <a16:creationId xmlns:a16="http://schemas.microsoft.com/office/drawing/2014/main" id="{5118CA6B-4AA5-4D7F-B6B0-0F57622983E1}"/>
              </a:ext>
            </a:extLst>
          </p:cNvPr>
          <p:cNvSpPr txBox="1">
            <a:spLocks/>
          </p:cNvSpPr>
          <p:nvPr/>
        </p:nvSpPr>
        <p:spPr>
          <a:xfrm>
            <a:off x="2200940" y="1707349"/>
            <a:ext cx="4657060" cy="1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latin typeface="Economica" panose="020B0604020202020204" charset="0"/>
              </a:rPr>
              <a:t>Morphius</a:t>
            </a:r>
            <a:r>
              <a:rPr lang="en-US" sz="2400" b="1" dirty="0">
                <a:latin typeface="Economica" panose="020B0604020202020204" charset="0"/>
              </a:rPr>
              <a:t> : Self-reconfiguring modular robot that navigates through cracks and debris for inspection</a:t>
            </a:r>
          </a:p>
        </p:txBody>
      </p:sp>
    </p:spTree>
    <p:extLst>
      <p:ext uri="{BB962C8B-B14F-4D97-AF65-F5344CB8AC3E}">
        <p14:creationId xmlns:p14="http://schemas.microsoft.com/office/powerpoint/2010/main" val="360031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Remarks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Minimize the parameters to be controlled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Weight Calculation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wireless communication protocols testing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Voltage v/s current rating for motors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Achieved - Phase 3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328725"/>
            <a:ext cx="8520600" cy="32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Optimization of the de</a:t>
            </a:r>
            <a:r>
              <a:rPr lang="en"/>
              <a:t>sign of the </a:t>
            </a:r>
            <a:r>
              <a:rPr lang="en" sz="1800"/>
              <a:t>base module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of motors of locomotion with high stall torque (10kg)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Prototype of connection mechanism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processing for identification and alignment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path planning and mapping algorithms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Actuation Mechanism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4034400"/>
            <a:ext cx="85206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bevel gears - 3D printed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geared DC motor, 1 Servo motor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Genderless connector - bolt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l="22589" t="20626" r="11009" b="12751"/>
          <a:stretch/>
        </p:blipFill>
        <p:spPr>
          <a:xfrm>
            <a:off x="1557450" y="633350"/>
            <a:ext cx="6029101" cy="34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1002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809400"/>
            <a:ext cx="3629700" cy="4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Hardware: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Atmega2560, Arduino Nano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Bluetooth - HM10 , Xbee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Motor - 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geared, 10kg stall torque, 100rpm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geared, quadrature encoder, 150rpm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Servo - 7kg at 1.5A, 6V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Micro DC motor - geared, 5kg torque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Motor driver - L298n, L293d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Bevel gears - 3D printed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Wheels - 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(diameter)6.5cm, 10.9cm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Castor </a:t>
            </a:r>
            <a:endParaRPr sz="1600"/>
          </a:p>
        </p:txBody>
      </p:sp>
      <p:sp>
        <p:nvSpPr>
          <p:cNvPr id="137" name="Google Shape;137;p25"/>
          <p:cNvSpPr txBox="1"/>
          <p:nvPr/>
        </p:nvSpPr>
        <p:spPr>
          <a:xfrm>
            <a:off x="4502525" y="931575"/>
            <a:ext cx="3944700" cy="3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Software: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Autodesk Fusion 360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AutoCAD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Opencv - python library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Aruco - python library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ArUco markers - 14x14, 5x5 matrix size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Tradeoff between size and speed for motors and wheels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of wheels for stability and speed enhancement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Sturdier actuation mechanism with minimum constraint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and alignment of modules for connection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Chances of misalignment while engaging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the markers has to be minimized according to the smallest module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Planning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676700"/>
            <a:ext cx="8520600" cy="17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4 (First week of April):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Development of other connectable heterogeneous modules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Algorithm for deciding optimal path and configuration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Development of reconfiguration algorithm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Morphius Accessibility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4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Entire project is open source and is accessible to everyone.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All the instructions and required files are regularly updated on github and can be easily accessed using the following link: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hlinkClick r:id="rId3"/>
              </a:rPr>
              <a:t>https://github.com/rumankazi/project_morphius</a:t>
            </a:r>
            <a:endParaRPr lang="en" u="sng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/>
              <a:t>You</a:t>
            </a:r>
            <a:r>
              <a:rPr lang="en-US" u="sng" dirty="0"/>
              <a:t>Tube Channel: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https://www.youtube.com/channel/UCsKmAn2daWavVmRRQK_fTjw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u="sng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u="sng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H. Ahmadzadeh, E. Masehian and M. Asadpour, "Modular Robotic Systems: Characteristics and Applications", Springer, Dordrecht, 2015.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Stoy, Kasper &amp; Brandt, David &amp; Christensen, David. (2010). Self-Reconfigurable Robots: An Introduction.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Haruhisa Kurokawa,Kohji Tomita, Akiya Kamimura, Shigeru Kokaji, Takashi Hasuo,Satoshi Murata , "Distributed Self-Reconfiguration of M-TRAN III Modular Robotic System ," in International Journal of Robotics March 2008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Jay Davey, Ngai Kwok and Mark Yim, "Emulating Self-reconfigurable Robots - Design of the SMORES System " in 2012 IEEE/RSJ International Conference on Intelligent Robots and Systems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Jie Zhao, Xindan Cui, Yanhe Zhu, et al. “A new self-reconfigurable modular robotic system UBot: Multi-mode locomotion and self-reconfiguration,” IEEE International Conference on Robotics and Automation. Piscataway, NJ, USA , pp. 1020-1025, 2011.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H. Ercan and P. Boyraz, "Design of a Modular Mobile Multi Robot System: ULGEN (Universal-Generative Robot)", IEEE Xplore, 2016.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241900"/>
            <a:ext cx="8520600" cy="4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C. S. S. Reddy, S. patlolla, A. Agrawal and K. R. Anupama, "SQ-BOT - a modular robot prototype for self-reconfiguring structures," 2016 International Conference on Robotics: Current Trends and Future Challenges (RCTFC), Thanjavur, 2016, pp. 1-6.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S. Chitta and J. R. Ostrowski, "Motion planning for heterogeneous modular mobile systems," Proceedings 2002 IEEE International Conference on Robotics and Automation (Cat. No.02CH37292), Washington, DC, USA, 2002, pp. 4077-4082 vol.4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Andres Castano Wei-Min Shen Peter Will, "CONRO: Towards Deployable Robots with Inter-Robots Metamorphic Capabilities, " in Autonomous Robots June 2000, Volume 8, Issue 3, pp 309–324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R. Fitch, Z. Butler, D. Rus, "Reconfiguration planning for heterogeneous self-reconfiguring robots, " in 2003 IEEE/RSJ International Conference on Intelligent Robots and Systems (IROS 2003)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Shimizu, T. Kato, M. Lungarella and A. Ishiguro, "Adaptive Reconfiguration of a Modular Robot through Heterogeneous Inter-Module Connections", IEEE Xplore, 2008.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745100"/>
            <a:ext cx="8520600" cy="16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of modular robots for rescue operations involve constraints on parameters such as speed, size, shape of robot, locomotion mechanisms, etc. This requires development and design of a MRS that optimizes the above parameters. The use of heterogeneous modules capable of self-reconfiguration improves speed of locomotion and resourcefulness at the cost of simplicity.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921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●Study of existing MRS (</a:t>
            </a:r>
            <a:r>
              <a:rPr lang="en" sz="1400" i="1"/>
              <a:t>Phase 1</a:t>
            </a:r>
            <a:r>
              <a:rPr lang="en"/>
              <a:t>)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●Development &amp; Designing the structure of MRS (</a:t>
            </a:r>
            <a:r>
              <a:rPr lang="en" sz="1400" i="1"/>
              <a:t>Phase</a:t>
            </a:r>
            <a:r>
              <a:rPr lang="en" sz="1600" i="1"/>
              <a:t> </a:t>
            </a:r>
            <a:r>
              <a:rPr lang="en" sz="1400" i="1"/>
              <a:t>1-2-3</a:t>
            </a:r>
            <a:r>
              <a:rPr lang="en"/>
              <a:t>)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●Inter-module mechanical connection Mechanism (</a:t>
            </a:r>
            <a:r>
              <a:rPr lang="en" sz="1400" i="1"/>
              <a:t>Phase 3</a:t>
            </a:r>
            <a:r>
              <a:rPr lang="en"/>
              <a:t>)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●Wireless Communication amongst the modules (</a:t>
            </a:r>
            <a:r>
              <a:rPr lang="en" sz="1400" i="1"/>
              <a:t>Phase 2-3</a:t>
            </a:r>
            <a:r>
              <a:rPr lang="en"/>
              <a:t>)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●Determining the best possible path and configuration (</a:t>
            </a:r>
            <a:r>
              <a:rPr lang="en" sz="1400" i="1"/>
              <a:t>Phase 4</a:t>
            </a:r>
            <a:r>
              <a:rPr lang="en"/>
              <a:t>)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●Improving the speed of MRS (</a:t>
            </a:r>
            <a:r>
              <a:rPr lang="en" sz="1400" i="1"/>
              <a:t>Phase</a:t>
            </a:r>
            <a:r>
              <a:rPr lang="en" sz="1600" i="1"/>
              <a:t> </a:t>
            </a:r>
            <a:r>
              <a:rPr lang="en" sz="1400" i="1"/>
              <a:t>4</a:t>
            </a:r>
            <a:r>
              <a:rPr lang="en"/>
              <a:t>)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642950" y="1333425"/>
          <a:ext cx="7989100" cy="3120675"/>
        </p:xfrm>
        <a:graphic>
          <a:graphicData uri="http://schemas.openxmlformats.org/drawingml/2006/table">
            <a:tbl>
              <a:tblPr>
                <a:noFill/>
                <a:tableStyleId>{B88963B5-2FB7-4CF6-AE44-494FC91A091F}</a:tableStyleId>
              </a:tblPr>
              <a:tblGrid>
                <a:gridCol w="42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Existing Technology</a:t>
                      </a:r>
                      <a:endParaRPr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Our technology</a:t>
                      </a:r>
                      <a:endParaRPr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Relatively homogenous modules lacking in functionality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Heterogenous modules - tailored for use in disaster struck areas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practically deployable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Practically deployable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Designed for generalized applications - performance degrades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oriented approach - provides better results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Expensive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effective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System Structure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147225"/>
            <a:ext cx="7312624" cy="34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Module Architecture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25" y="854978"/>
            <a:ext cx="7067750" cy="38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9450" y="1332375"/>
            <a:ext cx="8373000" cy="21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suited for rescue operations in disasters - earthquake, hurricane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Difficult to deploy in disaster struck areas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cost effective technology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adaptable to different types of terrain or obstacles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Lack decision making capability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609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Heterogenous modules - different functions tailored for our application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Autonomous &amp; self- reconfigurable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Robust design for rough environment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Providing map of the disaster struck area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Adapts to the different terrain using different morphology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88350"/>
            <a:ext cx="7622700" cy="23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Backbone design of robot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Prototype of base module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Established wireless communication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Power budgeting of single module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Analysis of various connection mechanisms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On-screen Show (16:9)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Open Sans</vt:lpstr>
      <vt:lpstr>Economica</vt:lpstr>
      <vt:lpstr>Arial</vt:lpstr>
      <vt:lpstr>Luxe</vt:lpstr>
      <vt:lpstr>PowerPoint Presentation</vt:lpstr>
      <vt:lpstr>Problem Statement</vt:lpstr>
      <vt:lpstr>Objectives</vt:lpstr>
      <vt:lpstr>Comparison</vt:lpstr>
      <vt:lpstr>Robotic System Structure</vt:lpstr>
      <vt:lpstr>Base Module Architecture</vt:lpstr>
      <vt:lpstr>Limitations</vt:lpstr>
      <vt:lpstr>Proposed Solution</vt:lpstr>
      <vt:lpstr>Previous Work </vt:lpstr>
      <vt:lpstr>Previous Remarks</vt:lpstr>
      <vt:lpstr>Progress Achieved - Phase 3</vt:lpstr>
      <vt:lpstr>Actuation Mechanism</vt:lpstr>
      <vt:lpstr>Testing</vt:lpstr>
      <vt:lpstr>Result Analysis</vt:lpstr>
      <vt:lpstr>Further Planning</vt:lpstr>
      <vt:lpstr>Morphius Accessibility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ruman</cp:lastModifiedBy>
  <cp:revision>1</cp:revision>
  <dcterms:modified xsi:type="dcterms:W3CDTF">2019-02-22T06:52:12Z</dcterms:modified>
</cp:coreProperties>
</file>