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embeddedFontLst>
    <p:embeddedFont>
      <p:font typeface="Economica" panose="020B0604020202020204" charset="0"/>
      <p:regular r:id="rId17"/>
      <p:bold r:id="rId18"/>
      <p:italic r:id="rId19"/>
      <p:boldItalic r:id="rId20"/>
    </p:embeddedFont>
    <p:embeddedFont>
      <p:font typeface="Open Sans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430928-B184-47CD-91D0-3B741248EED8}">
  <a:tblStyle styleId="{7C430928-B184-47CD-91D0-3B741248EE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46a4c138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46a4c1386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495de7e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495de7e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0786c7eab_3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0786c7eab_3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0786c7eab_3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0786c7eab_3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0786c7eab_3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0786c7eab_3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fe7cebd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fe7cebd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46a4c13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46a4c13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46a4c138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46a4c138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495de7e4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495de7e4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46a4c13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46a4c13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46a4c138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46a4c138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46a4c138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46a4c138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A522D01-D661-4E35-9554-7D5BD64A18CA}"/>
              </a:ext>
            </a:extLst>
          </p:cNvPr>
          <p:cNvSpPr txBox="1">
            <a:spLocks/>
          </p:cNvSpPr>
          <p:nvPr/>
        </p:nvSpPr>
        <p:spPr>
          <a:xfrm>
            <a:off x="773700" y="10411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US" dirty="0"/>
              <a:t>Final Year Project</a:t>
            </a:r>
            <a:br>
              <a:rPr lang="en-US" dirty="0"/>
            </a:br>
            <a:r>
              <a:rPr lang="en-US" dirty="0"/>
              <a:t>Phase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B7420-7782-4FC3-A5C5-942DAF7A5CE4}"/>
              </a:ext>
            </a:extLst>
          </p:cNvPr>
          <p:cNvSpPr txBox="1"/>
          <p:nvPr/>
        </p:nvSpPr>
        <p:spPr>
          <a:xfrm>
            <a:off x="2158409" y="3584428"/>
            <a:ext cx="4657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latin typeface="Economica" panose="020B0604020202020204" charset="0"/>
              </a:rPr>
              <a:t>Group Number 4</a:t>
            </a:r>
          </a:p>
          <a:p>
            <a:pPr algn="ctr"/>
            <a:r>
              <a:rPr lang="en-US" sz="2000" dirty="0">
                <a:latin typeface="Economica" panose="020B0604020202020204" charset="0"/>
              </a:rPr>
              <a:t>Ruman </a:t>
            </a:r>
            <a:r>
              <a:rPr lang="en-US" sz="2000" dirty="0" err="1">
                <a:latin typeface="Economica" panose="020B0604020202020204" charset="0"/>
              </a:rPr>
              <a:t>Kazi</a:t>
            </a:r>
            <a:endParaRPr lang="en-US" sz="2000" dirty="0">
              <a:latin typeface="Economica" panose="020B0604020202020204" charset="0"/>
            </a:endParaRPr>
          </a:p>
          <a:p>
            <a:pPr algn="ctr"/>
            <a:r>
              <a:rPr lang="en-US" sz="2000" dirty="0" err="1">
                <a:latin typeface="Economica" panose="020B0604020202020204" charset="0"/>
              </a:rPr>
              <a:t>Ameya</a:t>
            </a:r>
            <a:r>
              <a:rPr lang="en-US" sz="2000" dirty="0">
                <a:latin typeface="Economica" panose="020B0604020202020204" charset="0"/>
              </a:rPr>
              <a:t> Nambisan</a:t>
            </a:r>
          </a:p>
          <a:p>
            <a:pPr algn="ctr"/>
            <a:r>
              <a:rPr lang="en-US" sz="2000" dirty="0">
                <a:latin typeface="Economica" panose="020B0604020202020204" charset="0"/>
              </a:rPr>
              <a:t>Simran Tiwari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CAE209-9960-49CF-9931-8C5927F74ACF}"/>
              </a:ext>
            </a:extLst>
          </p:cNvPr>
          <p:cNvSpPr txBox="1"/>
          <p:nvPr/>
        </p:nvSpPr>
        <p:spPr>
          <a:xfrm>
            <a:off x="1376916" y="110360"/>
            <a:ext cx="6220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latin typeface="Economica" panose="020B0604020202020204" charset="0"/>
              </a:rPr>
              <a:t>Sardar Patel Institute of Technology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5B1A8A-ED9C-4FD7-9A55-EBAD2877E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73" y="277993"/>
            <a:ext cx="1010565" cy="9653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ACAA36-C86D-4A2A-9DD2-9AFBB3837977}"/>
              </a:ext>
            </a:extLst>
          </p:cNvPr>
          <p:cNvSpPr txBox="1"/>
          <p:nvPr/>
        </p:nvSpPr>
        <p:spPr>
          <a:xfrm>
            <a:off x="2243471" y="572025"/>
            <a:ext cx="4571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Economica" panose="020B0604020202020204" charset="0"/>
              </a:rPr>
              <a:t>Electronics and Telecommunication Department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652BDD-D9DB-475B-A709-03D4DBB8F2CC}"/>
              </a:ext>
            </a:extLst>
          </p:cNvPr>
          <p:cNvSpPr txBox="1"/>
          <p:nvPr/>
        </p:nvSpPr>
        <p:spPr>
          <a:xfrm>
            <a:off x="2327096" y="2686932"/>
            <a:ext cx="44898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Economica" panose="020B0604020202020204" charset="0"/>
              </a:rPr>
              <a:t>A project under the guidance of </a:t>
            </a:r>
          </a:p>
          <a:p>
            <a:pPr algn="ctr"/>
            <a:r>
              <a:rPr lang="en-IN" sz="2000" b="1" dirty="0" err="1">
                <a:latin typeface="Economica" panose="020B0604020202020204" charset="0"/>
              </a:rPr>
              <a:t>Dr.</a:t>
            </a:r>
            <a:r>
              <a:rPr lang="en-IN" sz="2000" b="1" dirty="0">
                <a:latin typeface="Economica" panose="020B0604020202020204" charset="0"/>
              </a:rPr>
              <a:t> </a:t>
            </a:r>
            <a:r>
              <a:rPr lang="en-IN" sz="2000" b="1" dirty="0" err="1">
                <a:latin typeface="Economica" panose="020B0604020202020204" charset="0"/>
              </a:rPr>
              <a:t>Preetida</a:t>
            </a:r>
            <a:r>
              <a:rPr lang="en-IN" sz="2000" b="1" dirty="0">
                <a:latin typeface="Economica" panose="020B0604020202020204" charset="0"/>
              </a:rPr>
              <a:t> V. </a:t>
            </a:r>
            <a:r>
              <a:rPr lang="en-IN" sz="2000" b="1" dirty="0" err="1">
                <a:latin typeface="Economica" panose="020B0604020202020204" charset="0"/>
              </a:rPr>
              <a:t>Jani</a:t>
            </a:r>
            <a:endParaRPr lang="en-IN" sz="2000" b="1" dirty="0">
              <a:latin typeface="Economic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312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graphicFrame>
        <p:nvGraphicFramePr>
          <p:cNvPr id="111" name="Google Shape;111;p21"/>
          <p:cNvGraphicFramePr/>
          <p:nvPr>
            <p:extLst>
              <p:ext uri="{D42A27DB-BD31-4B8C-83A1-F6EECF244321}">
                <p14:modId xmlns:p14="http://schemas.microsoft.com/office/powerpoint/2010/main" val="1273324129"/>
              </p:ext>
            </p:extLst>
          </p:nvPr>
        </p:nvGraphicFramePr>
        <p:xfrm>
          <a:off x="642950" y="1333425"/>
          <a:ext cx="7989100" cy="3120675"/>
        </p:xfrm>
        <a:graphic>
          <a:graphicData uri="http://schemas.openxmlformats.org/drawingml/2006/table">
            <a:tbl>
              <a:tblPr>
                <a:noFill/>
                <a:tableStyleId>{7C430928-B184-47CD-91D0-3B741248EED8}</a:tableStyleId>
              </a:tblPr>
              <a:tblGrid>
                <a:gridCol w="421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Existing Technology</a:t>
                      </a:r>
                      <a:endParaRPr b="1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Our technology</a:t>
                      </a:r>
                      <a:endParaRPr b="1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51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Relatively homogenous modules lacking in functionality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Heterogenous modules - tailored for use in disaster struck areas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practically deployable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Practically deployable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51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Designed for generalized applications - performance degrades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Problem oriented approach - provides better results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Expensive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Cost effective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Planning</a:t>
            </a: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Phase 2 (First week of November, 2018):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Optimization of base module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Prototype of connection mechanism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Phase 3 (Third week of February, 2019):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Development of other connectable heterogeneous modules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Wireless communication amongst modules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Development of reconfiguration algorithm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Phase 4 (First week of April):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Image processing through Eye Module and analysis of terrain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Algorithm for deciding optimal path and configuration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Morphius Accessibility</a:t>
            </a:r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Entire project is open source and is accessible to everyone.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All the instructions and required files are uploaded and regularly uploaded on github and can be easily accessed using the following link: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/>
              <a:t>https://github.com/rumankazi/project_morphius</a:t>
            </a:r>
            <a:endParaRPr u="sng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7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H. Ahmadzadeh, E. Masehian and M. Asadpour, "Modular Robotic Systems: Characteristics and Applications", Springer, Dordrecht, 2015.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Stoy, Kasper &amp; Brandt, David &amp; Christensen, David. (2010). Self-Reconfigurable Robots: An Introduction. 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Haruhisa Kurokawa,Kohji Tomita, Akiya Kamimura, Shigeru Kokaji, Takashi Hasuo,Satoshi Murata , "Distributed Self-Reconfiguration of M-TRAN III Modular Robotic System ," in International Journal of Robotics March 2008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Jay Davey, Ngai Kwok and Mark Yim, "Emulating Self-reconfigurable Robots - Design of the SMORES System " in 2012 IEEE/RSJ International Conference on Intelligent Robots and Systems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Jie Zhao, Xindan Cui, Yanhe Zhu, et al. “A new self-reconfigurable modular robotic system UBot: Multi-mode locomotion and self-reconfiguration,” IEEE International Conference on Robotics and Automation. Piscataway, NJ, USA , pp. 1020-1025, 2011.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H. Ercan and P. Boyraz, "Design of a Modular Mobile Multi Robot System: ULGEN (Universal-Generative Robot)", IEEE Xplore, 2016.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>
            <a:off x="311700" y="241900"/>
            <a:ext cx="8520600" cy="46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7"/>
            </a:pPr>
            <a:r>
              <a:rPr lang="en" sz="1400"/>
              <a:t>C. S. S. Reddy, S. patlolla, A. Agrawal and K. R. Anupama, "SQ-BOT - a modular robot prototype for self-reconfiguring structures," 2016 International Conference on Robotics: Current Trends and Future Challenges (RCTFC), Thanjavur, 2016, pp. 1-6.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7"/>
            </a:pPr>
            <a:r>
              <a:rPr lang="en" sz="1400"/>
              <a:t>S. Chitta and J. R. Ostrowski, "Motion planning for heterogeneous modular mobile systems," Proceedings 2002 IEEE International Conference on Robotics and Automation (Cat. No.02CH37292), Washington, DC, USA, 2002, pp. 4077-4082 vol.4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7"/>
            </a:pPr>
            <a:r>
              <a:rPr lang="en" sz="1400"/>
              <a:t>Andres Castano Wei-Min Shen Peter Will, "CONRO: Towards Deployable Robots with Inter-Robots Metamorphic Capabilities, " in Autonomous Robots June 2000, Volume 8, Issue 3, pp 309–324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7"/>
            </a:pPr>
            <a:r>
              <a:rPr lang="en" sz="1400"/>
              <a:t>R. Fitch, Z. Butler, D. Rus, "Reconfiguration planning for heterogeneous self-reconfiguring robots, " in 2003 IEEE/RSJ International Conference on Intelligent Robots and Systems (IROS 2003)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7"/>
            </a:pPr>
            <a:r>
              <a:rPr lang="en" sz="1400"/>
              <a:t>Shimizu, T. Kato, M. Lungarella and A. Ishiguro, "Adaptive Reconfiguration of a Modular Robot through Heterogeneous Inter-Module Connections", IEEE Xplore, 2008.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553253"/>
            <a:ext cx="3054600" cy="72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Morphius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2571745"/>
            <a:ext cx="3054600" cy="13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Self-reconfiguring modular robot that navigates through cracks and debris for inspection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745100"/>
            <a:ext cx="8520600" cy="16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Use of modular robots for rescue operations involve constraints on parameters such as speed, size, shape of robot, locomotion mechanisms, etc. This requires development and design of a MRS that optimizes the above parameters. The use of heterogeneous modules capable of self-reconfiguration improves speed of locomotion and resourcefulness at the cost of simplicity.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Development and designing of Modular Robotic System (MRS) 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Inter-module connection Mechanism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Wireless Communication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Determining the best possible path and configuration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Improving the speed of MRS 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 making capability</a:t>
            </a:r>
            <a:endParaRPr/>
          </a:p>
          <a:p>
            <a:pPr marL="457200" lvl="0" indent="0" algn="just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in current technology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459450" y="1332375"/>
            <a:ext cx="8373000" cy="21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Not suited for rescue operations in disasters - earthquake, hurricane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Difficult to deploy in practical environment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Expensive technology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Not adaptable to different types of terrain or obstacles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Lack decision making capability</a:t>
            </a:r>
            <a:endParaRPr sz="20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we are providing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2609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Heterogenous modules - different functions tailored for our application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Autonomous &amp; self- reconfigurable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Robust design for rough environment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Providing map of the disaster struck area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Adapts to the certain terrain using different morphology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821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Design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125" y="854978"/>
            <a:ext cx="7067750" cy="389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Achieved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1209600" y="1511550"/>
            <a:ext cx="6724800" cy="21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Backbone design of robot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Working Prototype of base module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Established wireless communication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Power budgeting of single module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Analysis of various connection mechanisms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faced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Balancing Center of Mass by aligning the connection mechanism accordingly thereby preventing module from toppling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Size and placement of wheels for stability and speed enhancement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Establishing communication and speed control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Alignment of DC motor and wheels for balanced motion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831</Words>
  <Application>Microsoft Office PowerPoint</Application>
  <PresentationFormat>On-screen Show (16:9)</PresentationFormat>
  <Paragraphs>82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Economica</vt:lpstr>
      <vt:lpstr>Open Sans</vt:lpstr>
      <vt:lpstr>Luxe</vt:lpstr>
      <vt:lpstr>PowerPoint Presentation</vt:lpstr>
      <vt:lpstr>Morphius</vt:lpstr>
      <vt:lpstr>Problem Statement</vt:lpstr>
      <vt:lpstr>Objectives</vt:lpstr>
      <vt:lpstr>Problems in current technology</vt:lpstr>
      <vt:lpstr>Solution we are providing</vt:lpstr>
      <vt:lpstr>System Design</vt:lpstr>
      <vt:lpstr>Progress Achieved</vt:lpstr>
      <vt:lpstr>Problems faced</vt:lpstr>
      <vt:lpstr>Comparison</vt:lpstr>
      <vt:lpstr>Further Planning</vt:lpstr>
      <vt:lpstr>Morphius Accessibility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ruman</cp:lastModifiedBy>
  <cp:revision>2</cp:revision>
  <dcterms:modified xsi:type="dcterms:W3CDTF">2018-10-18T19:12:57Z</dcterms:modified>
</cp:coreProperties>
</file>