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9"/>
  </p:notesMasterIdLst>
  <p:sldIdLst>
    <p:sldId id="264" r:id="rId2"/>
    <p:sldId id="280" r:id="rId3"/>
    <p:sldId id="281" r:id="rId4"/>
    <p:sldId id="268" r:id="rId5"/>
    <p:sldId id="881" r:id="rId6"/>
    <p:sldId id="885" r:id="rId7"/>
    <p:sldId id="908" r:id="rId8"/>
    <p:sldId id="909" r:id="rId9"/>
    <p:sldId id="910" r:id="rId10"/>
    <p:sldId id="911" r:id="rId11"/>
    <p:sldId id="912" r:id="rId12"/>
    <p:sldId id="889" r:id="rId13"/>
    <p:sldId id="913" r:id="rId14"/>
    <p:sldId id="914" r:id="rId15"/>
    <p:sldId id="915" r:id="rId16"/>
    <p:sldId id="916" r:id="rId17"/>
    <p:sldId id="917" r:id="rId18"/>
    <p:sldId id="893" r:id="rId19"/>
    <p:sldId id="905" r:id="rId20"/>
    <p:sldId id="895" r:id="rId21"/>
    <p:sldId id="900" r:id="rId22"/>
    <p:sldId id="904" r:id="rId23"/>
    <p:sldId id="886" r:id="rId24"/>
    <p:sldId id="293" r:id="rId25"/>
    <p:sldId id="918" r:id="rId26"/>
    <p:sldId id="295" r:id="rId27"/>
    <p:sldId id="296" r:id="rId28"/>
    <p:sldId id="284" r:id="rId29"/>
    <p:sldId id="888" r:id="rId30"/>
    <p:sldId id="883" r:id="rId31"/>
    <p:sldId id="907" r:id="rId32"/>
    <p:sldId id="906" r:id="rId33"/>
    <p:sldId id="884" r:id="rId34"/>
    <p:sldId id="272" r:id="rId35"/>
    <p:sldId id="286" r:id="rId36"/>
    <p:sldId id="294" r:id="rId37"/>
    <p:sldId id="262" r:id="rId3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96B6"/>
    <a:srgbClr val="406997"/>
    <a:srgbClr val="464646"/>
    <a:srgbClr val="454545"/>
    <a:srgbClr val="696969"/>
    <a:srgbClr val="5A5A5A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9B50E-3750-4ED5-975B-5681E5A03F88}" type="datetimeFigureOut">
              <a:rPr lang="nb-NO" smtClean="0"/>
              <a:t>04.12.2018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2FA4C-30AE-4586-BEAD-366B143B645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978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aseline="0" dirty="0"/>
              <a:t>Selskaper som investerer i IT og utnytter mulighetene digitalisering gir vil stå igjen som vinnere i morgendagens marked.</a:t>
            </a:r>
          </a:p>
          <a:p>
            <a:endParaRPr lang="nb-NO" baseline="0" dirty="0"/>
          </a:p>
          <a:p>
            <a:r>
              <a:rPr lang="nb-NO" baseline="0" dirty="0"/>
              <a:t>Intility representerer en IT-plattform laget spesielt for selskaper som ønsker å bruke IT til å bli bedre, ved å gjøre de ansatte mer produktive og dermed øke selskapets konkurransekraft.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00D-1D87-4196-9914-156B046ABED8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7140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8809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6187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30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4421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1334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32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5006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2003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64A07-1EB5-43D8-917B-04EE5AF083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56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64A07-1EB5-43D8-917B-04EE5AF083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2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7945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0196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aseline="0" dirty="0"/>
              <a:t>Intility er en administrert skyplattform som benyttes av over 500 selskaper med over 15 000 brukere. </a:t>
            </a:r>
          </a:p>
          <a:p>
            <a:pPr marL="0" indent="0">
              <a:buNone/>
            </a:pPr>
            <a:endParaRPr lang="nb-NO" baseline="0" dirty="0"/>
          </a:p>
          <a:p>
            <a:pPr marL="0" indent="0">
              <a:buNone/>
            </a:pPr>
            <a:r>
              <a:rPr lang="nb-NO" baseline="0" dirty="0"/>
              <a:t>I sum handler det om å ta ansvar for IT-miljøet til kundene i det daglige.</a:t>
            </a:r>
          </a:p>
          <a:p>
            <a:pPr marL="0" indent="0">
              <a:buNone/>
            </a:pPr>
            <a:r>
              <a:rPr lang="nb-NO" baseline="0" dirty="0"/>
              <a:t>Ved å la 250 spesialiserte teknikere ha fokus på denne </a:t>
            </a:r>
            <a:r>
              <a:rPr lang="nb-NO" b="1" baseline="0" dirty="0"/>
              <a:t>ene tjenesten </a:t>
            </a:r>
            <a:r>
              <a:rPr lang="nb-NO" b="0" baseline="0" dirty="0"/>
              <a:t>sikres en høy kvalitet som gir seg utslag i en stabil kundemasse </a:t>
            </a:r>
            <a:r>
              <a:rPr lang="nb-NO" baseline="0" dirty="0"/>
              <a:t>--klikk---</a:t>
            </a:r>
          </a:p>
          <a:p>
            <a:pPr marL="0" indent="0">
              <a:buNone/>
            </a:pPr>
            <a:endParaRPr lang="nb-NO" baseline="0" dirty="0"/>
          </a:p>
          <a:p>
            <a:endParaRPr lang="nb-NO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00D-1D87-4196-9914-156B046ABED8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7813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3024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9976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4936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595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24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å slide liten tekstboks"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92000"/>
              </a:schemeClr>
            </a:gs>
            <a:gs pos="0">
              <a:schemeClr val="bg1">
                <a:lumMod val="9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60400" y="1482230"/>
            <a:ext cx="5400000" cy="4787342"/>
          </a:xfrm>
          <a:prstGeom prst="rect">
            <a:avLst/>
          </a:prstGeom>
        </p:spPr>
        <p:txBody>
          <a:bodyPr/>
          <a:lstStyle>
            <a:lvl1pPr marL="342900" marR="0" indent="-342900" algn="l" defTabSz="60958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 lang="de-DE" sz="21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defRPr>
            </a:lvl1pPr>
            <a:lvl2pPr marL="912812" indent="-285750" algn="l">
              <a:buClr>
                <a:srgbClr val="406997"/>
              </a:buClr>
              <a:buSzPct val="75000"/>
              <a:buFont typeface="Wingdings" panose="05000000000000000000" pitchFamily="2" charset="2"/>
              <a:buChar char="§"/>
              <a:defRPr lang="nb-NO" sz="18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defRPr>
            </a:lvl2pPr>
            <a:lvl3pPr marL="1347788" indent="-269875" algn="l">
              <a:buClr>
                <a:srgbClr val="406997"/>
              </a:buClr>
              <a:buSzPct val="90000"/>
              <a:buFont typeface="Arial" panose="020B0604020202020204" pitchFamily="34" charset="0"/>
              <a:buChar char="•"/>
              <a:defRPr lang="nb-NO" sz="14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882775" indent="-271463" algn="l">
              <a:buClr>
                <a:srgbClr val="406997"/>
              </a:buClr>
              <a:buSzPct val="90000"/>
              <a:buFont typeface="Arial" panose="020B0604020202020204" pitchFamily="34" charset="0"/>
              <a:buChar char="•"/>
              <a:defRPr lang="nb-NO" sz="12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buBlip>
                <a:blip r:embed="rId3"/>
              </a:buBlip>
            </a:pPr>
            <a:r>
              <a:rPr lang="nb-NO" dirty="0"/>
              <a:t>Dette er nivå en</a:t>
            </a:r>
          </a:p>
          <a:p>
            <a:pPr lvl="1">
              <a:buBlip>
                <a:blip r:embed="rId3"/>
              </a:buBlip>
            </a:pPr>
            <a:r>
              <a:rPr lang="nb-NO" dirty="0"/>
              <a:t>Dette er nivå to</a:t>
            </a:r>
          </a:p>
          <a:p>
            <a:pPr lvl="2">
              <a:buBlip>
                <a:blip r:embed="rId3"/>
              </a:buBlip>
            </a:pPr>
            <a:r>
              <a:rPr lang="nb-NO" dirty="0"/>
              <a:t>Dette er nivå tre</a:t>
            </a:r>
          </a:p>
          <a:p>
            <a:pPr marL="1882775" lvl="3" indent="-271463"/>
            <a:r>
              <a:rPr lang="nb-NO" dirty="0"/>
              <a:t>Dette er nivå fire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660400" y="588428"/>
            <a:ext cx="10871200" cy="68989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6464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nb-NO" dirty="0"/>
              <a:t>Tittel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52ABF-44F5-4075-B5DA-B2E5FA36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A14B0-AD97-4B1D-BAE5-0CB062C6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BD5F4F7-E531-4318-AE93-4CFC691960A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5505" y="238297"/>
            <a:ext cx="1689329" cy="308628"/>
          </a:xfrm>
          <a:prstGeom prst="rect">
            <a:avLst/>
          </a:prstGeom>
        </p:spPr>
      </p:pic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C697BDA6-96CC-4DE8-879C-0E679C2D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754019BE-D00F-434E-8AE7-41D5B4BEB272}" type="datetimeFigureOut">
              <a:rPr lang="nb-NO" smtClean="0"/>
              <a:pPr/>
              <a:t>04.12.2018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939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vit slide tom ute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6C933-EC78-4896-8FE3-FA6E0080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5165A-8F58-4D4E-9D4A-793E2946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A892C94F-D4C3-4D9E-A5E2-69081559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754019BE-D00F-434E-8AE7-41D5B4BEB272}" type="datetimeFigureOut">
              <a:rPr lang="nb-NO" smtClean="0"/>
              <a:pPr/>
              <a:t>04.12.2018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661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å slide">
    <p:bg>
      <p:bgPr>
        <a:gradFill flip="none" rotWithShape="1">
          <a:gsLst>
            <a:gs pos="75000">
              <a:srgbClr val="FFFFFF">
                <a:alpha val="70000"/>
              </a:srgbClr>
            </a:gs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67"/>
          <a:stretch/>
        </p:blipFill>
        <p:spPr>
          <a:xfrm>
            <a:off x="10006593" y="253497"/>
            <a:ext cx="1847587" cy="334931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96A298-5481-45E5-99FD-0350F25C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19BE-D00F-434E-8AE7-41D5B4BEB272}" type="datetimeFigureOut">
              <a:rPr lang="nb-NO" smtClean="0"/>
              <a:pPr/>
              <a:t>04.12.2018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85300-EF40-44EE-ADAF-0C55A71B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9C0ED8-CAB9-4248-87B5-BFD52B0A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736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å slide">
    <p:bg>
      <p:bgPr>
        <a:gradFill flip="none" rotWithShape="1">
          <a:gsLst>
            <a:gs pos="75000">
              <a:srgbClr val="FFFFFF">
                <a:alpha val="70000"/>
              </a:srgbClr>
            </a:gs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60400" y="1482230"/>
            <a:ext cx="5400000" cy="5032870"/>
          </a:xfrm>
          <a:prstGeom prst="rect">
            <a:avLst/>
          </a:prstGeom>
        </p:spPr>
        <p:txBody>
          <a:bodyPr/>
          <a:lstStyle>
            <a:lvl1pPr marL="355591" indent="-355591" algn="l">
              <a:spcBef>
                <a:spcPts val="1200"/>
              </a:spcBef>
              <a:buSzPct val="90000"/>
              <a:buFontTx/>
              <a:buBlip>
                <a:blip r:embed="rId3"/>
              </a:buBlip>
              <a:defRPr lang="de-DE" sz="2100" b="0" i="0" kern="1200" dirty="0" smtClean="0">
                <a:solidFill>
                  <a:schemeClr val="tx1">
                    <a:lumMod val="75000"/>
                  </a:schemeClr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defRPr>
            </a:lvl1pPr>
            <a:lvl2pPr marL="898525" indent="-271463" algn="l">
              <a:buSzPct val="75000"/>
              <a:buFontTx/>
              <a:buBlip>
                <a:blip r:embed="rId4"/>
              </a:buBlip>
              <a:defRPr lang="nb-NO" sz="1800" b="0" i="0" kern="1200" dirty="0" smtClean="0">
                <a:solidFill>
                  <a:schemeClr val="tx1">
                    <a:lumMod val="75000"/>
                  </a:schemeClr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defRPr>
            </a:lvl2pPr>
            <a:lvl3pPr marL="1347788" indent="-269875" algn="l">
              <a:buSzPct val="90000"/>
              <a:buFontTx/>
              <a:buBlip>
                <a:blip r:embed="rId3"/>
              </a:buBlip>
              <a:defRPr lang="nb-NO" sz="1600" b="0" i="0" kern="1200" dirty="0" smtClean="0">
                <a:solidFill>
                  <a:schemeClr val="tx1">
                    <a:lumMod val="7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882775" indent="-271463" algn="l">
              <a:buSzPct val="90000"/>
              <a:buFontTx/>
              <a:buBlip>
                <a:blip r:embed="rId3"/>
              </a:buBlip>
              <a:defRPr lang="nb-NO" sz="1400" b="0" i="0" kern="1200" dirty="0" smtClean="0">
                <a:solidFill>
                  <a:schemeClr val="tx1">
                    <a:lumMod val="7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Morbi egestas </a:t>
            </a:r>
            <a:r>
              <a:rPr lang="nb-NO" dirty="0" err="1"/>
              <a:t>ipsum</a:t>
            </a:r>
            <a:r>
              <a:rPr lang="nb-NO" dirty="0"/>
              <a:t> </a:t>
            </a:r>
            <a:r>
              <a:rPr lang="nb-NO" dirty="0" err="1"/>
              <a:t>tempor</a:t>
            </a:r>
            <a:r>
              <a:rPr lang="nb-NO" dirty="0"/>
              <a:t> urna egestas </a:t>
            </a:r>
            <a:r>
              <a:rPr lang="nb-NO" dirty="0" err="1"/>
              <a:t>ipsum</a:t>
            </a:r>
            <a:r>
              <a:rPr lang="nb-NO" dirty="0"/>
              <a:t> </a:t>
            </a:r>
            <a:r>
              <a:rPr lang="nb-NO" dirty="0" err="1"/>
              <a:t>tempor</a:t>
            </a:r>
            <a:r>
              <a:rPr lang="nb-NO" dirty="0"/>
              <a:t> </a:t>
            </a:r>
            <a:r>
              <a:rPr lang="nb-NO" dirty="0" err="1"/>
              <a:t>phare</a:t>
            </a:r>
            <a:r>
              <a:rPr lang="nb-NO" dirty="0"/>
              <a:t> </a:t>
            </a:r>
            <a:r>
              <a:rPr lang="nb-NO" dirty="0" err="1"/>
              <a:t>tra</a:t>
            </a:r>
            <a:r>
              <a:rPr lang="nb-NO" dirty="0"/>
              <a:t> </a:t>
            </a:r>
            <a:r>
              <a:rPr lang="nb-NO" dirty="0" err="1"/>
              <a:t>ipsum</a:t>
            </a:r>
            <a:r>
              <a:rPr lang="nb-NO" dirty="0"/>
              <a:t> ut </a:t>
            </a:r>
            <a:r>
              <a:rPr lang="nb-NO" dirty="0" err="1"/>
              <a:t>justo</a:t>
            </a:r>
            <a:endParaRPr lang="de-DE" dirty="0"/>
          </a:p>
          <a:p>
            <a:pPr lvl="1"/>
            <a:r>
              <a:rPr lang="de-DE" dirty="0"/>
              <a:t>Fsgdfhgdhdf</a:t>
            </a:r>
          </a:p>
          <a:p>
            <a:pPr lvl="1"/>
            <a:r>
              <a:rPr lang="de-DE" dirty="0"/>
              <a:t>Sfsfsf</a:t>
            </a:r>
          </a:p>
          <a:p>
            <a:pPr lvl="2"/>
            <a:r>
              <a:rPr lang="de-DE" dirty="0"/>
              <a:t>Sgdsgdfgg</a:t>
            </a:r>
          </a:p>
          <a:p>
            <a:pPr lvl="3"/>
            <a:r>
              <a:rPr lang="de-DE" dirty="0"/>
              <a:t>Sdgdfg</a:t>
            </a:r>
          </a:p>
          <a:p>
            <a:pPr lvl="0"/>
            <a:endParaRPr lang="nb-NO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660400" y="588428"/>
            <a:ext cx="10871200" cy="68989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nb-NO" dirty="0"/>
              <a:t>Tittel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67"/>
          <a:stretch/>
        </p:blipFill>
        <p:spPr>
          <a:xfrm>
            <a:off x="10006593" y="253497"/>
            <a:ext cx="1847587" cy="33493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2B66D-DF5A-497E-AF94-69830B1C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19BE-D00F-434E-8AE7-41D5B4BEB272}" type="datetimeFigureOut">
              <a:rPr lang="nb-NO" smtClean="0"/>
              <a:pPr/>
              <a:t>04.12.2018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52ABF-44F5-4075-B5DA-B2E5FA36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A14B0-AD97-4B1D-BAE5-0CB062C6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0204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å slide">
    <p:bg>
      <p:bgPr>
        <a:gradFill flip="none" rotWithShape="1">
          <a:gsLst>
            <a:gs pos="75000">
              <a:srgbClr val="FFFFFF">
                <a:alpha val="70000"/>
              </a:srgbClr>
            </a:gs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660400" y="588428"/>
            <a:ext cx="10871200" cy="68989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nb-NO" dirty="0"/>
              <a:t>Her kommer det en veldig lang tittel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67"/>
          <a:stretch/>
        </p:blipFill>
        <p:spPr>
          <a:xfrm>
            <a:off x="10006593" y="253497"/>
            <a:ext cx="1847587" cy="33493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A83D4-C8F6-463E-9D04-B76CA3FA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19BE-D00F-434E-8AE7-41D5B4BEB272}" type="datetimeFigureOut">
              <a:rPr lang="nb-NO" smtClean="0"/>
              <a:pPr/>
              <a:t>04.12.2018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406CF-2A2B-448C-837E-A2B2B964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7EB95-B0F2-4FE5-BE1B-1D3F716A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341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å slide stor tekstboks"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92000"/>
              </a:schemeClr>
            </a:gs>
            <a:gs pos="0">
              <a:schemeClr val="bg1">
                <a:lumMod val="9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60400" y="1482229"/>
            <a:ext cx="10464800" cy="4787343"/>
          </a:xfrm>
          <a:prstGeom prst="rect">
            <a:avLst/>
          </a:prstGeom>
        </p:spPr>
        <p:txBody>
          <a:bodyPr/>
          <a:lstStyle>
            <a:lvl1pPr marL="342900" marR="0" indent="-342900" algn="l" defTabSz="60958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 lang="de-DE" sz="21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defRPr>
            </a:lvl1pPr>
            <a:lvl2pPr marL="912812" indent="-285750" algn="l">
              <a:buClr>
                <a:srgbClr val="406997"/>
              </a:buClr>
              <a:buSzPct val="75000"/>
              <a:buFont typeface="Wingdings" panose="05000000000000000000" pitchFamily="2" charset="2"/>
              <a:buChar char="§"/>
              <a:defRPr lang="nb-NO" sz="18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defRPr>
            </a:lvl2pPr>
            <a:lvl3pPr marL="1347788" indent="-269875" algn="l">
              <a:buClr>
                <a:srgbClr val="406997"/>
              </a:buClr>
              <a:buSzPct val="90000"/>
              <a:buFont typeface="Arial" panose="020B0604020202020204" pitchFamily="34" charset="0"/>
              <a:buChar char="•"/>
              <a:defRPr lang="nb-NO" sz="14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882775" indent="-271463" algn="l">
              <a:buClr>
                <a:srgbClr val="406997"/>
              </a:buClr>
              <a:buSzPct val="90000"/>
              <a:buFont typeface="Arial" panose="020B0604020202020204" pitchFamily="34" charset="0"/>
              <a:buChar char="•"/>
              <a:defRPr lang="nb-NO" sz="12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buBlip>
                <a:blip r:embed="rId3"/>
              </a:buBlip>
            </a:pPr>
            <a:r>
              <a:rPr lang="nb-NO" dirty="0"/>
              <a:t>Dette er nivå en</a:t>
            </a:r>
          </a:p>
          <a:p>
            <a:pPr lvl="1">
              <a:buBlip>
                <a:blip r:embed="rId3"/>
              </a:buBlip>
            </a:pPr>
            <a:r>
              <a:rPr lang="nb-NO" dirty="0"/>
              <a:t>Dette er nivå to</a:t>
            </a:r>
          </a:p>
          <a:p>
            <a:pPr lvl="2">
              <a:buBlip>
                <a:blip r:embed="rId3"/>
              </a:buBlip>
            </a:pPr>
            <a:r>
              <a:rPr lang="nb-NO" dirty="0"/>
              <a:t>Dette er nivå tre</a:t>
            </a:r>
          </a:p>
          <a:p>
            <a:pPr marL="1882775" lvl="3" indent="-271463"/>
            <a:r>
              <a:rPr lang="nb-NO" dirty="0"/>
              <a:t>Dette er nivå fire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660400" y="588428"/>
            <a:ext cx="10871200" cy="68989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6464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nb-NO" dirty="0"/>
              <a:t>Tittel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52ABF-44F5-4075-B5DA-B2E5FA36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A14B0-AD97-4B1D-BAE5-0CB062C6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BD5F4F7-E531-4318-AE93-4CFC691960A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5505" y="238297"/>
            <a:ext cx="1689329" cy="308628"/>
          </a:xfrm>
          <a:prstGeom prst="rect">
            <a:avLst/>
          </a:prstGeom>
        </p:spPr>
      </p:pic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C697BDA6-96CC-4DE8-879C-0E679C2D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754019BE-D00F-434E-8AE7-41D5B4BEB272}" type="datetimeFigureOut">
              <a:rPr lang="nb-NO" smtClean="0"/>
              <a:pPr/>
              <a:t>04.12.2018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725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å slide ingen tekstboks"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92000"/>
              </a:schemeClr>
            </a:gs>
            <a:gs pos="0">
              <a:schemeClr val="bg1">
                <a:lumMod val="9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660400" y="588428"/>
            <a:ext cx="10871200" cy="68989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6464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nb-NO" dirty="0"/>
              <a:t>Tittel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406CF-2A2B-448C-837E-A2B2B964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7EB95-B0F2-4FE5-BE1B-1D3F716A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E4EADAB-03F4-4A59-AE32-13FA25A3A3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5505" y="238297"/>
            <a:ext cx="1689329" cy="308628"/>
          </a:xfrm>
          <a:prstGeom prst="rect">
            <a:avLst/>
          </a:prstGeom>
        </p:spPr>
      </p:pic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BEB53CC3-64CC-42FF-B981-00109196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754019BE-D00F-434E-8AE7-41D5B4BEB272}" type="datetimeFigureOut">
              <a:rPr lang="nb-NO" smtClean="0"/>
              <a:pPr/>
              <a:t>04.12.2018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90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å slide tom"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92000"/>
              </a:schemeClr>
            </a:gs>
            <a:gs pos="0">
              <a:schemeClr val="bg1">
                <a:lumMod val="9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85300-EF40-44EE-ADAF-0C55A71B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9C0ED8-CAB9-4248-87B5-BFD52B0A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F6EAE7C-7D3B-4514-9438-C7EA800B51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5505" y="238297"/>
            <a:ext cx="1689329" cy="308628"/>
          </a:xfrm>
          <a:prstGeom prst="rect">
            <a:avLst/>
          </a:prstGeom>
        </p:spPr>
      </p:pic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5B336E77-92F3-4004-97CD-563FF012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754019BE-D00F-434E-8AE7-41D5B4BEB272}" type="datetimeFigureOut">
              <a:rPr lang="nb-NO" smtClean="0"/>
              <a:pPr/>
              <a:t>04.12.2018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971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å slide tom uten logo"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92000"/>
              </a:schemeClr>
            </a:gs>
            <a:gs pos="0">
              <a:schemeClr val="bg1">
                <a:lumMod val="9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EFCD5-DF71-4431-BDBC-0C9DBF0B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6785B-FEBD-4AA7-B415-75986A63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E24EC43B-E7A4-4E94-A6D2-67D1FA6F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754019BE-D00F-434E-8AE7-41D5B4BEB272}" type="datetimeFigureOut">
              <a:rPr lang="nb-NO" smtClean="0"/>
              <a:pPr/>
              <a:t>04.12.2018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570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vit slide ingen tekst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660400" y="588428"/>
            <a:ext cx="10871200" cy="68989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6464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nb-NO" dirty="0"/>
              <a:t>Tittel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2FD4A-EEF5-43AC-8CA8-C23D934D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A8CCB-D2D0-49F2-A1B3-9F218B7E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323B4D-C723-4D2C-A617-8F0A3F715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5505" y="238297"/>
            <a:ext cx="1689329" cy="308628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8C5DFEF-7B60-4F1F-83AC-ED9B0774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754019BE-D00F-434E-8AE7-41D5B4BEB272}" type="datetimeFigureOut">
              <a:rPr lang="nb-NO" smtClean="0"/>
              <a:pPr/>
              <a:t>04.12.2018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598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vit slide ingen tekst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660400" y="588428"/>
            <a:ext cx="10871200" cy="68989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6464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nb-NO" dirty="0"/>
              <a:t>Tittel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2FD4A-EEF5-43AC-8CA8-C23D934D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A8CCB-D2D0-49F2-A1B3-9F218B7E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323B4D-C723-4D2C-A617-8F0A3F715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5505" y="238297"/>
            <a:ext cx="1689329" cy="308628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8C5DFEF-7B60-4F1F-83AC-ED9B0774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754019BE-D00F-434E-8AE7-41D5B4BEB272}" type="datetimeFigureOut">
              <a:rPr lang="nb-NO" smtClean="0"/>
              <a:pPr/>
              <a:t>04.12.2018</a:t>
            </a:fld>
            <a:endParaRPr lang="nb-NO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453B496C-8840-48A6-96BB-7CF070B6E2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0400" y="1482230"/>
            <a:ext cx="5400000" cy="4787342"/>
          </a:xfrm>
          <a:prstGeom prst="rect">
            <a:avLst/>
          </a:prstGeom>
        </p:spPr>
        <p:txBody>
          <a:bodyPr/>
          <a:lstStyle>
            <a:lvl1pPr marL="342900" marR="0" indent="-342900" algn="l" defTabSz="60958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 lang="de-DE" sz="21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defRPr>
            </a:lvl1pPr>
            <a:lvl2pPr marL="912812" indent="-285750" algn="l">
              <a:buClr>
                <a:srgbClr val="406997"/>
              </a:buClr>
              <a:buSzPct val="75000"/>
              <a:buFont typeface="Wingdings" panose="05000000000000000000" pitchFamily="2" charset="2"/>
              <a:buChar char="§"/>
              <a:defRPr lang="nb-NO" sz="18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defRPr>
            </a:lvl2pPr>
            <a:lvl3pPr marL="1347788" indent="-269875" algn="l">
              <a:buClr>
                <a:srgbClr val="406997"/>
              </a:buClr>
              <a:buSzPct val="90000"/>
              <a:buFont typeface="Arial" panose="020B0604020202020204" pitchFamily="34" charset="0"/>
              <a:buChar char="•"/>
              <a:defRPr lang="nb-NO" sz="14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882775" indent="-271463" algn="l">
              <a:buClr>
                <a:srgbClr val="406997"/>
              </a:buClr>
              <a:buSzPct val="90000"/>
              <a:buFont typeface="Arial" panose="020B0604020202020204" pitchFamily="34" charset="0"/>
              <a:buChar char="•"/>
              <a:defRPr lang="nb-NO" sz="12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buBlip>
                <a:blip r:embed="rId5"/>
              </a:buBlip>
            </a:pPr>
            <a:r>
              <a:rPr lang="nb-NO" dirty="0"/>
              <a:t>Dette er nivå en</a:t>
            </a:r>
          </a:p>
          <a:p>
            <a:pPr lvl="1">
              <a:buBlip>
                <a:blip r:embed="rId5"/>
              </a:buBlip>
            </a:pPr>
            <a:r>
              <a:rPr lang="nb-NO" dirty="0"/>
              <a:t>Dette er nivå to</a:t>
            </a:r>
          </a:p>
          <a:p>
            <a:pPr lvl="2">
              <a:buBlip>
                <a:blip r:embed="rId5"/>
              </a:buBlip>
            </a:pPr>
            <a:r>
              <a:rPr lang="nb-NO" dirty="0"/>
              <a:t>Dette er nivå tre</a:t>
            </a:r>
          </a:p>
          <a:p>
            <a:pPr marL="1882775" lvl="3" indent="-271463"/>
            <a:r>
              <a:rPr lang="nb-NO" dirty="0"/>
              <a:t>Dette er nivå fire</a:t>
            </a:r>
          </a:p>
        </p:txBody>
      </p:sp>
    </p:spTree>
    <p:extLst>
      <p:ext uri="{BB962C8B-B14F-4D97-AF65-F5344CB8AC3E}">
        <p14:creationId xmlns:p14="http://schemas.microsoft.com/office/powerpoint/2010/main" val="348915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Hvit slide ingen tekst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660400" y="588428"/>
            <a:ext cx="10871200" cy="68989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6464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nb-NO" dirty="0"/>
              <a:t>Tittel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2FD4A-EEF5-43AC-8CA8-C23D934D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A8CCB-D2D0-49F2-A1B3-9F218B7E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323B4D-C723-4D2C-A617-8F0A3F715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5505" y="238297"/>
            <a:ext cx="1689329" cy="308628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8C5DFEF-7B60-4F1F-83AC-ED9B0774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754019BE-D00F-434E-8AE7-41D5B4BEB272}" type="datetimeFigureOut">
              <a:rPr lang="nb-NO" smtClean="0"/>
              <a:pPr/>
              <a:t>04.12.2018</a:t>
            </a:fld>
            <a:endParaRPr lang="nb-NO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09159412-822E-49A2-B9F7-52B05ED43B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0400" y="1482229"/>
            <a:ext cx="10464800" cy="4787343"/>
          </a:xfrm>
          <a:prstGeom prst="rect">
            <a:avLst/>
          </a:prstGeom>
        </p:spPr>
        <p:txBody>
          <a:bodyPr/>
          <a:lstStyle>
            <a:lvl1pPr marL="342900" marR="0" indent="-342900" algn="l" defTabSz="60958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 lang="de-DE" sz="21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defRPr>
            </a:lvl1pPr>
            <a:lvl2pPr marL="912812" indent="-285750" algn="l">
              <a:buClr>
                <a:srgbClr val="406997"/>
              </a:buClr>
              <a:buSzPct val="75000"/>
              <a:buFont typeface="Wingdings" panose="05000000000000000000" pitchFamily="2" charset="2"/>
              <a:buChar char="§"/>
              <a:defRPr lang="nb-NO" sz="18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defRPr>
            </a:lvl2pPr>
            <a:lvl3pPr marL="1347788" indent="-269875" algn="l">
              <a:buClr>
                <a:srgbClr val="406997"/>
              </a:buClr>
              <a:buSzPct val="90000"/>
              <a:buFont typeface="Arial" panose="020B0604020202020204" pitchFamily="34" charset="0"/>
              <a:buChar char="•"/>
              <a:defRPr lang="nb-NO" sz="14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882775" indent="-271463" algn="l">
              <a:buClr>
                <a:srgbClr val="406997"/>
              </a:buClr>
              <a:buSzPct val="90000"/>
              <a:buFont typeface="Arial" panose="020B0604020202020204" pitchFamily="34" charset="0"/>
              <a:buChar char="•"/>
              <a:defRPr lang="nb-NO" sz="12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buBlip>
                <a:blip r:embed="rId5"/>
              </a:buBlip>
            </a:pPr>
            <a:r>
              <a:rPr lang="nb-NO" dirty="0"/>
              <a:t>Dette er nivå en</a:t>
            </a:r>
          </a:p>
          <a:p>
            <a:pPr lvl="1">
              <a:buBlip>
                <a:blip r:embed="rId5"/>
              </a:buBlip>
            </a:pPr>
            <a:r>
              <a:rPr lang="nb-NO" dirty="0"/>
              <a:t>Dette er nivå to</a:t>
            </a:r>
          </a:p>
          <a:p>
            <a:pPr lvl="2">
              <a:buBlip>
                <a:blip r:embed="rId5"/>
              </a:buBlip>
            </a:pPr>
            <a:r>
              <a:rPr lang="nb-NO" dirty="0"/>
              <a:t>Dette er nivå tre</a:t>
            </a:r>
          </a:p>
          <a:p>
            <a:pPr marL="1882775" lvl="3" indent="-271463"/>
            <a:r>
              <a:rPr lang="nb-NO" dirty="0"/>
              <a:t>Dette er nivå fire</a:t>
            </a:r>
          </a:p>
        </p:txBody>
      </p:sp>
    </p:spTree>
    <p:extLst>
      <p:ext uri="{BB962C8B-B14F-4D97-AF65-F5344CB8AC3E}">
        <p14:creationId xmlns:p14="http://schemas.microsoft.com/office/powerpoint/2010/main" val="68918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vit slide 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D20BEA-E389-4762-99D1-F57C3114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707F3-22B1-48A5-80D2-F39BF8CE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A053EDE-E74A-43A8-B613-1BB32CCEDF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5505" y="238297"/>
            <a:ext cx="1689329" cy="308628"/>
          </a:xfrm>
          <a:prstGeom prst="rect">
            <a:avLst/>
          </a:prstGeom>
        </p:spPr>
      </p:pic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60EFB768-24AB-4E73-8112-35F07899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754019BE-D00F-434E-8AE7-41D5B4BEB272}" type="datetimeFigureOut">
              <a:rPr lang="nb-NO" smtClean="0"/>
              <a:pPr/>
              <a:t>04.12.2018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670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41ED9-333F-4BE6-9D58-5CD57346E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6464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75A4C-FF39-473F-8F0B-5C9236BDF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0AFEF879-5711-4A44-989B-55C4808D4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46464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754019BE-D00F-434E-8AE7-41D5B4BEB272}" type="datetimeFigureOut">
              <a:rPr lang="nb-NO" smtClean="0"/>
              <a:pPr/>
              <a:t>04.12.2018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4127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9" r:id="rId2"/>
    <p:sldLayoutId id="2147483671" r:id="rId3"/>
    <p:sldLayoutId id="2147483672" r:id="rId4"/>
    <p:sldLayoutId id="2147483674" r:id="rId5"/>
    <p:sldLayoutId id="2147483676" r:id="rId6"/>
    <p:sldLayoutId id="2147483680" r:id="rId7"/>
    <p:sldLayoutId id="2147483681" r:id="rId8"/>
    <p:sldLayoutId id="2147483677" r:id="rId9"/>
    <p:sldLayoutId id="2147483678" r:id="rId10"/>
    <p:sldLayoutId id="2147483682" r:id="rId11"/>
    <p:sldLayoutId id="2147483683" r:id="rId12"/>
    <p:sldLayoutId id="2147483684" r:id="rId13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dimartinse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luxdata.com/time-series-platform/influxdb/" TargetMode="External"/><Relationship Id="rId7" Type="http://schemas.openxmlformats.org/officeDocument/2006/relationships/hyperlink" Target="https://www.rudimartinsen.com/2018/12/03/vsphere-performance-vcenter-server-appliance-vcsa-monitoring/" TargetMode="External"/><Relationship Id="rId2" Type="http://schemas.openxmlformats.org/officeDocument/2006/relationships/hyperlink" Target="https://www.rudimartinsen.com/vsphere-performa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mware/vsphere-automation-sdk-rest/tree/master/samples/postman" TargetMode="External"/><Relationship Id="rId5" Type="http://schemas.openxmlformats.org/officeDocument/2006/relationships/hyperlink" Target="https://code.vmware.com/apis" TargetMode="External"/><Relationship Id="rId4" Type="http://schemas.openxmlformats.org/officeDocument/2006/relationships/hyperlink" Target="https://grafana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rudimartinsen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1B2BC8-96CE-4A2B-86A2-A93C83DBC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7D0CFDC-2A61-4A69-8AC1-2EB666E05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6176" y="2326545"/>
            <a:ext cx="8819644" cy="2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3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7C21-35CD-43F2-80AB-B83CF44B9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Intility – VMware </a:t>
            </a:r>
            <a:r>
              <a:rPr lang="nb-NO" dirty="0" err="1"/>
              <a:t>environment</a:t>
            </a:r>
            <a:endParaRPr lang="nb-N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7EC55-9688-46A0-9255-BD7195794C54}"/>
              </a:ext>
            </a:extLst>
          </p:cNvPr>
          <p:cNvSpPr/>
          <p:nvPr/>
        </p:nvSpPr>
        <p:spPr>
          <a:xfrm>
            <a:off x="1070583" y="2261308"/>
            <a:ext cx="3160223" cy="1167692"/>
          </a:xfrm>
          <a:prstGeom prst="rect">
            <a:avLst/>
          </a:prstGeom>
          <a:solidFill>
            <a:srgbClr val="7A96B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000" dirty="0"/>
              <a:t>5</a:t>
            </a:r>
          </a:p>
          <a:p>
            <a:pPr algn="ctr"/>
            <a:r>
              <a:rPr lang="nb-NO" dirty="0" err="1"/>
              <a:t>vCenters</a:t>
            </a:r>
            <a:endParaRPr lang="nb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1CDBFB-48E3-4A95-8691-E69B1A5C6CA8}"/>
              </a:ext>
            </a:extLst>
          </p:cNvPr>
          <p:cNvSpPr/>
          <p:nvPr/>
        </p:nvSpPr>
        <p:spPr>
          <a:xfrm>
            <a:off x="7961193" y="2261308"/>
            <a:ext cx="3160223" cy="1167692"/>
          </a:xfrm>
          <a:prstGeom prst="rect">
            <a:avLst/>
          </a:prstGeom>
          <a:solidFill>
            <a:srgbClr val="7A96B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000" dirty="0"/>
              <a:t>80</a:t>
            </a:r>
          </a:p>
          <a:p>
            <a:pPr algn="ctr"/>
            <a:r>
              <a:rPr lang="nb-NO" dirty="0"/>
              <a:t>Clusters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307930-0CF1-4B06-B2E1-D918079ACEAA}"/>
              </a:ext>
            </a:extLst>
          </p:cNvPr>
          <p:cNvSpPr/>
          <p:nvPr/>
        </p:nvSpPr>
        <p:spPr>
          <a:xfrm>
            <a:off x="7961193" y="4090108"/>
            <a:ext cx="3173872" cy="1167692"/>
          </a:xfrm>
          <a:prstGeom prst="rect">
            <a:avLst/>
          </a:prstGeom>
          <a:solidFill>
            <a:srgbClr val="7A96B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000" dirty="0"/>
              <a:t>350</a:t>
            </a:r>
          </a:p>
          <a:p>
            <a:pPr algn="ctr"/>
            <a:r>
              <a:rPr lang="nb-NO" dirty="0"/>
              <a:t>Hosts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F1CDE2-80BA-407F-BD94-EE70BCCB772C}"/>
              </a:ext>
            </a:extLst>
          </p:cNvPr>
          <p:cNvSpPr/>
          <p:nvPr/>
        </p:nvSpPr>
        <p:spPr>
          <a:xfrm>
            <a:off x="1070583" y="4090108"/>
            <a:ext cx="3160223" cy="1167692"/>
          </a:xfrm>
          <a:prstGeom prst="rect">
            <a:avLst/>
          </a:prstGeom>
          <a:solidFill>
            <a:srgbClr val="7A96B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000" dirty="0"/>
              <a:t>5000</a:t>
            </a:r>
          </a:p>
          <a:p>
            <a:pPr algn="ctr"/>
            <a:r>
              <a:rPr lang="nb-NO" dirty="0"/>
              <a:t>VMs</a:t>
            </a:r>
          </a:p>
        </p:txBody>
      </p:sp>
    </p:spTree>
    <p:extLst>
      <p:ext uri="{BB962C8B-B14F-4D97-AF65-F5344CB8AC3E}">
        <p14:creationId xmlns:p14="http://schemas.microsoft.com/office/powerpoint/2010/main" val="1235432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7C21-35CD-43F2-80AB-B83CF44B9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Intility – VMware </a:t>
            </a:r>
            <a:r>
              <a:rPr lang="nb-NO" dirty="0" err="1"/>
              <a:t>environment</a:t>
            </a:r>
            <a:endParaRPr lang="nb-N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7EC55-9688-46A0-9255-BD7195794C54}"/>
              </a:ext>
            </a:extLst>
          </p:cNvPr>
          <p:cNvSpPr/>
          <p:nvPr/>
        </p:nvSpPr>
        <p:spPr>
          <a:xfrm>
            <a:off x="1070583" y="2261308"/>
            <a:ext cx="3160223" cy="1167692"/>
          </a:xfrm>
          <a:prstGeom prst="rect">
            <a:avLst/>
          </a:prstGeom>
          <a:solidFill>
            <a:srgbClr val="7A96B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000" dirty="0"/>
              <a:t>5</a:t>
            </a:r>
          </a:p>
          <a:p>
            <a:pPr algn="ctr"/>
            <a:r>
              <a:rPr lang="nb-NO" dirty="0" err="1"/>
              <a:t>vCenters</a:t>
            </a:r>
            <a:endParaRPr lang="nb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1CDBFB-48E3-4A95-8691-E69B1A5C6CA8}"/>
              </a:ext>
            </a:extLst>
          </p:cNvPr>
          <p:cNvSpPr/>
          <p:nvPr/>
        </p:nvSpPr>
        <p:spPr>
          <a:xfrm>
            <a:off x="7961193" y="2261308"/>
            <a:ext cx="3160223" cy="1167692"/>
          </a:xfrm>
          <a:prstGeom prst="rect">
            <a:avLst/>
          </a:prstGeom>
          <a:solidFill>
            <a:srgbClr val="7A96B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000" dirty="0"/>
              <a:t>80</a:t>
            </a:r>
          </a:p>
          <a:p>
            <a:pPr algn="ctr"/>
            <a:r>
              <a:rPr lang="nb-NO" dirty="0"/>
              <a:t>Clusters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307930-0CF1-4B06-B2E1-D918079ACEAA}"/>
              </a:ext>
            </a:extLst>
          </p:cNvPr>
          <p:cNvSpPr/>
          <p:nvPr/>
        </p:nvSpPr>
        <p:spPr>
          <a:xfrm>
            <a:off x="7961193" y="4090108"/>
            <a:ext cx="3173872" cy="1167692"/>
          </a:xfrm>
          <a:prstGeom prst="rect">
            <a:avLst/>
          </a:prstGeom>
          <a:solidFill>
            <a:srgbClr val="7A96B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000" dirty="0"/>
              <a:t>350</a:t>
            </a:r>
          </a:p>
          <a:p>
            <a:pPr algn="ctr"/>
            <a:r>
              <a:rPr lang="nb-NO" dirty="0"/>
              <a:t>Hosts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F1CDE2-80BA-407F-BD94-EE70BCCB772C}"/>
              </a:ext>
            </a:extLst>
          </p:cNvPr>
          <p:cNvSpPr/>
          <p:nvPr/>
        </p:nvSpPr>
        <p:spPr>
          <a:xfrm>
            <a:off x="1070583" y="4090108"/>
            <a:ext cx="3160223" cy="1167692"/>
          </a:xfrm>
          <a:prstGeom prst="rect">
            <a:avLst/>
          </a:prstGeom>
          <a:solidFill>
            <a:srgbClr val="7A96B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000" dirty="0"/>
              <a:t>5000</a:t>
            </a:r>
          </a:p>
          <a:p>
            <a:pPr algn="ctr"/>
            <a:r>
              <a:rPr lang="nb-NO" dirty="0"/>
              <a:t>VMs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F73B0-5818-4D2E-BAC9-15214F0E1E51}"/>
              </a:ext>
            </a:extLst>
          </p:cNvPr>
          <p:cNvSpPr/>
          <p:nvPr/>
        </p:nvSpPr>
        <p:spPr>
          <a:xfrm>
            <a:off x="4509064" y="3292054"/>
            <a:ext cx="3173872" cy="1167692"/>
          </a:xfrm>
          <a:prstGeom prst="rect">
            <a:avLst/>
          </a:prstGeom>
          <a:solidFill>
            <a:srgbClr val="7A96B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000" dirty="0"/>
              <a:t>20</a:t>
            </a:r>
          </a:p>
          <a:p>
            <a:pPr algn="ctr"/>
            <a:r>
              <a:rPr lang="nb-NO" dirty="0"/>
              <a:t>Storage </a:t>
            </a:r>
            <a:r>
              <a:rPr lang="nb-NO" dirty="0" err="1"/>
              <a:t>Arrays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33061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0E0070-390E-4AA9-98DD-856591B70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vSphere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– Short </a:t>
            </a:r>
            <a:r>
              <a:rPr lang="nb-NO" dirty="0" err="1"/>
              <a:t>recap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56678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6C5542-FD12-4633-9234-71E68CDE6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173" y="2100518"/>
            <a:ext cx="6105654" cy="355076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A0E0070-390E-4AA9-98DD-856591B70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vSphere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– Short </a:t>
            </a:r>
            <a:r>
              <a:rPr lang="nb-NO" dirty="0" err="1"/>
              <a:t>recap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15209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6C5542-FD12-4633-9234-71E68CDE6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173" y="2100518"/>
            <a:ext cx="6105654" cy="355076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A0E0070-390E-4AA9-98DD-856591B70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vSphere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– Short </a:t>
            </a:r>
            <a:r>
              <a:rPr lang="nb-NO" dirty="0" err="1"/>
              <a:t>recap</a:t>
            </a:r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B8802-E39D-44C1-958A-7CA5E5709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59" y="1968214"/>
            <a:ext cx="6890364" cy="329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42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6C5542-FD12-4633-9234-71E68CDE6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173" y="2100518"/>
            <a:ext cx="6105654" cy="355076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A0E0070-390E-4AA9-98DD-856591B70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vSphere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– Short </a:t>
            </a:r>
            <a:r>
              <a:rPr lang="nb-NO" dirty="0" err="1"/>
              <a:t>recap</a:t>
            </a:r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B8802-E39D-44C1-958A-7CA5E5709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59" y="1968214"/>
            <a:ext cx="6890364" cy="32926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EEB8E5-EAC0-4311-823F-D6018B536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389" y="1278321"/>
            <a:ext cx="6233020" cy="298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2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6C5542-FD12-4633-9234-71E68CDE6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173" y="2100518"/>
            <a:ext cx="6105654" cy="355076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A0E0070-390E-4AA9-98DD-856591B70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vSphere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– Short </a:t>
            </a:r>
            <a:r>
              <a:rPr lang="nb-NO" dirty="0" err="1"/>
              <a:t>recap</a:t>
            </a:r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B8802-E39D-44C1-958A-7CA5E5709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59" y="1968214"/>
            <a:ext cx="6890364" cy="32926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EEB8E5-EAC0-4311-823F-D6018B536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389" y="1278321"/>
            <a:ext cx="6233020" cy="2988689"/>
          </a:xfrm>
          <a:prstGeom prst="rect">
            <a:avLst/>
          </a:prstGeom>
        </p:spPr>
      </p:pic>
      <p:pic>
        <p:nvPicPr>
          <p:cNvPr id="7" name="Picture 4" descr="Bilderesultat for vrealize operations manager">
            <a:extLst>
              <a:ext uri="{FF2B5EF4-FFF2-40B4-BE49-F238E27FC236}">
                <a16:creationId xmlns:a16="http://schemas.microsoft.com/office/drawing/2014/main" id="{6B9DAD02-F0AB-4F0E-8A12-7090DAD12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25" y="2444389"/>
            <a:ext cx="7220453" cy="355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671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6C5542-FD12-4633-9234-71E68CDE6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173" y="2100518"/>
            <a:ext cx="6105654" cy="355076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A0E0070-390E-4AA9-98DD-856591B70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vSphere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– Short </a:t>
            </a:r>
            <a:r>
              <a:rPr lang="nb-NO" dirty="0" err="1"/>
              <a:t>recap</a:t>
            </a:r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B8802-E39D-44C1-958A-7CA5E5709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59" y="1968214"/>
            <a:ext cx="6890364" cy="32926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EEB8E5-EAC0-4311-823F-D6018B536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389" y="1278321"/>
            <a:ext cx="6233020" cy="2988689"/>
          </a:xfrm>
          <a:prstGeom prst="rect">
            <a:avLst/>
          </a:prstGeom>
        </p:spPr>
      </p:pic>
      <p:pic>
        <p:nvPicPr>
          <p:cNvPr id="7" name="Picture 4" descr="Bilderesultat for vrealize operations manager">
            <a:extLst>
              <a:ext uri="{FF2B5EF4-FFF2-40B4-BE49-F238E27FC236}">
                <a16:creationId xmlns:a16="http://schemas.microsoft.com/office/drawing/2014/main" id="{6B9DAD02-F0AB-4F0E-8A12-7090DAD12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25" y="2444389"/>
            <a:ext cx="7220453" cy="355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27520F-25B0-4E6B-BCA4-51DF1258CA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0464" y="2169970"/>
            <a:ext cx="6541820" cy="3700841"/>
          </a:xfrm>
          <a:prstGeom prst="rect">
            <a:avLst/>
          </a:prstGeom>
        </p:spPr>
      </p:pic>
      <p:pic>
        <p:nvPicPr>
          <p:cNvPr id="9" name="Picture 2" descr="Bilderesultat for turbonomic">
            <a:extLst>
              <a:ext uri="{FF2B5EF4-FFF2-40B4-BE49-F238E27FC236}">
                <a16:creationId xmlns:a16="http://schemas.microsoft.com/office/drawing/2014/main" id="{7C78F8DC-F4A5-4A0C-ABDC-689749498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6559">
            <a:off x="6744360" y="3631404"/>
            <a:ext cx="2853128" cy="89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240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C733C5-DBEE-48B3-B29F-18C3B41E7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vSphere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– Short </a:t>
            </a:r>
            <a:r>
              <a:rPr lang="nb-NO" dirty="0" err="1"/>
              <a:t>recap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71173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C733C5-DBEE-48B3-B29F-18C3B41E7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vSphere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– Short </a:t>
            </a:r>
            <a:r>
              <a:rPr lang="nb-NO" dirty="0" err="1"/>
              <a:t>recap</a:t>
            </a:r>
            <a:endParaRPr lang="nb-NO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82A52F-F080-4E5A-B819-5E971F683950}"/>
              </a:ext>
            </a:extLst>
          </p:cNvPr>
          <p:cNvSpPr/>
          <p:nvPr/>
        </p:nvSpPr>
        <p:spPr>
          <a:xfrm>
            <a:off x="444461" y="2204746"/>
            <a:ext cx="1495313" cy="1194098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vCenter</a:t>
            </a:r>
            <a:endParaRPr lang="nb-N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E4086B-2CCC-4E6D-8705-33297FD5A96F}"/>
              </a:ext>
            </a:extLst>
          </p:cNvPr>
          <p:cNvCxnSpPr>
            <a:cxnSpLocks/>
          </p:cNvCxnSpPr>
          <p:nvPr/>
        </p:nvCxnSpPr>
        <p:spPr>
          <a:xfrm>
            <a:off x="2067790" y="2801795"/>
            <a:ext cx="11103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8DDED7-66D9-4C58-AD17-61C1B6C76AF9}"/>
              </a:ext>
            </a:extLst>
          </p:cNvPr>
          <p:cNvSpPr txBox="1"/>
          <p:nvPr/>
        </p:nvSpPr>
        <p:spPr>
          <a:xfrm>
            <a:off x="3075946" y="1120383"/>
            <a:ext cx="191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/>
              <a:t>Pull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25F0D-15BB-481F-9DD7-5744D3271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815" y="2145891"/>
            <a:ext cx="1467801" cy="118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3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"/>
    </mc:Choice>
    <mc:Fallback xmlns="">
      <p:transition spd="slow"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76B9DA-ACC8-4AB9-BA3F-474A0E987EE2}"/>
              </a:ext>
            </a:extLst>
          </p:cNvPr>
          <p:cNvSpPr txBox="1"/>
          <p:nvPr/>
        </p:nvSpPr>
        <p:spPr>
          <a:xfrm>
            <a:off x="818606" y="2525486"/>
            <a:ext cx="101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000" b="1" dirty="0" err="1"/>
              <a:t>vCenter</a:t>
            </a:r>
            <a:r>
              <a:rPr lang="nb-NO" sz="4000" b="1" dirty="0"/>
              <a:t> REST API and </a:t>
            </a:r>
            <a:r>
              <a:rPr lang="nb-NO" sz="4000" b="1" dirty="0" err="1"/>
              <a:t>Performance</a:t>
            </a:r>
            <a:r>
              <a:rPr lang="nb-NO" sz="4000" b="1" dirty="0"/>
              <a:t> </a:t>
            </a:r>
            <a:r>
              <a:rPr lang="nb-NO" sz="4000" b="1" dirty="0" err="1"/>
              <a:t>Monitoring</a:t>
            </a:r>
            <a:endParaRPr lang="nb-NO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EB177-B118-48AF-A3A2-91519577AAB1}"/>
              </a:ext>
            </a:extLst>
          </p:cNvPr>
          <p:cNvSpPr txBox="1"/>
          <p:nvPr/>
        </p:nvSpPr>
        <p:spPr>
          <a:xfrm>
            <a:off x="818606" y="3429000"/>
            <a:ext cx="6174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VMUG Norway</a:t>
            </a:r>
          </a:p>
          <a:p>
            <a:r>
              <a:rPr lang="nb-NO" dirty="0" err="1"/>
              <a:t>December</a:t>
            </a:r>
            <a:r>
              <a:rPr lang="nb-NO" dirty="0"/>
              <a:t> 2018</a:t>
            </a:r>
          </a:p>
          <a:p>
            <a:r>
              <a:rPr lang="nb-NO" dirty="0"/>
              <a:t>Rudi Martinsen, Intility AS</a:t>
            </a:r>
          </a:p>
          <a:p>
            <a:r>
              <a:rPr lang="nb-NO" dirty="0"/>
              <a:t>@</a:t>
            </a:r>
            <a:r>
              <a:rPr lang="nb-NO" dirty="0" err="1"/>
              <a:t>RudiMartinsen</a:t>
            </a:r>
            <a:r>
              <a:rPr lang="nb-NO" dirty="0"/>
              <a:t> | </a:t>
            </a:r>
            <a:r>
              <a:rPr lang="nb-NO" dirty="0">
                <a:hlinkClick r:id="rId3"/>
              </a:rPr>
              <a:t>https://rudimartinsen.com</a:t>
            </a:r>
            <a:r>
              <a:rPr lang="nb-NO" dirty="0"/>
              <a:t> | rudi@intility.no</a:t>
            </a:r>
          </a:p>
        </p:txBody>
      </p:sp>
    </p:spTree>
    <p:extLst>
      <p:ext uri="{BB962C8B-B14F-4D97-AF65-F5344CB8AC3E}">
        <p14:creationId xmlns:p14="http://schemas.microsoft.com/office/powerpoint/2010/main" val="3774497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C733C5-DBEE-48B3-B29F-18C3B41E7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vSphere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– Short </a:t>
            </a:r>
            <a:r>
              <a:rPr lang="nb-NO" dirty="0" err="1"/>
              <a:t>recap</a:t>
            </a:r>
            <a:endParaRPr lang="nb-NO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82A52F-F080-4E5A-B819-5E971F683950}"/>
              </a:ext>
            </a:extLst>
          </p:cNvPr>
          <p:cNvSpPr/>
          <p:nvPr/>
        </p:nvSpPr>
        <p:spPr>
          <a:xfrm>
            <a:off x="444461" y="2204746"/>
            <a:ext cx="1495313" cy="1194098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vCenter</a:t>
            </a:r>
            <a:endParaRPr lang="nb-N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2" descr="Bilderesultat for influxdb">
            <a:extLst>
              <a:ext uri="{FF2B5EF4-FFF2-40B4-BE49-F238E27FC236}">
                <a16:creationId xmlns:a16="http://schemas.microsoft.com/office/drawing/2014/main" id="{ECD64834-05BC-49FC-9CAB-5C71238A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15" y="4719054"/>
            <a:ext cx="2469314" cy="91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dresultat fÃ¶r database">
            <a:extLst>
              <a:ext uri="{FF2B5EF4-FFF2-40B4-BE49-F238E27FC236}">
                <a16:creationId xmlns:a16="http://schemas.microsoft.com/office/drawing/2014/main" id="{054D1394-5F65-435C-93B7-1D47BE6E6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025" y="4596309"/>
            <a:ext cx="915704" cy="91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F72EDD-A9A6-4DDE-AEBF-13BE1425C9C1}"/>
              </a:ext>
            </a:extLst>
          </p:cNvPr>
          <p:cNvCxnSpPr>
            <a:cxnSpLocks/>
          </p:cNvCxnSpPr>
          <p:nvPr/>
        </p:nvCxnSpPr>
        <p:spPr>
          <a:xfrm>
            <a:off x="3739877" y="3353607"/>
            <a:ext cx="0" cy="1169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E4086B-2CCC-4E6D-8705-33297FD5A96F}"/>
              </a:ext>
            </a:extLst>
          </p:cNvPr>
          <p:cNvCxnSpPr>
            <a:cxnSpLocks/>
          </p:cNvCxnSpPr>
          <p:nvPr/>
        </p:nvCxnSpPr>
        <p:spPr>
          <a:xfrm>
            <a:off x="2067790" y="2801795"/>
            <a:ext cx="11103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8DDED7-66D9-4C58-AD17-61C1B6C76AF9}"/>
              </a:ext>
            </a:extLst>
          </p:cNvPr>
          <p:cNvSpPr txBox="1"/>
          <p:nvPr/>
        </p:nvSpPr>
        <p:spPr>
          <a:xfrm>
            <a:off x="3075946" y="1120383"/>
            <a:ext cx="191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/>
              <a:t>Pull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AE608A-38E9-4835-91AD-205C2377AEF9}"/>
              </a:ext>
            </a:extLst>
          </p:cNvPr>
          <p:cNvSpPr txBox="1"/>
          <p:nvPr/>
        </p:nvSpPr>
        <p:spPr>
          <a:xfrm>
            <a:off x="990293" y="5387084"/>
            <a:ext cx="2085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/>
              <a:t>Store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25F0D-15BB-481F-9DD7-5744D3271E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815" y="2145891"/>
            <a:ext cx="1467801" cy="118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6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C733C5-DBEE-48B3-B29F-18C3B41E7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vSphere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– Short </a:t>
            </a:r>
            <a:r>
              <a:rPr lang="nb-NO" dirty="0" err="1"/>
              <a:t>recap</a:t>
            </a:r>
            <a:endParaRPr lang="nb-NO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82A52F-F080-4E5A-B819-5E971F683950}"/>
              </a:ext>
            </a:extLst>
          </p:cNvPr>
          <p:cNvSpPr/>
          <p:nvPr/>
        </p:nvSpPr>
        <p:spPr>
          <a:xfrm>
            <a:off x="444461" y="2204746"/>
            <a:ext cx="1495313" cy="1194098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vCenter</a:t>
            </a:r>
            <a:endParaRPr lang="nb-N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2" descr="Bilderesultat for influxdb">
            <a:extLst>
              <a:ext uri="{FF2B5EF4-FFF2-40B4-BE49-F238E27FC236}">
                <a16:creationId xmlns:a16="http://schemas.microsoft.com/office/drawing/2014/main" id="{ECD64834-05BC-49FC-9CAB-5C71238A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15" y="4719054"/>
            <a:ext cx="2469314" cy="91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dresultat fÃ¶r database">
            <a:extLst>
              <a:ext uri="{FF2B5EF4-FFF2-40B4-BE49-F238E27FC236}">
                <a16:creationId xmlns:a16="http://schemas.microsoft.com/office/drawing/2014/main" id="{054D1394-5F65-435C-93B7-1D47BE6E6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025" y="4596309"/>
            <a:ext cx="915704" cy="91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F72EDD-A9A6-4DDE-AEBF-13BE1425C9C1}"/>
              </a:ext>
            </a:extLst>
          </p:cNvPr>
          <p:cNvCxnSpPr>
            <a:cxnSpLocks/>
          </p:cNvCxnSpPr>
          <p:nvPr/>
        </p:nvCxnSpPr>
        <p:spPr>
          <a:xfrm>
            <a:off x="3739877" y="3353607"/>
            <a:ext cx="0" cy="1169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Bilderesultat for grafana">
            <a:extLst>
              <a:ext uri="{FF2B5EF4-FFF2-40B4-BE49-F238E27FC236}">
                <a16:creationId xmlns:a16="http://schemas.microsoft.com/office/drawing/2014/main" id="{4578A053-49C5-4C70-9910-80709F0C9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980" y="4412797"/>
            <a:ext cx="1399339" cy="128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i2.wp.com/www.rudimartinsen.com/wp-content/uploads/2018/04/vsan_dash_1.png?resize=750%2C410&amp;ssl=1">
            <a:extLst>
              <a:ext uri="{FF2B5EF4-FFF2-40B4-BE49-F238E27FC236}">
                <a16:creationId xmlns:a16="http://schemas.microsoft.com/office/drawing/2014/main" id="{813D513D-3C6C-489F-BC4D-AE3CA199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39" y="4157281"/>
            <a:ext cx="3730335" cy="203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77C722-D8E2-4779-BFD7-D3CF0DD9FAB4}"/>
              </a:ext>
            </a:extLst>
          </p:cNvPr>
          <p:cNvCxnSpPr>
            <a:cxnSpLocks/>
          </p:cNvCxnSpPr>
          <p:nvPr/>
        </p:nvCxnSpPr>
        <p:spPr>
          <a:xfrm>
            <a:off x="4216770" y="5054160"/>
            <a:ext cx="17511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E4086B-2CCC-4E6D-8705-33297FD5A96F}"/>
              </a:ext>
            </a:extLst>
          </p:cNvPr>
          <p:cNvCxnSpPr>
            <a:cxnSpLocks/>
          </p:cNvCxnSpPr>
          <p:nvPr/>
        </p:nvCxnSpPr>
        <p:spPr>
          <a:xfrm>
            <a:off x="2067790" y="2801795"/>
            <a:ext cx="11103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8DDED7-66D9-4C58-AD17-61C1B6C76AF9}"/>
              </a:ext>
            </a:extLst>
          </p:cNvPr>
          <p:cNvSpPr txBox="1"/>
          <p:nvPr/>
        </p:nvSpPr>
        <p:spPr>
          <a:xfrm>
            <a:off x="3075946" y="1120383"/>
            <a:ext cx="191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/>
              <a:t>Pull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AE608A-38E9-4835-91AD-205C2377AEF9}"/>
              </a:ext>
            </a:extLst>
          </p:cNvPr>
          <p:cNvSpPr txBox="1"/>
          <p:nvPr/>
        </p:nvSpPr>
        <p:spPr>
          <a:xfrm>
            <a:off x="990293" y="5387084"/>
            <a:ext cx="2085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/>
              <a:t>Store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D3C30-6338-417A-ADFC-4A8D589288EA}"/>
              </a:ext>
            </a:extLst>
          </p:cNvPr>
          <p:cNvSpPr txBox="1"/>
          <p:nvPr/>
        </p:nvSpPr>
        <p:spPr>
          <a:xfrm>
            <a:off x="8317285" y="3072138"/>
            <a:ext cx="3214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 err="1"/>
              <a:t>Visualize</a:t>
            </a:r>
            <a:endParaRPr lang="nb-NO" sz="5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25F0D-15BB-481F-9DD7-5744D3271E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815" y="2145891"/>
            <a:ext cx="1467801" cy="118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83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C733C5-DBEE-48B3-B29F-18C3B41E7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vSphere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– Short </a:t>
            </a:r>
            <a:r>
              <a:rPr lang="nb-NO" dirty="0" err="1"/>
              <a:t>recap</a:t>
            </a:r>
            <a:endParaRPr lang="nb-NO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82A52F-F080-4E5A-B819-5E971F683950}"/>
              </a:ext>
            </a:extLst>
          </p:cNvPr>
          <p:cNvSpPr/>
          <p:nvPr/>
        </p:nvSpPr>
        <p:spPr>
          <a:xfrm>
            <a:off x="444461" y="2204746"/>
            <a:ext cx="1495313" cy="1194098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vCenter</a:t>
            </a:r>
            <a:endParaRPr lang="nb-N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2" descr="Bilderesultat for influxdb">
            <a:extLst>
              <a:ext uri="{FF2B5EF4-FFF2-40B4-BE49-F238E27FC236}">
                <a16:creationId xmlns:a16="http://schemas.microsoft.com/office/drawing/2014/main" id="{ECD64834-05BC-49FC-9CAB-5C71238A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15" y="4719054"/>
            <a:ext cx="2469314" cy="91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dresultat fÃ¶r database">
            <a:extLst>
              <a:ext uri="{FF2B5EF4-FFF2-40B4-BE49-F238E27FC236}">
                <a16:creationId xmlns:a16="http://schemas.microsoft.com/office/drawing/2014/main" id="{054D1394-5F65-435C-93B7-1D47BE6E6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025" y="4596309"/>
            <a:ext cx="915704" cy="91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F72EDD-A9A6-4DDE-AEBF-13BE1425C9C1}"/>
              </a:ext>
            </a:extLst>
          </p:cNvPr>
          <p:cNvCxnSpPr>
            <a:cxnSpLocks/>
          </p:cNvCxnSpPr>
          <p:nvPr/>
        </p:nvCxnSpPr>
        <p:spPr>
          <a:xfrm>
            <a:off x="3739877" y="3353607"/>
            <a:ext cx="0" cy="1169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Bilderesultat for grafana">
            <a:extLst>
              <a:ext uri="{FF2B5EF4-FFF2-40B4-BE49-F238E27FC236}">
                <a16:creationId xmlns:a16="http://schemas.microsoft.com/office/drawing/2014/main" id="{4578A053-49C5-4C70-9910-80709F0C9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980" y="4412797"/>
            <a:ext cx="1399339" cy="128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i2.wp.com/www.rudimartinsen.com/wp-content/uploads/2018/04/vsan_dash_1.png?resize=750%2C410&amp;ssl=1">
            <a:extLst>
              <a:ext uri="{FF2B5EF4-FFF2-40B4-BE49-F238E27FC236}">
                <a16:creationId xmlns:a16="http://schemas.microsoft.com/office/drawing/2014/main" id="{813D513D-3C6C-489F-BC4D-AE3CA199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39" y="4157281"/>
            <a:ext cx="3730335" cy="203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77C722-D8E2-4779-BFD7-D3CF0DD9FAB4}"/>
              </a:ext>
            </a:extLst>
          </p:cNvPr>
          <p:cNvCxnSpPr>
            <a:cxnSpLocks/>
          </p:cNvCxnSpPr>
          <p:nvPr/>
        </p:nvCxnSpPr>
        <p:spPr>
          <a:xfrm>
            <a:off x="4216770" y="5054160"/>
            <a:ext cx="17511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E4086B-2CCC-4E6D-8705-33297FD5A96F}"/>
              </a:ext>
            </a:extLst>
          </p:cNvPr>
          <p:cNvCxnSpPr>
            <a:cxnSpLocks/>
          </p:cNvCxnSpPr>
          <p:nvPr/>
        </p:nvCxnSpPr>
        <p:spPr>
          <a:xfrm>
            <a:off x="2067790" y="2801795"/>
            <a:ext cx="11103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8DDED7-66D9-4C58-AD17-61C1B6C76AF9}"/>
              </a:ext>
            </a:extLst>
          </p:cNvPr>
          <p:cNvSpPr txBox="1"/>
          <p:nvPr/>
        </p:nvSpPr>
        <p:spPr>
          <a:xfrm>
            <a:off x="3075946" y="1120383"/>
            <a:ext cx="191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/>
              <a:t>Pull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AE608A-38E9-4835-91AD-205C2377AEF9}"/>
              </a:ext>
            </a:extLst>
          </p:cNvPr>
          <p:cNvSpPr txBox="1"/>
          <p:nvPr/>
        </p:nvSpPr>
        <p:spPr>
          <a:xfrm>
            <a:off x="990293" y="5387084"/>
            <a:ext cx="2085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/>
              <a:t>Store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D3C30-6338-417A-ADFC-4A8D589288EA}"/>
              </a:ext>
            </a:extLst>
          </p:cNvPr>
          <p:cNvSpPr txBox="1"/>
          <p:nvPr/>
        </p:nvSpPr>
        <p:spPr>
          <a:xfrm>
            <a:off x="8317285" y="3072138"/>
            <a:ext cx="3214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 err="1"/>
              <a:t>Visualize</a:t>
            </a:r>
            <a:endParaRPr lang="nb-NO" sz="5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25F0D-15BB-481F-9DD7-5744D3271E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815" y="2145891"/>
            <a:ext cx="1467801" cy="11894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03ADD6-47F4-4D10-8958-8EFAA1A60395}"/>
              </a:ext>
            </a:extLst>
          </p:cNvPr>
          <p:cNvCxnSpPr>
            <a:cxnSpLocks/>
          </p:cNvCxnSpPr>
          <p:nvPr/>
        </p:nvCxnSpPr>
        <p:spPr>
          <a:xfrm flipH="1">
            <a:off x="4082913" y="2656928"/>
            <a:ext cx="1365387" cy="1939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79CA8D5-D2CE-4BAB-9A22-9EF21B7EFC30}"/>
              </a:ext>
            </a:extLst>
          </p:cNvPr>
          <p:cNvSpPr/>
          <p:nvPr/>
        </p:nvSpPr>
        <p:spPr>
          <a:xfrm>
            <a:off x="6276354" y="1473266"/>
            <a:ext cx="886293" cy="766875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62FEC6-AEFC-4A3F-8172-6E487D7E122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335" y="1490324"/>
            <a:ext cx="1212656" cy="118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51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594E6A-8051-4CD1-8BD3-E9DB6D5B523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-3376909" y="3084512"/>
            <a:ext cx="10871200" cy="688975"/>
          </a:xfrm>
          <a:prstGeom prst="rect">
            <a:avLst/>
          </a:prstGeom>
        </p:spPr>
        <p:txBody>
          <a:bodyPr/>
          <a:lstStyle/>
          <a:p>
            <a:r>
              <a:rPr lang="nb-NO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60358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71CA236-D2F6-446E-B2DA-F905553A9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Application </a:t>
            </a:r>
            <a:r>
              <a:rPr lang="nb-NO" dirty="0" err="1"/>
              <a:t>Programmable</a:t>
            </a:r>
            <a:r>
              <a:rPr lang="nb-NO" dirty="0"/>
              <a:t> Interface</a:t>
            </a:r>
          </a:p>
          <a:p>
            <a:pPr lvl="1"/>
            <a:r>
              <a:rPr lang="nb-NO" dirty="0"/>
              <a:t>A </a:t>
            </a:r>
            <a:r>
              <a:rPr lang="nb-NO" dirty="0" err="1"/>
              <a:t>way</a:t>
            </a:r>
            <a:r>
              <a:rPr lang="nb-NO" dirty="0"/>
              <a:t> to </a:t>
            </a:r>
            <a:r>
              <a:rPr lang="nb-NO" dirty="0" err="1"/>
              <a:t>interact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an </a:t>
            </a:r>
            <a:r>
              <a:rPr lang="nb-NO" dirty="0" err="1"/>
              <a:t>application</a:t>
            </a:r>
            <a:endParaRPr lang="nb-NO" dirty="0"/>
          </a:p>
          <a:p>
            <a:pPr lvl="1"/>
            <a:endParaRPr lang="nb-NO" dirty="0"/>
          </a:p>
          <a:p>
            <a:pPr marL="627062" lvl="1" indent="0">
              <a:buNone/>
            </a:pPr>
            <a:endParaRPr lang="nb-NO" dirty="0"/>
          </a:p>
          <a:p>
            <a:r>
              <a:rPr lang="nb-NO" dirty="0" err="1"/>
              <a:t>What</a:t>
            </a:r>
            <a:r>
              <a:rPr lang="nb-NO" dirty="0"/>
              <a:t> is REST?</a:t>
            </a:r>
          </a:p>
          <a:p>
            <a:pPr lvl="1"/>
            <a:r>
              <a:rPr lang="nb-NO" dirty="0" err="1"/>
              <a:t>REpresentational</a:t>
            </a:r>
            <a:r>
              <a:rPr lang="nb-NO" dirty="0"/>
              <a:t> State Transfer</a:t>
            </a:r>
          </a:p>
          <a:p>
            <a:pPr lvl="1"/>
            <a:r>
              <a:rPr lang="nb-NO" dirty="0" err="1"/>
              <a:t>Uses</a:t>
            </a:r>
            <a:r>
              <a:rPr lang="nb-NO" dirty="0"/>
              <a:t> </a:t>
            </a:r>
            <a:r>
              <a:rPr lang="nb-NO" dirty="0" err="1"/>
              <a:t>common</a:t>
            </a:r>
            <a:r>
              <a:rPr lang="nb-NO" dirty="0"/>
              <a:t> HTTP </a:t>
            </a:r>
            <a:r>
              <a:rPr lang="nb-NO" dirty="0" err="1"/>
              <a:t>methods</a:t>
            </a:r>
            <a:endParaRPr lang="nb-NO" dirty="0"/>
          </a:p>
          <a:p>
            <a:pPr lvl="1"/>
            <a:r>
              <a:rPr lang="nb-NO" dirty="0" err="1"/>
              <a:t>Consume</a:t>
            </a:r>
            <a:r>
              <a:rPr lang="nb-NO" dirty="0"/>
              <a:t> APIs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BC599-2CC9-416D-941F-5CE9CAA40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APIs and REST</a:t>
            </a:r>
            <a:br>
              <a:rPr lang="nb-NO" dirty="0"/>
            </a:b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07034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71CA236-D2F6-446E-B2DA-F905553A9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Application </a:t>
            </a:r>
            <a:r>
              <a:rPr lang="nb-NO" dirty="0" err="1"/>
              <a:t>Programmable</a:t>
            </a:r>
            <a:r>
              <a:rPr lang="nb-NO" dirty="0"/>
              <a:t> Interface</a:t>
            </a:r>
          </a:p>
          <a:p>
            <a:pPr lvl="1"/>
            <a:r>
              <a:rPr lang="nb-NO" dirty="0"/>
              <a:t>A </a:t>
            </a:r>
            <a:r>
              <a:rPr lang="nb-NO" dirty="0" err="1"/>
              <a:t>way</a:t>
            </a:r>
            <a:r>
              <a:rPr lang="nb-NO" dirty="0"/>
              <a:t> to </a:t>
            </a:r>
            <a:r>
              <a:rPr lang="nb-NO" dirty="0" err="1"/>
              <a:t>interact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something</a:t>
            </a:r>
            <a:endParaRPr lang="nb-NO" dirty="0"/>
          </a:p>
          <a:p>
            <a:pPr lvl="1"/>
            <a:endParaRPr lang="nb-NO" dirty="0"/>
          </a:p>
          <a:p>
            <a:pPr marL="627062" lvl="1" indent="0">
              <a:buNone/>
            </a:pPr>
            <a:endParaRPr lang="nb-NO" dirty="0"/>
          </a:p>
          <a:p>
            <a:r>
              <a:rPr lang="nb-NO" dirty="0" err="1"/>
              <a:t>What</a:t>
            </a:r>
            <a:r>
              <a:rPr lang="nb-NO" dirty="0"/>
              <a:t> is REST?</a:t>
            </a:r>
          </a:p>
          <a:p>
            <a:pPr lvl="1"/>
            <a:r>
              <a:rPr lang="nb-NO" dirty="0" err="1"/>
              <a:t>REpresentational</a:t>
            </a:r>
            <a:r>
              <a:rPr lang="nb-NO" dirty="0"/>
              <a:t> State Transfer</a:t>
            </a:r>
          </a:p>
          <a:p>
            <a:pPr lvl="1"/>
            <a:r>
              <a:rPr lang="nb-NO" dirty="0" err="1"/>
              <a:t>Consume</a:t>
            </a:r>
            <a:r>
              <a:rPr lang="nb-NO" dirty="0"/>
              <a:t> APIs</a:t>
            </a:r>
          </a:p>
          <a:p>
            <a:pPr lvl="1"/>
            <a:r>
              <a:rPr lang="nb-NO" dirty="0" err="1"/>
              <a:t>Uses</a:t>
            </a:r>
            <a:r>
              <a:rPr lang="nb-NO" dirty="0"/>
              <a:t> </a:t>
            </a:r>
            <a:r>
              <a:rPr lang="nb-NO" dirty="0" err="1"/>
              <a:t>common</a:t>
            </a:r>
            <a:r>
              <a:rPr lang="nb-NO" dirty="0"/>
              <a:t> HTTP </a:t>
            </a:r>
            <a:r>
              <a:rPr lang="nb-NO"/>
              <a:t>methods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BC599-2CC9-416D-941F-5CE9CAA40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APIs and REST</a:t>
            </a:r>
            <a:br>
              <a:rPr lang="nb-NO" dirty="0"/>
            </a:br>
            <a:endParaRPr lang="nb-NO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2C262BD-AD07-45FD-AAF2-0B92028D64CC}"/>
              </a:ext>
            </a:extLst>
          </p:cNvPr>
          <p:cNvSpPr txBox="1"/>
          <p:nvPr/>
        </p:nvSpPr>
        <p:spPr>
          <a:xfrm>
            <a:off x="5636752" y="1938534"/>
            <a:ext cx="6152649" cy="2287250"/>
          </a:xfrm>
          <a:prstGeom prst="rect">
            <a:avLst/>
          </a:prstGeom>
          <a:noFill/>
          <a:ln>
            <a:prstDash val="sysDot"/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 server-side </a:t>
            </a:r>
            <a:r>
              <a:rPr lang="en-US" b="1" dirty="0"/>
              <a:t>web API</a:t>
            </a:r>
            <a:r>
              <a:rPr lang="en-US" dirty="0"/>
              <a:t> is a programmatic interface consisting of one or more publicly exposed endpoints to a </a:t>
            </a:r>
            <a:r>
              <a:rPr lang="en-US" b="1" dirty="0"/>
              <a:t>defined</a:t>
            </a:r>
            <a:r>
              <a:rPr lang="en-US" dirty="0"/>
              <a:t> request–response message system, typically expressed in JSON or XML, which is exposed via the </a:t>
            </a:r>
            <a:r>
              <a:rPr lang="en-US" b="1" dirty="0"/>
              <a:t>web</a:t>
            </a:r>
            <a:r>
              <a:rPr lang="en-US" dirty="0"/>
              <a:t>—most commonly by means of an HTTP-based </a:t>
            </a:r>
            <a:r>
              <a:rPr lang="en-US" b="1" dirty="0"/>
              <a:t>web</a:t>
            </a:r>
            <a:r>
              <a:rPr lang="en-US" dirty="0"/>
              <a:t> server.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				- Google</a:t>
            </a:r>
          </a:p>
        </p:txBody>
      </p:sp>
    </p:spTree>
    <p:extLst>
      <p:ext uri="{BB962C8B-B14F-4D97-AF65-F5344CB8AC3E}">
        <p14:creationId xmlns:p14="http://schemas.microsoft.com/office/powerpoint/2010/main" val="3725701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F3114FD-BB3B-4280-A1C6-B818BEB1F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1482229"/>
            <a:ext cx="10464800" cy="4787343"/>
          </a:xfrm>
        </p:spPr>
        <p:txBody>
          <a:bodyPr/>
          <a:lstStyle/>
          <a:p>
            <a:r>
              <a:rPr lang="nb-NO" dirty="0" err="1"/>
              <a:t>Until</a:t>
            </a:r>
            <a:r>
              <a:rPr lang="nb-NO" dirty="0"/>
              <a:t> </a:t>
            </a:r>
            <a:r>
              <a:rPr lang="nb-NO" dirty="0" err="1"/>
              <a:t>recently</a:t>
            </a:r>
            <a:r>
              <a:rPr lang="nb-NO" dirty="0"/>
              <a:t> most </a:t>
            </a:r>
            <a:r>
              <a:rPr lang="nb-NO" dirty="0" err="1"/>
              <a:t>vSphere</a:t>
            </a:r>
            <a:r>
              <a:rPr lang="nb-NO" dirty="0"/>
              <a:t> APIs </a:t>
            </a:r>
            <a:r>
              <a:rPr lang="nb-NO" dirty="0" err="1"/>
              <a:t>where</a:t>
            </a:r>
            <a:r>
              <a:rPr lang="nb-NO" dirty="0"/>
              <a:t> SOAP </a:t>
            </a:r>
            <a:r>
              <a:rPr lang="nb-NO" dirty="0" err="1"/>
              <a:t>based</a:t>
            </a:r>
            <a:endParaRPr lang="nb-NO" dirty="0"/>
          </a:p>
          <a:p>
            <a:r>
              <a:rPr lang="nb-NO" dirty="0"/>
              <a:t>Most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SDK’s</a:t>
            </a:r>
            <a:r>
              <a:rPr lang="nb-NO" dirty="0"/>
              <a:t> (</a:t>
            </a:r>
            <a:r>
              <a:rPr lang="nb-NO" dirty="0" err="1"/>
              <a:t>PowerCLI</a:t>
            </a:r>
            <a:r>
              <a:rPr lang="nb-NO" dirty="0"/>
              <a:t>, </a:t>
            </a:r>
            <a:r>
              <a:rPr lang="nb-NO" dirty="0" err="1"/>
              <a:t>RbVmomi</a:t>
            </a:r>
            <a:r>
              <a:rPr lang="nb-NO" dirty="0"/>
              <a:t>, </a:t>
            </a:r>
            <a:r>
              <a:rPr lang="nb-NO" dirty="0" err="1"/>
              <a:t>PyVmomi</a:t>
            </a:r>
            <a:r>
              <a:rPr lang="nb-NO" dirty="0"/>
              <a:t>, </a:t>
            </a:r>
            <a:r>
              <a:rPr lang="nb-NO" dirty="0" err="1"/>
              <a:t>etc</a:t>
            </a:r>
            <a:r>
              <a:rPr lang="nb-NO" dirty="0"/>
              <a:t>) </a:t>
            </a:r>
            <a:r>
              <a:rPr lang="nb-NO" dirty="0" err="1"/>
              <a:t>uses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APIs</a:t>
            </a:r>
          </a:p>
          <a:p>
            <a:r>
              <a:rPr lang="nb-NO" dirty="0"/>
              <a:t>With </a:t>
            </a:r>
            <a:r>
              <a:rPr lang="nb-NO" dirty="0" err="1"/>
              <a:t>vSphere</a:t>
            </a:r>
            <a:r>
              <a:rPr lang="nb-NO" dirty="0"/>
              <a:t> 6.5 </a:t>
            </a:r>
            <a:r>
              <a:rPr lang="nb-NO" dirty="0" err="1"/>
              <a:t>vCenter</a:t>
            </a:r>
            <a:r>
              <a:rPr lang="nb-NO" dirty="0"/>
              <a:t> </a:t>
            </a:r>
            <a:r>
              <a:rPr lang="nb-NO" dirty="0" err="1"/>
              <a:t>shipped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</a:t>
            </a:r>
            <a:r>
              <a:rPr lang="nb-NO" dirty="0" err="1"/>
              <a:t>shiny</a:t>
            </a:r>
            <a:r>
              <a:rPr lang="nb-NO" dirty="0"/>
              <a:t> </a:t>
            </a:r>
            <a:r>
              <a:rPr lang="nb-NO" dirty="0" err="1"/>
              <a:t>new</a:t>
            </a:r>
            <a:r>
              <a:rPr lang="nb-NO" dirty="0"/>
              <a:t> REST API</a:t>
            </a:r>
          </a:p>
          <a:p>
            <a:pPr lvl="1"/>
            <a:r>
              <a:rPr lang="nb-NO" dirty="0" err="1"/>
              <a:t>Further</a:t>
            </a:r>
            <a:r>
              <a:rPr lang="nb-NO" dirty="0"/>
              <a:t> </a:t>
            </a:r>
            <a:r>
              <a:rPr lang="nb-NO" dirty="0" err="1"/>
              <a:t>extended</a:t>
            </a:r>
            <a:r>
              <a:rPr lang="nb-NO" dirty="0"/>
              <a:t> in 6.7 and 6.7 U1</a:t>
            </a:r>
          </a:p>
          <a:p>
            <a:r>
              <a:rPr lang="nb-NO" dirty="0"/>
              <a:t>SOAP and REST </a:t>
            </a:r>
            <a:r>
              <a:rPr lang="nb-NO" dirty="0" err="1"/>
              <a:t>will</a:t>
            </a:r>
            <a:r>
              <a:rPr lang="nb-NO" dirty="0"/>
              <a:t> co-</a:t>
            </a:r>
            <a:r>
              <a:rPr lang="nb-NO" dirty="0" err="1"/>
              <a:t>exist</a:t>
            </a:r>
            <a:r>
              <a:rPr lang="nb-NO" dirty="0"/>
              <a:t> for a </a:t>
            </a:r>
            <a:r>
              <a:rPr lang="nb-NO" dirty="0" err="1"/>
              <a:t>while</a:t>
            </a:r>
            <a:endParaRPr lang="nb-NO" dirty="0"/>
          </a:p>
          <a:p>
            <a:pPr lvl="1"/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stuff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be </a:t>
            </a:r>
            <a:r>
              <a:rPr lang="nb-NO" dirty="0" err="1"/>
              <a:t>available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REST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512734-D4C8-4B8B-BBD2-948B60956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vSphere</a:t>
            </a:r>
            <a:r>
              <a:rPr lang="nb-NO" dirty="0"/>
              <a:t> APIs</a:t>
            </a:r>
          </a:p>
        </p:txBody>
      </p:sp>
    </p:spTree>
    <p:extLst>
      <p:ext uri="{BB962C8B-B14F-4D97-AF65-F5344CB8AC3E}">
        <p14:creationId xmlns:p14="http://schemas.microsoft.com/office/powerpoint/2010/main" val="3167840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E444BE2-FA87-496C-A06E-701506534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https://code.vmware.com/</a:t>
            </a:r>
            <a:br>
              <a:rPr lang="nb-NO" dirty="0"/>
            </a:br>
            <a:endParaRPr lang="nb-NO" dirty="0"/>
          </a:p>
          <a:p>
            <a:r>
              <a:rPr lang="nb-NO" dirty="0"/>
              <a:t>https://&lt;your-vcsa&gt;/apiexplorer</a:t>
            </a:r>
          </a:p>
          <a:p>
            <a:endParaRPr lang="nb-NO" dirty="0"/>
          </a:p>
          <a:p>
            <a:r>
              <a:rPr lang="nb-NO" dirty="0"/>
              <a:t>Postman </a:t>
            </a:r>
            <a:r>
              <a:rPr lang="nb-NO" dirty="0" err="1"/>
              <a:t>collections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Powershell</a:t>
            </a:r>
            <a:r>
              <a:rPr lang="nb-NO" dirty="0"/>
              <a:t>, Python, </a:t>
            </a:r>
            <a:r>
              <a:rPr lang="nb-NO" dirty="0" err="1"/>
              <a:t>curl</a:t>
            </a:r>
            <a:r>
              <a:rPr lang="nb-NO" dirty="0"/>
              <a:t> </a:t>
            </a:r>
            <a:r>
              <a:rPr lang="nb-NO" dirty="0" err="1"/>
              <a:t>etc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ABA05-F78B-4498-9AE7-330D386F9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Exploring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APIs</a:t>
            </a:r>
          </a:p>
        </p:txBody>
      </p:sp>
    </p:spTree>
    <p:extLst>
      <p:ext uri="{BB962C8B-B14F-4D97-AF65-F5344CB8AC3E}">
        <p14:creationId xmlns:p14="http://schemas.microsoft.com/office/powerpoint/2010/main" val="1499238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594E6A-8051-4CD1-8BD3-E9DB6D5B523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-3376909" y="3084512"/>
            <a:ext cx="10871200" cy="688975"/>
          </a:xfrm>
          <a:prstGeom prst="rect">
            <a:avLst/>
          </a:prstGeom>
        </p:spPr>
        <p:txBody>
          <a:bodyPr/>
          <a:lstStyle/>
          <a:p>
            <a:r>
              <a:rPr lang="nb-NO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05022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580A-8061-4B23-8FEB-0819BA505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VCSA Management - VAMI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E16F09-AC49-429B-9CE0-8348144CB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34" y="1484846"/>
            <a:ext cx="10912531" cy="388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15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Rudi Martinsen</a:t>
            </a:r>
          </a:p>
          <a:p>
            <a:pPr lvl="1"/>
            <a:r>
              <a:rPr lang="nb-NO" dirty="0"/>
              <a:t>Senior </a:t>
            </a:r>
            <a:r>
              <a:rPr lang="nb-NO" dirty="0" err="1"/>
              <a:t>Cloud</a:t>
            </a:r>
            <a:r>
              <a:rPr lang="nb-NO" dirty="0"/>
              <a:t> Engineer, Intility</a:t>
            </a:r>
          </a:p>
          <a:p>
            <a:pPr lvl="1"/>
            <a:r>
              <a:rPr lang="nb-NO" dirty="0" err="1"/>
              <a:t>Cloud</a:t>
            </a:r>
            <a:r>
              <a:rPr lang="nb-NO" dirty="0"/>
              <a:t> </a:t>
            </a:r>
            <a:r>
              <a:rPr lang="nb-NO" dirty="0" err="1"/>
              <a:t>Infrastructure</a:t>
            </a:r>
            <a:endParaRPr lang="nb-NO" dirty="0"/>
          </a:p>
          <a:p>
            <a:pPr lvl="1"/>
            <a:r>
              <a:rPr lang="nb-NO" dirty="0" err="1"/>
              <a:t>Infrastructure</a:t>
            </a:r>
            <a:r>
              <a:rPr lang="nb-NO" dirty="0"/>
              <a:t> and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endParaRPr lang="nb-NO" dirty="0"/>
          </a:p>
          <a:p>
            <a:pPr lvl="1"/>
            <a:r>
              <a:rPr lang="nb-NO" dirty="0"/>
              <a:t>Automation and </a:t>
            </a:r>
            <a:r>
              <a:rPr lang="nb-NO" dirty="0" err="1"/>
              <a:t>integration</a:t>
            </a:r>
            <a:endParaRPr lang="nb-NO" dirty="0"/>
          </a:p>
          <a:p>
            <a:pPr lvl="1"/>
            <a:r>
              <a:rPr lang="nb-NO" dirty="0" err="1"/>
              <a:t>vExpert</a:t>
            </a:r>
            <a:endParaRPr lang="nb-NO" dirty="0"/>
          </a:p>
          <a:p>
            <a:pPr lvl="1"/>
            <a:r>
              <a:rPr lang="nb-NO" dirty="0" err="1"/>
              <a:t>Twitter</a:t>
            </a:r>
            <a:r>
              <a:rPr lang="nb-NO" dirty="0"/>
              <a:t>: @</a:t>
            </a:r>
            <a:r>
              <a:rPr lang="nb-NO" dirty="0" err="1"/>
              <a:t>RudiMartinsen</a:t>
            </a:r>
            <a:endParaRPr lang="nb-NO" dirty="0"/>
          </a:p>
          <a:p>
            <a:pPr lvl="1"/>
            <a:r>
              <a:rPr lang="nb-NO" dirty="0" err="1"/>
              <a:t>Blog</a:t>
            </a:r>
            <a:r>
              <a:rPr lang="nb-NO" dirty="0"/>
              <a:t>: rudimartinsen.com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me</a:t>
            </a:r>
            <a:r>
              <a:rPr lang="nb-NO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750256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C733C5-DBEE-48B3-B29F-18C3B41E7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588428"/>
            <a:ext cx="10871200" cy="689893"/>
          </a:xfrm>
        </p:spPr>
        <p:txBody>
          <a:bodyPr/>
          <a:lstStyle/>
          <a:p>
            <a:r>
              <a:rPr lang="nb-NO" dirty="0" err="1"/>
              <a:t>Extending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</a:t>
            </a:r>
            <a:r>
              <a:rPr lang="nb-NO" dirty="0" err="1"/>
              <a:t>solution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8349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C733C5-DBEE-48B3-B29F-18C3B41E7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Extending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</a:t>
            </a:r>
            <a:r>
              <a:rPr lang="nb-NO" dirty="0" err="1"/>
              <a:t>solution</a:t>
            </a:r>
            <a:endParaRPr lang="nb-NO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82A52F-F080-4E5A-B819-5E971F683950}"/>
              </a:ext>
            </a:extLst>
          </p:cNvPr>
          <p:cNvSpPr/>
          <p:nvPr/>
        </p:nvSpPr>
        <p:spPr>
          <a:xfrm>
            <a:off x="444461" y="2204746"/>
            <a:ext cx="1495313" cy="1194098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vCenter</a:t>
            </a:r>
            <a:endParaRPr lang="nb-N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2" descr="Bilderesultat for influxdb">
            <a:extLst>
              <a:ext uri="{FF2B5EF4-FFF2-40B4-BE49-F238E27FC236}">
                <a16:creationId xmlns:a16="http://schemas.microsoft.com/office/drawing/2014/main" id="{ECD64834-05BC-49FC-9CAB-5C71238A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15" y="4719054"/>
            <a:ext cx="2469314" cy="91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dresultat fÃ¶r database">
            <a:extLst>
              <a:ext uri="{FF2B5EF4-FFF2-40B4-BE49-F238E27FC236}">
                <a16:creationId xmlns:a16="http://schemas.microsoft.com/office/drawing/2014/main" id="{054D1394-5F65-435C-93B7-1D47BE6E6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025" y="4596309"/>
            <a:ext cx="915704" cy="91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F72EDD-A9A6-4DDE-AEBF-13BE1425C9C1}"/>
              </a:ext>
            </a:extLst>
          </p:cNvPr>
          <p:cNvCxnSpPr>
            <a:cxnSpLocks/>
          </p:cNvCxnSpPr>
          <p:nvPr/>
        </p:nvCxnSpPr>
        <p:spPr>
          <a:xfrm>
            <a:off x="3739877" y="3353607"/>
            <a:ext cx="0" cy="1169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Bilderesultat for grafana">
            <a:extLst>
              <a:ext uri="{FF2B5EF4-FFF2-40B4-BE49-F238E27FC236}">
                <a16:creationId xmlns:a16="http://schemas.microsoft.com/office/drawing/2014/main" id="{4578A053-49C5-4C70-9910-80709F0C9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980" y="4412797"/>
            <a:ext cx="1399339" cy="128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i2.wp.com/www.rudimartinsen.com/wp-content/uploads/2018/04/vsan_dash_1.png?resize=750%2C410&amp;ssl=1">
            <a:extLst>
              <a:ext uri="{FF2B5EF4-FFF2-40B4-BE49-F238E27FC236}">
                <a16:creationId xmlns:a16="http://schemas.microsoft.com/office/drawing/2014/main" id="{813D513D-3C6C-489F-BC4D-AE3CA199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39" y="4157281"/>
            <a:ext cx="3730335" cy="203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77C722-D8E2-4779-BFD7-D3CF0DD9FAB4}"/>
              </a:ext>
            </a:extLst>
          </p:cNvPr>
          <p:cNvCxnSpPr>
            <a:cxnSpLocks/>
          </p:cNvCxnSpPr>
          <p:nvPr/>
        </p:nvCxnSpPr>
        <p:spPr>
          <a:xfrm>
            <a:off x="4216770" y="5054160"/>
            <a:ext cx="17511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E4086B-2CCC-4E6D-8705-33297FD5A96F}"/>
              </a:ext>
            </a:extLst>
          </p:cNvPr>
          <p:cNvCxnSpPr>
            <a:cxnSpLocks/>
          </p:cNvCxnSpPr>
          <p:nvPr/>
        </p:nvCxnSpPr>
        <p:spPr>
          <a:xfrm>
            <a:off x="2067790" y="2801795"/>
            <a:ext cx="11103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8DDED7-66D9-4C58-AD17-61C1B6C76AF9}"/>
              </a:ext>
            </a:extLst>
          </p:cNvPr>
          <p:cNvSpPr txBox="1"/>
          <p:nvPr/>
        </p:nvSpPr>
        <p:spPr>
          <a:xfrm>
            <a:off x="3075946" y="1120383"/>
            <a:ext cx="191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/>
              <a:t>Pull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AE608A-38E9-4835-91AD-205C2377AEF9}"/>
              </a:ext>
            </a:extLst>
          </p:cNvPr>
          <p:cNvSpPr txBox="1"/>
          <p:nvPr/>
        </p:nvSpPr>
        <p:spPr>
          <a:xfrm>
            <a:off x="990293" y="5387084"/>
            <a:ext cx="2085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/>
              <a:t>Store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D3C30-6338-417A-ADFC-4A8D589288EA}"/>
              </a:ext>
            </a:extLst>
          </p:cNvPr>
          <p:cNvSpPr txBox="1"/>
          <p:nvPr/>
        </p:nvSpPr>
        <p:spPr>
          <a:xfrm>
            <a:off x="8317285" y="3072138"/>
            <a:ext cx="3214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 err="1"/>
              <a:t>Visualize</a:t>
            </a:r>
            <a:endParaRPr lang="nb-NO" sz="5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25F0D-15BB-481F-9DD7-5744D3271E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815" y="2145891"/>
            <a:ext cx="1467801" cy="11894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03ADD6-47F4-4D10-8958-8EFAA1A60395}"/>
              </a:ext>
            </a:extLst>
          </p:cNvPr>
          <p:cNvCxnSpPr>
            <a:cxnSpLocks/>
          </p:cNvCxnSpPr>
          <p:nvPr/>
        </p:nvCxnSpPr>
        <p:spPr>
          <a:xfrm flipH="1">
            <a:off x="4082913" y="2656928"/>
            <a:ext cx="1365387" cy="1939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79CA8D5-D2CE-4BAB-9A22-9EF21B7EFC30}"/>
              </a:ext>
            </a:extLst>
          </p:cNvPr>
          <p:cNvSpPr/>
          <p:nvPr/>
        </p:nvSpPr>
        <p:spPr>
          <a:xfrm>
            <a:off x="6276354" y="1473266"/>
            <a:ext cx="886293" cy="766875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2BCBF78-1B89-49FB-98CC-B265FE455D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335" y="1490324"/>
            <a:ext cx="1212656" cy="118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80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C733C5-DBEE-48B3-B29F-18C3B41E7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Extending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</a:t>
            </a:r>
            <a:r>
              <a:rPr lang="nb-NO" dirty="0" err="1"/>
              <a:t>solution</a:t>
            </a:r>
            <a:endParaRPr lang="nb-NO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82A52F-F080-4E5A-B819-5E971F683950}"/>
              </a:ext>
            </a:extLst>
          </p:cNvPr>
          <p:cNvSpPr/>
          <p:nvPr/>
        </p:nvSpPr>
        <p:spPr>
          <a:xfrm>
            <a:off x="444461" y="2204746"/>
            <a:ext cx="1495313" cy="1194098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vCenter</a:t>
            </a:r>
            <a:endParaRPr lang="nb-N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2" descr="Bilderesultat for influxdb">
            <a:extLst>
              <a:ext uri="{FF2B5EF4-FFF2-40B4-BE49-F238E27FC236}">
                <a16:creationId xmlns:a16="http://schemas.microsoft.com/office/drawing/2014/main" id="{ECD64834-05BC-49FC-9CAB-5C71238A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15" y="4719054"/>
            <a:ext cx="2469314" cy="91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dresultat fÃ¶r database">
            <a:extLst>
              <a:ext uri="{FF2B5EF4-FFF2-40B4-BE49-F238E27FC236}">
                <a16:creationId xmlns:a16="http://schemas.microsoft.com/office/drawing/2014/main" id="{054D1394-5F65-435C-93B7-1D47BE6E6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025" y="4596309"/>
            <a:ext cx="915704" cy="91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F72EDD-A9A6-4DDE-AEBF-13BE1425C9C1}"/>
              </a:ext>
            </a:extLst>
          </p:cNvPr>
          <p:cNvCxnSpPr>
            <a:cxnSpLocks/>
          </p:cNvCxnSpPr>
          <p:nvPr/>
        </p:nvCxnSpPr>
        <p:spPr>
          <a:xfrm>
            <a:off x="3739877" y="3353607"/>
            <a:ext cx="0" cy="1169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Bilderesultat for grafana">
            <a:extLst>
              <a:ext uri="{FF2B5EF4-FFF2-40B4-BE49-F238E27FC236}">
                <a16:creationId xmlns:a16="http://schemas.microsoft.com/office/drawing/2014/main" id="{4578A053-49C5-4C70-9910-80709F0C9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980" y="4412797"/>
            <a:ext cx="1399339" cy="128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i2.wp.com/www.rudimartinsen.com/wp-content/uploads/2018/04/vsan_dash_1.png?resize=750%2C410&amp;ssl=1">
            <a:extLst>
              <a:ext uri="{FF2B5EF4-FFF2-40B4-BE49-F238E27FC236}">
                <a16:creationId xmlns:a16="http://schemas.microsoft.com/office/drawing/2014/main" id="{813D513D-3C6C-489F-BC4D-AE3CA199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39" y="4157281"/>
            <a:ext cx="3730335" cy="203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77C722-D8E2-4779-BFD7-D3CF0DD9FAB4}"/>
              </a:ext>
            </a:extLst>
          </p:cNvPr>
          <p:cNvCxnSpPr>
            <a:cxnSpLocks/>
          </p:cNvCxnSpPr>
          <p:nvPr/>
        </p:nvCxnSpPr>
        <p:spPr>
          <a:xfrm>
            <a:off x="4216770" y="5054160"/>
            <a:ext cx="17511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E4086B-2CCC-4E6D-8705-33297FD5A96F}"/>
              </a:ext>
            </a:extLst>
          </p:cNvPr>
          <p:cNvCxnSpPr>
            <a:cxnSpLocks/>
          </p:cNvCxnSpPr>
          <p:nvPr/>
        </p:nvCxnSpPr>
        <p:spPr>
          <a:xfrm>
            <a:off x="2067790" y="2801795"/>
            <a:ext cx="11103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8DDED7-66D9-4C58-AD17-61C1B6C76AF9}"/>
              </a:ext>
            </a:extLst>
          </p:cNvPr>
          <p:cNvSpPr txBox="1"/>
          <p:nvPr/>
        </p:nvSpPr>
        <p:spPr>
          <a:xfrm>
            <a:off x="3075946" y="1120383"/>
            <a:ext cx="191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/>
              <a:t>Pull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AE608A-38E9-4835-91AD-205C2377AEF9}"/>
              </a:ext>
            </a:extLst>
          </p:cNvPr>
          <p:cNvSpPr txBox="1"/>
          <p:nvPr/>
        </p:nvSpPr>
        <p:spPr>
          <a:xfrm>
            <a:off x="990293" y="5387084"/>
            <a:ext cx="2085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/>
              <a:t>Store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D3C30-6338-417A-ADFC-4A8D589288EA}"/>
              </a:ext>
            </a:extLst>
          </p:cNvPr>
          <p:cNvSpPr txBox="1"/>
          <p:nvPr/>
        </p:nvSpPr>
        <p:spPr>
          <a:xfrm>
            <a:off x="8317285" y="3072138"/>
            <a:ext cx="3214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 err="1"/>
              <a:t>Visualize</a:t>
            </a:r>
            <a:endParaRPr lang="nb-NO" sz="5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25F0D-15BB-481F-9DD7-5744D3271E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815" y="2145891"/>
            <a:ext cx="1467801" cy="11894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03ADD6-47F4-4D10-8958-8EFAA1A60395}"/>
              </a:ext>
            </a:extLst>
          </p:cNvPr>
          <p:cNvCxnSpPr>
            <a:cxnSpLocks/>
          </p:cNvCxnSpPr>
          <p:nvPr/>
        </p:nvCxnSpPr>
        <p:spPr>
          <a:xfrm flipH="1">
            <a:off x="4082913" y="2656928"/>
            <a:ext cx="1365387" cy="1939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79CA8D5-D2CE-4BAB-9A22-9EF21B7EFC30}"/>
              </a:ext>
            </a:extLst>
          </p:cNvPr>
          <p:cNvSpPr/>
          <p:nvPr/>
        </p:nvSpPr>
        <p:spPr>
          <a:xfrm>
            <a:off x="6276354" y="1473266"/>
            <a:ext cx="886293" cy="766875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28854F-884D-4EC6-86FC-3C977AA33EF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65" y="1582048"/>
            <a:ext cx="1560639" cy="156063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1633AB-9437-49C8-849D-499A943BC04B}"/>
              </a:ext>
            </a:extLst>
          </p:cNvPr>
          <p:cNvCxnSpPr>
            <a:cxnSpLocks/>
          </p:cNvCxnSpPr>
          <p:nvPr/>
        </p:nvCxnSpPr>
        <p:spPr>
          <a:xfrm flipH="1">
            <a:off x="4235314" y="3072138"/>
            <a:ext cx="3170196" cy="1676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2BCBF78-1B89-49FB-98CC-B265FE455D1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335" y="1490324"/>
            <a:ext cx="1212656" cy="1189425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C61A4D17-6DD8-42B1-B779-0DA12245E1E2}"/>
              </a:ext>
            </a:extLst>
          </p:cNvPr>
          <p:cNvSpPr/>
          <p:nvPr/>
        </p:nvSpPr>
        <p:spPr>
          <a:xfrm>
            <a:off x="9181281" y="1414529"/>
            <a:ext cx="972369" cy="825612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VCSA</a:t>
            </a:r>
          </a:p>
        </p:txBody>
      </p:sp>
    </p:spTree>
    <p:extLst>
      <p:ext uri="{BB962C8B-B14F-4D97-AF65-F5344CB8AC3E}">
        <p14:creationId xmlns:p14="http://schemas.microsoft.com/office/powerpoint/2010/main" val="2558035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594E6A-8051-4CD1-8BD3-E9DB6D5B523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-3376909" y="3084512"/>
            <a:ext cx="10871200" cy="688975"/>
          </a:xfrm>
          <a:prstGeom prst="rect">
            <a:avLst/>
          </a:prstGeom>
        </p:spPr>
        <p:txBody>
          <a:bodyPr/>
          <a:lstStyle/>
          <a:p>
            <a:r>
              <a:rPr lang="nb-NO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55866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5F7A5CC-6465-4DC3-B2F9-DA5F60F87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9" y="1482229"/>
            <a:ext cx="10760075" cy="4787343"/>
          </a:xfrm>
        </p:spPr>
        <p:txBody>
          <a:bodyPr/>
          <a:lstStyle/>
          <a:p>
            <a:r>
              <a:rPr lang="nb-NO" dirty="0">
                <a:hlinkClick r:id="rId2"/>
              </a:rPr>
              <a:t>https://www.rudimartinsen.com/vsphere-performance/</a:t>
            </a:r>
            <a:r>
              <a:rPr lang="nb-NO" dirty="0"/>
              <a:t> </a:t>
            </a:r>
          </a:p>
          <a:p>
            <a:r>
              <a:rPr lang="nb-NO" dirty="0">
                <a:hlinkClick r:id="rId3"/>
              </a:rPr>
              <a:t>https://www.influxdata.com/time-series-platform/influxdb/</a:t>
            </a:r>
            <a:endParaRPr lang="nb-NO" dirty="0"/>
          </a:p>
          <a:p>
            <a:r>
              <a:rPr lang="nb-NO" dirty="0">
                <a:hlinkClick r:id="rId4"/>
              </a:rPr>
              <a:t>https://grafana.com/</a:t>
            </a:r>
            <a:r>
              <a:rPr lang="nb-NO" dirty="0"/>
              <a:t> </a:t>
            </a:r>
          </a:p>
          <a:p>
            <a:r>
              <a:rPr lang="nb-NO" dirty="0">
                <a:hlinkClick r:id="rId5"/>
              </a:rPr>
              <a:t>https://code.vmware.com/apis</a:t>
            </a:r>
            <a:endParaRPr lang="nb-NO" dirty="0"/>
          </a:p>
          <a:p>
            <a:r>
              <a:rPr lang="nb-NO" dirty="0">
                <a:hlinkClick r:id="rId6"/>
              </a:rPr>
              <a:t>https://github.com/vmware/vsphere-automation-sdk-rest/tree/master/samples/postman</a:t>
            </a:r>
            <a:endParaRPr lang="nb-NO" dirty="0"/>
          </a:p>
          <a:p>
            <a:r>
              <a:rPr lang="nb-NO" dirty="0">
                <a:hlinkClick r:id="rId7"/>
              </a:rPr>
              <a:t>https://www.rudimartinsen.com/2018/12/03/vsphere-performance-vcenter-server-appliance-vcsa-monitoring/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9DBA20-8DBF-4878-B7E7-45C6F09FB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900619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17C46D-C27C-422F-8B51-5BA148DAF8B7}"/>
              </a:ext>
            </a:extLst>
          </p:cNvPr>
          <p:cNvSpPr txBox="1"/>
          <p:nvPr/>
        </p:nvSpPr>
        <p:spPr>
          <a:xfrm>
            <a:off x="1712259" y="2384612"/>
            <a:ext cx="6194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5400" dirty="0" err="1"/>
              <a:t>Thank</a:t>
            </a:r>
            <a:r>
              <a:rPr lang="nb-NO" sz="5400" dirty="0"/>
              <a:t> </a:t>
            </a:r>
            <a:r>
              <a:rPr lang="nb-NO" sz="5400" dirty="0" err="1"/>
              <a:t>you</a:t>
            </a:r>
            <a:endParaRPr lang="nb-NO" sz="5400" dirty="0"/>
          </a:p>
          <a:p>
            <a:r>
              <a:rPr lang="nb-NO" dirty="0"/>
              <a:t>@</a:t>
            </a:r>
            <a:r>
              <a:rPr lang="nb-NO" dirty="0" err="1"/>
              <a:t>RudiMartinsen</a:t>
            </a:r>
            <a:r>
              <a:rPr lang="nb-NO" dirty="0"/>
              <a:t> | </a:t>
            </a:r>
            <a:r>
              <a:rPr lang="nb-NO" dirty="0">
                <a:hlinkClick r:id="rId3"/>
              </a:rPr>
              <a:t>https://rudimartinsen.com</a:t>
            </a:r>
            <a:r>
              <a:rPr lang="nb-NO" dirty="0"/>
              <a:t> | rudi@intility.no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17838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48CD-76E4-41F8-9888-7FCF583AE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</a:t>
            </a:r>
          </a:p>
          <a:p>
            <a:pPr lvl="1"/>
            <a:r>
              <a:rPr lang="nb-NO" dirty="0" err="1"/>
              <a:t>Retrieve</a:t>
            </a:r>
            <a:r>
              <a:rPr lang="nb-NO" dirty="0"/>
              <a:t> data</a:t>
            </a:r>
          </a:p>
          <a:p>
            <a:r>
              <a:rPr lang="en-US" dirty="0"/>
              <a:t>POST</a:t>
            </a:r>
          </a:p>
          <a:p>
            <a:pPr lvl="1"/>
            <a:r>
              <a:rPr lang="nb-NO" dirty="0" err="1"/>
              <a:t>Submit</a:t>
            </a:r>
            <a:r>
              <a:rPr lang="nb-NO" dirty="0"/>
              <a:t> data</a:t>
            </a:r>
          </a:p>
          <a:p>
            <a:r>
              <a:rPr lang="en-US" dirty="0"/>
              <a:t>PUT</a:t>
            </a:r>
          </a:p>
          <a:p>
            <a:pPr lvl="1"/>
            <a:r>
              <a:rPr lang="nb-NO" dirty="0"/>
              <a:t>Update / </a:t>
            </a:r>
            <a:r>
              <a:rPr lang="nb-NO" dirty="0" err="1"/>
              <a:t>replace</a:t>
            </a:r>
            <a:r>
              <a:rPr lang="nb-NO" dirty="0"/>
              <a:t> </a:t>
            </a:r>
            <a:r>
              <a:rPr lang="nb-NO" dirty="0" err="1"/>
              <a:t>existing</a:t>
            </a:r>
            <a:r>
              <a:rPr lang="nb-NO" dirty="0"/>
              <a:t> data</a:t>
            </a:r>
          </a:p>
          <a:p>
            <a:r>
              <a:rPr lang="en-US" dirty="0"/>
              <a:t>DELETE</a:t>
            </a:r>
          </a:p>
          <a:p>
            <a:pPr lvl="1"/>
            <a:r>
              <a:rPr lang="nb-NO" dirty="0"/>
              <a:t>Guess?</a:t>
            </a:r>
          </a:p>
          <a:p>
            <a:pPr marL="0" indent="0">
              <a:buNone/>
            </a:pPr>
            <a:endParaRPr lang="en-US" dirty="0"/>
          </a:p>
          <a:p>
            <a:pPr marL="609585" lvl="1" indent="0">
              <a:buNone/>
            </a:pPr>
            <a:endParaRPr lang="nb-NO" dirty="0"/>
          </a:p>
          <a:p>
            <a:pPr lvl="1"/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7CB4A-A1DA-4ECE-A2B7-E45E7741A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- Request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EBB58-883E-4386-9B90-A805ACD34ABE}"/>
              </a:ext>
            </a:extLst>
          </p:cNvPr>
          <p:cNvSpPr txBox="1"/>
          <p:nvPr/>
        </p:nvSpPr>
        <p:spPr>
          <a:xfrm>
            <a:off x="7106093" y="2152641"/>
            <a:ext cx="44763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methods (rarely used)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nb-NO" altLang="nb-NO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https://developer.mozilla.org/en-US/docs/Web/HTTP/Methods </a:t>
            </a:r>
            <a:endParaRPr lang="nb-NO" altLang="nb-NO" sz="1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28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48CD-76E4-41F8-9888-7FCF583AE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HTTP Basic</a:t>
            </a:r>
          </a:p>
          <a:p>
            <a:pPr lvl="1"/>
            <a:r>
              <a:rPr lang="nb-NO" dirty="0" err="1"/>
              <a:t>Encodes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username</a:t>
            </a:r>
            <a:r>
              <a:rPr lang="nb-NO" dirty="0"/>
              <a:t> and </a:t>
            </a:r>
            <a:r>
              <a:rPr lang="nb-NO" dirty="0" err="1"/>
              <a:t>password</a:t>
            </a:r>
            <a:r>
              <a:rPr lang="nb-NO" dirty="0"/>
              <a:t> to a base64 </a:t>
            </a:r>
            <a:r>
              <a:rPr lang="nb-NO" dirty="0" err="1"/>
              <a:t>string</a:t>
            </a:r>
            <a:endParaRPr lang="nb-NO" dirty="0"/>
          </a:p>
          <a:p>
            <a:pPr lvl="1"/>
            <a:r>
              <a:rPr lang="nb-NO" dirty="0" err="1"/>
              <a:t>Encoded</a:t>
            </a:r>
            <a:r>
              <a:rPr lang="nb-NO" dirty="0"/>
              <a:t>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b="1" dirty="0"/>
              <a:t>not </a:t>
            </a:r>
            <a:r>
              <a:rPr lang="nb-NO" b="1" dirty="0" err="1"/>
              <a:t>encrypted</a:t>
            </a:r>
            <a:endParaRPr lang="en-US" dirty="0"/>
          </a:p>
          <a:p>
            <a:r>
              <a:rPr lang="en-US" dirty="0"/>
              <a:t>API Key</a:t>
            </a:r>
          </a:p>
          <a:p>
            <a:pPr lvl="1"/>
            <a:r>
              <a:rPr lang="nb-NO" dirty="0" err="1"/>
              <a:t>Typically</a:t>
            </a:r>
            <a:r>
              <a:rPr lang="nb-NO" dirty="0"/>
              <a:t> </a:t>
            </a:r>
            <a:r>
              <a:rPr lang="nb-NO" dirty="0" err="1"/>
              <a:t>created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a web portal/back end</a:t>
            </a:r>
          </a:p>
          <a:p>
            <a:pPr lvl="1"/>
            <a:r>
              <a:rPr lang="nb-NO" dirty="0"/>
              <a:t>«</a:t>
            </a:r>
            <a:r>
              <a:rPr lang="nb-NO" dirty="0" err="1"/>
              <a:t>Cannot</a:t>
            </a:r>
            <a:r>
              <a:rPr lang="nb-NO" dirty="0"/>
              <a:t>» handle </a:t>
            </a:r>
            <a:r>
              <a:rPr lang="nb-NO" dirty="0" err="1"/>
              <a:t>authorization</a:t>
            </a:r>
            <a:endParaRPr lang="nb-NO" dirty="0"/>
          </a:p>
          <a:p>
            <a:pPr lvl="1"/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easy</a:t>
            </a:r>
            <a:r>
              <a:rPr lang="nb-NO" dirty="0"/>
              <a:t> to </a:t>
            </a:r>
            <a:r>
              <a:rPr lang="nb-NO" dirty="0" err="1"/>
              <a:t>use</a:t>
            </a:r>
            <a:endParaRPr lang="en-US" dirty="0"/>
          </a:p>
          <a:p>
            <a:r>
              <a:rPr lang="en-US" dirty="0" err="1"/>
              <a:t>Oauth</a:t>
            </a:r>
            <a:r>
              <a:rPr lang="en-US" dirty="0"/>
              <a:t> 2.0</a:t>
            </a:r>
          </a:p>
          <a:p>
            <a:pPr lvl="1"/>
            <a:r>
              <a:rPr lang="nb-NO" dirty="0"/>
              <a:t>Application Key and Secret</a:t>
            </a:r>
          </a:p>
          <a:p>
            <a:pPr lvl="1"/>
            <a:r>
              <a:rPr lang="nb-NO" dirty="0" err="1"/>
              <a:t>Common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granting</a:t>
            </a:r>
            <a:r>
              <a:rPr lang="nb-NO" dirty="0"/>
              <a:t> </a:t>
            </a:r>
            <a:r>
              <a:rPr lang="nb-NO" dirty="0" err="1"/>
              <a:t>access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apps. </a:t>
            </a:r>
            <a:r>
              <a:rPr lang="nb-NO" dirty="0" err="1"/>
              <a:t>Ie</a:t>
            </a:r>
            <a:r>
              <a:rPr lang="nb-NO" dirty="0"/>
              <a:t>: </a:t>
            </a:r>
            <a:r>
              <a:rPr lang="nb-NO" dirty="0" err="1"/>
              <a:t>Wordpress</a:t>
            </a:r>
            <a:r>
              <a:rPr lang="nb-NO" dirty="0"/>
              <a:t> to </a:t>
            </a:r>
            <a:r>
              <a:rPr lang="nb-NO" dirty="0" err="1"/>
              <a:t>Twitter</a:t>
            </a:r>
            <a:endParaRPr lang="nb-NO" dirty="0"/>
          </a:p>
          <a:p>
            <a:pPr lvl="1"/>
            <a:r>
              <a:rPr lang="nb-NO" dirty="0" err="1"/>
              <a:t>Authorization</a:t>
            </a:r>
            <a:r>
              <a:rPr lang="nb-NO" dirty="0"/>
              <a:t> is </a:t>
            </a:r>
            <a:r>
              <a:rPr lang="nb-NO" dirty="0" err="1"/>
              <a:t>granted</a:t>
            </a:r>
            <a:r>
              <a:rPr lang="nb-NO" dirty="0"/>
              <a:t> by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user</a:t>
            </a:r>
            <a:r>
              <a:rPr lang="nb-NO" dirty="0"/>
              <a:t> (</a:t>
            </a:r>
            <a:r>
              <a:rPr lang="nb-NO" dirty="0" err="1"/>
              <a:t>you</a:t>
            </a:r>
            <a:r>
              <a:rPr lang="nb-NO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7CB4A-A1DA-4ECE-A2B7-E45E7741A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- Authentication methods</a:t>
            </a:r>
          </a:p>
        </p:txBody>
      </p:sp>
    </p:spTree>
    <p:extLst>
      <p:ext uri="{BB962C8B-B14F-4D97-AF65-F5344CB8AC3E}">
        <p14:creationId xmlns:p14="http://schemas.microsoft.com/office/powerpoint/2010/main" val="111759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079CE3B-4DA3-442F-84D7-9D0B55005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Intility | VMware</a:t>
            </a:r>
          </a:p>
          <a:p>
            <a:r>
              <a:rPr lang="nb-NO" dirty="0" err="1"/>
              <a:t>vSphere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– a </a:t>
            </a:r>
            <a:r>
              <a:rPr lang="nb-NO" dirty="0" err="1"/>
              <a:t>short</a:t>
            </a:r>
            <a:r>
              <a:rPr lang="nb-NO" dirty="0"/>
              <a:t> </a:t>
            </a:r>
            <a:r>
              <a:rPr lang="nb-NO" dirty="0" err="1"/>
              <a:t>recap</a:t>
            </a:r>
            <a:endParaRPr lang="nb-NO" dirty="0"/>
          </a:p>
          <a:p>
            <a:r>
              <a:rPr lang="nb-NO" dirty="0"/>
              <a:t>REST APIs – a (</a:t>
            </a:r>
            <a:r>
              <a:rPr lang="nb-NO" dirty="0" err="1"/>
              <a:t>very</a:t>
            </a:r>
            <a:r>
              <a:rPr lang="nb-NO" dirty="0"/>
              <a:t>) </a:t>
            </a:r>
            <a:r>
              <a:rPr lang="nb-NO" dirty="0" err="1"/>
              <a:t>short</a:t>
            </a:r>
            <a:r>
              <a:rPr lang="nb-NO" dirty="0"/>
              <a:t> </a:t>
            </a:r>
            <a:r>
              <a:rPr lang="nb-NO" dirty="0" err="1"/>
              <a:t>introduction</a:t>
            </a:r>
            <a:endParaRPr lang="nb-NO" dirty="0"/>
          </a:p>
          <a:p>
            <a:r>
              <a:rPr lang="nb-NO" dirty="0" err="1"/>
              <a:t>Exploring</a:t>
            </a:r>
            <a:r>
              <a:rPr lang="nb-NO" dirty="0"/>
              <a:t> </a:t>
            </a:r>
            <a:r>
              <a:rPr lang="nb-NO" dirty="0" err="1"/>
              <a:t>vCenter</a:t>
            </a:r>
            <a:r>
              <a:rPr lang="nb-NO" dirty="0"/>
              <a:t> REST APIs</a:t>
            </a:r>
          </a:p>
          <a:p>
            <a:r>
              <a:rPr lang="nb-NO" dirty="0" err="1"/>
              <a:t>Adding</a:t>
            </a:r>
            <a:r>
              <a:rPr lang="nb-NO" dirty="0"/>
              <a:t> </a:t>
            </a:r>
            <a:r>
              <a:rPr lang="nb-NO" dirty="0" err="1"/>
              <a:t>vCenter</a:t>
            </a:r>
            <a:r>
              <a:rPr lang="nb-NO" dirty="0"/>
              <a:t> </a:t>
            </a:r>
            <a:r>
              <a:rPr lang="nb-NO" dirty="0" err="1"/>
              <a:t>metrics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</a:t>
            </a:r>
            <a:r>
              <a:rPr lang="nb-NO" dirty="0" err="1"/>
              <a:t>solution</a:t>
            </a:r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57C21-35CD-43F2-80AB-B83CF44B9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77124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6DC3CF-1867-4E8F-92CB-65C6EB4A6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Intility</a:t>
            </a:r>
            <a:endParaRPr lang="nb-NO" dirty="0"/>
          </a:p>
        </p:txBody>
      </p:sp>
      <p:sp>
        <p:nvSpPr>
          <p:cNvPr id="28" name="TextBox 27"/>
          <p:cNvSpPr txBox="1"/>
          <p:nvPr/>
        </p:nvSpPr>
        <p:spPr>
          <a:xfrm>
            <a:off x="6665778" y="1813445"/>
            <a:ext cx="486017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nb-NO" sz="2000" dirty="0">
                <a:solidFill>
                  <a:srgbClr val="504F4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 </a:t>
            </a:r>
            <a:r>
              <a:rPr lang="nb-NO" sz="2000" dirty="0" err="1">
                <a:solidFill>
                  <a:srgbClr val="504F4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fully</a:t>
            </a:r>
            <a:r>
              <a:rPr lang="nb-NO" sz="2000" dirty="0">
                <a:solidFill>
                  <a:srgbClr val="504F4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nb-NO" sz="2000" dirty="0" err="1">
                <a:solidFill>
                  <a:srgbClr val="504F4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managed</a:t>
            </a:r>
            <a:r>
              <a:rPr lang="nb-NO" sz="2000" dirty="0">
                <a:solidFill>
                  <a:srgbClr val="504F4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digital business </a:t>
            </a:r>
            <a:r>
              <a:rPr lang="nb-NO" sz="2000" dirty="0" err="1">
                <a:solidFill>
                  <a:srgbClr val="504F4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platform</a:t>
            </a:r>
            <a:endParaRPr lang="nb-NO" sz="2000" dirty="0">
              <a:solidFill>
                <a:srgbClr val="504F4E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85181" y="3439815"/>
            <a:ext cx="506319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nb-NO" sz="2000" dirty="0">
                <a:solidFill>
                  <a:srgbClr val="504F4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 European </a:t>
            </a:r>
            <a:r>
              <a:rPr lang="nb-NO" sz="2000" dirty="0" err="1">
                <a:solidFill>
                  <a:srgbClr val="504F4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network</a:t>
            </a:r>
            <a:r>
              <a:rPr lang="nb-NO" sz="2000" dirty="0">
                <a:solidFill>
                  <a:srgbClr val="504F4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and </a:t>
            </a:r>
            <a:r>
              <a:rPr lang="nb-NO" sz="2000" dirty="0" err="1">
                <a:solidFill>
                  <a:srgbClr val="504F4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security</a:t>
            </a:r>
            <a:r>
              <a:rPr lang="nb-NO" sz="2000" dirty="0">
                <a:solidFill>
                  <a:srgbClr val="504F4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nb-NO" sz="2000" dirty="0" err="1">
                <a:solidFill>
                  <a:srgbClr val="504F4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platform</a:t>
            </a:r>
            <a:endParaRPr lang="nb-NO" sz="2000" dirty="0">
              <a:solidFill>
                <a:srgbClr val="504F4E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02960" y="5066186"/>
            <a:ext cx="38022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nb-NO" sz="2000" dirty="0">
                <a:solidFill>
                  <a:srgbClr val="504F4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300+ </a:t>
            </a:r>
            <a:r>
              <a:rPr lang="nb-NO" sz="2000" dirty="0" err="1">
                <a:solidFill>
                  <a:srgbClr val="504F4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employees</a:t>
            </a:r>
            <a:endParaRPr lang="nb-NO" sz="2000" dirty="0">
              <a:solidFill>
                <a:srgbClr val="504F4E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7366520-143B-49F4-8B2A-59588A03EE6E}"/>
              </a:ext>
            </a:extLst>
          </p:cNvPr>
          <p:cNvGrpSpPr/>
          <p:nvPr/>
        </p:nvGrpSpPr>
        <p:grpSpPr>
          <a:xfrm>
            <a:off x="6534729" y="5068103"/>
            <a:ext cx="72000" cy="423540"/>
            <a:chOff x="789277" y="1844934"/>
            <a:chExt cx="100013" cy="42354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770119A-0FD7-46C1-87F1-5623DD7B01FD}"/>
                </a:ext>
              </a:extLst>
            </p:cNvPr>
            <p:cNvSpPr/>
            <p:nvPr/>
          </p:nvSpPr>
          <p:spPr>
            <a:xfrm>
              <a:off x="789277" y="1844934"/>
              <a:ext cx="100013" cy="197167"/>
            </a:xfrm>
            <a:prstGeom prst="rect">
              <a:avLst/>
            </a:prstGeom>
            <a:solidFill>
              <a:srgbClr val="40699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EDFEDD8-CD13-4D23-9117-265614B6C7B1}"/>
                </a:ext>
              </a:extLst>
            </p:cNvPr>
            <p:cNvSpPr/>
            <p:nvPr/>
          </p:nvSpPr>
          <p:spPr>
            <a:xfrm>
              <a:off x="789277" y="2038578"/>
              <a:ext cx="100013" cy="229896"/>
            </a:xfrm>
            <a:prstGeom prst="rect">
              <a:avLst/>
            </a:prstGeom>
            <a:solidFill>
              <a:srgbClr val="9FB4C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C7D89CF-0DB6-4B1D-900D-6E31CB7FDD7F}"/>
              </a:ext>
            </a:extLst>
          </p:cNvPr>
          <p:cNvSpPr txBox="1"/>
          <p:nvPr/>
        </p:nvSpPr>
        <p:spPr>
          <a:xfrm>
            <a:off x="6665779" y="2626630"/>
            <a:ext cx="408895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nb-NO" sz="2000" dirty="0">
                <a:solidFill>
                  <a:srgbClr val="504F4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600 </a:t>
            </a:r>
            <a:r>
              <a:rPr lang="nb-NO" sz="2000" dirty="0" err="1">
                <a:solidFill>
                  <a:srgbClr val="504F4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companies</a:t>
            </a:r>
            <a:r>
              <a:rPr lang="nb-NO" sz="2000" dirty="0">
                <a:solidFill>
                  <a:srgbClr val="504F4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1600 locations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6C8B677-793D-44F6-B4AC-E2E9F9B84A42}"/>
              </a:ext>
            </a:extLst>
          </p:cNvPr>
          <p:cNvGrpSpPr/>
          <p:nvPr/>
        </p:nvGrpSpPr>
        <p:grpSpPr>
          <a:xfrm>
            <a:off x="6534729" y="2637245"/>
            <a:ext cx="72000" cy="423540"/>
            <a:chOff x="789277" y="1844934"/>
            <a:chExt cx="100013" cy="42354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A1C867-4FCF-4CC3-B40B-BD691BCDCCA2}"/>
                </a:ext>
              </a:extLst>
            </p:cNvPr>
            <p:cNvSpPr/>
            <p:nvPr/>
          </p:nvSpPr>
          <p:spPr>
            <a:xfrm>
              <a:off x="789277" y="1844934"/>
              <a:ext cx="100013" cy="197167"/>
            </a:xfrm>
            <a:prstGeom prst="rect">
              <a:avLst/>
            </a:prstGeom>
            <a:solidFill>
              <a:srgbClr val="40699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6AA3B3E-2ED5-400C-8843-7E5085572F1E}"/>
                </a:ext>
              </a:extLst>
            </p:cNvPr>
            <p:cNvSpPr/>
            <p:nvPr/>
          </p:nvSpPr>
          <p:spPr>
            <a:xfrm>
              <a:off x="789277" y="2038578"/>
              <a:ext cx="100013" cy="229896"/>
            </a:xfrm>
            <a:prstGeom prst="rect">
              <a:avLst/>
            </a:prstGeom>
            <a:solidFill>
              <a:srgbClr val="9FB4C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D3BACC0-9A3C-4F78-84CB-ACA6FC565CF8}"/>
              </a:ext>
            </a:extLst>
          </p:cNvPr>
          <p:cNvSpPr txBox="1"/>
          <p:nvPr/>
        </p:nvSpPr>
        <p:spPr>
          <a:xfrm>
            <a:off x="4878991" y="5929287"/>
            <a:ext cx="23325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nb-NO" sz="1600" dirty="0">
                <a:solidFill>
                  <a:srgbClr val="504F4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Strategic partners</a:t>
            </a:r>
          </a:p>
        </p:txBody>
      </p:sp>
      <p:pic>
        <p:nvPicPr>
          <p:cNvPr id="37" name="Picture 4" descr="Microsoft">
            <a:extLst>
              <a:ext uri="{FF2B5EF4-FFF2-40B4-BE49-F238E27FC236}">
                <a16:creationId xmlns:a16="http://schemas.microsoft.com/office/drawing/2014/main" id="{F3A389C9-3FAE-43CA-9056-9BDD309B8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39" y="6413535"/>
            <a:ext cx="822098" cy="17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DigiPlex">
            <a:extLst>
              <a:ext uri="{FF2B5EF4-FFF2-40B4-BE49-F238E27FC236}">
                <a16:creationId xmlns:a16="http://schemas.microsoft.com/office/drawing/2014/main" id="{23A1F85B-EA6C-4589-B94D-FE476BC3F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566" y="6402530"/>
            <a:ext cx="434846" cy="19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A7D5D4-D655-49C6-A1F2-AE234FCA597D}"/>
              </a:ext>
            </a:extLst>
          </p:cNvPr>
          <p:cNvCxnSpPr>
            <a:cxnSpLocks/>
          </p:cNvCxnSpPr>
          <p:nvPr/>
        </p:nvCxnSpPr>
        <p:spPr>
          <a:xfrm>
            <a:off x="948825" y="6116670"/>
            <a:ext cx="4161318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D51E56-9B45-4DE2-A09B-8BAF9A0EA1CB}"/>
              </a:ext>
            </a:extLst>
          </p:cNvPr>
          <p:cNvCxnSpPr>
            <a:cxnSpLocks/>
          </p:cNvCxnSpPr>
          <p:nvPr/>
        </p:nvCxnSpPr>
        <p:spPr>
          <a:xfrm>
            <a:off x="7002317" y="6116670"/>
            <a:ext cx="4094666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2" descr="https://www.intility.no/vintilityno/apiImages/e26a3070-e5a8-4e39-a0e8-33c3f022123c/CSA-Intility-header.png">
            <a:extLst>
              <a:ext uri="{FF2B5EF4-FFF2-40B4-BE49-F238E27FC236}">
                <a16:creationId xmlns:a16="http://schemas.microsoft.com/office/drawing/2014/main" id="{F7CF2BE5-874F-41A8-8810-FB4811651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307" y="6328681"/>
            <a:ext cx="792606" cy="34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://upload.wikimedia.org/wikipedia/commons/thumb/0/05/PricewaterhouseCoopers_Logo.svg/1000px-PricewaterhouseCoopers_Logo.svg.png">
            <a:extLst>
              <a:ext uri="{FF2B5EF4-FFF2-40B4-BE49-F238E27FC236}">
                <a16:creationId xmlns:a16="http://schemas.microsoft.com/office/drawing/2014/main" id="{C57E0FCF-68D5-4D04-9E61-95405CB05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07550" y="6362711"/>
            <a:ext cx="364592" cy="27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s://www.online.ntnu.no/media/mnemonic_logo_companies_main.png">
            <a:extLst>
              <a:ext uri="{FF2B5EF4-FFF2-40B4-BE49-F238E27FC236}">
                <a16:creationId xmlns:a16="http://schemas.microsoft.com/office/drawing/2014/main" id="{143DE4A0-47B8-415E-8E4D-613292B4B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69333" y="6438847"/>
            <a:ext cx="781714" cy="12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66D21CE-A9A1-4575-98D4-BB8C0E1677C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51" y="6408022"/>
            <a:ext cx="668522" cy="1920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6F64A1E-4063-47D1-8CA4-D1F1A367CAB4}"/>
              </a:ext>
            </a:extLst>
          </p:cNvPr>
          <p:cNvSpPr txBox="1"/>
          <p:nvPr/>
        </p:nvSpPr>
        <p:spPr>
          <a:xfrm>
            <a:off x="6702960" y="4253000"/>
            <a:ext cx="48538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nb-NO" sz="2000" dirty="0">
                <a:solidFill>
                  <a:srgbClr val="504F4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67 quarters of </a:t>
            </a:r>
            <a:r>
              <a:rPr lang="nb-NO" sz="2000" dirty="0" err="1">
                <a:solidFill>
                  <a:srgbClr val="504F4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continuous</a:t>
            </a:r>
            <a:r>
              <a:rPr lang="nb-NO" sz="2000" dirty="0">
                <a:solidFill>
                  <a:srgbClr val="504F4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nb-NO" sz="2000" dirty="0" err="1">
                <a:solidFill>
                  <a:srgbClr val="504F4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organic</a:t>
            </a:r>
            <a:r>
              <a:rPr lang="nb-NO" sz="2000" dirty="0">
                <a:solidFill>
                  <a:srgbClr val="504F4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nb-NO" sz="2000" dirty="0" err="1">
                <a:solidFill>
                  <a:srgbClr val="504F4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growth</a:t>
            </a:r>
            <a:endParaRPr lang="nb-NO" sz="2000" dirty="0">
              <a:solidFill>
                <a:srgbClr val="504F4E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0148077-D136-45D3-8EDD-57331DBB5397}"/>
              </a:ext>
            </a:extLst>
          </p:cNvPr>
          <p:cNvGrpSpPr/>
          <p:nvPr/>
        </p:nvGrpSpPr>
        <p:grpSpPr>
          <a:xfrm>
            <a:off x="6534729" y="4257817"/>
            <a:ext cx="72000" cy="423540"/>
            <a:chOff x="789277" y="1844934"/>
            <a:chExt cx="100013" cy="42354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060288C-4125-4296-B46C-E940E3477B11}"/>
                </a:ext>
              </a:extLst>
            </p:cNvPr>
            <p:cNvSpPr/>
            <p:nvPr/>
          </p:nvSpPr>
          <p:spPr>
            <a:xfrm>
              <a:off x="789277" y="1844934"/>
              <a:ext cx="100013" cy="197167"/>
            </a:xfrm>
            <a:prstGeom prst="rect">
              <a:avLst/>
            </a:prstGeom>
            <a:solidFill>
              <a:srgbClr val="40699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680F849-180A-4D7A-94E0-11506E4E95A3}"/>
                </a:ext>
              </a:extLst>
            </p:cNvPr>
            <p:cNvSpPr/>
            <p:nvPr/>
          </p:nvSpPr>
          <p:spPr>
            <a:xfrm>
              <a:off x="789277" y="2038578"/>
              <a:ext cx="100013" cy="229896"/>
            </a:xfrm>
            <a:prstGeom prst="rect">
              <a:avLst/>
            </a:prstGeom>
            <a:solidFill>
              <a:srgbClr val="9FB4C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C7491AF-1D8E-4EFD-8EEE-70F14D9433DC}"/>
              </a:ext>
            </a:extLst>
          </p:cNvPr>
          <p:cNvGrpSpPr/>
          <p:nvPr/>
        </p:nvGrpSpPr>
        <p:grpSpPr>
          <a:xfrm>
            <a:off x="6534729" y="1826959"/>
            <a:ext cx="72000" cy="423540"/>
            <a:chOff x="789277" y="1844934"/>
            <a:chExt cx="100013" cy="42354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569B3C2-C8AA-4BA9-92AA-3B2408AE4DF5}"/>
                </a:ext>
              </a:extLst>
            </p:cNvPr>
            <p:cNvSpPr/>
            <p:nvPr/>
          </p:nvSpPr>
          <p:spPr>
            <a:xfrm>
              <a:off x="789277" y="1844934"/>
              <a:ext cx="100013" cy="197167"/>
            </a:xfrm>
            <a:prstGeom prst="rect">
              <a:avLst/>
            </a:prstGeom>
            <a:solidFill>
              <a:srgbClr val="40699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DA0BBC3-FAB3-4632-A54D-696E0691EFDD}"/>
                </a:ext>
              </a:extLst>
            </p:cNvPr>
            <p:cNvSpPr/>
            <p:nvPr/>
          </p:nvSpPr>
          <p:spPr>
            <a:xfrm>
              <a:off x="789277" y="2038578"/>
              <a:ext cx="100013" cy="229896"/>
            </a:xfrm>
            <a:prstGeom prst="rect">
              <a:avLst/>
            </a:prstGeom>
            <a:solidFill>
              <a:srgbClr val="9FB4C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6A55B2F-26EB-410E-9160-93D7A18C4C0A}"/>
              </a:ext>
            </a:extLst>
          </p:cNvPr>
          <p:cNvGrpSpPr/>
          <p:nvPr/>
        </p:nvGrpSpPr>
        <p:grpSpPr>
          <a:xfrm>
            <a:off x="6534729" y="3447531"/>
            <a:ext cx="72000" cy="423540"/>
            <a:chOff x="789277" y="1844934"/>
            <a:chExt cx="100013" cy="42354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1991639-FD1C-4EC5-8C65-32F4E540DD2D}"/>
                </a:ext>
              </a:extLst>
            </p:cNvPr>
            <p:cNvSpPr/>
            <p:nvPr/>
          </p:nvSpPr>
          <p:spPr>
            <a:xfrm>
              <a:off x="789277" y="1844934"/>
              <a:ext cx="100013" cy="197167"/>
            </a:xfrm>
            <a:prstGeom prst="rect">
              <a:avLst/>
            </a:prstGeom>
            <a:solidFill>
              <a:srgbClr val="40699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A06FDB8-D461-4ED9-A230-C2E0E2B8D433}"/>
                </a:ext>
              </a:extLst>
            </p:cNvPr>
            <p:cNvSpPr/>
            <p:nvPr/>
          </p:nvSpPr>
          <p:spPr>
            <a:xfrm>
              <a:off x="789277" y="2038578"/>
              <a:ext cx="100013" cy="229896"/>
            </a:xfrm>
            <a:prstGeom prst="rect">
              <a:avLst/>
            </a:prstGeom>
            <a:solidFill>
              <a:srgbClr val="9FB4C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51" name="Picture 6" descr="Bilderesultat for aws">
            <a:extLst>
              <a:ext uri="{FF2B5EF4-FFF2-40B4-BE49-F238E27FC236}">
                <a16:creationId xmlns:a16="http://schemas.microsoft.com/office/drawing/2014/main" id="{CBB2CC13-5793-452A-B487-95ABE8B2C8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25"/>
          <a:stretch/>
        </p:blipFill>
        <p:spPr bwMode="auto">
          <a:xfrm>
            <a:off x="4533264" y="6438846"/>
            <a:ext cx="390964" cy="23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1C2CF60-EE85-45E0-9526-605C4682EA97}"/>
              </a:ext>
            </a:extLst>
          </p:cNvPr>
          <p:cNvGrpSpPr/>
          <p:nvPr/>
        </p:nvGrpSpPr>
        <p:grpSpPr>
          <a:xfrm>
            <a:off x="666045" y="1262931"/>
            <a:ext cx="5063194" cy="4556875"/>
            <a:chOff x="870677" y="1283361"/>
            <a:chExt cx="5063194" cy="4556875"/>
          </a:xfrm>
        </p:grpSpPr>
        <p:pic>
          <p:nvPicPr>
            <p:cNvPr id="4" name="Picture 3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358C131F-9794-4519-8C4D-BD4705CD5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77" y="1283361"/>
              <a:ext cx="5063194" cy="4556875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04DC8A0-D455-4810-86EA-74A9B5EB44B4}"/>
                </a:ext>
              </a:extLst>
            </p:cNvPr>
            <p:cNvGrpSpPr/>
            <p:nvPr/>
          </p:nvGrpSpPr>
          <p:grpSpPr>
            <a:xfrm>
              <a:off x="993868" y="2525482"/>
              <a:ext cx="4770697" cy="493237"/>
              <a:chOff x="993868" y="2525482"/>
              <a:chExt cx="4770697" cy="49323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FC5026-C3CC-472C-B810-C0145B270DDC}"/>
                  </a:ext>
                </a:extLst>
              </p:cNvPr>
              <p:cNvSpPr txBox="1"/>
              <p:nvPr/>
            </p:nvSpPr>
            <p:spPr>
              <a:xfrm>
                <a:off x="993868" y="2572443"/>
                <a:ext cx="758541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2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35 000+</a:t>
                </a:r>
                <a:br>
                  <a:rPr lang="nb-NO" sz="12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</a:br>
                <a:r>
                  <a:rPr lang="nb-NO" sz="11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USERS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F10DFDF-0889-4127-A1D0-A95102A5D3AE}"/>
                  </a:ext>
                </a:extLst>
              </p:cNvPr>
              <p:cNvSpPr txBox="1"/>
              <p:nvPr/>
            </p:nvSpPr>
            <p:spPr>
              <a:xfrm>
                <a:off x="1845103" y="2572443"/>
                <a:ext cx="676788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2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4 000+</a:t>
                </a:r>
                <a:br>
                  <a:rPr lang="nb-NO" sz="12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</a:br>
                <a:r>
                  <a:rPr lang="nb-NO" sz="11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APPS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B1A59F2-8646-475B-B069-8F631ED0E062}"/>
                  </a:ext>
                </a:extLst>
              </p:cNvPr>
              <p:cNvSpPr txBox="1"/>
              <p:nvPr/>
            </p:nvSpPr>
            <p:spPr>
              <a:xfrm>
                <a:off x="2619910" y="2564351"/>
                <a:ext cx="671979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1 600</a:t>
                </a:r>
                <a:br>
                  <a:rPr lang="nb-NO" sz="11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</a:br>
                <a:r>
                  <a:rPr lang="nb-NO" sz="7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LOCATIONS</a:t>
                </a:r>
                <a:endParaRPr lang="nb-NO" sz="11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80B8755-616C-4913-A7CC-32D79D04668E}"/>
                  </a:ext>
                </a:extLst>
              </p:cNvPr>
              <p:cNvSpPr txBox="1"/>
              <p:nvPr/>
            </p:nvSpPr>
            <p:spPr>
              <a:xfrm>
                <a:off x="3417766" y="2566461"/>
                <a:ext cx="69442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600+</a:t>
                </a:r>
              </a:p>
              <a:p>
                <a:pPr algn="ctr"/>
                <a:r>
                  <a:rPr lang="nb-NO" sz="7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COMPANIES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4249095-F130-489A-9F67-D6760638D87E}"/>
                  </a:ext>
                </a:extLst>
              </p:cNvPr>
              <p:cNvSpPr txBox="1"/>
              <p:nvPr/>
            </p:nvSpPr>
            <p:spPr>
              <a:xfrm>
                <a:off x="4244233" y="2525482"/>
                <a:ext cx="665567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6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40</a:t>
                </a:r>
              </a:p>
              <a:p>
                <a:pPr algn="ctr"/>
                <a:r>
                  <a:rPr lang="nb-NO" sz="7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COUNTRIES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41A96E2-5648-40E2-BA4E-C375C41ABB6F}"/>
                  </a:ext>
                </a:extLst>
              </p:cNvPr>
              <p:cNvSpPr txBox="1"/>
              <p:nvPr/>
            </p:nvSpPr>
            <p:spPr>
              <a:xfrm>
                <a:off x="5030069" y="2525482"/>
                <a:ext cx="734496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6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6</a:t>
                </a:r>
              </a:p>
              <a:p>
                <a:pPr algn="ctr"/>
                <a:r>
                  <a:rPr lang="nb-NO" sz="7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CONTINENTS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6744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7C21-35CD-43F2-80AB-B83CF44B9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Intility – VMware </a:t>
            </a:r>
            <a:r>
              <a:rPr lang="nb-NO" dirty="0" err="1"/>
              <a:t>environment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36191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7C21-35CD-43F2-80AB-B83CF44B9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Intility – VMware </a:t>
            </a:r>
            <a:r>
              <a:rPr lang="nb-NO" dirty="0" err="1"/>
              <a:t>environment</a:t>
            </a:r>
            <a:endParaRPr lang="nb-N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7EC55-9688-46A0-9255-BD7195794C54}"/>
              </a:ext>
            </a:extLst>
          </p:cNvPr>
          <p:cNvSpPr/>
          <p:nvPr/>
        </p:nvSpPr>
        <p:spPr>
          <a:xfrm>
            <a:off x="1070583" y="2261308"/>
            <a:ext cx="3160223" cy="1167692"/>
          </a:xfrm>
          <a:prstGeom prst="rect">
            <a:avLst/>
          </a:prstGeom>
          <a:solidFill>
            <a:srgbClr val="7A96B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000" dirty="0"/>
              <a:t>5</a:t>
            </a:r>
          </a:p>
          <a:p>
            <a:pPr algn="ctr"/>
            <a:r>
              <a:rPr lang="nb-NO" dirty="0" err="1"/>
              <a:t>vCenters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60431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7C21-35CD-43F2-80AB-B83CF44B9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Intility – VMware </a:t>
            </a:r>
            <a:r>
              <a:rPr lang="nb-NO" dirty="0" err="1"/>
              <a:t>environment</a:t>
            </a:r>
            <a:endParaRPr lang="nb-N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7EC55-9688-46A0-9255-BD7195794C54}"/>
              </a:ext>
            </a:extLst>
          </p:cNvPr>
          <p:cNvSpPr/>
          <p:nvPr/>
        </p:nvSpPr>
        <p:spPr>
          <a:xfrm>
            <a:off x="1070583" y="2261308"/>
            <a:ext cx="3160223" cy="1167692"/>
          </a:xfrm>
          <a:prstGeom prst="rect">
            <a:avLst/>
          </a:prstGeom>
          <a:solidFill>
            <a:srgbClr val="7A96B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000" dirty="0"/>
              <a:t>5</a:t>
            </a:r>
          </a:p>
          <a:p>
            <a:pPr algn="ctr"/>
            <a:r>
              <a:rPr lang="nb-NO" dirty="0" err="1"/>
              <a:t>vCenters</a:t>
            </a:r>
            <a:endParaRPr lang="nb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1CDBFB-48E3-4A95-8691-E69B1A5C6CA8}"/>
              </a:ext>
            </a:extLst>
          </p:cNvPr>
          <p:cNvSpPr/>
          <p:nvPr/>
        </p:nvSpPr>
        <p:spPr>
          <a:xfrm>
            <a:off x="7961193" y="2261308"/>
            <a:ext cx="3160223" cy="1167692"/>
          </a:xfrm>
          <a:prstGeom prst="rect">
            <a:avLst/>
          </a:prstGeom>
          <a:solidFill>
            <a:srgbClr val="7A96B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000"/>
              <a:t>80</a:t>
            </a:r>
            <a:endParaRPr lang="nb-NO" sz="4000" dirty="0"/>
          </a:p>
          <a:p>
            <a:pPr algn="ctr"/>
            <a:r>
              <a:rPr lang="nb-NO" dirty="0"/>
              <a:t>Clusters</a:t>
            </a:r>
          </a:p>
        </p:txBody>
      </p:sp>
    </p:spTree>
    <p:extLst>
      <p:ext uri="{BB962C8B-B14F-4D97-AF65-F5344CB8AC3E}">
        <p14:creationId xmlns:p14="http://schemas.microsoft.com/office/powerpoint/2010/main" val="1645950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7C21-35CD-43F2-80AB-B83CF44B9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Intility – VMware </a:t>
            </a:r>
            <a:r>
              <a:rPr lang="nb-NO" dirty="0" err="1"/>
              <a:t>environment</a:t>
            </a:r>
            <a:endParaRPr lang="nb-N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7EC55-9688-46A0-9255-BD7195794C54}"/>
              </a:ext>
            </a:extLst>
          </p:cNvPr>
          <p:cNvSpPr/>
          <p:nvPr/>
        </p:nvSpPr>
        <p:spPr>
          <a:xfrm>
            <a:off x="1070583" y="2261308"/>
            <a:ext cx="3160223" cy="1167692"/>
          </a:xfrm>
          <a:prstGeom prst="rect">
            <a:avLst/>
          </a:prstGeom>
          <a:solidFill>
            <a:srgbClr val="7A96B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000" dirty="0"/>
              <a:t>5</a:t>
            </a:r>
          </a:p>
          <a:p>
            <a:pPr algn="ctr"/>
            <a:r>
              <a:rPr lang="nb-NO" dirty="0" err="1"/>
              <a:t>vCenters</a:t>
            </a:r>
            <a:endParaRPr lang="nb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1CDBFB-48E3-4A95-8691-E69B1A5C6CA8}"/>
              </a:ext>
            </a:extLst>
          </p:cNvPr>
          <p:cNvSpPr/>
          <p:nvPr/>
        </p:nvSpPr>
        <p:spPr>
          <a:xfrm>
            <a:off x="7961193" y="2261308"/>
            <a:ext cx="3160223" cy="1167692"/>
          </a:xfrm>
          <a:prstGeom prst="rect">
            <a:avLst/>
          </a:prstGeom>
          <a:solidFill>
            <a:srgbClr val="7A96B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000" dirty="0"/>
              <a:t>80</a:t>
            </a:r>
          </a:p>
          <a:p>
            <a:pPr algn="ctr"/>
            <a:r>
              <a:rPr lang="nb-NO" dirty="0"/>
              <a:t>Clusters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307930-0CF1-4B06-B2E1-D918079ACEAA}"/>
              </a:ext>
            </a:extLst>
          </p:cNvPr>
          <p:cNvSpPr/>
          <p:nvPr/>
        </p:nvSpPr>
        <p:spPr>
          <a:xfrm>
            <a:off x="7961193" y="4090108"/>
            <a:ext cx="3173872" cy="1167692"/>
          </a:xfrm>
          <a:prstGeom prst="rect">
            <a:avLst/>
          </a:prstGeom>
          <a:solidFill>
            <a:srgbClr val="7A96B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000" dirty="0"/>
              <a:t>350</a:t>
            </a:r>
          </a:p>
          <a:p>
            <a:pPr algn="ctr"/>
            <a:r>
              <a:rPr lang="nb-NO" dirty="0"/>
              <a:t>Hosts</a:t>
            </a:r>
          </a:p>
        </p:txBody>
      </p:sp>
    </p:spTree>
    <p:extLst>
      <p:ext uri="{BB962C8B-B14F-4D97-AF65-F5344CB8AC3E}">
        <p14:creationId xmlns:p14="http://schemas.microsoft.com/office/powerpoint/2010/main" val="3451762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1_Innhold">
  <a:themeElements>
    <a:clrScheme name="Intility">
      <a:dk1>
        <a:srgbClr val="404040"/>
      </a:dk1>
      <a:lt1>
        <a:sysClr val="window" lastClr="FFFFFF"/>
      </a:lt1>
      <a:dk2>
        <a:srgbClr val="808080"/>
      </a:dk2>
      <a:lt2>
        <a:srgbClr val="E3DCD3"/>
      </a:lt2>
      <a:accent1>
        <a:srgbClr val="599CBC"/>
      </a:accent1>
      <a:accent2>
        <a:srgbClr val="746057"/>
      </a:accent2>
      <a:accent3>
        <a:srgbClr val="F18308"/>
      </a:accent3>
      <a:accent4>
        <a:srgbClr val="B7D3E3"/>
      </a:accent4>
      <a:accent5>
        <a:srgbClr val="E3DCD3"/>
      </a:accent5>
      <a:accent6>
        <a:srgbClr val="FFFFFF"/>
      </a:accent6>
      <a:hlink>
        <a:srgbClr val="599CBC"/>
      </a:hlink>
      <a:folHlink>
        <a:srgbClr val="B7D3E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ntility presentasjonsmal 2018" id="{084B8E5C-7284-42CB-9F3A-166F31CB4ABC}" vid="{92AFAC83-CD4C-4AA9-B308-2E1ED6F70A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Intility presentasjonsmal 2018</Template>
  <TotalTime>1726</TotalTime>
  <Words>731</Words>
  <Application>Microsoft Office PowerPoint</Application>
  <PresentationFormat>Widescreen</PresentationFormat>
  <Paragraphs>216</Paragraphs>
  <Slides>37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Segoe UI</vt:lpstr>
      <vt:lpstr>Segoe UI Semibold</vt:lpstr>
      <vt:lpstr>Segoe UI Semilight</vt:lpstr>
      <vt:lpstr>Wingdings</vt:lpstr>
      <vt:lpstr>1_Innhold</vt:lpstr>
      <vt:lpstr>PowerPoint Presentation</vt:lpstr>
      <vt:lpstr>PowerPoint Presentation</vt:lpstr>
      <vt:lpstr>About me..</vt:lpstr>
      <vt:lpstr>Agenda</vt:lpstr>
      <vt:lpstr>About Intility</vt:lpstr>
      <vt:lpstr>Intility – VMware environment</vt:lpstr>
      <vt:lpstr>Intility – VMware environment</vt:lpstr>
      <vt:lpstr>Intility – VMware environment</vt:lpstr>
      <vt:lpstr>Intility – VMware environment</vt:lpstr>
      <vt:lpstr>Intility – VMware environment</vt:lpstr>
      <vt:lpstr>Intility – VMware environment</vt:lpstr>
      <vt:lpstr>vSphere Performance monitoring – Short recap</vt:lpstr>
      <vt:lpstr>vSphere Performance monitoring – Short recap</vt:lpstr>
      <vt:lpstr>vSphere Performance monitoring – Short recap</vt:lpstr>
      <vt:lpstr>vSphere Performance monitoring – Short recap</vt:lpstr>
      <vt:lpstr>vSphere Performance monitoring – Short recap</vt:lpstr>
      <vt:lpstr>vSphere Performance monitoring – Short recap</vt:lpstr>
      <vt:lpstr>vSphere Performance monitoring – Short recap</vt:lpstr>
      <vt:lpstr>vSphere Performance monitoring – Short recap</vt:lpstr>
      <vt:lpstr>vSphere Performance monitoring – Short recap</vt:lpstr>
      <vt:lpstr>vSphere Performance monitoring – Short recap</vt:lpstr>
      <vt:lpstr>vSphere Performance monitoring – Short recap</vt:lpstr>
      <vt:lpstr>Demo</vt:lpstr>
      <vt:lpstr>APIs and REST </vt:lpstr>
      <vt:lpstr>APIs and REST </vt:lpstr>
      <vt:lpstr>vSphere APIs</vt:lpstr>
      <vt:lpstr>Exploring the APIs</vt:lpstr>
      <vt:lpstr>Demo</vt:lpstr>
      <vt:lpstr>VCSA Management - VAMI</vt:lpstr>
      <vt:lpstr>Extending the performance monitoring solution</vt:lpstr>
      <vt:lpstr>Extending the performance monitoring solution</vt:lpstr>
      <vt:lpstr>Extending the performance monitoring solution</vt:lpstr>
      <vt:lpstr>Demo</vt:lpstr>
      <vt:lpstr>Resources</vt:lpstr>
      <vt:lpstr>PowerPoint Presentation</vt:lpstr>
      <vt:lpstr>REST - Request methods</vt:lpstr>
      <vt:lpstr>REST - Authentication methods</vt:lpstr>
    </vt:vector>
  </TitlesOfParts>
  <Company>Intility 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Rudi Martinsen</dc:creator>
  <cp:lastModifiedBy>Rudi Martinsen</cp:lastModifiedBy>
  <cp:revision>41</cp:revision>
  <dcterms:created xsi:type="dcterms:W3CDTF">2018-11-28T16:23:12Z</dcterms:created>
  <dcterms:modified xsi:type="dcterms:W3CDTF">2018-12-04T09:38:18Z</dcterms:modified>
</cp:coreProperties>
</file>