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9"/>
  </p:notesMasterIdLst>
  <p:sldIdLst>
    <p:sldId id="264" r:id="rId2"/>
    <p:sldId id="280" r:id="rId3"/>
    <p:sldId id="281" r:id="rId4"/>
    <p:sldId id="268" r:id="rId5"/>
    <p:sldId id="918" r:id="rId6"/>
    <p:sldId id="924" r:id="rId7"/>
    <p:sldId id="294" r:id="rId8"/>
    <p:sldId id="925" r:id="rId9"/>
    <p:sldId id="923" r:id="rId10"/>
    <p:sldId id="922" r:id="rId11"/>
    <p:sldId id="262" r:id="rId12"/>
    <p:sldId id="295" r:id="rId13"/>
    <p:sldId id="296" r:id="rId14"/>
    <p:sldId id="284" r:id="rId15"/>
    <p:sldId id="919" r:id="rId16"/>
    <p:sldId id="883" r:id="rId17"/>
    <p:sldId id="893" r:id="rId18"/>
    <p:sldId id="905" r:id="rId19"/>
    <p:sldId id="895" r:id="rId20"/>
    <p:sldId id="900" r:id="rId21"/>
    <p:sldId id="904" r:id="rId22"/>
    <p:sldId id="907" r:id="rId23"/>
    <p:sldId id="906" r:id="rId24"/>
    <p:sldId id="888" r:id="rId25"/>
    <p:sldId id="884" r:id="rId26"/>
    <p:sldId id="272" r:id="rId27"/>
    <p:sldId id="286" r:id="rId2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6B6"/>
    <a:srgbClr val="406997"/>
    <a:srgbClr val="464646"/>
    <a:srgbClr val="454545"/>
    <a:srgbClr val="696969"/>
    <a:srgbClr val="5A5A5A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431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B50E-3750-4ED5-975B-5681E5A03F88}" type="datetimeFigureOut">
              <a:rPr lang="nb-NO" smtClean="0"/>
              <a:t>04.06.2019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FA4C-30AE-4586-BEAD-366B143B64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7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00D-1D87-4196-9914-156B046ABED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14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442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3024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9976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93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9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47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1334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006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20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794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19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618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https://swapi.co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240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slide liten tekstboks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0400" y="1482230"/>
            <a:ext cx="5400000" cy="4787342"/>
          </a:xfrm>
          <a:prstGeom prst="rect">
            <a:avLst/>
          </a:prstGeom>
        </p:spPr>
        <p:txBody>
          <a:bodyPr/>
          <a:lstStyle>
            <a:lvl1pPr marL="342900" marR="0" indent="-342900" algn="l" defTabSz="60958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lang="de-DE" sz="21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912812" indent="-285750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8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4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2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3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3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3"/>
              </a:buBlip>
            </a:pPr>
            <a:r>
              <a:rPr lang="nb-NO" dirty="0"/>
              <a:t>Dette er nivå tre</a:t>
            </a:r>
          </a:p>
          <a:p>
            <a:pPr marL="1882775" lvl="3" indent="-271463"/>
            <a:r>
              <a:rPr lang="nb-NO" dirty="0"/>
              <a:t>Dette er nivå fire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2ABF-44F5-4075-B5DA-B2E5FA3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4B0-AD97-4B1D-BAE5-0CB062C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BD5F4F7-E531-4318-AE93-4CFC691960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697BDA6-96CC-4DE8-879C-0E679C2D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3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t slide tom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6C933-EC78-4896-8FE3-FA6E0080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5165A-8F58-4D4E-9D4A-793E2946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A892C94F-D4C3-4D9E-A5E2-69081559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6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96A298-5481-45E5-99FD-0350F25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85300-EF40-44EE-ADAF-0C55A71B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C0ED8-CAB9-4248-87B5-BFD52B0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736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0400" y="1482230"/>
            <a:ext cx="5400000" cy="5032870"/>
          </a:xfrm>
          <a:prstGeom prst="rect">
            <a:avLst/>
          </a:prstGeom>
        </p:spPr>
        <p:txBody>
          <a:bodyPr/>
          <a:lstStyle>
            <a:lvl1pPr marL="355591" indent="-355591" algn="l">
              <a:spcBef>
                <a:spcPts val="1200"/>
              </a:spcBef>
              <a:buSzPct val="90000"/>
              <a:buFontTx/>
              <a:buBlip>
                <a:blip r:embed="rId3"/>
              </a:buBlip>
              <a:defRPr lang="de-DE" sz="21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898525" indent="-271463" algn="l">
              <a:buSzPct val="75000"/>
              <a:buFontTx/>
              <a:buBlip>
                <a:blip r:embed="rId4"/>
              </a:buBlip>
              <a:defRPr lang="nb-NO" sz="18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SzPct val="90000"/>
              <a:buFontTx/>
              <a:buBlip>
                <a:blip r:embed="rId3"/>
              </a:buBlip>
              <a:defRPr lang="nb-NO" sz="16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SzPct val="90000"/>
              <a:buFontTx/>
              <a:buBlip>
                <a:blip r:embed="rId3"/>
              </a:buBlip>
              <a:defRPr lang="nb-NO" sz="14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Morbi egestas </a:t>
            </a:r>
            <a:r>
              <a:rPr lang="nb-NO" dirty="0" err="1"/>
              <a:t>ipsum</a:t>
            </a:r>
            <a:r>
              <a:rPr lang="nb-NO" dirty="0"/>
              <a:t> </a:t>
            </a:r>
            <a:r>
              <a:rPr lang="nb-NO" dirty="0" err="1"/>
              <a:t>tempor</a:t>
            </a:r>
            <a:r>
              <a:rPr lang="nb-NO" dirty="0"/>
              <a:t> urna egestas </a:t>
            </a:r>
            <a:r>
              <a:rPr lang="nb-NO" dirty="0" err="1"/>
              <a:t>ipsum</a:t>
            </a:r>
            <a:r>
              <a:rPr lang="nb-NO" dirty="0"/>
              <a:t> </a:t>
            </a:r>
            <a:r>
              <a:rPr lang="nb-NO" dirty="0" err="1"/>
              <a:t>tempor</a:t>
            </a:r>
            <a:r>
              <a:rPr lang="nb-NO" dirty="0"/>
              <a:t> </a:t>
            </a:r>
            <a:r>
              <a:rPr lang="nb-NO" dirty="0" err="1"/>
              <a:t>phare</a:t>
            </a:r>
            <a:r>
              <a:rPr lang="nb-NO" dirty="0"/>
              <a:t> </a:t>
            </a:r>
            <a:r>
              <a:rPr lang="nb-NO" dirty="0" err="1"/>
              <a:t>tra</a:t>
            </a:r>
            <a:r>
              <a:rPr lang="nb-NO" dirty="0"/>
              <a:t> </a:t>
            </a:r>
            <a:r>
              <a:rPr lang="nb-NO" dirty="0" err="1"/>
              <a:t>ipsum</a:t>
            </a:r>
            <a:r>
              <a:rPr lang="nb-NO" dirty="0"/>
              <a:t> ut </a:t>
            </a:r>
            <a:r>
              <a:rPr lang="nb-NO" dirty="0" err="1"/>
              <a:t>justo</a:t>
            </a:r>
            <a:endParaRPr lang="de-DE" dirty="0"/>
          </a:p>
          <a:p>
            <a:pPr lvl="1"/>
            <a:r>
              <a:rPr lang="de-DE" dirty="0"/>
              <a:t>Fsgdfhgdhdf</a:t>
            </a:r>
          </a:p>
          <a:p>
            <a:pPr lvl="1"/>
            <a:r>
              <a:rPr lang="de-DE" dirty="0"/>
              <a:t>Sfsfsf</a:t>
            </a:r>
          </a:p>
          <a:p>
            <a:pPr lvl="2"/>
            <a:r>
              <a:rPr lang="de-DE" dirty="0"/>
              <a:t>Sgdsgdfgg</a:t>
            </a:r>
          </a:p>
          <a:p>
            <a:pPr lvl="3"/>
            <a:r>
              <a:rPr lang="de-DE" dirty="0"/>
              <a:t>Sdgdfg</a:t>
            </a:r>
          </a:p>
          <a:p>
            <a:pPr lvl="0"/>
            <a:endParaRPr lang="nb-NO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2B66D-DF5A-497E-AF94-69830B1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2ABF-44F5-4075-B5DA-B2E5FA3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4B0-AD97-4B1D-BAE5-0CB062C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020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Her kommer det en veldig lang tittel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83D4-C8F6-463E-9D04-B76CA3FA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406CF-2A2B-448C-837E-A2B2B964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EB95-B0F2-4FE5-BE1B-1D3F716A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34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slide stor tekstboks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0400" y="1482229"/>
            <a:ext cx="10464800" cy="4787343"/>
          </a:xfrm>
          <a:prstGeom prst="rect">
            <a:avLst/>
          </a:prstGeom>
        </p:spPr>
        <p:txBody>
          <a:bodyPr/>
          <a:lstStyle>
            <a:lvl1pPr marL="342900" marR="0" indent="-342900" algn="l" defTabSz="60958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lang="de-DE" sz="21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912812" indent="-285750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8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4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2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3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3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3"/>
              </a:buBlip>
            </a:pPr>
            <a:r>
              <a:rPr lang="nb-NO" dirty="0"/>
              <a:t>Dette er nivå tre</a:t>
            </a:r>
          </a:p>
          <a:p>
            <a:pPr marL="1882775" lvl="3" indent="-271463"/>
            <a:r>
              <a:rPr lang="nb-NO" dirty="0"/>
              <a:t>Dette er nivå fire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2ABF-44F5-4075-B5DA-B2E5FA3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4B0-AD97-4B1D-BAE5-0CB062C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BD5F4F7-E531-4318-AE93-4CFC691960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697BDA6-96CC-4DE8-879C-0E679C2D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72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slide ingen tekstboks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406CF-2A2B-448C-837E-A2B2B964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EB95-B0F2-4FE5-BE1B-1D3F716A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4EADAB-03F4-4A59-AE32-13FA25A3A3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EB53CC3-64CC-42FF-B981-0010919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9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slide tom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85300-EF40-44EE-ADAF-0C55A71B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C0ED8-CAB9-4248-87B5-BFD52B0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F6EAE7C-7D3B-4514-9438-C7EA800B5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5B336E77-92F3-4004-97CD-563FF012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71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slide tom uten logo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92000"/>
              </a:schemeClr>
            </a:gs>
            <a:gs pos="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EFCD5-DF71-4431-BDBC-0C9DBF0B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785B-FEBD-4AA7-B415-75986A63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24EC43B-E7A4-4E94-A6D2-67D1FA6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57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t slide ingen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FD4A-EEF5-43AC-8CA8-C23D934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8CCB-D2D0-49F2-A1B3-9F218B7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323B4D-C723-4D2C-A617-8F0A3F715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8C5DFEF-7B60-4F1F-83AC-ED9B077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598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vit slide ingen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FD4A-EEF5-43AC-8CA8-C23D934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8CCB-D2D0-49F2-A1B3-9F218B7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323B4D-C723-4D2C-A617-8F0A3F715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8C5DFEF-7B60-4F1F-83AC-ED9B077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453B496C-8840-48A6-96BB-7CF070B6E2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1482230"/>
            <a:ext cx="5400000" cy="4787342"/>
          </a:xfrm>
          <a:prstGeom prst="rect">
            <a:avLst/>
          </a:prstGeom>
        </p:spPr>
        <p:txBody>
          <a:bodyPr/>
          <a:lstStyle>
            <a:lvl1pPr marL="342900" marR="0" indent="-342900" algn="l" defTabSz="60958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 lang="de-DE" sz="21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912812" indent="-285750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8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4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2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5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5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5"/>
              </a:buBlip>
            </a:pPr>
            <a:r>
              <a:rPr lang="nb-NO" dirty="0"/>
              <a:t>Dette er nivå tre</a:t>
            </a:r>
          </a:p>
          <a:p>
            <a:pPr marL="1882775" lvl="3" indent="-271463"/>
            <a:r>
              <a:rPr lang="nb-NO" dirty="0"/>
              <a:t>Dette er nivå fire</a:t>
            </a:r>
          </a:p>
        </p:txBody>
      </p:sp>
    </p:spTree>
    <p:extLst>
      <p:ext uri="{BB962C8B-B14F-4D97-AF65-F5344CB8AC3E}">
        <p14:creationId xmlns:p14="http://schemas.microsoft.com/office/powerpoint/2010/main" val="34891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vit slide ingen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6464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FD4A-EEF5-43AC-8CA8-C23D934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8CCB-D2D0-49F2-A1B3-9F218B7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323B4D-C723-4D2C-A617-8F0A3F715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8C5DFEF-7B60-4F1F-83AC-ED9B077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159412-822E-49A2-B9F7-52B05ED43B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1482229"/>
            <a:ext cx="10464800" cy="4787343"/>
          </a:xfrm>
          <a:prstGeom prst="rect">
            <a:avLst/>
          </a:prstGeom>
        </p:spPr>
        <p:txBody>
          <a:bodyPr/>
          <a:lstStyle>
            <a:lvl1pPr marL="342900" marR="0" indent="-342900" algn="l" defTabSz="60958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 lang="de-DE" sz="21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912812" indent="-285750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8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4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2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5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5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5"/>
              </a:buBlip>
            </a:pPr>
            <a:r>
              <a:rPr lang="nb-NO" dirty="0"/>
              <a:t>Dette er nivå tre</a:t>
            </a:r>
          </a:p>
          <a:p>
            <a:pPr marL="1882775" lvl="3" indent="-271463"/>
            <a:r>
              <a:rPr lang="nb-NO" dirty="0"/>
              <a:t>Dette er nivå fire</a:t>
            </a:r>
          </a:p>
        </p:txBody>
      </p:sp>
    </p:spTree>
    <p:extLst>
      <p:ext uri="{BB962C8B-B14F-4D97-AF65-F5344CB8AC3E}">
        <p14:creationId xmlns:p14="http://schemas.microsoft.com/office/powerpoint/2010/main" val="6891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t slide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20BEA-E389-4762-99D1-F57C3114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707F3-22B1-48A5-80D2-F39BF8CE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A053EDE-E74A-43A8-B613-1BB32CCED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05" y="238297"/>
            <a:ext cx="1689329" cy="308628"/>
          </a:xfrm>
          <a:prstGeom prst="rect">
            <a:avLst/>
          </a:prstGeom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EFB768-24AB-4E73-8112-35F07899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670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41ED9-333F-4BE6-9D58-5CD57346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6464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75A4C-FF39-473F-8F0B-5C9236BD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0AFEF879-5711-4A44-989B-55C4808D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46464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54019BE-D00F-434E-8AE7-41D5B4BEB272}" type="datetimeFigureOut">
              <a:rPr lang="nb-NO" smtClean="0"/>
              <a:pPr/>
              <a:t>04.06.2019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12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9" r:id="rId2"/>
    <p:sldLayoutId id="2147483671" r:id="rId3"/>
    <p:sldLayoutId id="2147483672" r:id="rId4"/>
    <p:sldLayoutId id="2147483674" r:id="rId5"/>
    <p:sldLayoutId id="2147483676" r:id="rId6"/>
    <p:sldLayoutId id="2147483680" r:id="rId7"/>
    <p:sldLayoutId id="2147483681" r:id="rId8"/>
    <p:sldLayoutId id="2147483677" r:id="rId9"/>
    <p:sldLayoutId id="2147483678" r:id="rId10"/>
    <p:sldLayoutId id="2147483682" r:id="rId11"/>
    <p:sldLayoutId id="2147483683" r:id="rId12"/>
    <p:sldLayoutId id="2147483684" r:id="rId1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dimartinse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time-series-platform/influxdb/" TargetMode="External"/><Relationship Id="rId7" Type="http://schemas.openxmlformats.org/officeDocument/2006/relationships/hyperlink" Target="https://www.rudimartinsen.com/2018/12/03/vsphere-performance-vcenter-server-appliance-vcsa-monitoring/" TargetMode="External"/><Relationship Id="rId2" Type="http://schemas.openxmlformats.org/officeDocument/2006/relationships/hyperlink" Target="https://www.rudimartinsen.com/vsphere-performa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mware/vsphere-automation-sdk-rest/tree/master/samples/postman" TargetMode="External"/><Relationship Id="rId5" Type="http://schemas.openxmlformats.org/officeDocument/2006/relationships/hyperlink" Target="https://code.vmware.com/apis" TargetMode="External"/><Relationship Id="rId4" Type="http://schemas.openxmlformats.org/officeDocument/2006/relationships/hyperlink" Target="https://grafan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udimartinsen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/api/computers/123456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B2BC8-96CE-4A2B-86A2-A93C83DBC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7D0CFDC-2A61-4A69-8AC1-2EB666E05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6176" y="2326545"/>
            <a:ext cx="8819644" cy="2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3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94E6A-8051-4CD1-8BD3-E9DB6D5B52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3376909" y="3084512"/>
            <a:ext cx="10871200" cy="688975"/>
          </a:xfrm>
          <a:prstGeom prst="rect">
            <a:avLst/>
          </a:prstGeom>
        </p:spPr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1070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7821750" cy="4787342"/>
          </a:xfrm>
        </p:spPr>
        <p:txBody>
          <a:bodyPr>
            <a:normAutofit/>
          </a:bodyPr>
          <a:lstStyle/>
          <a:p>
            <a:r>
              <a:rPr lang="en-US" dirty="0"/>
              <a:t>HTTP Basic</a:t>
            </a:r>
          </a:p>
          <a:p>
            <a:pPr lvl="1"/>
            <a:r>
              <a:rPr lang="nb-NO" dirty="0" err="1"/>
              <a:t>Encodes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username</a:t>
            </a:r>
            <a:r>
              <a:rPr lang="nb-NO" dirty="0"/>
              <a:t> and </a:t>
            </a:r>
            <a:r>
              <a:rPr lang="nb-NO" dirty="0" err="1"/>
              <a:t>password</a:t>
            </a:r>
            <a:r>
              <a:rPr lang="nb-NO" dirty="0"/>
              <a:t> to a base64 </a:t>
            </a:r>
            <a:r>
              <a:rPr lang="nb-NO" dirty="0" err="1"/>
              <a:t>string</a:t>
            </a:r>
            <a:endParaRPr lang="nb-NO" dirty="0"/>
          </a:p>
          <a:p>
            <a:pPr lvl="1"/>
            <a:r>
              <a:rPr lang="nb-NO" dirty="0" err="1"/>
              <a:t>Encoded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b="1" dirty="0"/>
              <a:t>not </a:t>
            </a:r>
            <a:r>
              <a:rPr lang="nb-NO" b="1" dirty="0" err="1"/>
              <a:t>encrypted</a:t>
            </a:r>
            <a:endParaRPr lang="en-US" dirty="0"/>
          </a:p>
          <a:p>
            <a:r>
              <a:rPr lang="en-US" dirty="0"/>
              <a:t>API Key</a:t>
            </a:r>
          </a:p>
          <a:p>
            <a:pPr lvl="1"/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a web portal/</a:t>
            </a:r>
            <a:r>
              <a:rPr lang="nb-NO" dirty="0" err="1"/>
              <a:t>backend</a:t>
            </a:r>
            <a:r>
              <a:rPr lang="nb-NO" dirty="0"/>
              <a:t> (i.e. </a:t>
            </a:r>
            <a:r>
              <a:rPr lang="nb-NO" dirty="0" err="1"/>
              <a:t>Github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Cannot</a:t>
            </a:r>
            <a:r>
              <a:rPr lang="nb-NO" dirty="0"/>
              <a:t>» handle </a:t>
            </a:r>
            <a:r>
              <a:rPr lang="nb-NO" dirty="0" err="1"/>
              <a:t>authorization</a:t>
            </a:r>
            <a:endParaRPr lang="nb-NO" dirty="0"/>
          </a:p>
          <a:p>
            <a:pPr lvl="1"/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use</a:t>
            </a:r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2.0</a:t>
            </a:r>
          </a:p>
          <a:p>
            <a:pPr lvl="1"/>
            <a:r>
              <a:rPr lang="nb-NO" dirty="0"/>
              <a:t>Application Key and Secret</a:t>
            </a:r>
          </a:p>
          <a:p>
            <a:pPr lvl="1"/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granting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apps. </a:t>
            </a:r>
            <a:r>
              <a:rPr lang="nb-NO" dirty="0" err="1"/>
              <a:t>ie</a:t>
            </a:r>
            <a:r>
              <a:rPr lang="nb-NO" dirty="0"/>
              <a:t>: </a:t>
            </a:r>
            <a:r>
              <a:rPr lang="nb-NO" dirty="0" err="1"/>
              <a:t>Wordpress</a:t>
            </a:r>
            <a:r>
              <a:rPr lang="nb-NO" dirty="0"/>
              <a:t> to </a:t>
            </a:r>
            <a:r>
              <a:rPr lang="nb-NO" dirty="0" err="1"/>
              <a:t>Twitter</a:t>
            </a: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-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11175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3114FD-BB3B-4280-A1C6-B818BEB1F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1482229"/>
            <a:ext cx="10464800" cy="4787343"/>
          </a:xfrm>
        </p:spPr>
        <p:txBody>
          <a:bodyPr/>
          <a:lstStyle/>
          <a:p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recently</a:t>
            </a:r>
            <a:r>
              <a:rPr lang="nb-NO" dirty="0"/>
              <a:t> most </a:t>
            </a:r>
            <a:r>
              <a:rPr lang="nb-NO" dirty="0" err="1"/>
              <a:t>vSphere</a:t>
            </a:r>
            <a:r>
              <a:rPr lang="nb-NO" dirty="0"/>
              <a:t> APIs </a:t>
            </a:r>
            <a:r>
              <a:rPr lang="nb-NO" dirty="0" err="1"/>
              <a:t>where</a:t>
            </a:r>
            <a:r>
              <a:rPr lang="nb-NO" dirty="0"/>
              <a:t> SOAP </a:t>
            </a:r>
            <a:r>
              <a:rPr lang="nb-NO" dirty="0" err="1"/>
              <a:t>based</a:t>
            </a:r>
            <a:endParaRPr lang="nb-NO" dirty="0"/>
          </a:p>
          <a:p>
            <a:r>
              <a:rPr lang="nb-NO" dirty="0"/>
              <a:t>Most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SDK’s</a:t>
            </a:r>
            <a:r>
              <a:rPr lang="nb-NO" dirty="0"/>
              <a:t> (</a:t>
            </a:r>
            <a:r>
              <a:rPr lang="nb-NO" dirty="0" err="1"/>
              <a:t>PowerCLI</a:t>
            </a:r>
            <a:r>
              <a:rPr lang="nb-NO" dirty="0"/>
              <a:t>, </a:t>
            </a:r>
            <a:r>
              <a:rPr lang="nb-NO" dirty="0" err="1"/>
              <a:t>RbVmomi</a:t>
            </a:r>
            <a:r>
              <a:rPr lang="nb-NO" dirty="0"/>
              <a:t>, </a:t>
            </a:r>
            <a:r>
              <a:rPr lang="nb-NO" dirty="0" err="1"/>
              <a:t>PyVmomi</a:t>
            </a:r>
            <a:r>
              <a:rPr lang="nb-NO" dirty="0"/>
              <a:t>, </a:t>
            </a:r>
            <a:r>
              <a:rPr lang="nb-NO" dirty="0" err="1"/>
              <a:t>etc</a:t>
            </a:r>
            <a:r>
              <a:rPr lang="nb-NO" dirty="0"/>
              <a:t>)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APIs</a:t>
            </a:r>
          </a:p>
          <a:p>
            <a:r>
              <a:rPr lang="nb-NO" dirty="0"/>
              <a:t>With </a:t>
            </a:r>
            <a:r>
              <a:rPr lang="nb-NO" dirty="0" err="1"/>
              <a:t>vSphere</a:t>
            </a:r>
            <a:r>
              <a:rPr lang="nb-NO" dirty="0"/>
              <a:t> 6.5 </a:t>
            </a:r>
            <a:r>
              <a:rPr lang="nb-NO" dirty="0" err="1"/>
              <a:t>vCenter</a:t>
            </a:r>
            <a:r>
              <a:rPr lang="nb-NO" dirty="0"/>
              <a:t> </a:t>
            </a:r>
            <a:r>
              <a:rPr lang="nb-NO" dirty="0" err="1"/>
              <a:t>shipped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shiny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REST API</a:t>
            </a:r>
          </a:p>
          <a:p>
            <a:pPr lvl="1"/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extended</a:t>
            </a:r>
            <a:r>
              <a:rPr lang="nb-NO" dirty="0"/>
              <a:t> in 6.7, 6.7 U1 and 6.7 U2</a:t>
            </a:r>
          </a:p>
          <a:p>
            <a:r>
              <a:rPr lang="nb-NO" dirty="0"/>
              <a:t>SOAP and REST </a:t>
            </a:r>
            <a:r>
              <a:rPr lang="nb-NO" dirty="0" err="1"/>
              <a:t>will</a:t>
            </a:r>
            <a:r>
              <a:rPr lang="nb-NO" dirty="0"/>
              <a:t> co-</a:t>
            </a:r>
            <a:r>
              <a:rPr lang="nb-NO" dirty="0" err="1"/>
              <a:t>exist</a:t>
            </a:r>
            <a:r>
              <a:rPr lang="nb-NO" dirty="0"/>
              <a:t> for a (</a:t>
            </a:r>
            <a:r>
              <a:rPr lang="nb-NO" dirty="0" err="1"/>
              <a:t>long</a:t>
            </a:r>
            <a:r>
              <a:rPr lang="nb-NO" dirty="0"/>
              <a:t>) </a:t>
            </a:r>
            <a:r>
              <a:rPr lang="nb-NO" dirty="0" err="1"/>
              <a:t>while</a:t>
            </a:r>
            <a:endParaRPr lang="nb-NO" dirty="0"/>
          </a:p>
          <a:p>
            <a:pPr lvl="1"/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stuff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12734-D4C8-4B8B-BBD2-948B60956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316784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E444BE2-FA87-496C-A06E-701506534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https://code.vmware.com/</a:t>
            </a:r>
            <a:br>
              <a:rPr lang="nb-NO" dirty="0"/>
            </a:br>
            <a:endParaRPr lang="nb-NO" dirty="0"/>
          </a:p>
          <a:p>
            <a:r>
              <a:rPr lang="nb-NO" dirty="0"/>
              <a:t>https://&lt;your-vcsa&gt;/apiexplorer, in 6.7 U2 </a:t>
            </a:r>
            <a:r>
              <a:rPr lang="nb-NO" dirty="0" err="1"/>
              <a:t>inside</a:t>
            </a:r>
            <a:r>
              <a:rPr lang="nb-NO" dirty="0"/>
              <a:t> </a:t>
            </a:r>
            <a:r>
              <a:rPr lang="nb-NO" dirty="0" err="1"/>
              <a:t>vCenter</a:t>
            </a:r>
            <a:r>
              <a:rPr lang="nb-NO" dirty="0"/>
              <a:t>!</a:t>
            </a:r>
          </a:p>
          <a:p>
            <a:endParaRPr lang="nb-NO" dirty="0"/>
          </a:p>
          <a:p>
            <a:r>
              <a:rPr lang="nb-NO" dirty="0"/>
              <a:t>Postman </a:t>
            </a:r>
            <a:r>
              <a:rPr lang="nb-NO" dirty="0" err="1"/>
              <a:t>collections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Powershell</a:t>
            </a:r>
            <a:r>
              <a:rPr lang="nb-NO" dirty="0"/>
              <a:t>, </a:t>
            </a:r>
            <a:r>
              <a:rPr lang="nb-NO" dirty="0" err="1"/>
              <a:t>curl</a:t>
            </a:r>
            <a:r>
              <a:rPr lang="nb-NO" dirty="0"/>
              <a:t> </a:t>
            </a:r>
            <a:r>
              <a:rPr lang="nb-NO" dirty="0" err="1"/>
              <a:t>etc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ABA05-F78B-4498-9AE7-330D386F9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149923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94E6A-8051-4CD1-8BD3-E9DB6D5B52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3376909" y="3084512"/>
            <a:ext cx="10871200" cy="688975"/>
          </a:xfrm>
          <a:prstGeom prst="rect">
            <a:avLst/>
          </a:prstGeom>
        </p:spPr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5022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6563B9-8814-4BE7-BEF2-1BC160E5B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Integration</a:t>
            </a:r>
          </a:p>
          <a:p>
            <a:r>
              <a:rPr lang="nb-NO" dirty="0" err="1"/>
              <a:t>Modern</a:t>
            </a:r>
            <a:endParaRPr lang="nb-NO" dirty="0"/>
          </a:p>
          <a:p>
            <a:r>
              <a:rPr lang="nb-NO" dirty="0" err="1"/>
              <a:t>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?</a:t>
            </a:r>
          </a:p>
          <a:p>
            <a:r>
              <a:rPr lang="nb-NO" dirty="0"/>
              <a:t>Language </a:t>
            </a:r>
            <a:r>
              <a:rPr lang="nb-NO" dirty="0" err="1"/>
              <a:t>dependencies</a:t>
            </a:r>
            <a:endParaRPr lang="nb-NO" dirty="0"/>
          </a:p>
          <a:p>
            <a:r>
              <a:rPr lang="nb-NO" dirty="0" err="1"/>
              <a:t>Cloud</a:t>
            </a:r>
            <a:r>
              <a:rPr lang="nb-NO" dirty="0"/>
              <a:t> portals </a:t>
            </a:r>
            <a:r>
              <a:rPr lang="nb-NO" dirty="0" err="1"/>
              <a:t>today</a:t>
            </a:r>
            <a:r>
              <a:rPr lang="nb-NO" dirty="0"/>
              <a:t> have </a:t>
            </a:r>
            <a:r>
              <a:rPr lang="nb-NO" dirty="0" err="1"/>
              <a:t>lots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APIs</a:t>
            </a:r>
          </a:p>
          <a:p>
            <a:r>
              <a:rPr lang="nb-NO" dirty="0"/>
              <a:t>No </a:t>
            </a:r>
            <a:r>
              <a:rPr lang="nb-NO" dirty="0" err="1"/>
              <a:t>installation</a:t>
            </a:r>
            <a:r>
              <a:rPr lang="nb-NO" dirty="0"/>
              <a:t> and </a:t>
            </a:r>
            <a:r>
              <a:rPr lang="nb-NO" dirty="0" err="1"/>
              <a:t>updating</a:t>
            </a:r>
            <a:r>
              <a:rPr lang="nb-NO" dirty="0"/>
              <a:t> </a:t>
            </a:r>
            <a:r>
              <a:rPr lang="nb-NO" dirty="0" err="1"/>
              <a:t>packages</a:t>
            </a:r>
            <a:endParaRPr lang="nb-NO" dirty="0"/>
          </a:p>
          <a:p>
            <a:r>
              <a:rPr lang="nb-NO" dirty="0" err="1"/>
              <a:t>Functionality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EF22E-750C-46D9-A832-ABE668D87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REST APIs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SDKs?</a:t>
            </a:r>
          </a:p>
        </p:txBody>
      </p:sp>
    </p:spTree>
    <p:extLst>
      <p:ext uri="{BB962C8B-B14F-4D97-AF65-F5344CB8AC3E}">
        <p14:creationId xmlns:p14="http://schemas.microsoft.com/office/powerpoint/2010/main" val="473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8428"/>
            <a:ext cx="10871200" cy="689893"/>
          </a:xfrm>
        </p:spPr>
        <p:txBody>
          <a:bodyPr/>
          <a:lstStyle/>
          <a:p>
            <a:r>
              <a:rPr lang="nb-NO" dirty="0" err="1"/>
              <a:t>Extending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4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7117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/>
    </mc:Choice>
    <mc:Fallback xmlns="">
      <p:transition spd="slow"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76B9DA-ACC8-4AB9-BA3F-474A0E987EE2}"/>
              </a:ext>
            </a:extLst>
          </p:cNvPr>
          <p:cNvSpPr txBox="1"/>
          <p:nvPr/>
        </p:nvSpPr>
        <p:spPr>
          <a:xfrm>
            <a:off x="818606" y="2525486"/>
            <a:ext cx="9303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 b="1" dirty="0" err="1"/>
              <a:t>vSphere</a:t>
            </a:r>
            <a:r>
              <a:rPr lang="nb-NO" sz="4000" b="1" dirty="0"/>
              <a:t> REST APIs for </a:t>
            </a:r>
            <a:r>
              <a:rPr lang="nb-NO" sz="4000" b="1" dirty="0" err="1"/>
              <a:t>the</a:t>
            </a:r>
            <a:r>
              <a:rPr lang="nb-NO" sz="4000" b="1" dirty="0"/>
              <a:t> VMware </a:t>
            </a:r>
            <a:r>
              <a:rPr lang="nb-NO" sz="4000" b="1" dirty="0" err="1"/>
              <a:t>Admin</a:t>
            </a:r>
            <a:endParaRPr lang="nb-NO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EB177-B118-48AF-A3A2-91519577AAB1}"/>
              </a:ext>
            </a:extLst>
          </p:cNvPr>
          <p:cNvSpPr txBox="1"/>
          <p:nvPr/>
        </p:nvSpPr>
        <p:spPr>
          <a:xfrm>
            <a:off x="818606" y="3429000"/>
            <a:ext cx="617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VMUG Norway</a:t>
            </a:r>
          </a:p>
          <a:p>
            <a:r>
              <a:rPr lang="nb-NO" dirty="0"/>
              <a:t>June 2019</a:t>
            </a:r>
          </a:p>
          <a:p>
            <a:r>
              <a:rPr lang="nb-NO" dirty="0"/>
              <a:t>Rudi Martinsen, Intility AS</a:t>
            </a:r>
          </a:p>
          <a:p>
            <a:r>
              <a:rPr lang="nb-NO" dirty="0"/>
              <a:t>@</a:t>
            </a:r>
            <a:r>
              <a:rPr lang="nb-NO" dirty="0" err="1"/>
              <a:t>RudiMartinsen</a:t>
            </a:r>
            <a:r>
              <a:rPr lang="nb-NO" dirty="0"/>
              <a:t> | </a:t>
            </a:r>
            <a:r>
              <a:rPr lang="nb-NO" dirty="0">
                <a:hlinkClick r:id="rId3"/>
              </a:rPr>
              <a:t>https://rudimartinsen.com</a:t>
            </a:r>
            <a:r>
              <a:rPr lang="nb-NO" dirty="0"/>
              <a:t> | rudi@intility.no</a:t>
            </a:r>
          </a:p>
        </p:txBody>
      </p:sp>
    </p:spTree>
    <p:extLst>
      <p:ext uri="{BB962C8B-B14F-4D97-AF65-F5344CB8AC3E}">
        <p14:creationId xmlns:p14="http://schemas.microsoft.com/office/powerpoint/2010/main" val="3774497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Short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3ADD6-47F4-4D10-8958-8EFAA1A60395}"/>
              </a:ext>
            </a:extLst>
          </p:cNvPr>
          <p:cNvCxnSpPr>
            <a:cxnSpLocks/>
          </p:cNvCxnSpPr>
          <p:nvPr/>
        </p:nvCxnSpPr>
        <p:spPr>
          <a:xfrm flipH="1">
            <a:off x="4082913" y="2656928"/>
            <a:ext cx="1365387" cy="193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9CA8D5-D2CE-4BAB-9A22-9EF21B7EFC30}"/>
              </a:ext>
            </a:extLst>
          </p:cNvPr>
          <p:cNvSpPr/>
          <p:nvPr/>
        </p:nvSpPr>
        <p:spPr>
          <a:xfrm>
            <a:off x="6276354" y="1473266"/>
            <a:ext cx="886293" cy="76687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62FEC6-AEFC-4A3F-8172-6E487D7E12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35" y="1490324"/>
            <a:ext cx="1212656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Extending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3ADD6-47F4-4D10-8958-8EFAA1A60395}"/>
              </a:ext>
            </a:extLst>
          </p:cNvPr>
          <p:cNvCxnSpPr>
            <a:cxnSpLocks/>
          </p:cNvCxnSpPr>
          <p:nvPr/>
        </p:nvCxnSpPr>
        <p:spPr>
          <a:xfrm flipH="1">
            <a:off x="4082913" y="2656928"/>
            <a:ext cx="1365387" cy="193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9CA8D5-D2CE-4BAB-9A22-9EF21B7EFC30}"/>
              </a:ext>
            </a:extLst>
          </p:cNvPr>
          <p:cNvSpPr/>
          <p:nvPr/>
        </p:nvSpPr>
        <p:spPr>
          <a:xfrm>
            <a:off x="6276354" y="1473266"/>
            <a:ext cx="886293" cy="76687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BCBF78-1B89-49FB-98CC-B265FE455D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35" y="1490324"/>
            <a:ext cx="1212656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8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Extending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3ADD6-47F4-4D10-8958-8EFAA1A60395}"/>
              </a:ext>
            </a:extLst>
          </p:cNvPr>
          <p:cNvCxnSpPr>
            <a:cxnSpLocks/>
          </p:cNvCxnSpPr>
          <p:nvPr/>
        </p:nvCxnSpPr>
        <p:spPr>
          <a:xfrm flipH="1">
            <a:off x="4082913" y="2656928"/>
            <a:ext cx="1365387" cy="193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9CA8D5-D2CE-4BAB-9A22-9EF21B7EFC30}"/>
              </a:ext>
            </a:extLst>
          </p:cNvPr>
          <p:cNvSpPr/>
          <p:nvPr/>
        </p:nvSpPr>
        <p:spPr>
          <a:xfrm>
            <a:off x="6276354" y="1473266"/>
            <a:ext cx="886293" cy="76687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8854F-884D-4EC6-86FC-3C977AA33E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65" y="1582048"/>
            <a:ext cx="1560639" cy="156063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1633AB-9437-49C8-849D-499A943BC04B}"/>
              </a:ext>
            </a:extLst>
          </p:cNvPr>
          <p:cNvCxnSpPr>
            <a:cxnSpLocks/>
          </p:cNvCxnSpPr>
          <p:nvPr/>
        </p:nvCxnSpPr>
        <p:spPr>
          <a:xfrm flipH="1">
            <a:off x="4235314" y="3072138"/>
            <a:ext cx="3170196" cy="167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2BCBF78-1B89-49FB-98CC-B265FE455D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35" y="1490324"/>
            <a:ext cx="1212656" cy="1189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C61A4D17-6DD8-42B1-B779-0DA12245E1E2}"/>
              </a:ext>
            </a:extLst>
          </p:cNvPr>
          <p:cNvSpPr/>
          <p:nvPr/>
        </p:nvSpPr>
        <p:spPr>
          <a:xfrm>
            <a:off x="9181281" y="1414529"/>
            <a:ext cx="972369" cy="825612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VCSA</a:t>
            </a:r>
          </a:p>
        </p:txBody>
      </p:sp>
    </p:spTree>
    <p:extLst>
      <p:ext uri="{BB962C8B-B14F-4D97-AF65-F5344CB8AC3E}">
        <p14:creationId xmlns:p14="http://schemas.microsoft.com/office/powerpoint/2010/main" val="255803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580A-8061-4B23-8FEB-0819BA505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VCSA Management - VAMI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16F09-AC49-429B-9CE0-8348144C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4" y="1484846"/>
            <a:ext cx="10912531" cy="38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94E6A-8051-4CD1-8BD3-E9DB6D5B52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3376909" y="3084512"/>
            <a:ext cx="10871200" cy="688975"/>
          </a:xfrm>
          <a:prstGeom prst="rect">
            <a:avLst/>
          </a:prstGeom>
        </p:spPr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586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F7A5CC-6465-4DC3-B2F9-DA5F60F87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29"/>
            <a:ext cx="10760075" cy="4787343"/>
          </a:xfrm>
        </p:spPr>
        <p:txBody>
          <a:bodyPr/>
          <a:lstStyle/>
          <a:p>
            <a:r>
              <a:rPr lang="nb-NO" dirty="0">
                <a:hlinkClick r:id="rId2"/>
              </a:rPr>
              <a:t>https://www.rudimartinsen.com/vsphere-performance/</a:t>
            </a:r>
            <a:r>
              <a:rPr lang="nb-NO" dirty="0"/>
              <a:t> </a:t>
            </a:r>
          </a:p>
          <a:p>
            <a:r>
              <a:rPr lang="nb-NO" dirty="0">
                <a:hlinkClick r:id="rId3"/>
              </a:rPr>
              <a:t>https://www.influxdata.com/time-series-platform/influxdb/</a:t>
            </a:r>
            <a:endParaRPr lang="nb-NO" dirty="0"/>
          </a:p>
          <a:p>
            <a:r>
              <a:rPr lang="nb-NO" dirty="0">
                <a:hlinkClick r:id="rId4"/>
              </a:rPr>
              <a:t>https://grafana.com/</a:t>
            </a:r>
            <a:r>
              <a:rPr lang="nb-NO" dirty="0"/>
              <a:t> </a:t>
            </a:r>
          </a:p>
          <a:p>
            <a:r>
              <a:rPr lang="nb-NO" dirty="0">
                <a:hlinkClick r:id="rId5"/>
              </a:rPr>
              <a:t>https://code.vmware.com/apis</a:t>
            </a:r>
            <a:endParaRPr lang="nb-NO" dirty="0"/>
          </a:p>
          <a:p>
            <a:r>
              <a:rPr lang="nb-NO" dirty="0">
                <a:hlinkClick r:id="rId6"/>
              </a:rPr>
              <a:t>https://github.com/vmware/vsphere-automation-sdk-rest/tree/master/samples/postman</a:t>
            </a:r>
            <a:endParaRPr lang="nb-NO" dirty="0"/>
          </a:p>
          <a:p>
            <a:r>
              <a:rPr lang="nb-NO" dirty="0">
                <a:hlinkClick r:id="rId7"/>
              </a:rPr>
              <a:t>https://www.rudimartinsen.com/2018/12/03/vsphere-performance-vcenter-server-appliance-vcsa-monitoring/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DBA20-8DBF-4878-B7E7-45C6F09FB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90061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7C46D-C27C-422F-8B51-5BA148DAF8B7}"/>
              </a:ext>
            </a:extLst>
          </p:cNvPr>
          <p:cNvSpPr txBox="1"/>
          <p:nvPr/>
        </p:nvSpPr>
        <p:spPr>
          <a:xfrm>
            <a:off x="1712259" y="2384612"/>
            <a:ext cx="619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 err="1"/>
              <a:t>Thank</a:t>
            </a:r>
            <a:r>
              <a:rPr lang="nb-NO" sz="5400" dirty="0"/>
              <a:t> </a:t>
            </a:r>
            <a:r>
              <a:rPr lang="nb-NO" sz="5400" dirty="0" err="1"/>
              <a:t>you</a:t>
            </a:r>
            <a:endParaRPr lang="nb-NO" sz="5400" dirty="0"/>
          </a:p>
          <a:p>
            <a:r>
              <a:rPr lang="nb-NO" dirty="0"/>
              <a:t>@</a:t>
            </a:r>
            <a:r>
              <a:rPr lang="nb-NO" dirty="0" err="1"/>
              <a:t>RudiMartinsen</a:t>
            </a:r>
            <a:r>
              <a:rPr lang="nb-NO" dirty="0"/>
              <a:t> | </a:t>
            </a:r>
            <a:r>
              <a:rPr lang="nb-NO" dirty="0">
                <a:hlinkClick r:id="rId3"/>
              </a:rPr>
              <a:t>https://rudimartinsen.com</a:t>
            </a:r>
            <a:r>
              <a:rPr lang="nb-NO" dirty="0"/>
              <a:t> | rudi@intility.no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783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Rudi Martinsen</a:t>
            </a:r>
          </a:p>
          <a:p>
            <a:pPr lvl="1"/>
            <a:r>
              <a:rPr lang="nb-NO" dirty="0"/>
              <a:t>Senior </a:t>
            </a:r>
            <a:r>
              <a:rPr lang="nb-NO" dirty="0" err="1"/>
              <a:t>Cloud</a:t>
            </a:r>
            <a:r>
              <a:rPr lang="nb-NO" dirty="0"/>
              <a:t> Engineer, Intility</a:t>
            </a:r>
          </a:p>
          <a:p>
            <a:pPr lvl="1"/>
            <a:r>
              <a:rPr lang="nb-NO" dirty="0" err="1"/>
              <a:t>Cloud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endParaRPr lang="nb-NO" dirty="0"/>
          </a:p>
          <a:p>
            <a:pPr lvl="1"/>
            <a:r>
              <a:rPr lang="nb-NO" dirty="0"/>
              <a:t>Automation and </a:t>
            </a:r>
            <a:r>
              <a:rPr lang="nb-NO" dirty="0" err="1"/>
              <a:t>integration</a:t>
            </a:r>
            <a:endParaRPr lang="nb-NO" dirty="0"/>
          </a:p>
          <a:p>
            <a:pPr lvl="1"/>
            <a:r>
              <a:rPr lang="nb-NO" dirty="0" err="1"/>
              <a:t>Infrastructure</a:t>
            </a:r>
            <a:r>
              <a:rPr lang="nb-NO" dirty="0"/>
              <a:t> and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endParaRPr lang="nb-NO" dirty="0"/>
          </a:p>
          <a:p>
            <a:pPr lvl="1"/>
            <a:r>
              <a:rPr lang="nb-NO" dirty="0" err="1"/>
              <a:t>vExpert</a:t>
            </a:r>
            <a:r>
              <a:rPr lang="nb-NO" dirty="0"/>
              <a:t> 2018-2019</a:t>
            </a:r>
          </a:p>
          <a:p>
            <a:pPr lvl="1"/>
            <a:r>
              <a:rPr lang="nb-NO" dirty="0"/>
              <a:t>VMUG Norway Leader</a:t>
            </a:r>
          </a:p>
          <a:p>
            <a:pPr lvl="1"/>
            <a:r>
              <a:rPr lang="nb-NO" dirty="0" err="1"/>
              <a:t>Twitter</a:t>
            </a:r>
            <a:r>
              <a:rPr lang="nb-NO" dirty="0"/>
              <a:t>: @</a:t>
            </a:r>
            <a:r>
              <a:rPr lang="nb-NO" dirty="0" err="1"/>
              <a:t>RudiMartinsen</a:t>
            </a:r>
            <a:endParaRPr lang="nb-NO" dirty="0"/>
          </a:p>
          <a:p>
            <a:pPr lvl="1"/>
            <a:r>
              <a:rPr lang="nb-NO" dirty="0" err="1"/>
              <a:t>Blog</a:t>
            </a:r>
            <a:r>
              <a:rPr lang="nb-NO" dirty="0"/>
              <a:t>: rudimartinsen.com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5025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9CE3B-4DA3-442F-84D7-9D0B55005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REST APIs – a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introduction</a:t>
            </a:r>
            <a:endParaRPr lang="nb-NO" dirty="0"/>
          </a:p>
          <a:p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vCenter</a:t>
            </a:r>
            <a:r>
              <a:rPr lang="nb-NO" dirty="0"/>
              <a:t> REST APIs</a:t>
            </a:r>
          </a:p>
          <a:p>
            <a:r>
              <a:rPr lang="nb-NO" dirty="0" err="1"/>
              <a:t>Why</a:t>
            </a:r>
            <a:r>
              <a:rPr lang="nb-NO" dirty="0"/>
              <a:t> REST APIs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SDKs?</a:t>
            </a:r>
          </a:p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– a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recap</a:t>
            </a:r>
            <a:endParaRPr lang="nb-NO" dirty="0"/>
          </a:p>
          <a:p>
            <a:r>
              <a:rPr lang="nb-NO" dirty="0" err="1"/>
              <a:t>Extending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712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1CA236-D2F6-446E-B2DA-F905553A9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Programmable</a:t>
            </a:r>
            <a:r>
              <a:rPr lang="nb-NO" dirty="0"/>
              <a:t> Interface</a:t>
            </a:r>
          </a:p>
          <a:p>
            <a:pPr lvl="1"/>
            <a:r>
              <a:rPr lang="nb-NO" dirty="0"/>
              <a:t>A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interact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 </a:t>
            </a:r>
            <a:r>
              <a:rPr lang="nb-NO" dirty="0" err="1"/>
              <a:t>application</a:t>
            </a:r>
            <a:endParaRPr lang="nb-NO" dirty="0"/>
          </a:p>
          <a:p>
            <a:pPr lvl="1"/>
            <a:endParaRPr lang="nb-NO" dirty="0"/>
          </a:p>
          <a:p>
            <a:pPr marL="627062" lvl="1" indent="0">
              <a:buNone/>
            </a:pPr>
            <a:endParaRPr lang="nb-NO" dirty="0"/>
          </a:p>
          <a:p>
            <a:r>
              <a:rPr lang="nb-NO" dirty="0" err="1"/>
              <a:t>What</a:t>
            </a:r>
            <a:r>
              <a:rPr lang="nb-NO" dirty="0"/>
              <a:t> is REST?</a:t>
            </a:r>
          </a:p>
          <a:p>
            <a:pPr lvl="1"/>
            <a:r>
              <a:rPr lang="nb-NO" dirty="0" err="1"/>
              <a:t>REpresentational</a:t>
            </a:r>
            <a:r>
              <a:rPr lang="nb-NO" dirty="0"/>
              <a:t> State Transfer</a:t>
            </a:r>
          </a:p>
          <a:p>
            <a:pPr lvl="1"/>
            <a:r>
              <a:rPr lang="nb-NO" dirty="0" err="1"/>
              <a:t>Consume</a:t>
            </a:r>
            <a:r>
              <a:rPr lang="nb-NO" dirty="0"/>
              <a:t> APIs</a:t>
            </a:r>
          </a:p>
          <a:p>
            <a:pPr lvl="1"/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HTTP </a:t>
            </a:r>
            <a:r>
              <a:rPr lang="nb-NO" dirty="0" err="1"/>
              <a:t>methods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BC599-2CC9-416D-941F-5CE9CAA4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APIs and REST</a:t>
            </a:r>
            <a:br>
              <a:rPr lang="nb-NO" dirty="0"/>
            </a:br>
            <a:endParaRPr lang="nb-N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2C262BD-AD07-45FD-AAF2-0B92028D64CC}"/>
              </a:ext>
            </a:extLst>
          </p:cNvPr>
          <p:cNvSpPr txBox="1"/>
          <p:nvPr/>
        </p:nvSpPr>
        <p:spPr>
          <a:xfrm>
            <a:off x="5636752" y="1938534"/>
            <a:ext cx="6152649" cy="2287250"/>
          </a:xfrm>
          <a:prstGeom prst="rect">
            <a:avLst/>
          </a:prstGeom>
          <a:noFill/>
          <a:ln>
            <a:prstDash val="sysDot"/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 server-side </a:t>
            </a:r>
            <a:r>
              <a:rPr lang="en-US" b="1" dirty="0"/>
              <a:t>web API</a:t>
            </a:r>
            <a:r>
              <a:rPr lang="en-US" dirty="0"/>
              <a:t> is a programmatic interface consisting of one or more publicly exposed endpoints to a </a:t>
            </a:r>
            <a:r>
              <a:rPr lang="en-US" b="1" dirty="0"/>
              <a:t>defined</a:t>
            </a:r>
            <a:r>
              <a:rPr lang="en-US" dirty="0"/>
              <a:t> request–response message system, typically expressed in JSON or XML, which is exposed via the </a:t>
            </a:r>
            <a:r>
              <a:rPr lang="en-US" b="1" dirty="0"/>
              <a:t>web</a:t>
            </a:r>
            <a:r>
              <a:rPr lang="en-US" dirty="0"/>
              <a:t>—most commonly by means of an HTTP-based </a:t>
            </a:r>
            <a:r>
              <a:rPr lang="en-US" b="1" dirty="0"/>
              <a:t>web</a:t>
            </a:r>
            <a:r>
              <a:rPr lang="en-US" dirty="0"/>
              <a:t> server.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				- Google</a:t>
            </a:r>
          </a:p>
        </p:txBody>
      </p:sp>
    </p:spTree>
    <p:extLst>
      <p:ext uri="{BB962C8B-B14F-4D97-AF65-F5344CB8AC3E}">
        <p14:creationId xmlns:p14="http://schemas.microsoft.com/office/powerpoint/2010/main" val="372570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10871199" cy="4787342"/>
          </a:xfrm>
        </p:spPr>
        <p:txBody>
          <a:bodyPr>
            <a:normAutofit/>
          </a:bodyPr>
          <a:lstStyle/>
          <a:p>
            <a:r>
              <a:rPr lang="nb-NO" dirty="0"/>
              <a:t>Not a standard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Architectural</a:t>
            </a:r>
            <a:r>
              <a:rPr lang="nb-NO" dirty="0"/>
              <a:t> style»</a:t>
            </a:r>
          </a:p>
          <a:p>
            <a:r>
              <a:rPr lang="nb-NO" dirty="0"/>
              <a:t>A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principals</a:t>
            </a:r>
            <a:endParaRPr lang="nb-NO" dirty="0"/>
          </a:p>
          <a:p>
            <a:pPr lvl="1"/>
            <a:r>
              <a:rPr lang="nb-NO" dirty="0"/>
              <a:t>Client - server</a:t>
            </a:r>
          </a:p>
          <a:p>
            <a:pPr lvl="1"/>
            <a:r>
              <a:rPr lang="nb-NO" dirty="0" err="1"/>
              <a:t>Stateless</a:t>
            </a:r>
            <a:endParaRPr lang="nb-NO" dirty="0"/>
          </a:p>
          <a:p>
            <a:pPr lvl="1"/>
            <a:r>
              <a:rPr lang="nb-NO" dirty="0" err="1"/>
              <a:t>Cacheable</a:t>
            </a:r>
            <a:endParaRPr lang="nb-NO" dirty="0"/>
          </a:p>
          <a:p>
            <a:pPr lvl="1"/>
            <a:r>
              <a:rPr lang="nb-NO" dirty="0" err="1"/>
              <a:t>Layered</a:t>
            </a:r>
            <a:endParaRPr lang="nb-NO" dirty="0"/>
          </a:p>
          <a:p>
            <a:pPr lvl="1"/>
            <a:r>
              <a:rPr lang="nb-NO" dirty="0"/>
              <a:t>Uniform </a:t>
            </a:r>
            <a:r>
              <a:rPr lang="nb-NO" dirty="0" err="1"/>
              <a:t>interface</a:t>
            </a:r>
            <a:endParaRPr lang="nb-NO" dirty="0"/>
          </a:p>
          <a:p>
            <a:pPr lvl="2"/>
            <a:r>
              <a:rPr lang="nb-NO" dirty="0"/>
              <a:t>Resource </a:t>
            </a:r>
            <a:r>
              <a:rPr lang="nb-NO" dirty="0" err="1"/>
              <a:t>identification</a:t>
            </a:r>
            <a:endParaRPr lang="nb-NO" dirty="0"/>
          </a:p>
          <a:p>
            <a:pPr lvl="2"/>
            <a:r>
              <a:rPr lang="nb-NO" dirty="0"/>
              <a:t>HATEOAS, </a:t>
            </a:r>
            <a:r>
              <a:rPr lang="nb-NO" dirty="0" err="1"/>
              <a:t>discoverability</a:t>
            </a:r>
            <a:endParaRPr lang="nb-NO" dirty="0"/>
          </a:p>
          <a:p>
            <a:pPr lvl="1"/>
            <a:r>
              <a:rPr lang="nb-NO" dirty="0" err="1"/>
              <a:t>Idempotency</a:t>
            </a:r>
            <a:endParaRPr lang="nb-NO" dirty="0"/>
          </a:p>
          <a:p>
            <a:pPr lvl="2"/>
            <a:r>
              <a:rPr lang="nb-NO" dirty="0"/>
              <a:t>Run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api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multiple times </a:t>
            </a:r>
            <a:r>
              <a:rPr lang="nb-NO" dirty="0" err="1"/>
              <a:t>results</a:t>
            </a:r>
            <a:r>
              <a:rPr lang="nb-NO" dirty="0"/>
              <a:t> in same </a:t>
            </a:r>
            <a:r>
              <a:rPr lang="nb-NO"/>
              <a:t>state</a:t>
            </a:r>
            <a:endParaRPr lang="nb-NO" dirty="0"/>
          </a:p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principals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890EB-892B-48BC-9205-0CD2418D6520}"/>
              </a:ext>
            </a:extLst>
          </p:cNvPr>
          <p:cNvSpPr txBox="1"/>
          <p:nvPr/>
        </p:nvSpPr>
        <p:spPr>
          <a:xfrm>
            <a:off x="5477691" y="6084906"/>
            <a:ext cx="60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3"/>
              </a:rPr>
              <a:t>https://en.wikipedia.org/wiki/Representational_state_transfer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4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nb-NO" dirty="0"/>
              <a:t>Read / </a:t>
            </a:r>
            <a:r>
              <a:rPr lang="nb-NO" dirty="0" err="1"/>
              <a:t>Retrieve</a:t>
            </a:r>
            <a:r>
              <a:rPr lang="nb-NO" dirty="0"/>
              <a:t> data</a:t>
            </a:r>
          </a:p>
          <a:p>
            <a:r>
              <a:rPr lang="en-US" dirty="0"/>
              <a:t>POST</a:t>
            </a:r>
          </a:p>
          <a:p>
            <a:pPr lvl="1"/>
            <a:r>
              <a:rPr lang="nb-NO" dirty="0" err="1"/>
              <a:t>Create</a:t>
            </a:r>
            <a:r>
              <a:rPr lang="nb-NO" dirty="0"/>
              <a:t> / </a:t>
            </a:r>
            <a:r>
              <a:rPr lang="nb-NO" dirty="0" err="1"/>
              <a:t>Submit</a:t>
            </a:r>
            <a:r>
              <a:rPr lang="nb-NO" dirty="0"/>
              <a:t> data</a:t>
            </a:r>
          </a:p>
          <a:p>
            <a:r>
              <a:rPr lang="en-US" dirty="0"/>
              <a:t>PUT</a:t>
            </a:r>
          </a:p>
          <a:p>
            <a:pPr lvl="1"/>
            <a:r>
              <a:rPr lang="nb-NO" dirty="0"/>
              <a:t>Update / </a:t>
            </a:r>
            <a:r>
              <a:rPr lang="nb-NO" dirty="0" err="1"/>
              <a:t>replace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data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nb-NO" dirty="0"/>
              <a:t>Guess?</a:t>
            </a:r>
          </a:p>
          <a:p>
            <a:pPr marL="0" indent="0">
              <a:buNone/>
            </a:pPr>
            <a:endParaRPr lang="en-US" dirty="0"/>
          </a:p>
          <a:p>
            <a:pPr marL="609585" lvl="1" indent="0">
              <a:buNone/>
            </a:pPr>
            <a:endParaRPr lang="nb-NO" dirty="0"/>
          </a:p>
          <a:p>
            <a:r>
              <a:rPr lang="nb-NO" dirty="0"/>
              <a:t>CRUD – </a:t>
            </a:r>
            <a:r>
              <a:rPr lang="nb-NO" b="1" dirty="0" err="1"/>
              <a:t>C</a:t>
            </a:r>
            <a:r>
              <a:rPr lang="nb-NO" dirty="0" err="1"/>
              <a:t>reate</a:t>
            </a:r>
            <a:r>
              <a:rPr lang="nb-NO" dirty="0"/>
              <a:t> </a:t>
            </a:r>
            <a:r>
              <a:rPr lang="nb-NO" b="1" dirty="0"/>
              <a:t>R</a:t>
            </a:r>
            <a:r>
              <a:rPr lang="nb-NO" dirty="0"/>
              <a:t>ead </a:t>
            </a:r>
            <a:r>
              <a:rPr lang="nb-NO" b="1" dirty="0"/>
              <a:t>U</a:t>
            </a:r>
            <a:r>
              <a:rPr lang="nb-NO" dirty="0"/>
              <a:t>pdate </a:t>
            </a:r>
            <a:r>
              <a:rPr lang="nb-NO" b="1" dirty="0" err="1"/>
              <a:t>D</a:t>
            </a:r>
            <a:r>
              <a:rPr lang="nb-NO" dirty="0" err="1"/>
              <a:t>elete</a:t>
            </a: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- Request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EBB58-883E-4386-9B90-A805ACD34ABE}"/>
              </a:ext>
            </a:extLst>
          </p:cNvPr>
          <p:cNvSpPr txBox="1"/>
          <p:nvPr/>
        </p:nvSpPr>
        <p:spPr>
          <a:xfrm>
            <a:off x="7106093" y="2152641"/>
            <a:ext cx="4476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methods (rarely used)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nb-NO" altLang="nb-NO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https://developer.mozilla.org/en-US/docs/Web/HTTP/Methods </a:t>
            </a:r>
            <a:endParaRPr lang="nb-NO" altLang="nb-NO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2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HTTP response codes</a:t>
            </a:r>
          </a:p>
          <a:p>
            <a:r>
              <a:rPr lang="en-US" dirty="0"/>
              <a:t>20x</a:t>
            </a:r>
          </a:p>
          <a:p>
            <a:pPr lvl="1"/>
            <a:r>
              <a:rPr lang="nb-NO" dirty="0" err="1"/>
              <a:t>Success</a:t>
            </a:r>
            <a:endParaRPr lang="nb-NO" dirty="0"/>
          </a:p>
          <a:p>
            <a:pPr lvl="1"/>
            <a:r>
              <a:rPr lang="nb-NO" dirty="0" err="1"/>
              <a:t>Created</a:t>
            </a:r>
            <a:endParaRPr lang="nb-NO" dirty="0"/>
          </a:p>
          <a:p>
            <a:r>
              <a:rPr lang="en-US" dirty="0"/>
              <a:t>40x</a:t>
            </a:r>
          </a:p>
          <a:p>
            <a:pPr lvl="1"/>
            <a:r>
              <a:rPr lang="nb-NO" dirty="0"/>
              <a:t>Bad </a:t>
            </a:r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Not </a:t>
            </a:r>
            <a:r>
              <a:rPr lang="nb-NO" dirty="0" err="1"/>
              <a:t>found</a:t>
            </a:r>
            <a:endParaRPr lang="nb-NO" dirty="0"/>
          </a:p>
          <a:p>
            <a:pPr lvl="1"/>
            <a:r>
              <a:rPr lang="nb-NO" dirty="0" err="1"/>
              <a:t>Authorization</a:t>
            </a:r>
            <a:endParaRPr lang="nb-NO" dirty="0"/>
          </a:p>
          <a:p>
            <a:r>
              <a:rPr lang="en-US" dirty="0"/>
              <a:t>50x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Internal</a:t>
            </a:r>
            <a:r>
              <a:rPr lang="nb-NO" dirty="0"/>
              <a:t> server </a:t>
            </a:r>
            <a:r>
              <a:rPr lang="nb-NO" dirty="0" err="1"/>
              <a:t>error</a:t>
            </a:r>
            <a:r>
              <a:rPr lang="nb-NO" dirty="0"/>
              <a:t>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– Response codes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EBB58-883E-4386-9B90-A805ACD34ABE}"/>
              </a:ext>
            </a:extLst>
          </p:cNvPr>
          <p:cNvSpPr txBox="1"/>
          <p:nvPr/>
        </p:nvSpPr>
        <p:spPr>
          <a:xfrm>
            <a:off x="6229978" y="5900240"/>
            <a:ext cx="596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3"/>
              </a:rPr>
              <a:t>https://developer.mozilla.org/en-US/docs/Web/HTTP/Status</a:t>
            </a:r>
            <a:endParaRPr lang="nb-NO" altLang="nb-NO" dirty="0"/>
          </a:p>
        </p:txBody>
      </p:sp>
    </p:spTree>
    <p:extLst>
      <p:ext uri="{BB962C8B-B14F-4D97-AF65-F5344CB8AC3E}">
        <p14:creationId xmlns:p14="http://schemas.microsoft.com/office/powerpoint/2010/main" val="41271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10871199" cy="4787342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URI</a:t>
            </a:r>
          </a:p>
          <a:p>
            <a:pPr lvl="1"/>
            <a:r>
              <a:rPr lang="nb-NO" dirty="0"/>
              <a:t>Uniform Resource </a:t>
            </a:r>
            <a:r>
              <a:rPr lang="nb-NO" dirty="0" err="1"/>
              <a:t>Indicator</a:t>
            </a:r>
            <a:endParaRPr lang="nb-NO" dirty="0"/>
          </a:p>
          <a:p>
            <a:pPr lvl="1"/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referred</a:t>
            </a:r>
            <a:r>
              <a:rPr lang="nb-NO" dirty="0"/>
              <a:t> to as URL (Uniform Resource </a:t>
            </a:r>
            <a:r>
              <a:rPr lang="nb-NO" dirty="0" err="1"/>
              <a:t>Locator</a:t>
            </a:r>
            <a:r>
              <a:rPr lang="nb-NO" dirty="0"/>
              <a:t>)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&lt;</a:t>
            </a:r>
            <a:r>
              <a:rPr lang="nb-NO" dirty="0" err="1"/>
              <a:t>protocol</a:t>
            </a:r>
            <a:r>
              <a:rPr lang="nb-NO" dirty="0"/>
              <a:t>&gt;://&lt;base </a:t>
            </a:r>
            <a:r>
              <a:rPr lang="nb-NO" dirty="0" err="1"/>
              <a:t>uri</a:t>
            </a:r>
            <a:r>
              <a:rPr lang="nb-NO" dirty="0"/>
              <a:t>&gt;/&lt;</a:t>
            </a:r>
            <a:r>
              <a:rPr lang="nb-NO" dirty="0" err="1"/>
              <a:t>resource</a:t>
            </a:r>
            <a:r>
              <a:rPr lang="nb-NO" dirty="0"/>
              <a:t>&gt;(/&lt;id&gt;?</a:t>
            </a:r>
            <a:r>
              <a:rPr lang="nb-NO" dirty="0" err="1"/>
              <a:t>queryparams</a:t>
            </a:r>
            <a:r>
              <a:rPr lang="nb-NO" dirty="0"/>
              <a:t>)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hlinkClick r:id="rId3"/>
              </a:rPr>
              <a:t>https://server/api/computers/1234567</a:t>
            </a:r>
            <a:endParaRPr lang="nb-NO" dirty="0"/>
          </a:p>
          <a:p>
            <a:r>
              <a:rPr lang="nb-NO" dirty="0"/>
              <a:t>Method</a:t>
            </a:r>
          </a:p>
          <a:p>
            <a:pPr lvl="1"/>
            <a:r>
              <a:rPr lang="nb-NO" dirty="0"/>
              <a:t>GET </a:t>
            </a:r>
            <a:r>
              <a:rPr lang="nb-NO" dirty="0">
                <a:hlinkClick r:id="rId3"/>
              </a:rPr>
              <a:t>https://server/api/computers/1234567</a:t>
            </a:r>
            <a:endParaRPr lang="nb-NO" dirty="0"/>
          </a:p>
          <a:p>
            <a:r>
              <a:rPr lang="nb-NO" dirty="0"/>
              <a:t>Body</a:t>
            </a:r>
          </a:p>
          <a:p>
            <a:pPr lvl="1"/>
            <a:r>
              <a:rPr lang="nb-NO" dirty="0" err="1"/>
              <a:t>When</a:t>
            </a:r>
            <a:r>
              <a:rPr lang="nb-NO" dirty="0"/>
              <a:t> sending </a:t>
            </a:r>
            <a:r>
              <a:rPr lang="nb-NO" dirty="0" err="1"/>
              <a:t>stuff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server</a:t>
            </a:r>
          </a:p>
          <a:p>
            <a:r>
              <a:rPr lang="nb-NO" dirty="0"/>
              <a:t>Media-type (</a:t>
            </a:r>
            <a:r>
              <a:rPr lang="nb-NO" dirty="0" err="1"/>
              <a:t>content</a:t>
            </a:r>
            <a:r>
              <a:rPr lang="nb-NO" dirty="0"/>
              <a:t>-type)</a:t>
            </a:r>
          </a:p>
          <a:p>
            <a:pPr lvl="1"/>
            <a:r>
              <a:rPr lang="nb-NO" dirty="0" err="1"/>
              <a:t>Often</a:t>
            </a:r>
            <a:r>
              <a:rPr lang="nb-NO" dirty="0"/>
              <a:t> JSON or XML</a:t>
            </a:r>
          </a:p>
          <a:p>
            <a:r>
              <a:rPr lang="nb-NO" dirty="0"/>
              <a:t>Header</a:t>
            </a:r>
          </a:p>
          <a:p>
            <a:pPr lvl="1"/>
            <a:r>
              <a:rPr lang="nb-NO" dirty="0"/>
              <a:t>Passing </a:t>
            </a:r>
            <a:r>
              <a:rPr lang="nb-NO" dirty="0" err="1"/>
              <a:t>content</a:t>
            </a:r>
            <a:r>
              <a:rPr lang="nb-NO" dirty="0"/>
              <a:t>-type, </a:t>
            </a:r>
            <a:r>
              <a:rPr lang="nb-NO" dirty="0" err="1"/>
              <a:t>version</a:t>
            </a:r>
            <a:r>
              <a:rPr lang="nb-NO" dirty="0"/>
              <a:t>, </a:t>
            </a:r>
            <a:r>
              <a:rPr lang="nb-NO" dirty="0" err="1"/>
              <a:t>authentication</a:t>
            </a:r>
            <a:r>
              <a:rPr lang="nb-NO" dirty="0"/>
              <a:t> </a:t>
            </a:r>
            <a:r>
              <a:rPr lang="nb-NO" dirty="0" err="1"/>
              <a:t>etc</a:t>
            </a:r>
            <a:br>
              <a:rPr lang="nb-NO" dirty="0"/>
            </a:br>
            <a:endParaRPr lang="nb-NO" dirty="0"/>
          </a:p>
          <a:p>
            <a:r>
              <a:rPr lang="nb-NO" dirty="0" err="1"/>
              <a:t>Response</a:t>
            </a:r>
            <a:r>
              <a:rPr lang="nb-NO" dirty="0"/>
              <a:t> </a:t>
            </a:r>
            <a:r>
              <a:rPr lang="nb-NO" dirty="0" err="1"/>
              <a:t>code</a:t>
            </a:r>
            <a:endParaRPr lang="nb-NO" dirty="0"/>
          </a:p>
          <a:p>
            <a:pPr lvl="1"/>
            <a:r>
              <a:rPr lang="nb-NO" dirty="0"/>
              <a:t>20x, 40x, 50x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Anatomy of REST</a:t>
            </a:r>
          </a:p>
        </p:txBody>
      </p:sp>
    </p:spTree>
    <p:extLst>
      <p:ext uri="{BB962C8B-B14F-4D97-AF65-F5344CB8AC3E}">
        <p14:creationId xmlns:p14="http://schemas.microsoft.com/office/powerpoint/2010/main" val="287399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nnhold">
  <a:themeElements>
    <a:clrScheme name="Intility">
      <a:dk1>
        <a:srgbClr val="404040"/>
      </a:dk1>
      <a:lt1>
        <a:sysClr val="window" lastClr="FFFFFF"/>
      </a:lt1>
      <a:dk2>
        <a:srgbClr val="808080"/>
      </a:dk2>
      <a:lt2>
        <a:srgbClr val="E3DCD3"/>
      </a:lt2>
      <a:accent1>
        <a:srgbClr val="599CBC"/>
      </a:accent1>
      <a:accent2>
        <a:srgbClr val="746057"/>
      </a:accent2>
      <a:accent3>
        <a:srgbClr val="F18308"/>
      </a:accent3>
      <a:accent4>
        <a:srgbClr val="B7D3E3"/>
      </a:accent4>
      <a:accent5>
        <a:srgbClr val="E3DCD3"/>
      </a:accent5>
      <a:accent6>
        <a:srgbClr val="FFFFFF"/>
      </a:accent6>
      <a:hlink>
        <a:srgbClr val="599CBC"/>
      </a:hlink>
      <a:folHlink>
        <a:srgbClr val="B7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ility presentasjonsmal 2018" id="{084B8E5C-7284-42CB-9F3A-166F31CB4ABC}" vid="{92AFAC83-CD4C-4AA9-B308-2E1ED6F70A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Intility presentasjonsmal 2018</Template>
  <TotalTime>2611</TotalTime>
  <Words>676</Words>
  <Application>Microsoft Office PowerPoint</Application>
  <PresentationFormat>Widescreen</PresentationFormat>
  <Paragraphs>199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Segoe UI</vt:lpstr>
      <vt:lpstr>Segoe UI Semibold</vt:lpstr>
      <vt:lpstr>Segoe UI Semilight</vt:lpstr>
      <vt:lpstr>Wingdings</vt:lpstr>
      <vt:lpstr>1_Innhold</vt:lpstr>
      <vt:lpstr>PowerPoint Presentation</vt:lpstr>
      <vt:lpstr>PowerPoint Presentation</vt:lpstr>
      <vt:lpstr>About me..</vt:lpstr>
      <vt:lpstr>Agenda</vt:lpstr>
      <vt:lpstr>APIs and REST </vt:lpstr>
      <vt:lpstr>REST principals</vt:lpstr>
      <vt:lpstr>REST - Request methods</vt:lpstr>
      <vt:lpstr>REST – Response codes</vt:lpstr>
      <vt:lpstr>Anatomy of REST</vt:lpstr>
      <vt:lpstr>Demo</vt:lpstr>
      <vt:lpstr>REST - Authentication methods</vt:lpstr>
      <vt:lpstr>vSphere APIs</vt:lpstr>
      <vt:lpstr>Exploring the APIs</vt:lpstr>
      <vt:lpstr>Demo</vt:lpstr>
      <vt:lpstr>Why REST APIs vs the other SDKs?</vt:lpstr>
      <vt:lpstr>Extending the performance monitoring solution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vSphere Performance monitoring – Short recap</vt:lpstr>
      <vt:lpstr>Extending the performance monitoring solution</vt:lpstr>
      <vt:lpstr>Extending the performance monitoring solution</vt:lpstr>
      <vt:lpstr>VCSA Management - VAMI</vt:lpstr>
      <vt:lpstr>Demo</vt:lpstr>
      <vt:lpstr>Resources</vt:lpstr>
      <vt:lpstr>PowerPoint Presentation</vt:lpstr>
    </vt:vector>
  </TitlesOfParts>
  <Company>Intility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Martinsen</dc:creator>
  <cp:lastModifiedBy>Rudi Martinsen / Intility AS</cp:lastModifiedBy>
  <cp:revision>86</cp:revision>
  <dcterms:created xsi:type="dcterms:W3CDTF">2018-11-28T16:23:12Z</dcterms:created>
  <dcterms:modified xsi:type="dcterms:W3CDTF">2019-06-04T17:47:51Z</dcterms:modified>
</cp:coreProperties>
</file>