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22"/>
  </p:notesMasterIdLst>
  <p:sldIdLst>
    <p:sldId id="264" r:id="rId2"/>
    <p:sldId id="280" r:id="rId3"/>
    <p:sldId id="267" r:id="rId4"/>
    <p:sldId id="268" r:id="rId5"/>
    <p:sldId id="269" r:id="rId6"/>
    <p:sldId id="270" r:id="rId7"/>
    <p:sldId id="271" r:id="rId8"/>
    <p:sldId id="274" r:id="rId9"/>
    <p:sldId id="276" r:id="rId10"/>
    <p:sldId id="288" r:id="rId11"/>
    <p:sldId id="277" r:id="rId12"/>
    <p:sldId id="278" r:id="rId13"/>
    <p:sldId id="284" r:id="rId14"/>
    <p:sldId id="290" r:id="rId15"/>
    <p:sldId id="289" r:id="rId16"/>
    <p:sldId id="281" r:id="rId17"/>
    <p:sldId id="285" r:id="rId18"/>
    <p:sldId id="287" r:id="rId19"/>
    <p:sldId id="272" r:id="rId20"/>
    <p:sldId id="286" r:id="rId21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848" autoAdjust="0"/>
  </p:normalViewPr>
  <p:slideViewPr>
    <p:cSldViewPr snapToGrid="0">
      <p:cViewPr varScale="1">
        <p:scale>
          <a:sx n="92" d="100"/>
          <a:sy n="92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9B50E-3750-4ED5-975B-5681E5A03F88}" type="datetimeFigureOut">
              <a:rPr lang="nb-NO" smtClean="0"/>
              <a:t>03.11.2018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2FA4C-30AE-4586-BEAD-366B143B645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29780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00D-1D87-4196-9914-156B046ABED8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27140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12003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47945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0196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78632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1635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4522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3822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81718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2FA4C-30AE-4586-BEAD-366B143B645E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80549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å slide">
    <p:bg>
      <p:bgPr>
        <a:gradFill flip="none" rotWithShape="1">
          <a:gsLst>
            <a:gs pos="75000">
              <a:srgbClr val="FFFFFF">
                <a:alpha val="70000"/>
              </a:srgbClr>
            </a:gs>
            <a:gs pos="100000">
              <a:schemeClr val="bg1">
                <a:lumMod val="8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5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60400" y="1482230"/>
            <a:ext cx="5400000" cy="5032870"/>
          </a:xfrm>
          <a:prstGeom prst="rect">
            <a:avLst/>
          </a:prstGeom>
        </p:spPr>
        <p:txBody>
          <a:bodyPr/>
          <a:lstStyle>
            <a:lvl1pPr marL="355591" indent="-355591" algn="l">
              <a:spcBef>
                <a:spcPts val="1200"/>
              </a:spcBef>
              <a:buSzPct val="90000"/>
              <a:buFontTx/>
              <a:buBlip>
                <a:blip r:embed="rId3"/>
              </a:buBlip>
              <a:defRPr lang="de-DE" sz="2100" b="0" i="0" kern="1200" dirty="0" smtClean="0">
                <a:solidFill>
                  <a:schemeClr val="tx1">
                    <a:lumMod val="75000"/>
                  </a:schemeClr>
                </a:solidFill>
                <a:latin typeface="Segoe UI Semilight" panose="020B0402040204020203" pitchFamily="34" charset="0"/>
                <a:ea typeface="Tahoma" panose="020B0604030504040204" pitchFamily="34" charset="0"/>
                <a:cs typeface="Segoe UI Semilight" panose="020B0402040204020203" pitchFamily="34" charset="0"/>
              </a:defRPr>
            </a:lvl1pPr>
            <a:lvl2pPr marL="898525" indent="-271463" algn="l">
              <a:buSzPct val="75000"/>
              <a:buFontTx/>
              <a:buBlip>
                <a:blip r:embed="rId4"/>
              </a:buBlip>
              <a:defRPr lang="nb-NO" sz="1800" b="0" i="0" kern="1200" dirty="0" smtClean="0">
                <a:solidFill>
                  <a:schemeClr val="tx1">
                    <a:lumMod val="75000"/>
                  </a:schemeClr>
                </a:solidFill>
                <a:latin typeface="Segoe UI Semilight" panose="020B0402040204020203" pitchFamily="34" charset="0"/>
                <a:ea typeface="Tahoma" panose="020B0604030504040204" pitchFamily="34" charset="0"/>
                <a:cs typeface="Segoe UI Semilight" panose="020B0402040204020203" pitchFamily="34" charset="0"/>
              </a:defRPr>
            </a:lvl2pPr>
            <a:lvl3pPr marL="1347788" indent="-269875" algn="l">
              <a:buSzPct val="90000"/>
              <a:buFontTx/>
              <a:buBlip>
                <a:blip r:embed="rId3"/>
              </a:buBlip>
              <a:defRPr lang="nb-NO" sz="1600" b="0" i="0" kern="1200" dirty="0" smtClean="0">
                <a:solidFill>
                  <a:schemeClr val="tx1">
                    <a:lumMod val="7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882775" indent="-271463" algn="l">
              <a:buSzPct val="90000"/>
              <a:buFontTx/>
              <a:buBlip>
                <a:blip r:embed="rId3"/>
              </a:buBlip>
              <a:defRPr lang="nb-NO" sz="1400" b="0" i="0" kern="1200" dirty="0" smtClean="0">
                <a:solidFill>
                  <a:schemeClr val="tx1">
                    <a:lumMod val="75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Morbi egestas </a:t>
            </a:r>
            <a:r>
              <a:rPr lang="nb-NO" dirty="0" err="1"/>
              <a:t>ipsum</a:t>
            </a:r>
            <a:r>
              <a:rPr lang="nb-NO" dirty="0"/>
              <a:t> </a:t>
            </a:r>
            <a:r>
              <a:rPr lang="nb-NO" dirty="0" err="1"/>
              <a:t>tempor</a:t>
            </a:r>
            <a:r>
              <a:rPr lang="nb-NO" dirty="0"/>
              <a:t> urna egestas </a:t>
            </a:r>
            <a:r>
              <a:rPr lang="nb-NO" dirty="0" err="1"/>
              <a:t>ipsum</a:t>
            </a:r>
            <a:r>
              <a:rPr lang="nb-NO" dirty="0"/>
              <a:t> </a:t>
            </a:r>
            <a:r>
              <a:rPr lang="nb-NO" dirty="0" err="1"/>
              <a:t>tempor</a:t>
            </a:r>
            <a:r>
              <a:rPr lang="nb-NO" dirty="0"/>
              <a:t> </a:t>
            </a:r>
            <a:r>
              <a:rPr lang="nb-NO" dirty="0" err="1"/>
              <a:t>phare</a:t>
            </a:r>
            <a:r>
              <a:rPr lang="nb-NO" dirty="0"/>
              <a:t> </a:t>
            </a:r>
            <a:r>
              <a:rPr lang="nb-NO" dirty="0" err="1"/>
              <a:t>tra</a:t>
            </a:r>
            <a:r>
              <a:rPr lang="nb-NO" dirty="0"/>
              <a:t> </a:t>
            </a:r>
            <a:r>
              <a:rPr lang="nb-NO" dirty="0" err="1"/>
              <a:t>ipsum</a:t>
            </a:r>
            <a:r>
              <a:rPr lang="nb-NO" dirty="0"/>
              <a:t> ut </a:t>
            </a:r>
            <a:r>
              <a:rPr lang="nb-NO" dirty="0" err="1"/>
              <a:t>justo</a:t>
            </a:r>
            <a:endParaRPr lang="de-DE" dirty="0"/>
          </a:p>
          <a:p>
            <a:pPr lvl="1"/>
            <a:r>
              <a:rPr lang="de-DE" dirty="0"/>
              <a:t>Fsgdfhgdhdf</a:t>
            </a:r>
          </a:p>
          <a:p>
            <a:pPr lvl="1"/>
            <a:r>
              <a:rPr lang="de-DE" dirty="0"/>
              <a:t>Sfsfsf</a:t>
            </a:r>
          </a:p>
          <a:p>
            <a:pPr lvl="2"/>
            <a:r>
              <a:rPr lang="de-DE" dirty="0"/>
              <a:t>Sgdsgdfgg</a:t>
            </a:r>
          </a:p>
          <a:p>
            <a:pPr lvl="3"/>
            <a:r>
              <a:rPr lang="de-DE" dirty="0"/>
              <a:t>Sdgdfg</a:t>
            </a:r>
          </a:p>
          <a:p>
            <a:pPr lvl="0"/>
            <a:endParaRPr lang="nb-NO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660400" y="588428"/>
            <a:ext cx="10871200" cy="689893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1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nb-NO" dirty="0"/>
              <a:t>Tittel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67"/>
          <a:stretch/>
        </p:blipFill>
        <p:spPr>
          <a:xfrm>
            <a:off x="10006593" y="253497"/>
            <a:ext cx="1847587" cy="334931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82B66D-DF5A-497E-AF94-69830B1CF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19BE-D00F-434E-8AE7-41D5B4BEB272}" type="datetimeFigureOut">
              <a:rPr lang="nb-NO" smtClean="0"/>
              <a:pPr/>
              <a:t>03.11.2018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A52ABF-44F5-4075-B5DA-B2E5FA36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A14B0-AD97-4B1D-BAE5-0CB062C6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04FF-1DC2-4F12-B558-B6ED89A7DCE8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1939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å slide">
    <p:bg>
      <p:bgPr>
        <a:gradFill flip="none" rotWithShape="1">
          <a:gsLst>
            <a:gs pos="75000">
              <a:srgbClr val="FFFFFF">
                <a:alpha val="70000"/>
              </a:srgbClr>
            </a:gs>
            <a:gs pos="100000">
              <a:schemeClr val="bg1">
                <a:lumMod val="8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5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660400" y="588428"/>
            <a:ext cx="10871200" cy="689893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1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nb-NO" dirty="0"/>
              <a:t>Her kommer det en veldig lang tittel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67"/>
          <a:stretch/>
        </p:blipFill>
        <p:spPr>
          <a:xfrm>
            <a:off x="10006593" y="253497"/>
            <a:ext cx="1847587" cy="334931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A83D4-C8F6-463E-9D04-B76CA3FA7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19BE-D00F-434E-8AE7-41D5B4BEB272}" type="datetimeFigureOut">
              <a:rPr lang="nb-NO" smtClean="0"/>
              <a:pPr/>
              <a:t>03.11.2018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9406CF-2A2B-448C-837E-A2B2B964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7EB95-B0F2-4FE5-BE1B-1D3F716A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04FF-1DC2-4F12-B558-B6ED89A7DCE8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690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å slide">
    <p:bg>
      <p:bgPr>
        <a:gradFill flip="none" rotWithShape="1">
          <a:gsLst>
            <a:gs pos="75000">
              <a:srgbClr val="FFFFFF">
                <a:alpha val="70000"/>
              </a:srgbClr>
            </a:gs>
            <a:gs pos="100000">
              <a:schemeClr val="bg1">
                <a:lumMod val="8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5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67"/>
          <a:stretch/>
        </p:blipFill>
        <p:spPr>
          <a:xfrm>
            <a:off x="10006593" y="253497"/>
            <a:ext cx="1847587" cy="334931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96A298-5481-45E5-99FD-0350F25CB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19BE-D00F-434E-8AE7-41D5B4BEB272}" type="datetimeFigureOut">
              <a:rPr lang="nb-NO" smtClean="0"/>
              <a:pPr/>
              <a:t>03.11.2018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F85300-EF40-44EE-ADAF-0C55A71B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9C0ED8-CAB9-4248-87B5-BFD52B0A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04FF-1DC2-4F12-B558-B6ED89A7DCE8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0971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å slide">
    <p:bg>
      <p:bgPr>
        <a:gradFill flip="none" rotWithShape="1">
          <a:gsLst>
            <a:gs pos="75000">
              <a:srgbClr val="FFFFFF">
                <a:alpha val="70000"/>
              </a:srgbClr>
            </a:gs>
            <a:gs pos="100000">
              <a:schemeClr val="bg1">
                <a:lumMod val="8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5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Titel 1"/>
          <p:cNvSpPr>
            <a:spLocks noGrp="1"/>
          </p:cNvSpPr>
          <p:nvPr>
            <p:ph type="ctrTitle" hasCustomPrompt="1"/>
          </p:nvPr>
        </p:nvSpPr>
        <p:spPr>
          <a:xfrm>
            <a:off x="660400" y="588428"/>
            <a:ext cx="10871200" cy="689893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1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nb-NO" dirty="0"/>
              <a:t>Her kommer det en veldig lang tittel</a:t>
            </a:r>
            <a:endParaRPr lang="de-DE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766AB7-3122-48F0-8FBA-BCB9DEAB6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19BE-D00F-434E-8AE7-41D5B4BEB272}" type="datetimeFigureOut">
              <a:rPr lang="nb-NO" smtClean="0"/>
              <a:pPr/>
              <a:t>03.11.2018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3BE2EE-D751-4AFB-817B-6C70905D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C54DE-5ABE-4AE3-AB54-77543FA87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04FF-1DC2-4F12-B558-B6ED89A7DCE8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282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å slide">
    <p:bg>
      <p:bgPr>
        <a:gradFill flip="none" rotWithShape="1">
          <a:gsLst>
            <a:gs pos="75000">
              <a:srgbClr val="FFFFFF">
                <a:alpha val="70000"/>
              </a:srgbClr>
            </a:gs>
            <a:gs pos="100000">
              <a:schemeClr val="bg1">
                <a:lumMod val="8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5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3ABE5A-413C-49C8-9B4B-7179C715E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19BE-D00F-434E-8AE7-41D5B4BEB272}" type="datetimeFigureOut">
              <a:rPr lang="nb-NO" smtClean="0"/>
              <a:pPr/>
              <a:t>03.11.2018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0EFCD5-DF71-4431-BDBC-0C9DBF0B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6785B-FEBD-4AA7-B415-75986A63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04FF-1DC2-4F12-B558-B6ED89A7DCE8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9570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ctrTitle" hasCustomPrompt="1"/>
          </p:nvPr>
        </p:nvSpPr>
        <p:spPr>
          <a:xfrm>
            <a:off x="660400" y="588428"/>
            <a:ext cx="10871200" cy="689893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1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nb-NO" dirty="0"/>
              <a:t>Her kommer det en veldig lang tittel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60400" y="1482230"/>
            <a:ext cx="5400000" cy="5032870"/>
          </a:xfrm>
          <a:prstGeom prst="rect">
            <a:avLst/>
          </a:prstGeom>
        </p:spPr>
        <p:txBody>
          <a:bodyPr/>
          <a:lstStyle>
            <a:lvl1pPr marL="355591" indent="-355591" algn="l">
              <a:spcBef>
                <a:spcPts val="1200"/>
              </a:spcBef>
              <a:buSzPct val="90000"/>
              <a:buFontTx/>
              <a:buBlip>
                <a:blip r:embed="rId2"/>
              </a:buBlip>
              <a:defRPr lang="de-DE" sz="2100" b="0" i="0" kern="1200" dirty="0" smtClean="0">
                <a:solidFill>
                  <a:schemeClr val="tx1">
                    <a:lumMod val="75000"/>
                  </a:schemeClr>
                </a:solidFill>
                <a:latin typeface="Segoe UI Semilight" panose="020B0402040204020203" pitchFamily="34" charset="0"/>
                <a:ea typeface="Tahoma" panose="020B0604030504040204" pitchFamily="34" charset="0"/>
                <a:cs typeface="Segoe UI Semilight" panose="020B0402040204020203" pitchFamily="34" charset="0"/>
              </a:defRPr>
            </a:lvl1pPr>
            <a:lvl2pPr marL="898525" indent="-271463" algn="l">
              <a:buSzPct val="75000"/>
              <a:buFontTx/>
              <a:buBlip>
                <a:blip r:embed="rId3"/>
              </a:buBlip>
              <a:defRPr lang="nb-NO" sz="1800" b="0" i="0" kern="1200" dirty="0" smtClean="0">
                <a:solidFill>
                  <a:schemeClr val="tx1">
                    <a:lumMod val="75000"/>
                  </a:schemeClr>
                </a:solidFill>
                <a:latin typeface="Segoe UI Semilight" panose="020B0402040204020203" pitchFamily="34" charset="0"/>
                <a:ea typeface="Tahoma" panose="020B0604030504040204" pitchFamily="34" charset="0"/>
                <a:cs typeface="Segoe UI Semilight" panose="020B0402040204020203" pitchFamily="34" charset="0"/>
              </a:defRPr>
            </a:lvl2pPr>
            <a:lvl3pPr marL="1347788" indent="-269875" algn="l">
              <a:buSzPct val="90000"/>
              <a:buFontTx/>
              <a:buBlip>
                <a:blip r:embed="rId2"/>
              </a:buBlip>
              <a:defRPr lang="nb-NO" sz="1600" b="0" i="0" kern="1200" dirty="0" smtClean="0">
                <a:solidFill>
                  <a:schemeClr val="tx1">
                    <a:lumMod val="75000"/>
                  </a:schemeClr>
                </a:solidFill>
                <a:latin typeface="TradeGothic" panose="020B0500000000000000" pitchFamily="34" charset="0"/>
                <a:ea typeface="+mn-ea"/>
                <a:cs typeface="Arial"/>
              </a:defRPr>
            </a:lvl3pPr>
            <a:lvl4pPr marL="1882775" indent="-271463" algn="l">
              <a:buSzPct val="90000"/>
              <a:buFontTx/>
              <a:buBlip>
                <a:blip r:embed="rId2"/>
              </a:buBlip>
              <a:defRPr lang="nb-NO" sz="1400" b="0" i="0" kern="1200" dirty="0" smtClean="0">
                <a:solidFill>
                  <a:schemeClr val="tx1">
                    <a:lumMod val="75000"/>
                  </a:schemeClr>
                </a:solidFill>
                <a:latin typeface="TradeGothic" panose="020B0500000000000000" pitchFamily="34" charset="0"/>
                <a:ea typeface="+mn-ea"/>
                <a:cs typeface="Arial"/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Morbi egestas </a:t>
            </a:r>
            <a:r>
              <a:rPr lang="nb-NO" dirty="0" err="1"/>
              <a:t>ipsum</a:t>
            </a:r>
            <a:r>
              <a:rPr lang="nb-NO" dirty="0"/>
              <a:t> </a:t>
            </a:r>
            <a:r>
              <a:rPr lang="nb-NO" dirty="0" err="1"/>
              <a:t>tempor</a:t>
            </a:r>
            <a:r>
              <a:rPr lang="nb-NO" dirty="0"/>
              <a:t> urna egestas </a:t>
            </a:r>
            <a:r>
              <a:rPr lang="nb-NO" dirty="0" err="1"/>
              <a:t>ipsum</a:t>
            </a:r>
            <a:r>
              <a:rPr lang="nb-NO" dirty="0"/>
              <a:t> </a:t>
            </a:r>
            <a:r>
              <a:rPr lang="nb-NO" dirty="0" err="1"/>
              <a:t>tempor</a:t>
            </a:r>
            <a:r>
              <a:rPr lang="nb-NO" dirty="0"/>
              <a:t> </a:t>
            </a:r>
            <a:r>
              <a:rPr lang="nb-NO" dirty="0" err="1"/>
              <a:t>phare</a:t>
            </a:r>
            <a:r>
              <a:rPr lang="nb-NO" dirty="0"/>
              <a:t> </a:t>
            </a:r>
            <a:r>
              <a:rPr lang="nb-NO" dirty="0" err="1"/>
              <a:t>tra</a:t>
            </a:r>
            <a:r>
              <a:rPr lang="nb-NO" dirty="0"/>
              <a:t> </a:t>
            </a:r>
            <a:r>
              <a:rPr lang="nb-NO" dirty="0" err="1"/>
              <a:t>ipsum</a:t>
            </a:r>
            <a:r>
              <a:rPr lang="nb-NO" dirty="0"/>
              <a:t> ut </a:t>
            </a:r>
            <a:r>
              <a:rPr lang="nb-NO" dirty="0" err="1"/>
              <a:t>justo</a:t>
            </a:r>
            <a:endParaRPr lang="de-DE" dirty="0"/>
          </a:p>
          <a:p>
            <a:pPr lvl="1"/>
            <a:r>
              <a:rPr lang="de-DE" dirty="0"/>
              <a:t>Fsgdfhgdhdf</a:t>
            </a:r>
          </a:p>
          <a:p>
            <a:pPr lvl="1"/>
            <a:r>
              <a:rPr lang="de-DE" dirty="0"/>
              <a:t>Sfsfsf</a:t>
            </a:r>
          </a:p>
          <a:p>
            <a:pPr lvl="2"/>
            <a:r>
              <a:rPr lang="de-DE" dirty="0"/>
              <a:t>Sgdsgdfgg</a:t>
            </a:r>
          </a:p>
          <a:p>
            <a:pPr lvl="3"/>
            <a:r>
              <a:rPr lang="de-DE" dirty="0"/>
              <a:t>Sdgdfg</a:t>
            </a:r>
          </a:p>
          <a:p>
            <a:pPr lvl="0"/>
            <a:endParaRPr lang="nb-NO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67"/>
          <a:stretch/>
        </p:blipFill>
        <p:spPr>
          <a:xfrm>
            <a:off x="10006593" y="253497"/>
            <a:ext cx="1847587" cy="334931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D0E1A4-F59E-428C-A215-A16D6DD0F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19BE-D00F-434E-8AE7-41D5B4BEB272}" type="datetimeFigureOut">
              <a:rPr lang="nb-NO" smtClean="0"/>
              <a:pPr/>
              <a:t>03.11.2018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30850-B493-49A9-8ADB-7F7985AFE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75C36-4CDF-4A6B-97CF-C162A302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04FF-1DC2-4F12-B558-B6ED89A7DCE8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5414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v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660400" y="588428"/>
            <a:ext cx="10871200" cy="689893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1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nb-NO" dirty="0"/>
              <a:t>Her kommer det en veldig lang tittel</a:t>
            </a: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67"/>
          <a:stretch/>
        </p:blipFill>
        <p:spPr>
          <a:xfrm>
            <a:off x="10006593" y="253497"/>
            <a:ext cx="1847587" cy="334931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4DE162-3AA5-4241-84A0-FA1AC4ACD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19BE-D00F-434E-8AE7-41D5B4BEB272}" type="datetimeFigureOut">
              <a:rPr lang="nb-NO" smtClean="0"/>
              <a:pPr/>
              <a:t>03.11.2018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22FD4A-EEF5-43AC-8CA8-C23D934D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A8CCB-D2D0-49F2-A1B3-9F218B7E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04FF-1DC2-4F12-B558-B6ED89A7DCE8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0598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v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67"/>
          <a:stretch/>
        </p:blipFill>
        <p:spPr>
          <a:xfrm>
            <a:off x="10006593" y="253497"/>
            <a:ext cx="1847587" cy="334931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2618B0-AB7A-4496-A860-240E28166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19BE-D00F-434E-8AE7-41D5B4BEB272}" type="datetimeFigureOut">
              <a:rPr lang="nb-NO" smtClean="0"/>
              <a:pPr/>
              <a:t>03.11.2018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D20BEA-E389-4762-99D1-F57C31145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707F3-22B1-48A5-80D2-F39BF8CE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04FF-1DC2-4F12-B558-B6ED89A7DCE8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9670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t tom slide ute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A83D1-697F-4472-99E6-9CA9D6A04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19BE-D00F-434E-8AE7-41D5B4BEB272}" type="datetimeFigureOut">
              <a:rPr lang="nb-NO" smtClean="0"/>
              <a:pPr/>
              <a:t>03.11.2018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66C933-EC78-4896-8FE3-FA6E00802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5165A-8F58-4D4E-9D4A-793E2946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04FF-1DC2-4F12-B558-B6ED89A7DCE8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661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54664B-6FA8-475A-80A5-17980A80F8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754019BE-D00F-434E-8AE7-41D5B4BEB272}" type="datetimeFigureOut">
              <a:rPr lang="nb-NO" smtClean="0"/>
              <a:pPr/>
              <a:t>03.11.2018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741ED9-333F-4BE6-9D58-5CD57346E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75A4C-FF39-473F-8F0B-5C9236BDF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C4B04FF-1DC2-4F12-B558-B6ED89A7DCE8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4127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rafana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dimartinsen.com/2017/07/21/vsphere-performance-data-part-6-the-dashboards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datum.no/operationsmanager/scom-virtualization-host-cpu-spike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influxdata/telegraf/blob/release-1.8/plugins/inputs/vsphere/README.md" TargetMode="External"/><Relationship Id="rId3" Type="http://schemas.openxmlformats.org/officeDocument/2006/relationships/hyperlink" Target="http://www.lucd.info/2009/12/30/powercli-vsphere-statistics-part-1-the-basics/" TargetMode="External"/><Relationship Id="rId7" Type="http://schemas.openxmlformats.org/officeDocument/2006/relationships/hyperlink" Target="https://www.youtube.com/watch?v=vrz0X07Rero" TargetMode="External"/><Relationship Id="rId2" Type="http://schemas.openxmlformats.org/officeDocument/2006/relationships/hyperlink" Target="https://www.rudimartinsen.com/vsphere-performance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virtuallyghetto.com/2017/05/correlating-vsan-perf-metrics-from-vsphere-web-client-to-both-powercli-vsan-mgmt-api.html" TargetMode="External"/><Relationship Id="rId5" Type="http://schemas.openxmlformats.org/officeDocument/2006/relationships/hyperlink" Target="https://grafana.com/" TargetMode="External"/><Relationship Id="rId4" Type="http://schemas.openxmlformats.org/officeDocument/2006/relationships/hyperlink" Target="https://www.influxdata.com/time-series-platform/influxdb/" TargetMode="External"/><Relationship Id="rId9" Type="http://schemas.openxmlformats.org/officeDocument/2006/relationships/hyperlink" Target="https://www.rudimartinsen.com/2018/10/01/vsphere-performance-data-new-vsphere-plugin-for-telegraf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dimartinsen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rudimartinsen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cd.info/2009/12/30/powercli-vsphere-statistics-part-1-the-basic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hyperlink" Target="https://www.rudimartinsen.com/2017/07/12/vsphere-performance-data-part-3-get-stat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influxdata.com/time-series-platform/influxdb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dimartinsen.com/2017/07/13/vsphere-performance-data-part-4-influxdb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67"/>
          <a:stretch/>
        </p:blipFill>
        <p:spPr>
          <a:xfrm>
            <a:off x="2104666" y="2705451"/>
            <a:ext cx="7982668" cy="144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63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747E097-A969-4E4A-B31C-D06E68395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399" y="1482230"/>
            <a:ext cx="7531494" cy="5032870"/>
          </a:xfrm>
        </p:spPr>
        <p:txBody>
          <a:bodyPr/>
          <a:lstStyle/>
          <a:p>
            <a:r>
              <a:rPr lang="nb-NO" sz="1600" dirty="0" err="1"/>
              <a:t>Compared</a:t>
            </a:r>
            <a:r>
              <a:rPr lang="nb-NO" sz="1600" dirty="0"/>
              <a:t> to SQL:</a:t>
            </a:r>
          </a:p>
          <a:p>
            <a:pPr lvl="1"/>
            <a:r>
              <a:rPr lang="nb-NO" sz="1600" dirty="0"/>
              <a:t>Database</a:t>
            </a:r>
          </a:p>
          <a:p>
            <a:pPr lvl="1"/>
            <a:r>
              <a:rPr lang="nb-NO" sz="1600" dirty="0" err="1"/>
              <a:t>Measurements</a:t>
            </a:r>
            <a:r>
              <a:rPr lang="nb-NO" sz="1600" dirty="0"/>
              <a:t> ≈ </a:t>
            </a:r>
            <a:r>
              <a:rPr lang="nb-NO" sz="1600" dirty="0" err="1"/>
              <a:t>tables</a:t>
            </a:r>
            <a:endParaRPr lang="nb-NO" sz="1600" dirty="0"/>
          </a:p>
          <a:p>
            <a:pPr lvl="1"/>
            <a:r>
              <a:rPr lang="nb-NO" sz="1600" dirty="0"/>
              <a:t>Points ≈ </a:t>
            </a:r>
            <a:r>
              <a:rPr lang="nb-NO" sz="1600" dirty="0" err="1"/>
              <a:t>rows</a:t>
            </a:r>
            <a:endParaRPr lang="nb-NO" sz="1600" dirty="0"/>
          </a:p>
          <a:p>
            <a:pPr lvl="1"/>
            <a:r>
              <a:rPr lang="nb-NO" sz="1600" dirty="0" err="1"/>
              <a:t>Schemaless</a:t>
            </a:r>
            <a:endParaRPr lang="nb-NO" sz="1600" dirty="0"/>
          </a:p>
          <a:p>
            <a:r>
              <a:rPr lang="nb-NO" sz="1600" dirty="0"/>
              <a:t>Point </a:t>
            </a:r>
            <a:r>
              <a:rPr lang="nb-NO" sz="1600" dirty="0" err="1"/>
              <a:t>protocol</a:t>
            </a:r>
            <a:endParaRPr lang="nb-NO" sz="1600" dirty="0"/>
          </a:p>
          <a:p>
            <a:pPr lvl="1"/>
            <a:r>
              <a:rPr lang="nb-NO" sz="1600" i="1" dirty="0">
                <a:highlight>
                  <a:srgbClr val="FFFF00"/>
                </a:highlight>
              </a:rPr>
              <a:t>«</a:t>
            </a:r>
            <a:r>
              <a:rPr lang="nb-NO" sz="1600" i="1" dirty="0" err="1">
                <a:highlight>
                  <a:srgbClr val="FFFF00"/>
                </a:highlight>
              </a:rPr>
              <a:t>measurement</a:t>
            </a:r>
            <a:r>
              <a:rPr lang="nb-NO" sz="1600" i="1" dirty="0">
                <a:highlight>
                  <a:srgbClr val="FFFF00"/>
                </a:highlight>
              </a:rPr>
              <a:t>»</a:t>
            </a:r>
            <a:r>
              <a:rPr lang="nb-NO" sz="1600" i="1" dirty="0"/>
              <a:t>,</a:t>
            </a:r>
            <a:r>
              <a:rPr lang="nb-NO" sz="1600" i="1" dirty="0">
                <a:highlight>
                  <a:srgbClr val="00FF00"/>
                </a:highlight>
              </a:rPr>
              <a:t>«tag </a:t>
            </a:r>
            <a:r>
              <a:rPr lang="nb-NO" sz="1600" i="1" dirty="0" err="1">
                <a:highlight>
                  <a:srgbClr val="00FF00"/>
                </a:highlight>
              </a:rPr>
              <a:t>set</a:t>
            </a:r>
            <a:r>
              <a:rPr lang="nb-NO" sz="1600" i="1" dirty="0">
                <a:highlight>
                  <a:srgbClr val="00FF00"/>
                </a:highlight>
              </a:rPr>
              <a:t>»</a:t>
            </a:r>
            <a:r>
              <a:rPr lang="nb-NO" sz="1600" i="1" dirty="0"/>
              <a:t> </a:t>
            </a:r>
            <a:r>
              <a:rPr lang="nb-NO" sz="1600" i="1" dirty="0">
                <a:highlight>
                  <a:srgbClr val="00FFFF"/>
                </a:highlight>
              </a:rPr>
              <a:t>«</a:t>
            </a:r>
            <a:r>
              <a:rPr lang="nb-NO" sz="1600" i="1" dirty="0" err="1">
                <a:highlight>
                  <a:srgbClr val="00FFFF"/>
                </a:highlight>
              </a:rPr>
              <a:t>field</a:t>
            </a:r>
            <a:r>
              <a:rPr lang="nb-NO" sz="1600" i="1" dirty="0">
                <a:highlight>
                  <a:srgbClr val="00FFFF"/>
                </a:highlight>
              </a:rPr>
              <a:t> </a:t>
            </a:r>
            <a:r>
              <a:rPr lang="nb-NO" sz="1600" i="1" dirty="0" err="1">
                <a:highlight>
                  <a:srgbClr val="00FFFF"/>
                </a:highlight>
              </a:rPr>
              <a:t>set</a:t>
            </a:r>
            <a:r>
              <a:rPr lang="nb-NO" sz="1600" i="1" dirty="0">
                <a:highlight>
                  <a:srgbClr val="00FFFF"/>
                </a:highlight>
              </a:rPr>
              <a:t>»</a:t>
            </a:r>
            <a:r>
              <a:rPr lang="nb-NO" sz="1600" i="1" dirty="0"/>
              <a:t> </a:t>
            </a:r>
            <a:r>
              <a:rPr lang="nb-NO" sz="1600" i="1" dirty="0">
                <a:highlight>
                  <a:srgbClr val="FF00FF"/>
                </a:highlight>
              </a:rPr>
              <a:t>«timestamp»</a:t>
            </a:r>
          </a:p>
          <a:p>
            <a:pPr lvl="1"/>
            <a:r>
              <a:rPr lang="nb-NO" sz="1600" dirty="0" err="1">
                <a:highlight>
                  <a:srgbClr val="FFFF00"/>
                </a:highlight>
              </a:rPr>
              <a:t>cpu</a:t>
            </a:r>
            <a:r>
              <a:rPr lang="nb-NO" sz="1600" dirty="0" err="1"/>
              <a:t>,</a:t>
            </a:r>
            <a:r>
              <a:rPr lang="nb-NO" sz="1600" dirty="0" err="1">
                <a:highlight>
                  <a:srgbClr val="00FF00"/>
                </a:highlight>
              </a:rPr>
              <a:t>host</a:t>
            </a:r>
            <a:r>
              <a:rPr lang="nb-NO" sz="1600" dirty="0">
                <a:highlight>
                  <a:srgbClr val="00FF00"/>
                </a:highlight>
              </a:rPr>
              <a:t>=server01,region=</a:t>
            </a:r>
            <a:r>
              <a:rPr lang="nb-NO" sz="1600" dirty="0" err="1">
                <a:highlight>
                  <a:srgbClr val="00FF00"/>
                </a:highlight>
              </a:rPr>
              <a:t>west</a:t>
            </a:r>
            <a:r>
              <a:rPr lang="nb-NO" sz="1600" dirty="0"/>
              <a:t> </a:t>
            </a:r>
            <a:r>
              <a:rPr lang="nb-NO" sz="1600" dirty="0" err="1">
                <a:highlight>
                  <a:srgbClr val="00FFFF"/>
                </a:highlight>
              </a:rPr>
              <a:t>value</a:t>
            </a:r>
            <a:r>
              <a:rPr lang="nb-NO" sz="1600" dirty="0">
                <a:highlight>
                  <a:srgbClr val="00FFFF"/>
                </a:highlight>
              </a:rPr>
              <a:t>=21</a:t>
            </a:r>
            <a:r>
              <a:rPr lang="nb-NO" sz="1600" dirty="0"/>
              <a:t> </a:t>
            </a:r>
            <a:r>
              <a:rPr lang="nb-NO" sz="1600" dirty="0">
                <a:highlight>
                  <a:srgbClr val="FF00FF"/>
                </a:highlight>
              </a:rPr>
              <a:t>1525343801000000000</a:t>
            </a:r>
          </a:p>
          <a:p>
            <a:pPr lvl="1"/>
            <a:r>
              <a:rPr lang="nb-NO" sz="1600" dirty="0"/>
              <a:t>Precision (</a:t>
            </a:r>
            <a:r>
              <a:rPr lang="nb-NO" sz="1600" dirty="0" err="1"/>
              <a:t>seconds</a:t>
            </a:r>
            <a:r>
              <a:rPr lang="nb-NO" sz="1600" dirty="0"/>
              <a:t> -&gt; </a:t>
            </a:r>
            <a:r>
              <a:rPr lang="nb-NO" sz="1600" dirty="0" err="1"/>
              <a:t>nanoseconds</a:t>
            </a:r>
            <a:r>
              <a:rPr lang="nb-NO" sz="1600" dirty="0"/>
              <a:t>)</a:t>
            </a:r>
          </a:p>
          <a:p>
            <a:r>
              <a:rPr lang="nb-NO" sz="1600" dirty="0" err="1"/>
              <a:t>Retention</a:t>
            </a:r>
            <a:r>
              <a:rPr lang="nb-NO" sz="1600" dirty="0"/>
              <a:t> policy ≈ </a:t>
            </a:r>
            <a:r>
              <a:rPr lang="nb-NO" sz="1600" dirty="0" err="1"/>
              <a:t>aging</a:t>
            </a:r>
            <a:r>
              <a:rPr lang="nb-NO" sz="1600" dirty="0"/>
              <a:t> and </a:t>
            </a:r>
            <a:r>
              <a:rPr lang="nb-NO" sz="1600" dirty="0" err="1"/>
              <a:t>deletion</a:t>
            </a:r>
            <a:r>
              <a:rPr lang="nb-NO" sz="1600" dirty="0"/>
              <a:t> </a:t>
            </a:r>
            <a:r>
              <a:rPr lang="nb-NO" sz="1600" dirty="0" err="1"/>
              <a:t>of</a:t>
            </a:r>
            <a:r>
              <a:rPr lang="nb-NO" sz="1600" dirty="0"/>
              <a:t> (</a:t>
            </a:r>
            <a:r>
              <a:rPr lang="nb-NO" sz="1600" dirty="0" err="1"/>
              <a:t>old</a:t>
            </a:r>
            <a:r>
              <a:rPr lang="nb-NO" sz="1600" dirty="0"/>
              <a:t>) data</a:t>
            </a:r>
          </a:p>
          <a:p>
            <a:r>
              <a:rPr lang="nb-NO" sz="1600" dirty="0" err="1"/>
              <a:t>Continuous</a:t>
            </a:r>
            <a:r>
              <a:rPr lang="nb-NO" sz="1600" dirty="0"/>
              <a:t> </a:t>
            </a:r>
            <a:r>
              <a:rPr lang="nb-NO" sz="1600" dirty="0" err="1"/>
              <a:t>queries</a:t>
            </a:r>
            <a:r>
              <a:rPr lang="nb-NO" sz="1600" dirty="0"/>
              <a:t> – </a:t>
            </a:r>
            <a:r>
              <a:rPr lang="nb-NO" sz="1600" dirty="0" err="1"/>
              <a:t>can</a:t>
            </a:r>
            <a:r>
              <a:rPr lang="nb-NO" sz="1600" dirty="0"/>
              <a:t> be used for </a:t>
            </a:r>
            <a:r>
              <a:rPr lang="nb-NO" sz="1600" dirty="0" err="1"/>
              <a:t>aggregating</a:t>
            </a:r>
            <a:r>
              <a:rPr lang="nb-NO" sz="1600" dirty="0"/>
              <a:t> data</a:t>
            </a:r>
          </a:p>
          <a:p>
            <a:r>
              <a:rPr lang="nb-NO" sz="1600" dirty="0" err="1"/>
              <a:t>Tradeoffs</a:t>
            </a:r>
            <a:endParaRPr lang="nb-NO" sz="1600" dirty="0"/>
          </a:p>
          <a:p>
            <a:pPr lvl="1"/>
            <a:r>
              <a:rPr lang="nb-NO" sz="1600" dirty="0"/>
              <a:t>No </a:t>
            </a:r>
            <a:r>
              <a:rPr lang="nb-NO" sz="1600" dirty="0" err="1"/>
              <a:t>update</a:t>
            </a:r>
            <a:r>
              <a:rPr lang="nb-NO" sz="1600" dirty="0"/>
              <a:t> </a:t>
            </a:r>
            <a:r>
              <a:rPr lang="nb-NO" sz="1600" dirty="0" err="1"/>
              <a:t>concept</a:t>
            </a:r>
            <a:endParaRPr lang="nb-NO" sz="1600" dirty="0"/>
          </a:p>
          <a:p>
            <a:pPr lvl="1"/>
            <a:r>
              <a:rPr lang="nb-NO" sz="1600" dirty="0"/>
              <a:t>No/</a:t>
            </a:r>
            <a:r>
              <a:rPr lang="nb-NO" sz="1600" dirty="0" err="1"/>
              <a:t>limited</a:t>
            </a:r>
            <a:r>
              <a:rPr lang="nb-NO" sz="1600" dirty="0"/>
              <a:t> </a:t>
            </a:r>
            <a:r>
              <a:rPr lang="nb-NO" sz="1600" dirty="0" err="1"/>
              <a:t>joins</a:t>
            </a:r>
            <a:endParaRPr lang="nb-NO" sz="1600" dirty="0"/>
          </a:p>
          <a:p>
            <a:pPr lvl="1"/>
            <a:r>
              <a:rPr lang="nb-NO" sz="1600" dirty="0"/>
              <a:t>Limited </a:t>
            </a:r>
            <a:r>
              <a:rPr lang="nb-NO" sz="1600" dirty="0" err="1"/>
              <a:t>functions</a:t>
            </a:r>
            <a:r>
              <a:rPr lang="nb-NO" sz="1600" dirty="0"/>
              <a:t> and </a:t>
            </a:r>
            <a:r>
              <a:rPr lang="nb-NO" sz="1600" dirty="0" err="1"/>
              <a:t>sorting</a:t>
            </a:r>
            <a:endParaRPr lang="nb-NO" sz="1600" dirty="0"/>
          </a:p>
          <a:p>
            <a:r>
              <a:rPr lang="nb-NO" sz="1600" dirty="0"/>
              <a:t>Administration done via CLI, API or </a:t>
            </a:r>
            <a:r>
              <a:rPr lang="nb-NO" sz="1600" dirty="0" err="1"/>
              <a:t>Chronograf</a:t>
            </a:r>
            <a:endParaRPr lang="nb-NO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C22CB7-7D8E-492E-99D4-08F9CE9934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InfluxDB</a:t>
            </a:r>
            <a:r>
              <a:rPr lang="nb-NO" dirty="0"/>
              <a:t> – </a:t>
            </a:r>
            <a:r>
              <a:rPr lang="nb-NO" dirty="0" err="1"/>
              <a:t>concepts</a:t>
            </a:r>
            <a:r>
              <a:rPr lang="nb-NO" dirty="0"/>
              <a:t>	</a:t>
            </a:r>
          </a:p>
        </p:txBody>
      </p:sp>
      <p:pic>
        <p:nvPicPr>
          <p:cNvPr id="4" name="Picture 2" descr="Bilderesultat for influxdb">
            <a:extLst>
              <a:ext uri="{FF2B5EF4-FFF2-40B4-BE49-F238E27FC236}">
                <a16:creationId xmlns:a16="http://schemas.microsoft.com/office/drawing/2014/main" id="{9F95A3A3-0EC1-4FF6-9153-3EAF39FB2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982" y="676428"/>
            <a:ext cx="4345898" cy="161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70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6A01F4C-4420-47E4-9286-D920950ABE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How do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visualize</a:t>
            </a:r>
            <a:r>
              <a:rPr lang="nb-NO" dirty="0"/>
              <a:t> all </a:t>
            </a:r>
            <a:r>
              <a:rPr lang="nb-NO" dirty="0" err="1"/>
              <a:t>the</a:t>
            </a:r>
            <a:r>
              <a:rPr lang="nb-NO" dirty="0"/>
              <a:t> data </a:t>
            </a:r>
            <a:r>
              <a:rPr lang="nb-NO" dirty="0" err="1"/>
              <a:t>you’ve</a:t>
            </a:r>
            <a:r>
              <a:rPr lang="nb-NO" dirty="0"/>
              <a:t> </a:t>
            </a:r>
            <a:r>
              <a:rPr lang="nb-NO" dirty="0" err="1"/>
              <a:t>collected</a:t>
            </a:r>
            <a:r>
              <a:rPr lang="nb-NO" dirty="0"/>
              <a:t>?</a:t>
            </a:r>
          </a:p>
          <a:p>
            <a:r>
              <a:rPr lang="nb-NO" dirty="0" err="1"/>
              <a:t>Some</a:t>
            </a:r>
            <a:r>
              <a:rPr lang="nb-NO" dirty="0"/>
              <a:t> alternatives:</a:t>
            </a:r>
          </a:p>
          <a:p>
            <a:pPr lvl="1"/>
            <a:r>
              <a:rPr lang="nb-NO" dirty="0" err="1"/>
              <a:t>Graphite</a:t>
            </a:r>
            <a:endParaRPr lang="nb-NO" dirty="0"/>
          </a:p>
          <a:p>
            <a:pPr lvl="1"/>
            <a:r>
              <a:rPr lang="nb-NO" dirty="0" err="1"/>
              <a:t>Prometheus</a:t>
            </a:r>
            <a:endParaRPr lang="nb-NO" dirty="0"/>
          </a:p>
          <a:p>
            <a:pPr lvl="1"/>
            <a:r>
              <a:rPr lang="nb-NO" dirty="0" err="1"/>
              <a:t>Kibana</a:t>
            </a:r>
            <a:endParaRPr lang="nb-NO" dirty="0"/>
          </a:p>
          <a:p>
            <a:pPr lvl="1"/>
            <a:r>
              <a:rPr lang="nb-NO" dirty="0" err="1"/>
              <a:t>Chronograf</a:t>
            </a:r>
            <a:endParaRPr lang="nb-NO" dirty="0"/>
          </a:p>
          <a:p>
            <a:pPr lvl="1"/>
            <a:r>
              <a:rPr lang="nb-NO" dirty="0" err="1"/>
              <a:t>Grafana</a:t>
            </a:r>
            <a:endParaRPr lang="nb-NO" dirty="0"/>
          </a:p>
          <a:p>
            <a:pPr lvl="1"/>
            <a:endParaRPr lang="nb-NO" dirty="0"/>
          </a:p>
          <a:p>
            <a:r>
              <a:rPr lang="nb-NO" dirty="0" err="1"/>
              <a:t>Grafana</a:t>
            </a:r>
            <a:endParaRPr lang="nb-NO" dirty="0"/>
          </a:p>
          <a:p>
            <a:pPr lvl="1"/>
            <a:r>
              <a:rPr lang="nb-NO" dirty="0">
                <a:hlinkClick r:id="rId2"/>
              </a:rPr>
              <a:t>https://grafana.com/</a:t>
            </a:r>
            <a:r>
              <a:rPr lang="nb-NO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E1279A-08F3-448E-B027-4CE7C77567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Visualizing</a:t>
            </a:r>
            <a:endParaRPr lang="nb-NO" dirty="0"/>
          </a:p>
        </p:txBody>
      </p:sp>
      <p:pic>
        <p:nvPicPr>
          <p:cNvPr id="5" name="Picture 6" descr="Bilderesultat for prometheus database">
            <a:extLst>
              <a:ext uri="{FF2B5EF4-FFF2-40B4-BE49-F238E27FC236}">
                <a16:creationId xmlns:a16="http://schemas.microsoft.com/office/drawing/2014/main" id="{FD649E8C-784E-42E6-A5F2-536C59971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027" y="2464202"/>
            <a:ext cx="3810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Bilderesultat for grafana">
            <a:extLst>
              <a:ext uri="{FF2B5EF4-FFF2-40B4-BE49-F238E27FC236}">
                <a16:creationId xmlns:a16="http://schemas.microsoft.com/office/drawing/2014/main" id="{36602E4B-B3EE-479E-8B09-282FEF210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027" y="3998665"/>
            <a:ext cx="22860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ilderesultat for kibana">
            <a:extLst>
              <a:ext uri="{FF2B5EF4-FFF2-40B4-BE49-F238E27FC236}">
                <a16:creationId xmlns:a16="http://schemas.microsoft.com/office/drawing/2014/main" id="{7120733F-B757-4335-9D1B-C1A915BC8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287" y="3232479"/>
            <a:ext cx="2995854" cy="137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ildresultat fÃ¶r graphite app png">
            <a:extLst>
              <a:ext uri="{FF2B5EF4-FFF2-40B4-BE49-F238E27FC236}">
                <a16:creationId xmlns:a16="http://schemas.microsoft.com/office/drawing/2014/main" id="{4E22183F-7265-4D6A-980A-2B1954F4E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346" y="1149991"/>
            <a:ext cx="17716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88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E650CF0-3824-4664-9E5C-16BB974D1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400" y="1482230"/>
            <a:ext cx="6315166" cy="5032870"/>
          </a:xfrm>
        </p:spPr>
        <p:txBody>
          <a:bodyPr/>
          <a:lstStyle/>
          <a:p>
            <a:r>
              <a:rPr lang="nb-NO" dirty="0"/>
              <a:t>Open </a:t>
            </a:r>
            <a:r>
              <a:rPr lang="nb-NO" dirty="0" err="1"/>
              <a:t>source</a:t>
            </a:r>
            <a:endParaRPr lang="nb-NO" dirty="0"/>
          </a:p>
          <a:p>
            <a:r>
              <a:rPr lang="nb-NO" dirty="0" err="1"/>
              <a:t>Easy</a:t>
            </a:r>
            <a:r>
              <a:rPr lang="nb-NO" dirty="0"/>
              <a:t> </a:t>
            </a:r>
            <a:r>
              <a:rPr lang="nb-NO" dirty="0" err="1"/>
              <a:t>setup</a:t>
            </a:r>
            <a:endParaRPr lang="nb-NO" dirty="0"/>
          </a:p>
          <a:p>
            <a:r>
              <a:rPr lang="nb-NO" dirty="0"/>
              <a:t>Fast</a:t>
            </a:r>
          </a:p>
          <a:p>
            <a:r>
              <a:rPr lang="nb-NO" dirty="0" err="1"/>
              <a:t>Many</a:t>
            </a:r>
            <a:r>
              <a:rPr lang="nb-NO" dirty="0"/>
              <a:t> </a:t>
            </a:r>
            <a:r>
              <a:rPr lang="nb-NO" dirty="0" err="1"/>
              <a:t>available</a:t>
            </a:r>
            <a:r>
              <a:rPr lang="nb-NO" dirty="0"/>
              <a:t> </a:t>
            </a:r>
            <a:r>
              <a:rPr lang="nb-NO" dirty="0" err="1"/>
              <a:t>datasources</a:t>
            </a:r>
            <a:r>
              <a:rPr lang="nb-NO" dirty="0"/>
              <a:t> and panels OOB</a:t>
            </a:r>
          </a:p>
          <a:p>
            <a:r>
              <a:rPr lang="nb-NO" dirty="0"/>
              <a:t>Lots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plugins</a:t>
            </a:r>
            <a:r>
              <a:rPr lang="nb-NO" dirty="0"/>
              <a:t> </a:t>
            </a:r>
            <a:r>
              <a:rPr lang="nb-NO" dirty="0" err="1"/>
              <a:t>available</a:t>
            </a:r>
            <a:r>
              <a:rPr lang="nb-NO" dirty="0"/>
              <a:t> for </a:t>
            </a:r>
            <a:r>
              <a:rPr lang="nb-NO" dirty="0" err="1"/>
              <a:t>extending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product</a:t>
            </a:r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82E41C-7DCB-4990-B302-586E492D53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Grafana</a:t>
            </a:r>
            <a:endParaRPr lang="nb-NO" dirty="0"/>
          </a:p>
        </p:txBody>
      </p:sp>
      <p:pic>
        <p:nvPicPr>
          <p:cNvPr id="4" name="Picture 2" descr="Bilderesultat for grafana">
            <a:extLst>
              <a:ext uri="{FF2B5EF4-FFF2-40B4-BE49-F238E27FC236}">
                <a16:creationId xmlns:a16="http://schemas.microsoft.com/office/drawing/2014/main" id="{63AC8A0E-BBD6-4067-925D-497B3D75C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564" y="588428"/>
            <a:ext cx="22860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03EA0A8-36CC-4941-862A-9CD32EBCD721}"/>
              </a:ext>
            </a:extLst>
          </p:cNvPr>
          <p:cNvSpPr/>
          <p:nvPr/>
        </p:nvSpPr>
        <p:spPr>
          <a:xfrm>
            <a:off x="2690949" y="6145768"/>
            <a:ext cx="957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>
                <a:hlinkClick r:id="rId3"/>
              </a:rPr>
              <a:t>http://www.rudimartinsen.com/2017/07/21/vsphere-performance-data-part-6-the-dashboards/</a:t>
            </a:r>
            <a:endParaRPr lang="nb-NO" dirty="0"/>
          </a:p>
        </p:txBody>
      </p:sp>
      <p:pic>
        <p:nvPicPr>
          <p:cNvPr id="5122" name="Picture 2" descr="https://i2.wp.com/www.rudimartinsen.com/wp-content/uploads/2018/04/vsan_dash_1.png?resize=750%2C410&amp;ssl=1">
            <a:extLst>
              <a:ext uri="{FF2B5EF4-FFF2-40B4-BE49-F238E27FC236}">
                <a16:creationId xmlns:a16="http://schemas.microsoft.com/office/drawing/2014/main" id="{839BAD35-FEAB-4884-B5B3-74B94E9A0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398" y="2683928"/>
            <a:ext cx="4927247" cy="269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99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8594E6A-8051-4CD1-8BD3-E9DB6D5B5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3084053"/>
            <a:ext cx="10871200" cy="689893"/>
          </a:xfrm>
        </p:spPr>
        <p:txBody>
          <a:bodyPr/>
          <a:lstStyle/>
          <a:p>
            <a:r>
              <a:rPr lang="nb-NO" dirty="0"/>
              <a:t>Demo – </a:t>
            </a:r>
            <a:r>
              <a:rPr lang="nb-NO" dirty="0" err="1"/>
              <a:t>Pulling</a:t>
            </a:r>
            <a:r>
              <a:rPr lang="nb-NO" dirty="0"/>
              <a:t> </a:t>
            </a:r>
            <a:r>
              <a:rPr lang="nb-NO" dirty="0" err="1"/>
              <a:t>things</a:t>
            </a:r>
            <a:r>
              <a:rPr lang="nb-NO" dirty="0"/>
              <a:t> </a:t>
            </a:r>
            <a:r>
              <a:rPr lang="nb-NO" dirty="0" err="1"/>
              <a:t>together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05022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C733C5-DBEE-48B3-B29F-18C3B41E72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Summary</a:t>
            </a:r>
            <a:endParaRPr lang="nb-NO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E82A52F-F080-4E5A-B819-5E971F683950}"/>
              </a:ext>
            </a:extLst>
          </p:cNvPr>
          <p:cNvSpPr/>
          <p:nvPr/>
        </p:nvSpPr>
        <p:spPr>
          <a:xfrm>
            <a:off x="444461" y="2204746"/>
            <a:ext cx="1495313" cy="1194098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vCenter</a:t>
            </a:r>
            <a:endParaRPr lang="nb-N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2" descr="Bilderesultat for influxdb">
            <a:extLst>
              <a:ext uri="{FF2B5EF4-FFF2-40B4-BE49-F238E27FC236}">
                <a16:creationId xmlns:a16="http://schemas.microsoft.com/office/drawing/2014/main" id="{ECD64834-05BC-49FC-9CAB-5C71238A4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815" y="4719054"/>
            <a:ext cx="2469314" cy="91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ildresultat fÃ¶r database">
            <a:extLst>
              <a:ext uri="{FF2B5EF4-FFF2-40B4-BE49-F238E27FC236}">
                <a16:creationId xmlns:a16="http://schemas.microsoft.com/office/drawing/2014/main" id="{054D1394-5F65-435C-93B7-1D47BE6E6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025" y="4596309"/>
            <a:ext cx="915704" cy="91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F72EDD-A9A6-4DDE-AEBF-13BE1425C9C1}"/>
              </a:ext>
            </a:extLst>
          </p:cNvPr>
          <p:cNvCxnSpPr>
            <a:cxnSpLocks/>
          </p:cNvCxnSpPr>
          <p:nvPr/>
        </p:nvCxnSpPr>
        <p:spPr>
          <a:xfrm>
            <a:off x="3739877" y="3353607"/>
            <a:ext cx="0" cy="1169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Bilderesultat for grafana">
            <a:extLst>
              <a:ext uri="{FF2B5EF4-FFF2-40B4-BE49-F238E27FC236}">
                <a16:creationId xmlns:a16="http://schemas.microsoft.com/office/drawing/2014/main" id="{4578A053-49C5-4C70-9910-80709F0C9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980" y="4412797"/>
            <a:ext cx="1399339" cy="128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i2.wp.com/www.rudimartinsen.com/wp-content/uploads/2018/04/vsan_dash_1.png?resize=750%2C410&amp;ssl=1">
            <a:extLst>
              <a:ext uri="{FF2B5EF4-FFF2-40B4-BE49-F238E27FC236}">
                <a16:creationId xmlns:a16="http://schemas.microsoft.com/office/drawing/2014/main" id="{813D513D-3C6C-489F-BC4D-AE3CA1997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939" y="4157281"/>
            <a:ext cx="3730335" cy="203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77C722-D8E2-4779-BFD7-D3CF0DD9FAB4}"/>
              </a:ext>
            </a:extLst>
          </p:cNvPr>
          <p:cNvCxnSpPr>
            <a:cxnSpLocks/>
          </p:cNvCxnSpPr>
          <p:nvPr/>
        </p:nvCxnSpPr>
        <p:spPr>
          <a:xfrm>
            <a:off x="4216770" y="5054160"/>
            <a:ext cx="175113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E4086B-2CCC-4E6D-8705-33297FD5A96F}"/>
              </a:ext>
            </a:extLst>
          </p:cNvPr>
          <p:cNvCxnSpPr>
            <a:cxnSpLocks/>
          </p:cNvCxnSpPr>
          <p:nvPr/>
        </p:nvCxnSpPr>
        <p:spPr>
          <a:xfrm>
            <a:off x="2067790" y="2801795"/>
            <a:ext cx="11103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28DDED7-66D9-4C58-AD17-61C1B6C76AF9}"/>
              </a:ext>
            </a:extLst>
          </p:cNvPr>
          <p:cNvSpPr txBox="1"/>
          <p:nvPr/>
        </p:nvSpPr>
        <p:spPr>
          <a:xfrm>
            <a:off x="3075946" y="1120383"/>
            <a:ext cx="1914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5400" b="1" dirty="0"/>
              <a:t>Pull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AE608A-38E9-4835-91AD-205C2377AEF9}"/>
              </a:ext>
            </a:extLst>
          </p:cNvPr>
          <p:cNvSpPr txBox="1"/>
          <p:nvPr/>
        </p:nvSpPr>
        <p:spPr>
          <a:xfrm>
            <a:off x="990293" y="5387084"/>
            <a:ext cx="2085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5400" b="1" dirty="0"/>
              <a:t>Store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7D3C30-6338-417A-ADFC-4A8D589288EA}"/>
              </a:ext>
            </a:extLst>
          </p:cNvPr>
          <p:cNvSpPr txBox="1"/>
          <p:nvPr/>
        </p:nvSpPr>
        <p:spPr>
          <a:xfrm>
            <a:off x="8317285" y="3072138"/>
            <a:ext cx="3214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5400" b="1" dirty="0" err="1"/>
              <a:t>Visualize</a:t>
            </a:r>
            <a:endParaRPr lang="nb-NO" sz="5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F25F0D-15BB-481F-9DD7-5744D3271E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815" y="2145891"/>
            <a:ext cx="1467801" cy="118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7" grpId="0"/>
      <p:bldP spid="29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9A0F24-1CC7-4C1A-A7BF-0ACE6AB44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065" y="3534627"/>
            <a:ext cx="7968320" cy="29336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E3BCED-3003-4EC6-9DB9-AE47AAACD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38" y="3540137"/>
            <a:ext cx="9763125" cy="26384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E4A4419-AA47-4557-B2AC-FF313883B3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Real-</a:t>
            </a:r>
            <a:r>
              <a:rPr lang="nb-NO" dirty="0" err="1"/>
              <a:t>world</a:t>
            </a:r>
            <a:r>
              <a:rPr lang="nb-NO" dirty="0"/>
              <a:t> </a:t>
            </a:r>
            <a:r>
              <a:rPr lang="nb-NO" dirty="0" err="1"/>
              <a:t>example</a:t>
            </a:r>
            <a:endParaRPr lang="nb-NO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7C2F52CA-5B5B-4050-9377-77197BB0A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399" y="1482230"/>
            <a:ext cx="10668536" cy="5032870"/>
          </a:xfrm>
        </p:spPr>
        <p:txBody>
          <a:bodyPr/>
          <a:lstStyle/>
          <a:p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saw</a:t>
            </a:r>
            <a:r>
              <a:rPr lang="nb-NO" dirty="0"/>
              <a:t> </a:t>
            </a:r>
            <a:r>
              <a:rPr lang="nb-NO" dirty="0" err="1"/>
              <a:t>regular</a:t>
            </a:r>
            <a:r>
              <a:rPr lang="nb-NO" dirty="0"/>
              <a:t> spikes in CPU </a:t>
            </a:r>
            <a:r>
              <a:rPr lang="nb-NO" dirty="0" err="1"/>
              <a:t>Ready</a:t>
            </a:r>
            <a:r>
              <a:rPr lang="nb-NO" dirty="0"/>
              <a:t> for VMs </a:t>
            </a:r>
            <a:r>
              <a:rPr lang="nb-NO" dirty="0" err="1"/>
              <a:t>across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platform</a:t>
            </a:r>
            <a:r>
              <a:rPr lang="nb-NO" dirty="0"/>
              <a:t> (4k VMs) </a:t>
            </a:r>
            <a:r>
              <a:rPr lang="nb-NO" dirty="0" err="1"/>
              <a:t>every</a:t>
            </a:r>
            <a:r>
              <a:rPr lang="nb-NO" dirty="0"/>
              <a:t> 15 </a:t>
            </a:r>
            <a:r>
              <a:rPr lang="nb-NO" dirty="0" err="1"/>
              <a:t>minutes</a:t>
            </a:r>
            <a:endParaRPr lang="nb-NO" dirty="0"/>
          </a:p>
          <a:p>
            <a:r>
              <a:rPr lang="nb-NO" dirty="0" err="1"/>
              <a:t>After</a:t>
            </a:r>
            <a:r>
              <a:rPr lang="nb-NO" dirty="0"/>
              <a:t> </a:t>
            </a:r>
            <a:r>
              <a:rPr lang="nb-NO" dirty="0" err="1"/>
              <a:t>troubleshooting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found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a </a:t>
            </a:r>
            <a:r>
              <a:rPr lang="nb-NO" dirty="0" err="1"/>
              <a:t>process</a:t>
            </a:r>
            <a:r>
              <a:rPr lang="nb-NO" dirty="0"/>
              <a:t> run by SCOM </a:t>
            </a:r>
            <a:r>
              <a:rPr lang="nb-NO" dirty="0" err="1"/>
              <a:t>was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cause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spike</a:t>
            </a:r>
          </a:p>
          <a:p>
            <a:r>
              <a:rPr lang="nb-NO" dirty="0" err="1"/>
              <a:t>Together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Microsoft Premium support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found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process</a:t>
            </a:r>
            <a:r>
              <a:rPr lang="nb-NO" dirty="0"/>
              <a:t> </a:t>
            </a:r>
            <a:r>
              <a:rPr lang="nb-NO" dirty="0" err="1"/>
              <a:t>did</a:t>
            </a:r>
            <a:r>
              <a:rPr lang="nb-NO" dirty="0"/>
              <a:t> an </a:t>
            </a:r>
            <a:r>
              <a:rPr lang="nb-NO" dirty="0" err="1"/>
              <a:t>event</a:t>
            </a:r>
            <a:r>
              <a:rPr lang="nb-NO" dirty="0"/>
              <a:t> </a:t>
            </a:r>
            <a:r>
              <a:rPr lang="nb-NO" dirty="0" err="1"/>
              <a:t>collection</a:t>
            </a:r>
            <a:r>
              <a:rPr lang="nb-NO" dirty="0"/>
              <a:t>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didn’t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and </a:t>
            </a:r>
            <a:r>
              <a:rPr lang="nb-NO" dirty="0" err="1"/>
              <a:t>need</a:t>
            </a:r>
            <a:r>
              <a:rPr lang="nb-NO" dirty="0"/>
              <a:t>.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turned</a:t>
            </a:r>
            <a:r>
              <a:rPr lang="nb-NO" dirty="0"/>
              <a:t> it </a:t>
            </a:r>
            <a:r>
              <a:rPr lang="nb-NO" dirty="0" err="1"/>
              <a:t>off</a:t>
            </a:r>
            <a:r>
              <a:rPr lang="nb-NO" dirty="0"/>
              <a:t>, and </a:t>
            </a:r>
            <a:r>
              <a:rPr lang="nb-NO" dirty="0" err="1"/>
              <a:t>saw</a:t>
            </a:r>
            <a:r>
              <a:rPr lang="nb-NO" dirty="0"/>
              <a:t> immediate </a:t>
            </a:r>
            <a:r>
              <a:rPr lang="nb-NO" dirty="0" err="1"/>
              <a:t>results</a:t>
            </a:r>
            <a:endParaRPr lang="nb-N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91BB34-BDA9-4769-BCCF-1D6D847652DB}"/>
              </a:ext>
            </a:extLst>
          </p:cNvPr>
          <p:cNvSpPr/>
          <p:nvPr/>
        </p:nvSpPr>
        <p:spPr>
          <a:xfrm>
            <a:off x="4892842" y="6209946"/>
            <a:ext cx="72991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>
                <a:hlinkClick r:id="rId4"/>
              </a:rPr>
              <a:t>https://adatum.no/operationsmanager/scom-virtualization-host-cpu-spikes</a:t>
            </a:r>
            <a:r>
              <a:rPr lang="nb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223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A0AECB6-794C-4FF7-8D8B-80FA5EE2B9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err="1"/>
              <a:t>Several</a:t>
            </a:r>
            <a:r>
              <a:rPr lang="nb-NO" dirty="0"/>
              <a:t> </a:t>
            </a:r>
            <a:r>
              <a:rPr lang="nb-NO" dirty="0" err="1"/>
              <a:t>components</a:t>
            </a:r>
            <a:r>
              <a:rPr lang="nb-NO" dirty="0"/>
              <a:t> </a:t>
            </a:r>
            <a:r>
              <a:rPr lang="nb-NO" dirty="0" err="1"/>
              <a:t>build</a:t>
            </a:r>
            <a:r>
              <a:rPr lang="nb-NO" dirty="0"/>
              <a:t> up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infrastructure</a:t>
            </a:r>
            <a:endParaRPr lang="nb-NO" dirty="0"/>
          </a:p>
          <a:p>
            <a:r>
              <a:rPr lang="nb-NO" dirty="0"/>
              <a:t>Most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today’s</a:t>
            </a:r>
            <a:r>
              <a:rPr lang="nb-NO" dirty="0"/>
              <a:t> (</a:t>
            </a:r>
            <a:r>
              <a:rPr lang="nb-NO" dirty="0" err="1"/>
              <a:t>modern</a:t>
            </a:r>
            <a:r>
              <a:rPr lang="nb-NO" dirty="0"/>
              <a:t>) </a:t>
            </a:r>
            <a:r>
              <a:rPr lang="nb-NO" dirty="0" err="1"/>
              <a:t>infrastructure</a:t>
            </a:r>
            <a:r>
              <a:rPr lang="nb-NO" dirty="0"/>
              <a:t> «</a:t>
            </a:r>
            <a:r>
              <a:rPr lang="nb-NO" dirty="0" err="1"/>
              <a:t>stuff</a:t>
            </a:r>
            <a:r>
              <a:rPr lang="nb-NO" dirty="0"/>
              <a:t>» and </a:t>
            </a:r>
            <a:r>
              <a:rPr lang="nb-NO" dirty="0" err="1"/>
              <a:t>products</a:t>
            </a:r>
            <a:r>
              <a:rPr lang="nb-NO" dirty="0"/>
              <a:t> </a:t>
            </a:r>
            <a:r>
              <a:rPr lang="nb-NO" dirty="0" err="1"/>
              <a:t>ships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API’s</a:t>
            </a:r>
            <a:endParaRPr lang="nb-NO" dirty="0"/>
          </a:p>
          <a:p>
            <a:r>
              <a:rPr lang="nb-NO" dirty="0"/>
              <a:t>Not all offers </a:t>
            </a:r>
            <a:r>
              <a:rPr lang="nb-NO" dirty="0" err="1"/>
              <a:t>perf</a:t>
            </a:r>
            <a:r>
              <a:rPr lang="nb-NO" dirty="0"/>
              <a:t> stats, </a:t>
            </a:r>
            <a:r>
              <a:rPr lang="nb-NO" dirty="0" err="1"/>
              <a:t>hopefully</a:t>
            </a:r>
            <a:r>
              <a:rPr lang="nb-NO" dirty="0"/>
              <a:t> </a:t>
            </a:r>
            <a:r>
              <a:rPr lang="nb-NO" i="1" dirty="0" err="1"/>
              <a:t>yours</a:t>
            </a:r>
            <a:r>
              <a:rPr lang="nb-NO" dirty="0"/>
              <a:t> </a:t>
            </a:r>
            <a:r>
              <a:rPr lang="nb-NO" dirty="0" err="1"/>
              <a:t>does</a:t>
            </a:r>
            <a:endParaRPr lang="nb-NO" dirty="0"/>
          </a:p>
          <a:p>
            <a:r>
              <a:rPr lang="nb-NO" dirty="0" err="1"/>
              <a:t>Building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own</a:t>
            </a:r>
            <a:r>
              <a:rPr lang="nb-NO" dirty="0"/>
              <a:t> </a:t>
            </a:r>
            <a:r>
              <a:rPr lang="nb-NO" dirty="0" err="1"/>
              <a:t>solution</a:t>
            </a:r>
            <a:r>
              <a:rPr lang="nb-NO" dirty="0"/>
              <a:t> </a:t>
            </a:r>
            <a:r>
              <a:rPr lang="nb-NO" dirty="0" err="1"/>
              <a:t>gives</a:t>
            </a:r>
            <a:r>
              <a:rPr lang="nb-NO" dirty="0"/>
              <a:t> plenty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possibilites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to </a:t>
            </a:r>
            <a:r>
              <a:rPr lang="nb-NO" dirty="0" err="1"/>
              <a:t>include</a:t>
            </a:r>
            <a:r>
              <a:rPr lang="nb-NO" dirty="0"/>
              <a:t> </a:t>
            </a:r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components</a:t>
            </a:r>
            <a:r>
              <a:rPr lang="nb-NO" dirty="0"/>
              <a:t> in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dashboards</a:t>
            </a:r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BE573C-556E-42C0-BC42-FDF1F3BD36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sources</a:t>
            </a:r>
            <a:r>
              <a:rPr lang="nb-NO" dirty="0"/>
              <a:t> – </a:t>
            </a:r>
            <a:r>
              <a:rPr lang="nb-NO" dirty="0" err="1"/>
              <a:t>Build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«single </a:t>
            </a:r>
            <a:r>
              <a:rPr lang="nb-NO" dirty="0" err="1"/>
              <a:t>pane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glass»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01185B-CD02-4463-9BD6-02C4163AB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224" y="2263313"/>
            <a:ext cx="5020376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5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2D09-D0D1-4009-925F-F92F2683B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3084053"/>
            <a:ext cx="10871200" cy="689893"/>
          </a:xfrm>
        </p:spPr>
        <p:txBody>
          <a:bodyPr/>
          <a:lstStyle/>
          <a:p>
            <a:r>
              <a:rPr lang="nb-NO" dirty="0"/>
              <a:t>Demo - </a:t>
            </a:r>
            <a:r>
              <a:rPr lang="nb-NO" dirty="0" err="1"/>
              <a:t>Let’s</a:t>
            </a:r>
            <a:r>
              <a:rPr lang="nb-NO" dirty="0"/>
              <a:t> bring in </a:t>
            </a:r>
            <a:r>
              <a:rPr lang="nb-NO" dirty="0" err="1"/>
              <a:t>some</a:t>
            </a:r>
            <a:r>
              <a:rPr lang="nb-NO" dirty="0"/>
              <a:t> more data. </a:t>
            </a:r>
            <a:br>
              <a:rPr lang="nb-NO" dirty="0"/>
            </a:br>
            <a:endParaRPr lang="nb-NO" i="1" dirty="0"/>
          </a:p>
        </p:txBody>
      </p:sp>
    </p:spTree>
    <p:extLst>
      <p:ext uri="{BB962C8B-B14F-4D97-AF65-F5344CB8AC3E}">
        <p14:creationId xmlns:p14="http://schemas.microsoft.com/office/powerpoint/2010/main" val="3346811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ED46510-B5CD-402B-9CA3-ED94F88DD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400" y="1482230"/>
            <a:ext cx="6124864" cy="5032870"/>
          </a:xfrm>
        </p:spPr>
        <p:txBody>
          <a:bodyPr/>
          <a:lstStyle/>
          <a:p>
            <a:r>
              <a:rPr lang="nb-NO" dirty="0"/>
              <a:t>More data </a:t>
            </a:r>
            <a:r>
              <a:rPr lang="nb-NO" dirty="0" err="1"/>
              <a:t>sources</a:t>
            </a:r>
            <a:endParaRPr lang="nb-NO" dirty="0"/>
          </a:p>
          <a:p>
            <a:r>
              <a:rPr lang="nb-NO" dirty="0" err="1"/>
              <a:t>Redo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polling</a:t>
            </a:r>
            <a:r>
              <a:rPr lang="nb-NO" dirty="0"/>
              <a:t> part</a:t>
            </a:r>
          </a:p>
          <a:p>
            <a:pPr lvl="1"/>
            <a:r>
              <a:rPr lang="nb-NO" dirty="0"/>
              <a:t>NEW!! Telegraf (by </a:t>
            </a:r>
            <a:r>
              <a:rPr lang="nb-NO" dirty="0" err="1"/>
              <a:t>Influx</a:t>
            </a:r>
            <a:r>
              <a:rPr lang="nb-NO" dirty="0"/>
              <a:t>) native </a:t>
            </a:r>
            <a:r>
              <a:rPr lang="nb-NO" dirty="0" err="1"/>
              <a:t>vSphere</a:t>
            </a:r>
            <a:r>
              <a:rPr lang="nb-NO" dirty="0"/>
              <a:t> </a:t>
            </a:r>
            <a:r>
              <a:rPr lang="nb-NO" dirty="0" err="1"/>
              <a:t>plugin</a:t>
            </a:r>
            <a:endParaRPr lang="nb-NO" dirty="0"/>
          </a:p>
          <a:p>
            <a:r>
              <a:rPr lang="nb-NO" dirty="0" err="1"/>
              <a:t>Increase</a:t>
            </a:r>
            <a:r>
              <a:rPr lang="nb-NO" dirty="0"/>
              <a:t> </a:t>
            </a:r>
            <a:r>
              <a:rPr lang="nb-NO" dirty="0" err="1"/>
              <a:t>usage</a:t>
            </a:r>
            <a:r>
              <a:rPr lang="nb-NO" dirty="0"/>
              <a:t> in </a:t>
            </a:r>
            <a:r>
              <a:rPr lang="nb-NO" dirty="0" err="1"/>
              <a:t>organisation</a:t>
            </a:r>
            <a:endParaRPr lang="nb-NO" dirty="0"/>
          </a:p>
          <a:p>
            <a:r>
              <a:rPr lang="nb-NO" dirty="0"/>
              <a:t>API</a:t>
            </a:r>
          </a:p>
          <a:p>
            <a:r>
              <a:rPr lang="nb-NO" dirty="0"/>
              <a:t>Analytics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9D03E7-1EDD-4965-B597-81354C30FB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What’s</a:t>
            </a:r>
            <a:r>
              <a:rPr lang="nb-NO" dirty="0"/>
              <a:t> </a:t>
            </a:r>
            <a:r>
              <a:rPr lang="nb-NO" dirty="0" err="1"/>
              <a:t>next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7963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5F7A5CC-6465-4DC3-B2F9-DA5F60F87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399" y="1482230"/>
            <a:ext cx="10177489" cy="5032870"/>
          </a:xfrm>
        </p:spPr>
        <p:txBody>
          <a:bodyPr/>
          <a:lstStyle/>
          <a:p>
            <a:r>
              <a:rPr lang="nb-NO" dirty="0">
                <a:hlinkClick r:id="rId2"/>
              </a:rPr>
              <a:t>https://www.rudimartinsen.com/vsphere-performance/</a:t>
            </a:r>
            <a:r>
              <a:rPr lang="nb-NO" dirty="0"/>
              <a:t> </a:t>
            </a:r>
          </a:p>
          <a:p>
            <a:r>
              <a:rPr lang="nb-NO" dirty="0">
                <a:hlinkClick r:id="rId3"/>
              </a:rPr>
              <a:t>http://www.lucd.info/2009/12/30/powercli-vsphere-statistics-part-1-the-basics/</a:t>
            </a:r>
            <a:endParaRPr lang="nb-NO" dirty="0"/>
          </a:p>
          <a:p>
            <a:r>
              <a:rPr lang="nb-NO" dirty="0">
                <a:hlinkClick r:id="rId4"/>
              </a:rPr>
              <a:t>https://www.influxdata.com/time-series-platform/influxdb/</a:t>
            </a:r>
            <a:endParaRPr lang="nb-NO" dirty="0"/>
          </a:p>
          <a:p>
            <a:r>
              <a:rPr lang="nb-NO" dirty="0">
                <a:hlinkClick r:id="rId5"/>
              </a:rPr>
              <a:t>https://grafana.com/</a:t>
            </a:r>
            <a:r>
              <a:rPr lang="nb-NO" dirty="0"/>
              <a:t> </a:t>
            </a:r>
          </a:p>
          <a:p>
            <a:r>
              <a:rPr lang="nb-NO" dirty="0">
                <a:hlinkClick r:id="rId6"/>
              </a:rPr>
              <a:t>https://www.virtuallyghetto.com/2017/05/correlating-vsan-perf-metrics-from-vsphere-web-client-to-both-powercli-vsan-mgmt-api.html</a:t>
            </a:r>
            <a:r>
              <a:rPr lang="nb-NO" dirty="0"/>
              <a:t> </a:t>
            </a:r>
          </a:p>
          <a:p>
            <a:r>
              <a:rPr lang="nb-NO" dirty="0">
                <a:hlinkClick r:id="rId7"/>
              </a:rPr>
              <a:t>https://www.youtube.com/watch?v=vrz0X07Rero</a:t>
            </a:r>
            <a:r>
              <a:rPr lang="nb-NO" dirty="0"/>
              <a:t> (</a:t>
            </a:r>
            <a:r>
              <a:rPr lang="nb-NO" dirty="0" err="1"/>
              <a:t>Grafana</a:t>
            </a:r>
            <a:r>
              <a:rPr lang="nb-NO" dirty="0"/>
              <a:t> used in </a:t>
            </a:r>
            <a:r>
              <a:rPr lang="nb-NO" dirty="0" err="1"/>
              <a:t>vSAN</a:t>
            </a:r>
            <a:r>
              <a:rPr lang="nb-NO" dirty="0"/>
              <a:t> </a:t>
            </a:r>
            <a:r>
              <a:rPr lang="nb-NO" dirty="0" err="1"/>
              <a:t>monitoring</a:t>
            </a:r>
            <a:r>
              <a:rPr lang="nb-NO" dirty="0"/>
              <a:t>)</a:t>
            </a:r>
          </a:p>
          <a:p>
            <a:r>
              <a:rPr lang="nb-NO" dirty="0">
                <a:hlinkClick r:id="rId8"/>
              </a:rPr>
              <a:t>https://github.com/influxdata/telegraf/blob/release-1.8/plugins/inputs/vsphere/README.md</a:t>
            </a:r>
            <a:r>
              <a:rPr lang="nb-NO" dirty="0"/>
              <a:t> (</a:t>
            </a:r>
            <a:r>
              <a:rPr lang="nb-NO" dirty="0" err="1"/>
              <a:t>new</a:t>
            </a:r>
            <a:r>
              <a:rPr lang="nb-NO" dirty="0"/>
              <a:t> input </a:t>
            </a:r>
            <a:r>
              <a:rPr lang="nb-NO" dirty="0" err="1"/>
              <a:t>plugin</a:t>
            </a:r>
            <a:r>
              <a:rPr lang="nb-NO" dirty="0"/>
              <a:t> in Telegraf)</a:t>
            </a:r>
          </a:p>
          <a:p>
            <a:r>
              <a:rPr lang="nb-NO" dirty="0">
                <a:hlinkClick r:id="rId9"/>
              </a:rPr>
              <a:t>https://www.rudimartinsen.com/2018/10/01/vsphere-performance-data-new-vsphere-plugin-for-telegraf/</a:t>
            </a:r>
            <a:r>
              <a:rPr lang="nb-NO" dirty="0"/>
              <a:t> (</a:t>
            </a:r>
            <a:r>
              <a:rPr lang="nb-NO" dirty="0" err="1"/>
              <a:t>new</a:t>
            </a:r>
            <a:r>
              <a:rPr lang="nb-NO" dirty="0"/>
              <a:t> input </a:t>
            </a:r>
            <a:r>
              <a:rPr lang="nb-NO" dirty="0" err="1"/>
              <a:t>plugin</a:t>
            </a:r>
            <a:r>
              <a:rPr lang="nb-NO" dirty="0"/>
              <a:t> in Telegraf)</a:t>
            </a:r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9DBA20-8DBF-4878-B7E7-45C6F09FB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900619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76B9DA-ACC8-4AB9-BA3F-474A0E987EE2}"/>
              </a:ext>
            </a:extLst>
          </p:cNvPr>
          <p:cNvSpPr txBox="1"/>
          <p:nvPr/>
        </p:nvSpPr>
        <p:spPr>
          <a:xfrm>
            <a:off x="818606" y="2525486"/>
            <a:ext cx="97647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000" b="1" dirty="0" err="1"/>
              <a:t>vSphere</a:t>
            </a:r>
            <a:r>
              <a:rPr lang="nb-NO" sz="4000" b="1" dirty="0"/>
              <a:t> </a:t>
            </a:r>
            <a:r>
              <a:rPr lang="nb-NO" sz="4000" b="1" dirty="0" err="1"/>
              <a:t>Performance</a:t>
            </a:r>
            <a:r>
              <a:rPr lang="nb-NO" sz="4000" b="1" dirty="0"/>
              <a:t> </a:t>
            </a:r>
            <a:r>
              <a:rPr lang="nb-NO" sz="4000" b="1" dirty="0" err="1"/>
              <a:t>Monitoring</a:t>
            </a:r>
            <a:r>
              <a:rPr lang="nb-NO" sz="4000" b="1" dirty="0"/>
              <a:t> – For FREE!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EB177-B118-48AF-A3A2-91519577AAB1}"/>
              </a:ext>
            </a:extLst>
          </p:cNvPr>
          <p:cNvSpPr txBox="1"/>
          <p:nvPr/>
        </p:nvSpPr>
        <p:spPr>
          <a:xfrm>
            <a:off x="818606" y="3429000"/>
            <a:ext cx="61749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#VMTN5524E</a:t>
            </a:r>
          </a:p>
          <a:p>
            <a:r>
              <a:rPr lang="nb-NO" dirty="0" err="1"/>
              <a:t>VMworld</a:t>
            </a:r>
            <a:r>
              <a:rPr lang="nb-NO" dirty="0"/>
              <a:t>  Europe</a:t>
            </a:r>
          </a:p>
          <a:p>
            <a:r>
              <a:rPr lang="nb-NO" dirty="0"/>
              <a:t>November 2018</a:t>
            </a:r>
          </a:p>
          <a:p>
            <a:r>
              <a:rPr lang="nb-NO" dirty="0"/>
              <a:t>Rudi Martinsen, Intility AS</a:t>
            </a:r>
          </a:p>
          <a:p>
            <a:r>
              <a:rPr lang="nb-NO" dirty="0"/>
              <a:t>@</a:t>
            </a:r>
            <a:r>
              <a:rPr lang="nb-NO" dirty="0" err="1"/>
              <a:t>RudiMartinsen</a:t>
            </a:r>
            <a:r>
              <a:rPr lang="nb-NO" dirty="0"/>
              <a:t> | </a:t>
            </a:r>
            <a:r>
              <a:rPr lang="nb-NO" dirty="0">
                <a:hlinkClick r:id="rId3"/>
              </a:rPr>
              <a:t>https://rudimartinsen.com</a:t>
            </a:r>
            <a:r>
              <a:rPr lang="nb-NO" dirty="0"/>
              <a:t> | rudi@intility.no</a:t>
            </a:r>
          </a:p>
        </p:txBody>
      </p:sp>
    </p:spTree>
    <p:extLst>
      <p:ext uri="{BB962C8B-B14F-4D97-AF65-F5344CB8AC3E}">
        <p14:creationId xmlns:p14="http://schemas.microsoft.com/office/powerpoint/2010/main" val="3774497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17C46D-C27C-422F-8B51-5BA148DAF8B7}"/>
              </a:ext>
            </a:extLst>
          </p:cNvPr>
          <p:cNvSpPr txBox="1"/>
          <p:nvPr/>
        </p:nvSpPr>
        <p:spPr>
          <a:xfrm>
            <a:off x="1712259" y="2384612"/>
            <a:ext cx="61941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5400" dirty="0" err="1"/>
              <a:t>Thank</a:t>
            </a:r>
            <a:r>
              <a:rPr lang="nb-NO" sz="5400" dirty="0"/>
              <a:t> </a:t>
            </a:r>
            <a:r>
              <a:rPr lang="nb-NO" sz="5400" dirty="0" err="1"/>
              <a:t>you</a:t>
            </a:r>
            <a:endParaRPr lang="nb-NO" sz="5400" dirty="0"/>
          </a:p>
          <a:p>
            <a:r>
              <a:rPr lang="nb-NO" dirty="0"/>
              <a:t>@</a:t>
            </a:r>
            <a:r>
              <a:rPr lang="nb-NO" dirty="0" err="1"/>
              <a:t>RudiMartinsen</a:t>
            </a:r>
            <a:r>
              <a:rPr lang="nb-NO" dirty="0"/>
              <a:t> | </a:t>
            </a:r>
            <a:r>
              <a:rPr lang="nb-NO" dirty="0">
                <a:hlinkClick r:id="rId3"/>
              </a:rPr>
              <a:t>https://rudimartinsen.com</a:t>
            </a:r>
            <a:r>
              <a:rPr lang="nb-NO" dirty="0"/>
              <a:t> | rudi@intility.no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1783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Rudi Martinsen</a:t>
            </a:r>
          </a:p>
          <a:p>
            <a:pPr lvl="1"/>
            <a:r>
              <a:rPr lang="nb-NO" dirty="0"/>
              <a:t>Senior </a:t>
            </a:r>
            <a:r>
              <a:rPr lang="nb-NO" dirty="0" err="1"/>
              <a:t>Cloud</a:t>
            </a:r>
            <a:r>
              <a:rPr lang="nb-NO" dirty="0"/>
              <a:t> Engineer, Intility</a:t>
            </a:r>
          </a:p>
          <a:p>
            <a:pPr lvl="1"/>
            <a:r>
              <a:rPr lang="nb-NO" dirty="0" err="1"/>
              <a:t>Cloud</a:t>
            </a:r>
            <a:r>
              <a:rPr lang="nb-NO" dirty="0"/>
              <a:t> </a:t>
            </a:r>
            <a:r>
              <a:rPr lang="nb-NO" dirty="0" err="1"/>
              <a:t>Infrastructure</a:t>
            </a:r>
            <a:endParaRPr lang="nb-NO" dirty="0"/>
          </a:p>
          <a:p>
            <a:pPr lvl="1"/>
            <a:r>
              <a:rPr lang="nb-NO" dirty="0" err="1"/>
              <a:t>Infrastructure</a:t>
            </a:r>
            <a:r>
              <a:rPr lang="nb-NO" dirty="0"/>
              <a:t> and </a:t>
            </a:r>
            <a:r>
              <a:rPr lang="nb-NO" dirty="0" err="1"/>
              <a:t>performance</a:t>
            </a:r>
            <a:r>
              <a:rPr lang="nb-NO" dirty="0"/>
              <a:t> </a:t>
            </a:r>
            <a:r>
              <a:rPr lang="nb-NO" dirty="0" err="1"/>
              <a:t>monitoring</a:t>
            </a:r>
            <a:endParaRPr lang="nb-NO" dirty="0"/>
          </a:p>
          <a:p>
            <a:pPr lvl="1"/>
            <a:r>
              <a:rPr lang="nb-NO" dirty="0"/>
              <a:t>Automation and </a:t>
            </a:r>
            <a:r>
              <a:rPr lang="nb-NO" dirty="0" err="1"/>
              <a:t>integration</a:t>
            </a:r>
            <a:endParaRPr lang="nb-NO" dirty="0"/>
          </a:p>
          <a:p>
            <a:pPr lvl="1"/>
            <a:r>
              <a:rPr lang="nb-NO" dirty="0" err="1"/>
              <a:t>vExpert</a:t>
            </a:r>
            <a:endParaRPr lang="nb-NO" dirty="0"/>
          </a:p>
          <a:p>
            <a:pPr lvl="1"/>
            <a:r>
              <a:rPr lang="nb-NO" dirty="0" err="1"/>
              <a:t>Twitter</a:t>
            </a:r>
            <a:r>
              <a:rPr lang="nb-NO" dirty="0"/>
              <a:t>: @</a:t>
            </a:r>
            <a:r>
              <a:rPr lang="nb-NO" dirty="0" err="1"/>
              <a:t>RudiMartinsen</a:t>
            </a:r>
            <a:endParaRPr lang="nb-NO" dirty="0"/>
          </a:p>
          <a:p>
            <a:pPr lvl="1"/>
            <a:r>
              <a:rPr lang="nb-NO" dirty="0" err="1"/>
              <a:t>Blog</a:t>
            </a:r>
            <a:r>
              <a:rPr lang="nb-NO" dirty="0"/>
              <a:t>: rudimartinsen.com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me</a:t>
            </a:r>
            <a:r>
              <a:rPr lang="nb-NO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75025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079CE3B-4DA3-442F-84D7-9D0B55005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400" y="1482230"/>
            <a:ext cx="7332532" cy="5032870"/>
          </a:xfrm>
        </p:spPr>
        <p:txBody>
          <a:bodyPr/>
          <a:lstStyle/>
          <a:p>
            <a:r>
              <a:rPr lang="nb-NO" dirty="0" err="1"/>
              <a:t>vSphere</a:t>
            </a:r>
            <a:r>
              <a:rPr lang="nb-NO" dirty="0"/>
              <a:t> </a:t>
            </a:r>
            <a:r>
              <a:rPr lang="nb-NO" dirty="0" err="1"/>
              <a:t>performance</a:t>
            </a:r>
            <a:r>
              <a:rPr lang="nb-NO" dirty="0"/>
              <a:t> </a:t>
            </a:r>
            <a:r>
              <a:rPr lang="nb-NO" dirty="0" err="1"/>
              <a:t>monitoring</a:t>
            </a:r>
            <a:endParaRPr lang="nb-NO" dirty="0"/>
          </a:p>
          <a:p>
            <a:r>
              <a:rPr lang="nb-NO" dirty="0" err="1"/>
              <a:t>Building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own</a:t>
            </a:r>
            <a:r>
              <a:rPr lang="nb-NO" dirty="0"/>
              <a:t> </a:t>
            </a:r>
            <a:r>
              <a:rPr lang="nb-NO" dirty="0" err="1"/>
              <a:t>solution</a:t>
            </a:r>
            <a:r>
              <a:rPr lang="nb-NO" dirty="0"/>
              <a:t> – The </a:t>
            </a:r>
            <a:r>
              <a:rPr lang="nb-NO" dirty="0" err="1"/>
              <a:t>components</a:t>
            </a:r>
            <a:endParaRPr lang="nb-NO" dirty="0"/>
          </a:p>
          <a:p>
            <a:pPr lvl="1"/>
            <a:r>
              <a:rPr lang="nb-NO" dirty="0"/>
              <a:t>Pull stats</a:t>
            </a:r>
          </a:p>
          <a:p>
            <a:pPr lvl="1"/>
            <a:r>
              <a:rPr lang="nb-NO" dirty="0"/>
              <a:t>Store stats</a:t>
            </a:r>
          </a:p>
          <a:p>
            <a:pPr lvl="1"/>
            <a:r>
              <a:rPr lang="nb-NO" dirty="0" err="1"/>
              <a:t>Visualize</a:t>
            </a:r>
            <a:r>
              <a:rPr lang="nb-NO" dirty="0"/>
              <a:t> stats</a:t>
            </a:r>
          </a:p>
          <a:p>
            <a:r>
              <a:rPr lang="nb-NO" dirty="0"/>
              <a:t>More data </a:t>
            </a:r>
            <a:r>
              <a:rPr lang="nb-NO" dirty="0" err="1"/>
              <a:t>sources</a:t>
            </a:r>
            <a:endParaRPr lang="nb-NO" dirty="0"/>
          </a:p>
          <a:p>
            <a:r>
              <a:rPr lang="nb-NO" dirty="0" err="1"/>
              <a:t>What’s</a:t>
            </a:r>
            <a:r>
              <a:rPr lang="nb-NO" dirty="0"/>
              <a:t> </a:t>
            </a:r>
            <a:r>
              <a:rPr lang="nb-NO" dirty="0" err="1"/>
              <a:t>next</a:t>
            </a:r>
            <a:endParaRPr lang="nb-NO" dirty="0"/>
          </a:p>
          <a:p>
            <a:pPr marL="457200" indent="-457200">
              <a:buFont typeface="+mj-lt"/>
              <a:buAutoNum type="arabicPeriod"/>
            </a:pPr>
            <a:endParaRPr lang="nb-NO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F57C21-35CD-43F2-80AB-B83CF44B9B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77124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16EC2D-1960-42D3-9558-204D5BB9A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333" y="4422729"/>
            <a:ext cx="3351748" cy="1896152"/>
          </a:xfrm>
          <a:prstGeom prst="rect">
            <a:avLst/>
          </a:prstGeom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627157D4-9A92-4FA4-8801-0A7E3AC8B0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err="1"/>
              <a:t>Why</a:t>
            </a:r>
            <a:r>
              <a:rPr lang="nb-NO" dirty="0"/>
              <a:t> </a:t>
            </a:r>
            <a:r>
              <a:rPr lang="nb-NO" dirty="0" err="1"/>
              <a:t>performance</a:t>
            </a:r>
            <a:r>
              <a:rPr lang="nb-NO" dirty="0"/>
              <a:t> </a:t>
            </a:r>
            <a:r>
              <a:rPr lang="nb-NO" dirty="0" err="1"/>
              <a:t>monitoring</a:t>
            </a:r>
            <a:r>
              <a:rPr lang="nb-NO" dirty="0"/>
              <a:t>?</a:t>
            </a:r>
          </a:p>
          <a:p>
            <a:r>
              <a:rPr lang="nb-NO" dirty="0"/>
              <a:t>Lots </a:t>
            </a:r>
            <a:r>
              <a:rPr lang="nb-NO" dirty="0" err="1"/>
              <a:t>of</a:t>
            </a:r>
            <a:r>
              <a:rPr lang="nb-NO" dirty="0"/>
              <a:t> different </a:t>
            </a:r>
            <a:r>
              <a:rPr lang="nb-NO" dirty="0" err="1"/>
              <a:t>solutions</a:t>
            </a:r>
            <a:r>
              <a:rPr lang="nb-NO" dirty="0"/>
              <a:t> </a:t>
            </a:r>
            <a:r>
              <a:rPr lang="nb-NO" dirty="0" err="1"/>
              <a:t>out</a:t>
            </a:r>
            <a:r>
              <a:rPr lang="nb-NO" dirty="0"/>
              <a:t> </a:t>
            </a:r>
            <a:r>
              <a:rPr lang="nb-NO" dirty="0" err="1"/>
              <a:t>there</a:t>
            </a:r>
            <a:endParaRPr lang="nb-NO" dirty="0"/>
          </a:p>
          <a:p>
            <a:pPr lvl="1"/>
            <a:r>
              <a:rPr lang="nb-NO" dirty="0" err="1"/>
              <a:t>Perf</a:t>
            </a:r>
            <a:r>
              <a:rPr lang="nb-NO" dirty="0"/>
              <a:t> </a:t>
            </a:r>
            <a:r>
              <a:rPr lang="nb-NO" dirty="0" err="1"/>
              <a:t>charts</a:t>
            </a:r>
            <a:r>
              <a:rPr lang="nb-NO" dirty="0"/>
              <a:t> in </a:t>
            </a:r>
            <a:r>
              <a:rPr lang="nb-NO" dirty="0" err="1"/>
              <a:t>vCenter</a:t>
            </a:r>
            <a:endParaRPr lang="nb-NO" dirty="0"/>
          </a:p>
          <a:p>
            <a:pPr lvl="1"/>
            <a:r>
              <a:rPr lang="nb-NO" dirty="0" err="1"/>
              <a:t>vRealize</a:t>
            </a:r>
            <a:endParaRPr lang="nb-NO" dirty="0"/>
          </a:p>
          <a:p>
            <a:pPr lvl="1"/>
            <a:r>
              <a:rPr lang="nb-NO" dirty="0"/>
              <a:t>Turbonomic</a:t>
            </a:r>
          </a:p>
          <a:p>
            <a:pPr lvl="1"/>
            <a:r>
              <a:rPr lang="nb-NO" dirty="0"/>
              <a:t>SCOM</a:t>
            </a:r>
          </a:p>
          <a:p>
            <a:pPr lvl="1"/>
            <a:r>
              <a:rPr lang="nb-NO" dirty="0"/>
              <a:t>++</a:t>
            </a:r>
          </a:p>
          <a:p>
            <a:r>
              <a:rPr lang="nb-NO" dirty="0" err="1"/>
              <a:t>Why</a:t>
            </a:r>
            <a:r>
              <a:rPr lang="nb-NO" dirty="0"/>
              <a:t> do it </a:t>
            </a:r>
            <a:r>
              <a:rPr lang="nb-NO" dirty="0" err="1"/>
              <a:t>yourself</a:t>
            </a:r>
            <a:r>
              <a:rPr lang="nb-NO" dirty="0"/>
              <a:t>?</a:t>
            </a:r>
          </a:p>
          <a:p>
            <a:pPr lvl="1"/>
            <a:r>
              <a:rPr lang="nb-NO" dirty="0"/>
              <a:t>«Single </a:t>
            </a:r>
            <a:r>
              <a:rPr lang="nb-NO" dirty="0" err="1"/>
              <a:t>pane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glass»</a:t>
            </a:r>
          </a:p>
          <a:p>
            <a:pPr lvl="1"/>
            <a:r>
              <a:rPr lang="nb-NO" dirty="0" err="1"/>
              <a:t>Customizations</a:t>
            </a:r>
            <a:r>
              <a:rPr lang="nb-NO" dirty="0"/>
              <a:t> – more </a:t>
            </a:r>
            <a:r>
              <a:rPr lang="nb-NO" dirty="0" err="1"/>
              <a:t>metrics</a:t>
            </a:r>
            <a:endParaRPr lang="nb-NO" dirty="0"/>
          </a:p>
          <a:p>
            <a:pPr lvl="1"/>
            <a:r>
              <a:rPr lang="nb-NO" dirty="0" err="1"/>
              <a:t>Granularity</a:t>
            </a:r>
            <a:endParaRPr lang="nb-NO" dirty="0"/>
          </a:p>
          <a:p>
            <a:pPr lvl="1"/>
            <a:r>
              <a:rPr lang="nb-NO" dirty="0" err="1"/>
              <a:t>Retention</a:t>
            </a:r>
            <a:endParaRPr lang="nb-NO" dirty="0"/>
          </a:p>
          <a:p>
            <a:pPr lvl="1"/>
            <a:r>
              <a:rPr lang="nb-NO" dirty="0" err="1"/>
              <a:t>Complexity</a:t>
            </a:r>
            <a:r>
              <a:rPr lang="nb-NO" dirty="0"/>
              <a:t> (</a:t>
            </a:r>
            <a:r>
              <a:rPr lang="nb-NO" dirty="0" err="1"/>
              <a:t>implement</a:t>
            </a:r>
            <a:r>
              <a:rPr lang="nb-NO" dirty="0"/>
              <a:t> and </a:t>
            </a:r>
            <a:r>
              <a:rPr lang="nb-NO" dirty="0" err="1"/>
              <a:t>maintain</a:t>
            </a:r>
            <a:r>
              <a:rPr lang="nb-NO" dirty="0"/>
              <a:t>)</a:t>
            </a:r>
          </a:p>
          <a:p>
            <a:pPr lvl="1"/>
            <a:r>
              <a:rPr lang="nb-NO" dirty="0" err="1"/>
              <a:t>Cost</a:t>
            </a:r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CF2B1D-0E8D-48DF-96E1-C29798EB4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Performance</a:t>
            </a:r>
            <a:r>
              <a:rPr lang="nb-NO" dirty="0"/>
              <a:t> </a:t>
            </a:r>
            <a:r>
              <a:rPr lang="nb-NO" dirty="0" err="1"/>
              <a:t>monitoring</a:t>
            </a:r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A9E96F-6BE9-4520-A6F3-E132FD10E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911" y="2398912"/>
            <a:ext cx="5048277" cy="2267736"/>
          </a:xfrm>
          <a:prstGeom prst="rect">
            <a:avLst/>
          </a:prstGeom>
        </p:spPr>
      </p:pic>
      <p:pic>
        <p:nvPicPr>
          <p:cNvPr id="1028" name="Picture 4" descr="Bilderesultat for vrealize operations manager">
            <a:extLst>
              <a:ext uri="{FF2B5EF4-FFF2-40B4-BE49-F238E27FC236}">
                <a16:creationId xmlns:a16="http://schemas.microsoft.com/office/drawing/2014/main" id="{816C8F4C-DE34-4D92-927E-83F26A0C8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784" y="1114297"/>
            <a:ext cx="4706932" cy="231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ilderesultat for turbonomic">
            <a:extLst>
              <a:ext uri="{FF2B5EF4-FFF2-40B4-BE49-F238E27FC236}">
                <a16:creationId xmlns:a16="http://schemas.microsoft.com/office/drawing/2014/main" id="{23314975-7094-4C5E-94AF-5335B72C8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6559">
            <a:off x="9079608" y="4782794"/>
            <a:ext cx="2853128" cy="89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06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9A9F-6472-4479-8B1E-BA4FF7BFBD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DIY – The </a:t>
            </a:r>
            <a:r>
              <a:rPr lang="nb-NO" dirty="0" err="1"/>
              <a:t>concepts</a:t>
            </a:r>
            <a:endParaRPr lang="nb-N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5DD664-1EA3-4548-B9B3-79365B71CBE4}"/>
              </a:ext>
            </a:extLst>
          </p:cNvPr>
          <p:cNvSpPr txBox="1"/>
          <p:nvPr/>
        </p:nvSpPr>
        <p:spPr>
          <a:xfrm>
            <a:off x="1092908" y="2967335"/>
            <a:ext cx="1695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5400" b="1" dirty="0"/>
              <a:t>Pull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44D00D7-3C3B-4C88-99B8-56693AB07BE4}"/>
              </a:ext>
            </a:extLst>
          </p:cNvPr>
          <p:cNvSpPr/>
          <p:nvPr/>
        </p:nvSpPr>
        <p:spPr>
          <a:xfrm>
            <a:off x="2788773" y="3186684"/>
            <a:ext cx="1198611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5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D95953-9F78-4828-B1ED-6B84901350A5}"/>
              </a:ext>
            </a:extLst>
          </p:cNvPr>
          <p:cNvSpPr txBox="1"/>
          <p:nvPr/>
        </p:nvSpPr>
        <p:spPr>
          <a:xfrm>
            <a:off x="4257207" y="2936081"/>
            <a:ext cx="1847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5400" b="1" dirty="0"/>
              <a:t>Store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C75BAB-D36E-499B-A24B-822BAE5B32A3}"/>
              </a:ext>
            </a:extLst>
          </p:cNvPr>
          <p:cNvSpPr txBox="1"/>
          <p:nvPr/>
        </p:nvSpPr>
        <p:spPr>
          <a:xfrm>
            <a:off x="7750862" y="2967335"/>
            <a:ext cx="2847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5400" b="1" dirty="0" err="1"/>
              <a:t>Visualize</a:t>
            </a:r>
            <a:endParaRPr lang="nb-NO" sz="5400" b="1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B475B35-E6E8-4D44-B12D-BC7A9F596EB2}"/>
              </a:ext>
            </a:extLst>
          </p:cNvPr>
          <p:cNvSpPr/>
          <p:nvPr/>
        </p:nvSpPr>
        <p:spPr>
          <a:xfrm>
            <a:off x="6282428" y="3155430"/>
            <a:ext cx="1198611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5400"/>
          </a:p>
        </p:txBody>
      </p:sp>
    </p:spTree>
    <p:extLst>
      <p:ext uri="{BB962C8B-B14F-4D97-AF65-F5344CB8AC3E}">
        <p14:creationId xmlns:p14="http://schemas.microsoft.com/office/powerpoint/2010/main" val="295916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27C1544-5A2A-4532-B413-EC9F9BC19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399" y="1482230"/>
            <a:ext cx="6939613" cy="5032870"/>
          </a:xfrm>
        </p:spPr>
        <p:txBody>
          <a:bodyPr/>
          <a:lstStyle/>
          <a:p>
            <a:r>
              <a:rPr lang="nb-NO" dirty="0" err="1"/>
              <a:t>vSphere</a:t>
            </a:r>
            <a:r>
              <a:rPr lang="nb-NO" dirty="0"/>
              <a:t> APIs and SDKs</a:t>
            </a:r>
          </a:p>
          <a:p>
            <a:endParaRPr lang="nb-NO" dirty="0"/>
          </a:p>
          <a:p>
            <a:r>
              <a:rPr lang="nb-NO" dirty="0" err="1"/>
              <a:t>PowerCLI</a:t>
            </a:r>
            <a:r>
              <a:rPr lang="nb-NO" dirty="0"/>
              <a:t> is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friend</a:t>
            </a:r>
            <a:endParaRPr lang="nb-NO" dirty="0"/>
          </a:p>
          <a:p>
            <a:endParaRPr lang="nb-NO" dirty="0"/>
          </a:p>
          <a:p>
            <a:r>
              <a:rPr lang="nb-NO" dirty="0"/>
              <a:t>Lots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resources</a:t>
            </a:r>
            <a:r>
              <a:rPr lang="nb-NO" dirty="0"/>
              <a:t> </a:t>
            </a:r>
            <a:r>
              <a:rPr lang="nb-NO" dirty="0" err="1"/>
              <a:t>available</a:t>
            </a:r>
            <a:endParaRPr lang="nb-NO" dirty="0"/>
          </a:p>
          <a:p>
            <a:pPr lvl="1"/>
            <a:r>
              <a:rPr lang="nb-NO" dirty="0">
                <a:hlinkClick r:id="rId3"/>
              </a:rPr>
              <a:t>http://www.lucd.info/2009/12/30/powercli-vsphere-statistics-part-1-the-basics/</a:t>
            </a:r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A494C-5657-444D-B639-5FBACAB257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Pulling</a:t>
            </a:r>
            <a:r>
              <a:rPr lang="nb-NO" dirty="0"/>
              <a:t> stats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57C5A4-A6A8-4C7B-9E0C-258928A816FA}"/>
              </a:ext>
            </a:extLst>
          </p:cNvPr>
          <p:cNvSpPr/>
          <p:nvPr/>
        </p:nvSpPr>
        <p:spPr>
          <a:xfrm>
            <a:off x="2812868" y="6330434"/>
            <a:ext cx="9013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nb-NO" dirty="0">
                <a:hlinkClick r:id="rId4"/>
              </a:rPr>
              <a:t>https://www.rudimartinsen.com/2017/07/12/vsphere-performance-data-part-3-get-stat/</a:t>
            </a:r>
            <a:endParaRPr lang="nb-N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0D8031-6969-440E-A2D3-4CCFA53330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436" y="1190313"/>
            <a:ext cx="2762636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12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63D995D-C7D2-4CA7-B91C-BC341FD2C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399" y="1482230"/>
            <a:ext cx="8093857" cy="5032870"/>
          </a:xfrm>
        </p:spPr>
        <p:txBody>
          <a:bodyPr/>
          <a:lstStyle/>
          <a:p>
            <a:r>
              <a:rPr lang="nb-NO" dirty="0" err="1"/>
              <a:t>What</a:t>
            </a:r>
            <a:r>
              <a:rPr lang="nb-NO" dirty="0"/>
              <a:t> database </a:t>
            </a:r>
            <a:r>
              <a:rPr lang="nb-NO" dirty="0" err="1"/>
              <a:t>solution</a:t>
            </a:r>
            <a:r>
              <a:rPr lang="nb-NO" dirty="0"/>
              <a:t> to </a:t>
            </a:r>
            <a:r>
              <a:rPr lang="nb-NO" dirty="0" err="1"/>
              <a:t>choose</a:t>
            </a:r>
            <a:r>
              <a:rPr lang="nb-NO" dirty="0"/>
              <a:t>?</a:t>
            </a:r>
          </a:p>
          <a:p>
            <a:r>
              <a:rPr lang="nb-NO" dirty="0" err="1"/>
              <a:t>Why</a:t>
            </a:r>
            <a:r>
              <a:rPr lang="nb-NO" dirty="0"/>
              <a:t> time-series (TSDB)?</a:t>
            </a:r>
          </a:p>
          <a:p>
            <a:pPr lvl="1"/>
            <a:r>
              <a:rPr lang="nb-NO" dirty="0"/>
              <a:t>https://www.influxdata.com/time-series-database/</a:t>
            </a:r>
          </a:p>
          <a:p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TSDBs</a:t>
            </a:r>
            <a:r>
              <a:rPr lang="nb-NO" dirty="0"/>
              <a:t> </a:t>
            </a:r>
            <a:r>
              <a:rPr lang="nb-NO" dirty="0" err="1"/>
              <a:t>out</a:t>
            </a:r>
            <a:r>
              <a:rPr lang="nb-NO" dirty="0"/>
              <a:t> </a:t>
            </a:r>
            <a:r>
              <a:rPr lang="nb-NO" dirty="0" err="1"/>
              <a:t>there</a:t>
            </a:r>
            <a:r>
              <a:rPr lang="nb-NO" dirty="0"/>
              <a:t>:</a:t>
            </a:r>
          </a:p>
          <a:p>
            <a:pPr lvl="1"/>
            <a:r>
              <a:rPr lang="nb-NO" dirty="0" err="1"/>
              <a:t>Graphite</a:t>
            </a:r>
            <a:endParaRPr lang="nb-NO" dirty="0"/>
          </a:p>
          <a:p>
            <a:pPr lvl="1"/>
            <a:r>
              <a:rPr lang="nb-NO" dirty="0" err="1"/>
              <a:t>Prometheus</a:t>
            </a:r>
            <a:endParaRPr lang="nb-NO" dirty="0"/>
          </a:p>
          <a:p>
            <a:pPr lvl="1"/>
            <a:r>
              <a:rPr lang="nb-NO" dirty="0" err="1"/>
              <a:t>OpenTSDB</a:t>
            </a:r>
            <a:endParaRPr lang="nb-NO" dirty="0"/>
          </a:p>
          <a:p>
            <a:pPr lvl="1"/>
            <a:r>
              <a:rPr lang="nb-NO" dirty="0" err="1"/>
              <a:t>InfluxDB</a:t>
            </a:r>
            <a:endParaRPr lang="nb-NO" dirty="0"/>
          </a:p>
          <a:p>
            <a:pPr lvl="1"/>
            <a:endParaRPr lang="nb-NO" dirty="0"/>
          </a:p>
          <a:p>
            <a:r>
              <a:rPr lang="nb-NO" dirty="0" err="1"/>
              <a:t>InfluxDB</a:t>
            </a:r>
            <a:endParaRPr lang="nb-NO" dirty="0"/>
          </a:p>
          <a:p>
            <a:pPr lvl="1"/>
            <a:r>
              <a:rPr lang="nb-NO" dirty="0">
                <a:hlinkClick r:id="rId2"/>
              </a:rPr>
              <a:t>https://www.influxdata.com/time-series-platform/influxdb/</a:t>
            </a:r>
            <a:endParaRPr lang="nb-NO" dirty="0"/>
          </a:p>
          <a:p>
            <a:pPr lvl="1"/>
            <a:endParaRPr lang="nb-NO" dirty="0"/>
          </a:p>
          <a:p>
            <a:endParaRPr lang="nb-NO" dirty="0"/>
          </a:p>
          <a:p>
            <a:pPr lvl="1"/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9FBF90-CC45-40C9-BD61-FAD6BDB555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Store data</a:t>
            </a:r>
          </a:p>
        </p:txBody>
      </p:sp>
      <p:pic>
        <p:nvPicPr>
          <p:cNvPr id="2050" name="Picture 2" descr="Bilderesultat for influxdb">
            <a:extLst>
              <a:ext uri="{FF2B5EF4-FFF2-40B4-BE49-F238E27FC236}">
                <a16:creationId xmlns:a16="http://schemas.microsoft.com/office/drawing/2014/main" id="{10DB7E1E-E533-4054-8FAA-EF92DFA9F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102" y="4461365"/>
            <a:ext cx="4345898" cy="161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ilderesultat for prometheus database">
            <a:extLst>
              <a:ext uri="{FF2B5EF4-FFF2-40B4-BE49-F238E27FC236}">
                <a16:creationId xmlns:a16="http://schemas.microsoft.com/office/drawing/2014/main" id="{277DB283-79DF-44CA-96AB-7E4BED527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256" y="2778861"/>
            <a:ext cx="3810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ilderesultat for open tsdb">
            <a:extLst>
              <a:ext uri="{FF2B5EF4-FFF2-40B4-BE49-F238E27FC236}">
                <a16:creationId xmlns:a16="http://schemas.microsoft.com/office/drawing/2014/main" id="{40753E62-B445-4661-ABF2-7CE2DE2C8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3873722"/>
            <a:ext cx="34671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ildresultat fÃ¶r graphite app png">
            <a:extLst>
              <a:ext uri="{FF2B5EF4-FFF2-40B4-BE49-F238E27FC236}">
                <a16:creationId xmlns:a16="http://schemas.microsoft.com/office/drawing/2014/main" id="{026D3AE8-174F-406F-AAB6-24F225014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303" y="1591265"/>
            <a:ext cx="17716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2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9A701BA-7CA9-4582-89A9-DC354EF7B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399" y="1482230"/>
            <a:ext cx="8248470" cy="5032870"/>
          </a:xfrm>
        </p:spPr>
        <p:txBody>
          <a:bodyPr/>
          <a:lstStyle/>
          <a:p>
            <a:r>
              <a:rPr lang="nb-NO" dirty="0"/>
              <a:t>Open </a:t>
            </a:r>
            <a:r>
              <a:rPr lang="nb-NO" dirty="0" err="1"/>
              <a:t>source</a:t>
            </a:r>
            <a:r>
              <a:rPr lang="nb-NO" dirty="0"/>
              <a:t> (</a:t>
            </a:r>
            <a:r>
              <a:rPr lang="nb-NO" dirty="0" err="1"/>
              <a:t>commercial</a:t>
            </a:r>
            <a:r>
              <a:rPr lang="nb-NO" dirty="0"/>
              <a:t> </a:t>
            </a:r>
            <a:r>
              <a:rPr lang="nb-NO" dirty="0" err="1"/>
              <a:t>product</a:t>
            </a:r>
            <a:r>
              <a:rPr lang="nb-NO" dirty="0"/>
              <a:t> </a:t>
            </a:r>
            <a:r>
              <a:rPr lang="nb-NO" dirty="0" err="1"/>
              <a:t>available</a:t>
            </a:r>
            <a:r>
              <a:rPr lang="nb-NO" dirty="0"/>
              <a:t>)</a:t>
            </a:r>
          </a:p>
          <a:p>
            <a:r>
              <a:rPr lang="nb-NO" dirty="0" err="1"/>
              <a:t>Easy</a:t>
            </a:r>
            <a:r>
              <a:rPr lang="nb-NO" dirty="0"/>
              <a:t> </a:t>
            </a:r>
            <a:r>
              <a:rPr lang="nb-NO" dirty="0" err="1"/>
              <a:t>setup</a:t>
            </a:r>
            <a:endParaRPr lang="nb-NO" dirty="0"/>
          </a:p>
          <a:p>
            <a:r>
              <a:rPr lang="nb-NO" dirty="0"/>
              <a:t>Fast</a:t>
            </a:r>
          </a:p>
          <a:p>
            <a:r>
              <a:rPr lang="nb-NO" dirty="0"/>
              <a:t>Stores millions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events</a:t>
            </a:r>
            <a:endParaRPr lang="nb-NO" dirty="0"/>
          </a:p>
          <a:p>
            <a:endParaRPr lang="nb-NO" dirty="0"/>
          </a:p>
          <a:p>
            <a:r>
              <a:rPr lang="nb-NO" dirty="0"/>
              <a:t>4000 VMs &amp; 200 Hosts, 12 </a:t>
            </a:r>
            <a:r>
              <a:rPr lang="nb-NO" dirty="0" err="1"/>
              <a:t>metrics</a:t>
            </a:r>
            <a:r>
              <a:rPr lang="nb-NO" dirty="0"/>
              <a:t>, 20 sec </a:t>
            </a:r>
            <a:r>
              <a:rPr lang="nb-NO" dirty="0" err="1"/>
              <a:t>interval</a:t>
            </a:r>
            <a:r>
              <a:rPr lang="nb-NO" dirty="0"/>
              <a:t>, 4 </a:t>
            </a:r>
            <a:r>
              <a:rPr lang="nb-NO" dirty="0" err="1"/>
              <a:t>months</a:t>
            </a:r>
            <a:endParaRPr lang="nb-NO" dirty="0"/>
          </a:p>
          <a:p>
            <a:r>
              <a:rPr lang="nb-NO" dirty="0"/>
              <a:t>1 timestamp (20s </a:t>
            </a:r>
            <a:r>
              <a:rPr lang="nb-NO" dirty="0" err="1"/>
              <a:t>interval</a:t>
            </a:r>
            <a:r>
              <a:rPr lang="nb-NO" dirty="0"/>
              <a:t>) = 50400 </a:t>
            </a:r>
            <a:r>
              <a:rPr lang="nb-NO" dirty="0" err="1"/>
              <a:t>rows</a:t>
            </a:r>
            <a:r>
              <a:rPr lang="nb-NO" dirty="0"/>
              <a:t> (4200 * 12)</a:t>
            </a:r>
          </a:p>
          <a:p>
            <a:r>
              <a:rPr lang="nb-NO" dirty="0"/>
              <a:t>3 timestamps = 1 </a:t>
            </a:r>
            <a:r>
              <a:rPr lang="nb-NO" dirty="0" err="1"/>
              <a:t>minute</a:t>
            </a:r>
            <a:r>
              <a:rPr lang="nb-NO" dirty="0"/>
              <a:t> = 151 200 </a:t>
            </a:r>
            <a:r>
              <a:rPr lang="nb-NO" dirty="0" err="1"/>
              <a:t>rows</a:t>
            </a:r>
            <a:r>
              <a:rPr lang="nb-NO" dirty="0"/>
              <a:t> per </a:t>
            </a:r>
            <a:r>
              <a:rPr lang="nb-NO" dirty="0" err="1"/>
              <a:t>minute</a:t>
            </a:r>
            <a:endParaRPr lang="nb-NO" dirty="0"/>
          </a:p>
          <a:p>
            <a:r>
              <a:rPr lang="nb-NO" dirty="0"/>
              <a:t>4 </a:t>
            </a:r>
            <a:r>
              <a:rPr lang="nb-NO" dirty="0" err="1"/>
              <a:t>months</a:t>
            </a:r>
            <a:r>
              <a:rPr lang="nb-NO" dirty="0"/>
              <a:t> = 172 800 </a:t>
            </a:r>
            <a:r>
              <a:rPr lang="nb-NO" dirty="0" err="1"/>
              <a:t>minutes</a:t>
            </a:r>
            <a:r>
              <a:rPr lang="nb-NO" dirty="0"/>
              <a:t> = 26 127 360 000 </a:t>
            </a:r>
            <a:r>
              <a:rPr lang="nb-NO" dirty="0" err="1"/>
              <a:t>rows</a:t>
            </a:r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959C22-3EFC-49E6-9FAC-54733E14F7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InfluxDB</a:t>
            </a:r>
            <a:endParaRPr lang="nb-NO" dirty="0"/>
          </a:p>
        </p:txBody>
      </p:sp>
      <p:pic>
        <p:nvPicPr>
          <p:cNvPr id="4" name="Picture 2" descr="Bilderesultat for influxdb">
            <a:extLst>
              <a:ext uri="{FF2B5EF4-FFF2-40B4-BE49-F238E27FC236}">
                <a16:creationId xmlns:a16="http://schemas.microsoft.com/office/drawing/2014/main" id="{25B099FF-EF07-4B81-AE1C-A086D8D4F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982" y="676428"/>
            <a:ext cx="4345898" cy="161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A84F7DC-CA3F-43E0-9801-07AA56638DF8}"/>
              </a:ext>
            </a:extLst>
          </p:cNvPr>
          <p:cNvSpPr/>
          <p:nvPr/>
        </p:nvSpPr>
        <p:spPr>
          <a:xfrm>
            <a:off x="2865119" y="6181572"/>
            <a:ext cx="9161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nb-NO" dirty="0">
                <a:hlinkClick r:id="rId3"/>
              </a:rPr>
              <a:t>https://www.rudimartinsen.com/2017/07/13/vsphere-performance-data-part-4-influxdb/</a:t>
            </a:r>
            <a:endParaRPr lang="nb-N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8B61B8-DE73-474F-8DB6-4D3B01086025}"/>
              </a:ext>
            </a:extLst>
          </p:cNvPr>
          <p:cNvSpPr txBox="1"/>
          <p:nvPr/>
        </p:nvSpPr>
        <p:spPr>
          <a:xfrm>
            <a:off x="9170126" y="3644722"/>
            <a:ext cx="1811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000" dirty="0"/>
              <a:t>800 GB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361E41-3C49-49D2-A55E-D8AEDBED8330}"/>
              </a:ext>
            </a:extLst>
          </p:cNvPr>
          <p:cNvSpPr txBox="1"/>
          <p:nvPr/>
        </p:nvSpPr>
        <p:spPr>
          <a:xfrm>
            <a:off x="9170125" y="3635773"/>
            <a:ext cx="1811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000" dirty="0"/>
              <a:t>&lt;80 GB</a:t>
            </a:r>
          </a:p>
        </p:txBody>
      </p:sp>
    </p:spTree>
    <p:extLst>
      <p:ext uri="{BB962C8B-B14F-4D97-AF65-F5344CB8AC3E}">
        <p14:creationId xmlns:p14="http://schemas.microsoft.com/office/powerpoint/2010/main" val="127873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  <p:bldP spid="7" grpId="0"/>
    </p:bldLst>
  </p:timing>
</p:sld>
</file>

<file path=ppt/theme/theme1.xml><?xml version="1.0" encoding="utf-8"?>
<a:theme xmlns:a="http://schemas.openxmlformats.org/drawingml/2006/main" name="1_Innhold">
  <a:themeElements>
    <a:clrScheme name="Intility">
      <a:dk1>
        <a:srgbClr val="404040"/>
      </a:dk1>
      <a:lt1>
        <a:sysClr val="window" lastClr="FFFFFF"/>
      </a:lt1>
      <a:dk2>
        <a:srgbClr val="808080"/>
      </a:dk2>
      <a:lt2>
        <a:srgbClr val="E3DCD3"/>
      </a:lt2>
      <a:accent1>
        <a:srgbClr val="599CBC"/>
      </a:accent1>
      <a:accent2>
        <a:srgbClr val="746057"/>
      </a:accent2>
      <a:accent3>
        <a:srgbClr val="F18308"/>
      </a:accent3>
      <a:accent4>
        <a:srgbClr val="B7D3E3"/>
      </a:accent4>
      <a:accent5>
        <a:srgbClr val="E3DCD3"/>
      </a:accent5>
      <a:accent6>
        <a:srgbClr val="FFFFFF"/>
      </a:accent6>
      <a:hlink>
        <a:srgbClr val="599CBC"/>
      </a:hlink>
      <a:folHlink>
        <a:srgbClr val="B7D3E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ntility presentasjonsmal" id="{65734C88-350F-4CAB-ABBE-36B2B3E8BD78}" vid="{826CEC5B-951B-4484-9650-0B6D2768B3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Intility presentasjonsmal</Template>
  <TotalTime>8222</TotalTime>
  <Words>775</Words>
  <Application>Microsoft Office PowerPoint</Application>
  <PresentationFormat>Widescreen</PresentationFormat>
  <Paragraphs>157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Segoe UI Semibold</vt:lpstr>
      <vt:lpstr>Segoe UI Semilight</vt:lpstr>
      <vt:lpstr>Tahoma</vt:lpstr>
      <vt:lpstr>TradeGothic</vt:lpstr>
      <vt:lpstr>1_Innhold</vt:lpstr>
      <vt:lpstr>PowerPoint Presentation</vt:lpstr>
      <vt:lpstr>PowerPoint Presentation</vt:lpstr>
      <vt:lpstr>About me..</vt:lpstr>
      <vt:lpstr>Agenda</vt:lpstr>
      <vt:lpstr>Performance monitoring</vt:lpstr>
      <vt:lpstr>DIY – The concepts</vt:lpstr>
      <vt:lpstr>Pulling stats</vt:lpstr>
      <vt:lpstr>Store data</vt:lpstr>
      <vt:lpstr>InfluxDB</vt:lpstr>
      <vt:lpstr>InfluxDB – concepts </vt:lpstr>
      <vt:lpstr>Visualizing</vt:lpstr>
      <vt:lpstr>Grafana</vt:lpstr>
      <vt:lpstr>Demo – Pulling things together</vt:lpstr>
      <vt:lpstr>Summary</vt:lpstr>
      <vt:lpstr>Real-world example</vt:lpstr>
      <vt:lpstr>Add sources – Build your «single pane of glass»</vt:lpstr>
      <vt:lpstr>Demo - Let’s bring in some more data.  </vt:lpstr>
      <vt:lpstr>What’s next</vt:lpstr>
      <vt:lpstr>Resources</vt:lpstr>
      <vt:lpstr>PowerPoint Presentation</vt:lpstr>
    </vt:vector>
  </TitlesOfParts>
  <Company>Intility 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Rudi Martinsen / Intility AS</dc:creator>
  <cp:lastModifiedBy>Rudi Martinsen</cp:lastModifiedBy>
  <cp:revision>58</cp:revision>
  <dcterms:created xsi:type="dcterms:W3CDTF">2018-04-27T08:23:13Z</dcterms:created>
  <dcterms:modified xsi:type="dcterms:W3CDTF">2018-11-03T21:27:12Z</dcterms:modified>
</cp:coreProperties>
</file>