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slide" Target="slides/slide20.xml"/><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f6a8f0c0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f6a8f0c0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f6a8f0c0d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f6a8f0c0d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f6a8f0c0d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f6a8f0c0d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f6a8f0c0d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f6a8f0c0d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f6a8f0c0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f6a8f0c0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f6a8f0c0d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f6a8f0c0d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f6a8f0c0d_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f6a8f0c0d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f6a8f0c0d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f6a8f0c0d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f6a8f0c0d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f6a8f0c0d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09d3b1f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09d3b1f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f6a8f0c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f6a8f0c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09d3b1f2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09d3b1f2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f6a8f0c0d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f6a8f0c0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f6a8f0c0d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f6a8f0c0d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f6a8f0c0d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f6a8f0c0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f6a8f0c0d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f6a8f0c0d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f6a8f0c0d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f6a8f0c0d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f6a8f0c0d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f6a8f0c0d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f6a8f0c0d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f6a8f0c0d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39333" y="3965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770">
                <a:solidFill>
                  <a:srgbClr val="EFEFEF"/>
                </a:solidFill>
              </a:rPr>
              <a:t>Database Management Project: </a:t>
            </a:r>
            <a:endParaRPr sz="3770">
              <a:solidFill>
                <a:srgbClr val="EFEFEF"/>
              </a:solidFill>
            </a:endParaRPr>
          </a:p>
          <a:p>
            <a:pPr indent="0" lvl="0" marL="0" rtl="0" algn="ctr">
              <a:spcBef>
                <a:spcPts val="0"/>
              </a:spcBef>
              <a:spcAft>
                <a:spcPts val="0"/>
              </a:spcAft>
              <a:buSzPts val="990"/>
              <a:buNone/>
            </a:pPr>
            <a:r>
              <a:rPr lang="en" sz="3770">
                <a:solidFill>
                  <a:srgbClr val="EFEFEF"/>
                </a:solidFill>
              </a:rPr>
              <a:t>Student Scholarship Finder Application</a:t>
            </a:r>
            <a:endParaRPr sz="3770">
              <a:solidFill>
                <a:srgbClr val="EFEFEF"/>
              </a:solidFill>
            </a:endParaRPr>
          </a:p>
        </p:txBody>
      </p:sp>
      <p:sp>
        <p:nvSpPr>
          <p:cNvPr id="55" name="Google Shape;55;p13"/>
          <p:cNvSpPr txBox="1"/>
          <p:nvPr>
            <p:ph idx="1" type="subTitle"/>
          </p:nvPr>
        </p:nvSpPr>
        <p:spPr>
          <a:xfrm>
            <a:off x="378000" y="3607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rgbClr val="D9D9D9"/>
                </a:solidFill>
              </a:rPr>
              <a:t>Group 6: </a:t>
            </a:r>
            <a:r>
              <a:rPr lang="en" sz="2200">
                <a:solidFill>
                  <a:srgbClr val="D9D9D9"/>
                </a:solidFill>
              </a:rPr>
              <a:t>Xiuyi Feng, Massiel Sanchez</a:t>
            </a:r>
            <a:endParaRPr sz="1600">
              <a:solidFill>
                <a:srgbClr val="D9D9D9"/>
              </a:solidFill>
            </a:endParaRPr>
          </a:p>
        </p:txBody>
      </p:sp>
      <p:sp>
        <p:nvSpPr>
          <p:cNvPr id="56" name="Google Shape;56;p13"/>
          <p:cNvSpPr/>
          <p:nvPr/>
        </p:nvSpPr>
        <p:spPr>
          <a:xfrm>
            <a:off x="141150" y="157500"/>
            <a:ext cx="8861700" cy="4828500"/>
          </a:xfrm>
          <a:prstGeom prst="rect">
            <a:avLst/>
          </a:prstGeom>
          <a:noFill/>
          <a:ln cap="flat" cmpd="sng" w="76200">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01900" y="212700"/>
            <a:ext cx="8740200" cy="47181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134000" y="241275"/>
            <a:ext cx="8595000" cy="4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500">
                <a:solidFill>
                  <a:srgbClr val="D9D9D9"/>
                </a:solidFill>
              </a:rPr>
              <a:t>Pre-normalization Table Definition </a:t>
            </a:r>
            <a:endParaRPr b="1" i="1" sz="2500">
              <a:solidFill>
                <a:srgbClr val="D9D9D9"/>
              </a:solidFill>
            </a:endParaRPr>
          </a:p>
          <a:p>
            <a:pPr indent="0" lvl="0" marL="0" rtl="0" algn="ctr">
              <a:spcBef>
                <a:spcPts val="0"/>
              </a:spcBef>
              <a:spcAft>
                <a:spcPts val="0"/>
              </a:spcAft>
              <a:buNone/>
            </a:pPr>
            <a:r>
              <a:t/>
            </a:r>
            <a:endParaRPr b="1" i="1" sz="2500">
              <a:solidFill>
                <a:srgbClr val="D9D9D9"/>
              </a:solidFill>
            </a:endParaRPr>
          </a:p>
          <a:p>
            <a:pPr indent="0" lvl="0" marL="0" rtl="0" algn="ctr">
              <a:spcBef>
                <a:spcPts val="0"/>
              </a:spcBef>
              <a:spcAft>
                <a:spcPts val="0"/>
              </a:spcAft>
              <a:buNone/>
            </a:pPr>
            <a:r>
              <a:t/>
            </a:r>
            <a:endParaRPr b="1" i="1" sz="2500">
              <a:solidFill>
                <a:srgbClr val="D9D9D9"/>
              </a:solidFill>
            </a:endParaRPr>
          </a:p>
        </p:txBody>
      </p:sp>
      <p:pic>
        <p:nvPicPr>
          <p:cNvPr id="119" name="Google Shape;119;p22"/>
          <p:cNvPicPr preferRelativeResize="0"/>
          <p:nvPr/>
        </p:nvPicPr>
        <p:blipFill>
          <a:blip r:embed="rId3">
            <a:alphaModFix/>
          </a:blip>
          <a:stretch>
            <a:fillRect/>
          </a:stretch>
        </p:blipFill>
        <p:spPr>
          <a:xfrm>
            <a:off x="2382812" y="866960"/>
            <a:ext cx="4378376" cy="3801689"/>
          </a:xfrm>
          <a:prstGeom prst="rect">
            <a:avLst/>
          </a:prstGeom>
          <a:noFill/>
          <a:ln cap="flat" cmpd="sng" w="9525">
            <a:solidFill>
              <a:srgbClr val="D9D9D9"/>
            </a:solidFill>
            <a:prstDash val="solid"/>
            <a:round/>
            <a:headEnd len="sm" w="sm" type="none"/>
            <a:tailEnd len="sm" w="sm" type="none"/>
          </a:ln>
        </p:spPr>
      </p:pic>
      <p:sp>
        <p:nvSpPr>
          <p:cNvPr id="120" name="Google Shape;120;p22"/>
          <p:cNvSpPr txBox="1"/>
          <p:nvPr/>
        </p:nvSpPr>
        <p:spPr>
          <a:xfrm>
            <a:off x="2382750" y="4670625"/>
            <a:ext cx="43785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solidFill>
                  <a:srgbClr val="D9D9D9"/>
                </a:solidFill>
              </a:rPr>
              <a:t>*This SQL DDL statement defines the pre_normalized table</a:t>
            </a:r>
            <a:endParaRPr b="1" i="1" sz="1000">
              <a:solidFill>
                <a:srgbClr val="D9D9D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39600" y="232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2600">
                <a:solidFill>
                  <a:srgbClr val="D9D9D9"/>
                </a:solidFill>
              </a:rPr>
              <a:t>Loading Raw Data From CSV file</a:t>
            </a:r>
            <a:endParaRPr i="1" sz="4000"/>
          </a:p>
        </p:txBody>
      </p:sp>
      <p:pic>
        <p:nvPicPr>
          <p:cNvPr id="126" name="Google Shape;126;p23"/>
          <p:cNvPicPr preferRelativeResize="0"/>
          <p:nvPr/>
        </p:nvPicPr>
        <p:blipFill>
          <a:blip r:embed="rId3">
            <a:alphaModFix/>
          </a:blip>
          <a:stretch>
            <a:fillRect/>
          </a:stretch>
        </p:blipFill>
        <p:spPr>
          <a:xfrm>
            <a:off x="152400" y="3174526"/>
            <a:ext cx="8839200" cy="1400400"/>
          </a:xfrm>
          <a:prstGeom prst="rect">
            <a:avLst/>
          </a:prstGeom>
          <a:noFill/>
          <a:ln cap="flat" cmpd="sng" w="9525">
            <a:solidFill>
              <a:srgbClr val="D9D9D9"/>
            </a:solidFill>
            <a:prstDash val="solid"/>
            <a:round/>
            <a:headEnd len="sm" w="sm" type="none"/>
            <a:tailEnd len="sm" w="sm" type="none"/>
          </a:ln>
        </p:spPr>
      </p:pic>
      <p:sp>
        <p:nvSpPr>
          <p:cNvPr id="127" name="Google Shape;127;p23"/>
          <p:cNvSpPr txBox="1"/>
          <p:nvPr/>
        </p:nvSpPr>
        <p:spPr>
          <a:xfrm>
            <a:off x="175225" y="2747625"/>
            <a:ext cx="56688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i="1" lang="en" sz="1000">
                <a:solidFill>
                  <a:srgbClr val="D9D9D9"/>
                </a:solidFill>
                <a:latin typeface="Roboto Mono"/>
                <a:ea typeface="Roboto Mono"/>
                <a:cs typeface="Roboto Mono"/>
                <a:sym typeface="Roboto Mono"/>
              </a:rPr>
              <a:t>dummy data in csv file</a:t>
            </a:r>
            <a:endParaRPr i="1" sz="1000">
              <a:solidFill>
                <a:srgbClr val="D9D9D9"/>
              </a:solidFill>
              <a:latin typeface="Roboto Mono"/>
              <a:ea typeface="Roboto Mono"/>
              <a:cs typeface="Roboto Mono"/>
              <a:sym typeface="Roboto Mono"/>
            </a:endParaRPr>
          </a:p>
        </p:txBody>
      </p:sp>
      <p:sp>
        <p:nvSpPr>
          <p:cNvPr id="128" name="Google Shape;128;p23"/>
          <p:cNvSpPr txBox="1"/>
          <p:nvPr/>
        </p:nvSpPr>
        <p:spPr>
          <a:xfrm>
            <a:off x="175225" y="4613400"/>
            <a:ext cx="8651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rgbClr val="D9D9D9"/>
                </a:solidFill>
                <a:latin typeface="Roboto Mono"/>
                <a:ea typeface="Roboto Mono"/>
                <a:cs typeface="Roboto Mono"/>
                <a:sym typeface="Roboto Mono"/>
              </a:rPr>
              <a:t>Loading data into </a:t>
            </a:r>
            <a:r>
              <a:rPr b="1" i="1" lang="en" sz="1000">
                <a:solidFill>
                  <a:srgbClr val="D9D9D9"/>
                </a:solidFill>
                <a:latin typeface="Roboto Mono"/>
                <a:ea typeface="Roboto Mono"/>
                <a:cs typeface="Roboto Mono"/>
                <a:sym typeface="Roboto Mono"/>
              </a:rPr>
              <a:t>pre_normalized </a:t>
            </a:r>
            <a:r>
              <a:rPr lang="en" sz="1000">
                <a:solidFill>
                  <a:srgbClr val="D9D9D9"/>
                </a:solidFill>
                <a:latin typeface="Roboto Mono"/>
                <a:ea typeface="Roboto Mono"/>
                <a:cs typeface="Roboto Mono"/>
                <a:sym typeface="Roboto Mono"/>
              </a:rPr>
              <a:t>table. Had to change the format of the date data in column </a:t>
            </a:r>
            <a:r>
              <a:rPr b="1" i="1" lang="en" sz="1000">
                <a:solidFill>
                  <a:srgbClr val="D9D9D9"/>
                </a:solidFill>
                <a:latin typeface="Roboto Mono"/>
                <a:ea typeface="Roboto Mono"/>
                <a:cs typeface="Roboto Mono"/>
                <a:sym typeface="Roboto Mono"/>
              </a:rPr>
              <a:t>‘Sdeadline’. </a:t>
            </a:r>
            <a:endParaRPr sz="1000">
              <a:solidFill>
                <a:srgbClr val="D9D9D9"/>
              </a:solidFill>
              <a:latin typeface="Roboto Mono"/>
              <a:ea typeface="Roboto Mono"/>
              <a:cs typeface="Roboto Mono"/>
              <a:sym typeface="Roboto Mono"/>
            </a:endParaRPr>
          </a:p>
        </p:txBody>
      </p:sp>
      <p:pic>
        <p:nvPicPr>
          <p:cNvPr id="129" name="Google Shape;129;p23"/>
          <p:cNvPicPr preferRelativeResize="0"/>
          <p:nvPr/>
        </p:nvPicPr>
        <p:blipFill>
          <a:blip r:embed="rId4">
            <a:alphaModFix/>
          </a:blip>
          <a:stretch>
            <a:fillRect/>
          </a:stretch>
        </p:blipFill>
        <p:spPr>
          <a:xfrm>
            <a:off x="152400" y="910825"/>
            <a:ext cx="5851099" cy="189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53850" y="202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rgbClr val="D9D9D9"/>
                </a:solidFill>
              </a:rPr>
              <a:t>DDL Statements of Normalized Tables</a:t>
            </a:r>
            <a:endParaRPr b="1" i="1">
              <a:solidFill>
                <a:srgbClr val="D9D9D9"/>
              </a:solidFill>
            </a:endParaRPr>
          </a:p>
        </p:txBody>
      </p:sp>
      <p:pic>
        <p:nvPicPr>
          <p:cNvPr id="135" name="Google Shape;135;p24"/>
          <p:cNvPicPr preferRelativeResize="0"/>
          <p:nvPr/>
        </p:nvPicPr>
        <p:blipFill>
          <a:blip r:embed="rId3">
            <a:alphaModFix/>
          </a:blip>
          <a:stretch>
            <a:fillRect/>
          </a:stretch>
        </p:blipFill>
        <p:spPr>
          <a:xfrm>
            <a:off x="4528300" y="2931425"/>
            <a:ext cx="4529650" cy="1936975"/>
          </a:xfrm>
          <a:prstGeom prst="rect">
            <a:avLst/>
          </a:prstGeom>
          <a:noFill/>
          <a:ln cap="flat" cmpd="sng" w="9525">
            <a:solidFill>
              <a:srgbClr val="D9D9D9"/>
            </a:solidFill>
            <a:prstDash val="solid"/>
            <a:round/>
            <a:headEnd len="sm" w="sm" type="none"/>
            <a:tailEnd len="sm" w="sm" type="none"/>
          </a:ln>
        </p:spPr>
      </p:pic>
      <p:sp>
        <p:nvSpPr>
          <p:cNvPr id="136" name="Google Shape;136;p24"/>
          <p:cNvSpPr txBox="1"/>
          <p:nvPr/>
        </p:nvSpPr>
        <p:spPr>
          <a:xfrm>
            <a:off x="289574" y="3128400"/>
            <a:ext cx="3763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900">
                <a:solidFill>
                  <a:srgbClr val="D9D9D9"/>
                </a:solidFill>
              </a:rPr>
              <a:t>*This SQL DDL statement defines the </a:t>
            </a:r>
            <a:r>
              <a:rPr b="1" i="1" lang="en" sz="900">
                <a:solidFill>
                  <a:srgbClr val="F3F3F3"/>
                </a:solidFill>
              </a:rPr>
              <a:t>Students </a:t>
            </a:r>
            <a:r>
              <a:rPr b="1" i="1" lang="en" sz="900">
                <a:solidFill>
                  <a:srgbClr val="D9D9D9"/>
                </a:solidFill>
              </a:rPr>
              <a:t>table</a:t>
            </a:r>
            <a:endParaRPr b="1" i="1" sz="900">
              <a:solidFill>
                <a:srgbClr val="D9D9D9"/>
              </a:solidFill>
            </a:endParaRPr>
          </a:p>
        </p:txBody>
      </p:sp>
      <p:sp>
        <p:nvSpPr>
          <p:cNvPr id="137" name="Google Shape;137;p24"/>
          <p:cNvSpPr txBox="1"/>
          <p:nvPr/>
        </p:nvSpPr>
        <p:spPr>
          <a:xfrm>
            <a:off x="4807675" y="4820400"/>
            <a:ext cx="3924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900">
                <a:solidFill>
                  <a:srgbClr val="D9D9D9"/>
                </a:solidFill>
              </a:rPr>
              <a:t>*This SQL DDL statement defines the </a:t>
            </a:r>
            <a:r>
              <a:rPr b="1" i="1" lang="en" sz="900">
                <a:solidFill>
                  <a:srgbClr val="F3F3F3"/>
                </a:solidFill>
              </a:rPr>
              <a:t>Scholarships </a:t>
            </a:r>
            <a:r>
              <a:rPr b="1" i="1" lang="en" sz="900">
                <a:solidFill>
                  <a:srgbClr val="D9D9D9"/>
                </a:solidFill>
              </a:rPr>
              <a:t>table</a:t>
            </a:r>
            <a:endParaRPr>
              <a:solidFill>
                <a:srgbClr val="D9D9D9"/>
              </a:solidFill>
            </a:endParaRPr>
          </a:p>
        </p:txBody>
      </p:sp>
      <p:pic>
        <p:nvPicPr>
          <p:cNvPr id="138" name="Google Shape;138;p24"/>
          <p:cNvPicPr preferRelativeResize="0"/>
          <p:nvPr/>
        </p:nvPicPr>
        <p:blipFill>
          <a:blip r:embed="rId4">
            <a:alphaModFix/>
          </a:blip>
          <a:stretch>
            <a:fillRect/>
          </a:stretch>
        </p:blipFill>
        <p:spPr>
          <a:xfrm>
            <a:off x="372850" y="978075"/>
            <a:ext cx="3293375" cy="2150325"/>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65425" y="2367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rgbClr val="D9D9D9"/>
                </a:solidFill>
              </a:rPr>
              <a:t>DDL Statements of Normalized Tables</a:t>
            </a:r>
            <a:endParaRPr b="1" i="1">
              <a:solidFill>
                <a:srgbClr val="D9D9D9"/>
              </a:solidFill>
            </a:endParaRPr>
          </a:p>
          <a:p>
            <a:pPr indent="0" lvl="0" marL="0" rtl="0" algn="ctr">
              <a:spcBef>
                <a:spcPts val="0"/>
              </a:spcBef>
              <a:spcAft>
                <a:spcPts val="0"/>
              </a:spcAft>
              <a:buNone/>
            </a:pPr>
            <a:r>
              <a:t/>
            </a:r>
            <a:endParaRPr b="1" i="1">
              <a:solidFill>
                <a:srgbClr val="D9D9D9"/>
              </a:solidFill>
            </a:endParaRPr>
          </a:p>
        </p:txBody>
      </p:sp>
      <p:pic>
        <p:nvPicPr>
          <p:cNvPr id="144" name="Google Shape;144;p25"/>
          <p:cNvPicPr preferRelativeResize="0"/>
          <p:nvPr/>
        </p:nvPicPr>
        <p:blipFill>
          <a:blip r:embed="rId3">
            <a:alphaModFix/>
          </a:blip>
          <a:stretch>
            <a:fillRect/>
          </a:stretch>
        </p:blipFill>
        <p:spPr>
          <a:xfrm>
            <a:off x="329025" y="1080001"/>
            <a:ext cx="6515100" cy="1506650"/>
          </a:xfrm>
          <a:prstGeom prst="rect">
            <a:avLst/>
          </a:prstGeom>
          <a:noFill/>
          <a:ln cap="flat" cmpd="sng" w="9525">
            <a:solidFill>
              <a:srgbClr val="D9D9D9"/>
            </a:solidFill>
            <a:prstDash val="solid"/>
            <a:round/>
            <a:headEnd len="sm" w="sm" type="none"/>
            <a:tailEnd len="sm" w="sm" type="none"/>
          </a:ln>
        </p:spPr>
      </p:pic>
      <p:sp>
        <p:nvSpPr>
          <p:cNvPr id="145" name="Google Shape;145;p25"/>
          <p:cNvSpPr txBox="1"/>
          <p:nvPr/>
        </p:nvSpPr>
        <p:spPr>
          <a:xfrm>
            <a:off x="514950" y="2528775"/>
            <a:ext cx="4389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900">
                <a:solidFill>
                  <a:srgbClr val="D9D9D9"/>
                </a:solidFill>
              </a:rPr>
              <a:t>*This SQL DDL statement defines the </a:t>
            </a:r>
            <a:r>
              <a:rPr b="1" i="1" lang="en" sz="900">
                <a:solidFill>
                  <a:srgbClr val="F3F3F3"/>
                </a:solidFill>
              </a:rPr>
              <a:t>scholarship_req </a:t>
            </a:r>
            <a:r>
              <a:rPr b="1" i="1" lang="en" sz="900">
                <a:solidFill>
                  <a:srgbClr val="D9D9D9"/>
                </a:solidFill>
              </a:rPr>
              <a:t>table</a:t>
            </a:r>
            <a:endParaRPr b="1" i="1" sz="900">
              <a:solidFill>
                <a:srgbClr val="D9D9D9"/>
              </a:solidFill>
            </a:endParaRPr>
          </a:p>
        </p:txBody>
      </p:sp>
      <p:sp>
        <p:nvSpPr>
          <p:cNvPr id="146" name="Google Shape;146;p25"/>
          <p:cNvSpPr txBox="1"/>
          <p:nvPr/>
        </p:nvSpPr>
        <p:spPr>
          <a:xfrm>
            <a:off x="4080450" y="4594375"/>
            <a:ext cx="4740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900">
                <a:solidFill>
                  <a:srgbClr val="D9D9D9"/>
                </a:solidFill>
              </a:rPr>
              <a:t>*This SQL DDL statement defines the </a:t>
            </a:r>
            <a:r>
              <a:rPr b="1" i="1" lang="en" sz="900">
                <a:solidFill>
                  <a:srgbClr val="F3F3F3"/>
                </a:solidFill>
              </a:rPr>
              <a:t>Qualify_ID </a:t>
            </a:r>
            <a:r>
              <a:rPr b="1" i="1" lang="en" sz="900">
                <a:solidFill>
                  <a:srgbClr val="D9D9D9"/>
                </a:solidFill>
              </a:rPr>
              <a:t>table</a:t>
            </a:r>
            <a:endParaRPr b="1" i="1" sz="900">
              <a:solidFill>
                <a:srgbClr val="D9D9D9"/>
              </a:solidFill>
            </a:endParaRPr>
          </a:p>
        </p:txBody>
      </p:sp>
      <p:pic>
        <p:nvPicPr>
          <p:cNvPr id="147" name="Google Shape;147;p25"/>
          <p:cNvPicPr preferRelativeResize="0"/>
          <p:nvPr/>
        </p:nvPicPr>
        <p:blipFill>
          <a:blip r:embed="rId4">
            <a:alphaModFix/>
          </a:blip>
          <a:stretch>
            <a:fillRect/>
          </a:stretch>
        </p:blipFill>
        <p:spPr>
          <a:xfrm>
            <a:off x="3137688" y="3143538"/>
            <a:ext cx="5648325" cy="1514475"/>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rgbClr val="D9D9D9"/>
                </a:solidFill>
              </a:rPr>
              <a:t>Loading Data into </a:t>
            </a:r>
            <a:r>
              <a:rPr b="1" i="1" lang="en">
                <a:solidFill>
                  <a:srgbClr val="D9D9D9"/>
                </a:solidFill>
              </a:rPr>
              <a:t>Normalized Tables</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700">
                <a:solidFill>
                  <a:srgbClr val="D9D9D9"/>
                </a:solidFill>
                <a:latin typeface="Roboto Mono"/>
                <a:ea typeface="Roboto Mono"/>
                <a:cs typeface="Roboto Mono"/>
                <a:sym typeface="Roboto Mono"/>
              </a:rPr>
              <a:t>Loading data from pre_normalized table into the students table:</a:t>
            </a:r>
            <a:endParaRPr i="1" sz="1700">
              <a:solidFill>
                <a:srgbClr val="D9D9D9"/>
              </a:solidFill>
              <a:latin typeface="Roboto Mono"/>
              <a:ea typeface="Roboto Mono"/>
              <a:cs typeface="Roboto Mono"/>
              <a:sym typeface="Roboto Mono"/>
            </a:endParaRPr>
          </a:p>
        </p:txBody>
      </p:sp>
      <p:pic>
        <p:nvPicPr>
          <p:cNvPr id="154" name="Google Shape;154;p26"/>
          <p:cNvPicPr preferRelativeResize="0"/>
          <p:nvPr/>
        </p:nvPicPr>
        <p:blipFill>
          <a:blip r:embed="rId3">
            <a:alphaModFix/>
          </a:blip>
          <a:stretch>
            <a:fillRect/>
          </a:stretch>
        </p:blipFill>
        <p:spPr>
          <a:xfrm>
            <a:off x="437775" y="1838225"/>
            <a:ext cx="7407025" cy="12414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rgbClr val="D9D9D9"/>
                </a:solidFill>
              </a:rPr>
              <a:t>Loading Data into Normalized Tables</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500">
                <a:solidFill>
                  <a:srgbClr val="D9D9D9"/>
                </a:solidFill>
                <a:latin typeface="Roboto Mono"/>
                <a:ea typeface="Roboto Mono"/>
                <a:cs typeface="Roboto Mono"/>
                <a:sym typeface="Roboto Mono"/>
              </a:rPr>
              <a:t>Loading data from pre_normalized table into Scholarships Table:</a:t>
            </a:r>
            <a:endParaRPr i="1" sz="1500">
              <a:solidFill>
                <a:srgbClr val="D9D9D9"/>
              </a:solidFill>
              <a:latin typeface="Roboto Mono"/>
              <a:ea typeface="Roboto Mono"/>
              <a:cs typeface="Roboto Mono"/>
              <a:sym typeface="Roboto Mono"/>
            </a:endParaRPr>
          </a:p>
        </p:txBody>
      </p:sp>
      <p:pic>
        <p:nvPicPr>
          <p:cNvPr id="161" name="Google Shape;161;p27"/>
          <p:cNvPicPr preferRelativeResize="0"/>
          <p:nvPr/>
        </p:nvPicPr>
        <p:blipFill>
          <a:blip r:embed="rId3">
            <a:alphaModFix/>
          </a:blip>
          <a:stretch>
            <a:fillRect/>
          </a:stretch>
        </p:blipFill>
        <p:spPr>
          <a:xfrm>
            <a:off x="408150" y="1779803"/>
            <a:ext cx="7260525" cy="1305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rgbClr val="D9D9D9"/>
                </a:solidFill>
              </a:rPr>
              <a:t>Loading Data into Normalized Tables</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700">
                <a:solidFill>
                  <a:srgbClr val="D9D9D9"/>
                </a:solidFill>
                <a:latin typeface="Roboto Mono"/>
                <a:ea typeface="Roboto Mono"/>
                <a:cs typeface="Roboto Mono"/>
                <a:sym typeface="Roboto Mono"/>
              </a:rPr>
              <a:t>Loading data into the scholarship_req table:</a:t>
            </a:r>
            <a:endParaRPr i="1" sz="1700">
              <a:solidFill>
                <a:srgbClr val="D9D9D9"/>
              </a:solidFill>
              <a:latin typeface="Roboto Mono"/>
              <a:ea typeface="Roboto Mono"/>
              <a:cs typeface="Roboto Mono"/>
              <a:sym typeface="Roboto Mono"/>
            </a:endParaRPr>
          </a:p>
          <a:p>
            <a:pPr indent="0" lvl="0" marL="0" rtl="0" algn="l">
              <a:spcBef>
                <a:spcPts val="1200"/>
              </a:spcBef>
              <a:spcAft>
                <a:spcPts val="1200"/>
              </a:spcAft>
              <a:buNone/>
            </a:pPr>
            <a:r>
              <a:rPr i="1" lang="en" sz="1700">
                <a:solidFill>
                  <a:srgbClr val="D9D9D9"/>
                </a:solidFill>
                <a:latin typeface="Roboto Mono"/>
                <a:ea typeface="Roboto Mono"/>
                <a:cs typeface="Roboto Mono"/>
                <a:sym typeface="Roboto Mono"/>
              </a:rPr>
              <a:t> </a:t>
            </a:r>
            <a:endParaRPr i="1" sz="1700">
              <a:solidFill>
                <a:srgbClr val="D9D9D9"/>
              </a:solidFill>
              <a:latin typeface="Roboto Mono"/>
              <a:ea typeface="Roboto Mono"/>
              <a:cs typeface="Roboto Mono"/>
              <a:sym typeface="Roboto Mono"/>
            </a:endParaRPr>
          </a:p>
        </p:txBody>
      </p:sp>
      <p:pic>
        <p:nvPicPr>
          <p:cNvPr id="168" name="Google Shape;168;p28"/>
          <p:cNvPicPr preferRelativeResize="0"/>
          <p:nvPr/>
        </p:nvPicPr>
        <p:blipFill>
          <a:blip r:embed="rId3">
            <a:alphaModFix/>
          </a:blip>
          <a:stretch>
            <a:fillRect/>
          </a:stretch>
        </p:blipFill>
        <p:spPr>
          <a:xfrm>
            <a:off x="216025" y="1623450"/>
            <a:ext cx="8667750" cy="1543050"/>
          </a:xfrm>
          <a:prstGeom prst="rect">
            <a:avLst/>
          </a:prstGeom>
          <a:noFill/>
          <a:ln>
            <a:noFill/>
          </a:ln>
        </p:spPr>
      </p:pic>
      <p:pic>
        <p:nvPicPr>
          <p:cNvPr id="169" name="Google Shape;169;p28"/>
          <p:cNvPicPr preferRelativeResize="0"/>
          <p:nvPr/>
        </p:nvPicPr>
        <p:blipFill>
          <a:blip r:embed="rId4">
            <a:alphaModFix/>
          </a:blip>
          <a:stretch>
            <a:fillRect/>
          </a:stretch>
        </p:blipFill>
        <p:spPr>
          <a:xfrm>
            <a:off x="5605725" y="3271100"/>
            <a:ext cx="2309325" cy="1686425"/>
          </a:xfrm>
          <a:prstGeom prst="rect">
            <a:avLst/>
          </a:prstGeom>
          <a:noFill/>
          <a:ln>
            <a:noFill/>
          </a:ln>
        </p:spPr>
      </p:pic>
      <p:pic>
        <p:nvPicPr>
          <p:cNvPr id="170" name="Google Shape;170;p28"/>
          <p:cNvPicPr preferRelativeResize="0"/>
          <p:nvPr/>
        </p:nvPicPr>
        <p:blipFill>
          <a:blip r:embed="rId5">
            <a:alphaModFix/>
          </a:blip>
          <a:stretch>
            <a:fillRect/>
          </a:stretch>
        </p:blipFill>
        <p:spPr>
          <a:xfrm>
            <a:off x="1897925" y="3307274"/>
            <a:ext cx="2806149" cy="1543050"/>
          </a:xfrm>
          <a:prstGeom prst="rect">
            <a:avLst/>
          </a:prstGeom>
          <a:noFill/>
          <a:ln>
            <a:noFill/>
          </a:ln>
        </p:spPr>
      </p:pic>
      <p:sp>
        <p:nvSpPr>
          <p:cNvPr id="171" name="Google Shape;171;p28"/>
          <p:cNvSpPr/>
          <p:nvPr/>
        </p:nvSpPr>
        <p:spPr>
          <a:xfrm>
            <a:off x="4873200" y="3909863"/>
            <a:ext cx="563400" cy="28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rgbClr val="D9D9D9"/>
                </a:solidFill>
              </a:rPr>
              <a:t>Loading Data into Normalized Tables</a:t>
            </a:r>
            <a:endParaRPr/>
          </a:p>
        </p:txBody>
      </p:sp>
      <p:sp>
        <p:nvSpPr>
          <p:cNvPr id="177" name="Google Shape;17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D9D9D9"/>
                </a:solidFill>
                <a:latin typeface="Roboto Mono"/>
                <a:ea typeface="Roboto Mono"/>
                <a:cs typeface="Roboto Mono"/>
                <a:sym typeface="Roboto Mono"/>
              </a:rPr>
              <a:t>Loading data into the </a:t>
            </a:r>
            <a:r>
              <a:rPr i="1" lang="en">
                <a:solidFill>
                  <a:srgbClr val="D9D9D9"/>
                </a:solidFill>
                <a:latin typeface="Roboto Mono"/>
                <a:ea typeface="Roboto Mono"/>
                <a:cs typeface="Roboto Mono"/>
                <a:sym typeface="Roboto Mono"/>
              </a:rPr>
              <a:t>qualify_id </a:t>
            </a:r>
            <a:r>
              <a:rPr lang="en">
                <a:solidFill>
                  <a:srgbClr val="D9D9D9"/>
                </a:solidFill>
                <a:latin typeface="Roboto Mono"/>
                <a:ea typeface="Roboto Mono"/>
                <a:cs typeface="Roboto Mono"/>
                <a:sym typeface="Roboto Mono"/>
              </a:rPr>
              <a:t>table:</a:t>
            </a:r>
            <a:endParaRPr>
              <a:solidFill>
                <a:srgbClr val="D9D9D9"/>
              </a:solidFill>
              <a:latin typeface="Roboto Mono"/>
              <a:ea typeface="Roboto Mono"/>
              <a:cs typeface="Roboto Mono"/>
              <a:sym typeface="Roboto Mono"/>
            </a:endParaRPr>
          </a:p>
        </p:txBody>
      </p:sp>
      <p:pic>
        <p:nvPicPr>
          <p:cNvPr id="178" name="Google Shape;178;p29"/>
          <p:cNvPicPr preferRelativeResize="0"/>
          <p:nvPr/>
        </p:nvPicPr>
        <p:blipFill>
          <a:blip r:embed="rId3">
            <a:alphaModFix/>
          </a:blip>
          <a:stretch>
            <a:fillRect/>
          </a:stretch>
        </p:blipFill>
        <p:spPr>
          <a:xfrm>
            <a:off x="1022563" y="1816400"/>
            <a:ext cx="4829175" cy="142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248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rgbClr val="D9D9D9"/>
                </a:solidFill>
              </a:rPr>
              <a:t>Possible Queries</a:t>
            </a:r>
            <a:endParaRPr/>
          </a:p>
        </p:txBody>
      </p:sp>
      <p:sp>
        <p:nvSpPr>
          <p:cNvPr id="184" name="Google Shape;184;p30"/>
          <p:cNvSpPr txBox="1"/>
          <p:nvPr>
            <p:ph idx="1" type="body"/>
          </p:nvPr>
        </p:nvSpPr>
        <p:spPr>
          <a:xfrm>
            <a:off x="311700" y="727425"/>
            <a:ext cx="8520600" cy="4287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D9D9D9"/>
              </a:buClr>
              <a:buSzPts val="1400"/>
              <a:buFont typeface="Roboto Mono"/>
              <a:buChar char="●"/>
            </a:pPr>
            <a:r>
              <a:rPr lang="en" sz="1400">
                <a:solidFill>
                  <a:srgbClr val="D9D9D9"/>
                </a:solidFill>
                <a:latin typeface="Roboto Mono"/>
                <a:ea typeface="Roboto Mono"/>
                <a:cs typeface="Roboto Mono"/>
                <a:sym typeface="Roboto Mono"/>
              </a:rPr>
              <a:t>Find Students with certain GPAs or Majors</a:t>
            </a:r>
            <a:endParaRPr sz="1400">
              <a:solidFill>
                <a:srgbClr val="D9D9D9"/>
              </a:solidFill>
              <a:latin typeface="Roboto Mono"/>
              <a:ea typeface="Roboto Mono"/>
              <a:cs typeface="Roboto Mono"/>
              <a:sym typeface="Roboto Mono"/>
            </a:endParaRPr>
          </a:p>
          <a:p>
            <a:pPr indent="-317500" lvl="1" marL="914400" rtl="0" algn="l">
              <a:spcBef>
                <a:spcPts val="0"/>
              </a:spcBef>
              <a:spcAft>
                <a:spcPts val="0"/>
              </a:spcAft>
              <a:buClr>
                <a:srgbClr val="D9D9D9"/>
              </a:buClr>
              <a:buSzPts val="1400"/>
              <a:buFont typeface="Roboto Mono"/>
              <a:buChar char="○"/>
            </a:pPr>
            <a:r>
              <a:rPr lang="en">
                <a:solidFill>
                  <a:srgbClr val="D9D9D9"/>
                </a:solidFill>
                <a:latin typeface="Roboto Mono"/>
                <a:ea typeface="Roboto Mono"/>
                <a:cs typeface="Roboto Mono"/>
                <a:sym typeface="Roboto Mono"/>
              </a:rPr>
              <a:t>select * from students where 3.5 &lt; SGPA;</a:t>
            </a:r>
            <a:endParaRPr>
              <a:solidFill>
                <a:srgbClr val="D9D9D9"/>
              </a:solidFill>
              <a:latin typeface="Roboto Mono"/>
              <a:ea typeface="Roboto Mono"/>
              <a:cs typeface="Roboto Mono"/>
              <a:sym typeface="Roboto Mono"/>
            </a:endParaRPr>
          </a:p>
          <a:p>
            <a:pPr indent="-317500" lvl="1" marL="914400" rtl="0" algn="l">
              <a:spcBef>
                <a:spcPts val="0"/>
              </a:spcBef>
              <a:spcAft>
                <a:spcPts val="0"/>
              </a:spcAft>
              <a:buClr>
                <a:srgbClr val="D9D9D9"/>
              </a:buClr>
              <a:buSzPts val="1400"/>
              <a:buFont typeface="Roboto Mono"/>
              <a:buChar char="○"/>
            </a:pPr>
            <a:r>
              <a:rPr lang="en">
                <a:solidFill>
                  <a:srgbClr val="D9D9D9"/>
                </a:solidFill>
                <a:latin typeface="Roboto Mono"/>
                <a:ea typeface="Roboto Mono"/>
                <a:cs typeface="Roboto Mono"/>
                <a:sym typeface="Roboto Mono"/>
              </a:rPr>
              <a:t>s</a:t>
            </a:r>
            <a:r>
              <a:rPr lang="en">
                <a:solidFill>
                  <a:srgbClr val="D9D9D9"/>
                </a:solidFill>
                <a:latin typeface="Roboto Mono"/>
                <a:ea typeface="Roboto Mono"/>
                <a:cs typeface="Roboto Mono"/>
                <a:sym typeface="Roboto Mono"/>
              </a:rPr>
              <a:t>elect * from students where Smajor = ‘Math’;</a:t>
            </a:r>
            <a:endParaRPr>
              <a:solidFill>
                <a:srgbClr val="D9D9D9"/>
              </a:solidFill>
              <a:latin typeface="Roboto Mono"/>
              <a:ea typeface="Roboto Mono"/>
              <a:cs typeface="Roboto Mono"/>
              <a:sym typeface="Roboto Mono"/>
            </a:endParaRPr>
          </a:p>
          <a:p>
            <a:pPr indent="-317500" lvl="0" marL="457200" rtl="0" algn="l">
              <a:spcBef>
                <a:spcPts val="0"/>
              </a:spcBef>
              <a:spcAft>
                <a:spcPts val="0"/>
              </a:spcAft>
              <a:buClr>
                <a:srgbClr val="D9D9D9"/>
              </a:buClr>
              <a:buSzPts val="1400"/>
              <a:buFont typeface="Roboto Mono"/>
              <a:buChar char="●"/>
            </a:pPr>
            <a:r>
              <a:rPr lang="en" sz="1400">
                <a:solidFill>
                  <a:srgbClr val="D9D9D9"/>
                </a:solidFill>
                <a:latin typeface="Roboto Mono"/>
                <a:ea typeface="Roboto Mono"/>
                <a:cs typeface="Roboto Mono"/>
                <a:sym typeface="Roboto Mono"/>
              </a:rPr>
              <a:t>Return Scholarship IDs that a Student is eligible for using qualify_id table</a:t>
            </a:r>
            <a:endParaRPr sz="1400">
              <a:solidFill>
                <a:srgbClr val="D9D9D9"/>
              </a:solidFill>
              <a:latin typeface="Roboto Mono"/>
              <a:ea typeface="Roboto Mono"/>
              <a:cs typeface="Roboto Mono"/>
              <a:sym typeface="Roboto Mono"/>
            </a:endParaRPr>
          </a:p>
          <a:p>
            <a:pPr indent="-317500" lvl="1" marL="914400" rtl="0" algn="l">
              <a:spcBef>
                <a:spcPts val="0"/>
              </a:spcBef>
              <a:spcAft>
                <a:spcPts val="0"/>
              </a:spcAft>
              <a:buClr>
                <a:srgbClr val="D9D9D9"/>
              </a:buClr>
              <a:buSzPts val="1400"/>
              <a:buFont typeface="Roboto Mono"/>
              <a:buChar char="○"/>
            </a:pPr>
            <a:r>
              <a:rPr i="1" lang="en">
                <a:solidFill>
                  <a:srgbClr val="D9D9D9"/>
                </a:solidFill>
                <a:latin typeface="Roboto Mono"/>
                <a:ea typeface="Roboto Mono"/>
                <a:cs typeface="Roboto Mono"/>
                <a:sym typeface="Roboto Mono"/>
              </a:rPr>
              <a:t>select q.SsID, stu.Sname, stu.SID from qualify_id q join Students stu on q.SID = stu.SID;</a:t>
            </a:r>
            <a:endParaRPr i="1">
              <a:solidFill>
                <a:srgbClr val="D9D9D9"/>
              </a:solidFill>
              <a:latin typeface="Roboto Mono"/>
              <a:ea typeface="Roboto Mono"/>
              <a:cs typeface="Roboto Mono"/>
              <a:sym typeface="Roboto Mono"/>
            </a:endParaRPr>
          </a:p>
          <a:p>
            <a:pPr indent="-317500" lvl="0" marL="457200" rtl="0" algn="l">
              <a:spcBef>
                <a:spcPts val="0"/>
              </a:spcBef>
              <a:spcAft>
                <a:spcPts val="0"/>
              </a:spcAft>
              <a:buClr>
                <a:srgbClr val="D9D9D9"/>
              </a:buClr>
              <a:buSzPts val="1400"/>
              <a:buFont typeface="Roboto Mono"/>
              <a:buChar char="●"/>
            </a:pPr>
            <a:r>
              <a:rPr lang="en" sz="1400">
                <a:solidFill>
                  <a:srgbClr val="D9D9D9"/>
                </a:solidFill>
                <a:latin typeface="Roboto Mono"/>
                <a:ea typeface="Roboto Mono"/>
                <a:cs typeface="Roboto Mono"/>
                <a:sym typeface="Roboto Mono"/>
              </a:rPr>
              <a:t>Return requirements of Scholarship student is eligible for given Scholarship ID</a:t>
            </a:r>
            <a:endParaRPr sz="1400">
              <a:solidFill>
                <a:srgbClr val="D9D9D9"/>
              </a:solidFill>
              <a:latin typeface="Roboto Mono"/>
              <a:ea typeface="Roboto Mono"/>
              <a:cs typeface="Roboto Mono"/>
              <a:sym typeface="Roboto Mono"/>
            </a:endParaRPr>
          </a:p>
          <a:p>
            <a:pPr indent="-317500" lvl="1" marL="914400" rtl="0" algn="l">
              <a:spcBef>
                <a:spcPts val="0"/>
              </a:spcBef>
              <a:spcAft>
                <a:spcPts val="0"/>
              </a:spcAft>
              <a:buClr>
                <a:srgbClr val="D9D9D9"/>
              </a:buClr>
              <a:buSzPts val="1400"/>
              <a:buFont typeface="Roboto Mono"/>
              <a:buChar char="○"/>
            </a:pPr>
            <a:r>
              <a:rPr i="1" lang="en">
                <a:solidFill>
                  <a:srgbClr val="D9D9D9"/>
                </a:solidFill>
                <a:latin typeface="Roboto Mono"/>
                <a:ea typeface="Roboto Mono"/>
                <a:cs typeface="Roboto Mono"/>
                <a:sym typeface="Roboto Mono"/>
              </a:rPr>
              <a:t>select * from scholarship_req where SsID = 'xxx’;</a:t>
            </a:r>
            <a:endParaRPr i="1">
              <a:solidFill>
                <a:srgbClr val="D9D9D9"/>
              </a:solidFill>
              <a:latin typeface="Roboto Mono"/>
              <a:ea typeface="Roboto Mono"/>
              <a:cs typeface="Roboto Mono"/>
              <a:sym typeface="Roboto Mono"/>
            </a:endParaRPr>
          </a:p>
          <a:p>
            <a:pPr indent="-317500" lvl="0" marL="457200" rtl="0" algn="l">
              <a:spcBef>
                <a:spcPts val="0"/>
              </a:spcBef>
              <a:spcAft>
                <a:spcPts val="0"/>
              </a:spcAft>
              <a:buClr>
                <a:srgbClr val="D9D9D9"/>
              </a:buClr>
              <a:buSzPts val="1400"/>
              <a:buFont typeface="Roboto Mono"/>
              <a:buChar char="●"/>
            </a:pPr>
            <a:r>
              <a:rPr lang="en" sz="1400">
                <a:solidFill>
                  <a:srgbClr val="D9D9D9"/>
                </a:solidFill>
                <a:latin typeface="Roboto Mono"/>
                <a:ea typeface="Roboto Mono"/>
                <a:cs typeface="Roboto Mono"/>
                <a:sym typeface="Roboto Mono"/>
              </a:rPr>
              <a:t>Return requirements of scholarship student qualifies for </a:t>
            </a:r>
            <a:endParaRPr sz="1400">
              <a:solidFill>
                <a:srgbClr val="D9D9D9"/>
              </a:solidFill>
              <a:latin typeface="Roboto Mono"/>
              <a:ea typeface="Roboto Mono"/>
              <a:cs typeface="Roboto Mono"/>
              <a:sym typeface="Roboto Mono"/>
            </a:endParaRPr>
          </a:p>
          <a:p>
            <a:pPr indent="-317500" lvl="1" marL="914400" rtl="0" algn="l">
              <a:spcBef>
                <a:spcPts val="0"/>
              </a:spcBef>
              <a:spcAft>
                <a:spcPts val="0"/>
              </a:spcAft>
              <a:buClr>
                <a:srgbClr val="D9D9D9"/>
              </a:buClr>
              <a:buSzPts val="1400"/>
              <a:buFont typeface="Roboto Mono"/>
              <a:buChar char="○"/>
            </a:pPr>
            <a:r>
              <a:rPr i="1" lang="en">
                <a:solidFill>
                  <a:srgbClr val="D9D9D9"/>
                </a:solidFill>
                <a:latin typeface="Roboto Mono"/>
                <a:ea typeface="Roboto Mono"/>
                <a:cs typeface="Roboto Mono"/>
                <a:sym typeface="Roboto Mono"/>
              </a:rPr>
              <a:t>select * from scholarship_req req natural join (select q.SsID, stu.Sname from qualify_id q join Students stu on q.SID = stu.SID) qualify;</a:t>
            </a:r>
            <a:endParaRPr i="1">
              <a:solidFill>
                <a:srgbClr val="D9D9D9"/>
              </a:solidFill>
              <a:latin typeface="Roboto Mono"/>
              <a:ea typeface="Roboto Mono"/>
              <a:cs typeface="Roboto Mono"/>
              <a:sym typeface="Roboto Mono"/>
            </a:endParaRPr>
          </a:p>
          <a:p>
            <a:pPr indent="-317500" lvl="0" marL="457200" rtl="0" algn="l">
              <a:spcBef>
                <a:spcPts val="0"/>
              </a:spcBef>
              <a:spcAft>
                <a:spcPts val="0"/>
              </a:spcAft>
              <a:buClr>
                <a:srgbClr val="D9D9D9"/>
              </a:buClr>
              <a:buSzPts val="1400"/>
              <a:buFont typeface="Roboto Mono"/>
              <a:buChar char="●"/>
            </a:pPr>
            <a:r>
              <a:rPr i="1" lang="en" sz="1400">
                <a:solidFill>
                  <a:srgbClr val="D9D9D9"/>
                </a:solidFill>
                <a:latin typeface="Roboto Mono"/>
                <a:ea typeface="Roboto Mono"/>
                <a:cs typeface="Roboto Mono"/>
                <a:sym typeface="Roboto Mono"/>
              </a:rPr>
              <a:t>Return scholarships with required GPA 3.5+</a:t>
            </a:r>
            <a:endParaRPr i="1" sz="1400">
              <a:solidFill>
                <a:srgbClr val="D9D9D9"/>
              </a:solidFill>
              <a:latin typeface="Roboto Mono"/>
              <a:ea typeface="Roboto Mono"/>
              <a:cs typeface="Roboto Mono"/>
              <a:sym typeface="Roboto Mono"/>
            </a:endParaRPr>
          </a:p>
          <a:p>
            <a:pPr indent="-317500" lvl="1" marL="914400" rtl="0" algn="l">
              <a:spcBef>
                <a:spcPts val="0"/>
              </a:spcBef>
              <a:spcAft>
                <a:spcPts val="0"/>
              </a:spcAft>
              <a:buClr>
                <a:srgbClr val="D9D9D9"/>
              </a:buClr>
              <a:buSzPts val="1400"/>
              <a:buFont typeface="Roboto Mono"/>
              <a:buChar char="○"/>
            </a:pPr>
            <a:r>
              <a:rPr i="1" lang="en">
                <a:solidFill>
                  <a:srgbClr val="D9D9D9"/>
                </a:solidFill>
                <a:latin typeface="Roboto Mono"/>
                <a:ea typeface="Roboto Mono"/>
                <a:cs typeface="Roboto Mono"/>
                <a:sym typeface="Roboto Mono"/>
              </a:rPr>
              <a:t>select * from scholarships where 3.5 &lt;= requiredGPA;</a:t>
            </a:r>
            <a:endParaRPr i="1">
              <a:solidFill>
                <a:srgbClr val="D9D9D9"/>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rgbClr val="D9D9D9"/>
                </a:solidFill>
              </a:rPr>
              <a:t>More queries</a:t>
            </a:r>
            <a:endParaRPr b="1" i="1">
              <a:solidFill>
                <a:srgbClr val="D9D9D9"/>
              </a:solidFill>
            </a:endParaRPr>
          </a:p>
        </p:txBody>
      </p:sp>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D9D9D9"/>
              </a:buClr>
              <a:buSzPts val="1400"/>
              <a:buFont typeface="Roboto Mono"/>
              <a:buChar char="●"/>
            </a:pPr>
            <a:r>
              <a:rPr lang="en" sz="1400">
                <a:solidFill>
                  <a:srgbClr val="D9D9D9"/>
                </a:solidFill>
                <a:latin typeface="Roboto Mono"/>
                <a:ea typeface="Roboto Mono"/>
                <a:cs typeface="Roboto Mono"/>
                <a:sym typeface="Roboto Mono"/>
              </a:rPr>
              <a:t>Return Students with GPA greater or = 3.5</a:t>
            </a:r>
            <a:endParaRPr sz="1400">
              <a:solidFill>
                <a:srgbClr val="D9D9D9"/>
              </a:solidFill>
              <a:latin typeface="Roboto Mono"/>
              <a:ea typeface="Roboto Mono"/>
              <a:cs typeface="Roboto Mono"/>
              <a:sym typeface="Roboto Mono"/>
            </a:endParaRPr>
          </a:p>
          <a:p>
            <a:pPr indent="-317500" lvl="1" marL="914400" rtl="0" algn="l">
              <a:spcBef>
                <a:spcPts val="0"/>
              </a:spcBef>
              <a:spcAft>
                <a:spcPts val="0"/>
              </a:spcAft>
              <a:buClr>
                <a:srgbClr val="D9D9D9"/>
              </a:buClr>
              <a:buSzPts val="1400"/>
              <a:buFont typeface="Roboto Mono"/>
              <a:buChar char="○"/>
            </a:pPr>
            <a:r>
              <a:rPr lang="en">
                <a:solidFill>
                  <a:srgbClr val="D9D9D9"/>
                </a:solidFill>
                <a:latin typeface="Roboto Mono"/>
                <a:ea typeface="Roboto Mono"/>
                <a:cs typeface="Roboto Mono"/>
                <a:sym typeface="Roboto Mono"/>
              </a:rPr>
              <a:t>select * from students where 3.5 &lt;= SGPA;</a:t>
            </a:r>
            <a:endParaRPr>
              <a:solidFill>
                <a:srgbClr val="D9D9D9"/>
              </a:solidFill>
              <a:latin typeface="Roboto Mono"/>
              <a:ea typeface="Roboto Mono"/>
              <a:cs typeface="Roboto Mono"/>
              <a:sym typeface="Roboto Mono"/>
            </a:endParaRPr>
          </a:p>
          <a:p>
            <a:pPr indent="-317500" lvl="0" marL="457200" rtl="0" algn="l">
              <a:spcBef>
                <a:spcPts val="0"/>
              </a:spcBef>
              <a:spcAft>
                <a:spcPts val="0"/>
              </a:spcAft>
              <a:buClr>
                <a:srgbClr val="D9D9D9"/>
              </a:buClr>
              <a:buSzPts val="1400"/>
              <a:buFont typeface="Roboto Mono"/>
              <a:buChar char="●"/>
            </a:pPr>
            <a:r>
              <a:rPr lang="en" sz="1400">
                <a:solidFill>
                  <a:srgbClr val="D9D9D9"/>
                </a:solidFill>
                <a:latin typeface="Roboto Mono"/>
                <a:ea typeface="Roboto Mono"/>
                <a:cs typeface="Roboto Mono"/>
                <a:sym typeface="Roboto Mono"/>
              </a:rPr>
              <a:t>Add students that qualify for certain scholarship into qualify_ID table</a:t>
            </a:r>
            <a:endParaRPr sz="1400">
              <a:solidFill>
                <a:srgbClr val="D9D9D9"/>
              </a:solidFill>
              <a:latin typeface="Roboto Mono"/>
              <a:ea typeface="Roboto Mono"/>
              <a:cs typeface="Roboto Mono"/>
              <a:sym typeface="Roboto Mono"/>
            </a:endParaRPr>
          </a:p>
          <a:p>
            <a:pPr indent="0" lvl="0" marL="457200" rtl="0" algn="l">
              <a:spcBef>
                <a:spcPts val="1200"/>
              </a:spcBef>
              <a:spcAft>
                <a:spcPts val="1200"/>
              </a:spcAft>
              <a:buNone/>
            </a:pPr>
            <a:r>
              <a:t/>
            </a:r>
            <a:endParaRPr sz="1400">
              <a:solidFill>
                <a:srgbClr val="D9D9D9"/>
              </a:solidFill>
              <a:latin typeface="Roboto Mono"/>
              <a:ea typeface="Roboto Mono"/>
              <a:cs typeface="Roboto Mono"/>
              <a:sym typeface="Roboto Mono"/>
            </a:endParaRPr>
          </a:p>
        </p:txBody>
      </p:sp>
      <p:pic>
        <p:nvPicPr>
          <p:cNvPr id="191" name="Google Shape;191;p31"/>
          <p:cNvPicPr preferRelativeResize="0"/>
          <p:nvPr/>
        </p:nvPicPr>
        <p:blipFill>
          <a:blip r:embed="rId3">
            <a:alphaModFix/>
          </a:blip>
          <a:stretch>
            <a:fillRect/>
          </a:stretch>
        </p:blipFill>
        <p:spPr>
          <a:xfrm>
            <a:off x="450324" y="2121025"/>
            <a:ext cx="5899926" cy="139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34350" y="146700"/>
            <a:ext cx="85206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rgbClr val="D9D9D9"/>
                </a:solidFill>
              </a:rPr>
              <a:t>Project Statement</a:t>
            </a:r>
            <a:endParaRPr b="1" i="1">
              <a:solidFill>
                <a:srgbClr val="D9D9D9"/>
              </a:solidFill>
            </a:endParaRPr>
          </a:p>
        </p:txBody>
      </p:sp>
      <p:sp>
        <p:nvSpPr>
          <p:cNvPr id="63" name="Google Shape;63;p14"/>
          <p:cNvSpPr txBox="1"/>
          <p:nvPr>
            <p:ph idx="1" type="body"/>
          </p:nvPr>
        </p:nvSpPr>
        <p:spPr>
          <a:xfrm>
            <a:off x="311700" y="771625"/>
            <a:ext cx="8636400" cy="40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D9D9D9"/>
                </a:solidFill>
                <a:latin typeface="Roboto Mono"/>
                <a:ea typeface="Roboto Mono"/>
                <a:cs typeface="Roboto Mono"/>
                <a:sym typeface="Roboto Mono"/>
              </a:rPr>
              <a:t>Scholarships and financial aid are important resources for many college students, particularly those from low-income families. Despite the numerous scholarships and financial aid options from federal, government, and other organizations, many students are unaware of their eligibility or even the existence of these aids. To address this, we propose the Smart Scholarship and Financial Aid System, which aims to streamline the scholarship and financial aid discovery and application process for students in the City University of New York (CUNY) system. </a:t>
            </a:r>
            <a:endParaRPr sz="1500">
              <a:solidFill>
                <a:srgbClr val="D9D9D9"/>
              </a:solidFill>
              <a:latin typeface="Roboto Mono"/>
              <a:ea typeface="Roboto Mono"/>
              <a:cs typeface="Roboto Mono"/>
              <a:sym typeface="Roboto Mono"/>
            </a:endParaRPr>
          </a:p>
          <a:p>
            <a:pPr indent="0" lvl="0" marL="0" rtl="0" algn="l">
              <a:spcBef>
                <a:spcPts val="1200"/>
              </a:spcBef>
              <a:spcAft>
                <a:spcPts val="1200"/>
              </a:spcAft>
              <a:buNone/>
            </a:pPr>
            <a:r>
              <a:rPr lang="en" sz="1500">
                <a:solidFill>
                  <a:srgbClr val="D9D9D9"/>
                </a:solidFill>
                <a:latin typeface="Roboto Mono"/>
                <a:ea typeface="Roboto Mono"/>
                <a:cs typeface="Roboto Mono"/>
                <a:sym typeface="Roboto Mono"/>
              </a:rPr>
              <a:t>Using student data, the system will filter and suggest scholarships that align with each student's eligibility. Detailed information about each scholarship including its requirements, along with a direct application link will be provided to the student. </a:t>
            </a:r>
            <a:endParaRPr sz="1500">
              <a:solidFill>
                <a:srgbClr val="D9D9D9"/>
              </a:solidFill>
              <a:latin typeface="Roboto Mono"/>
              <a:ea typeface="Roboto Mono"/>
              <a:cs typeface="Roboto Mono"/>
              <a:sym typeface="Roboto Mono"/>
            </a:endParaRPr>
          </a:p>
        </p:txBody>
      </p:sp>
      <p:sp>
        <p:nvSpPr>
          <p:cNvPr id="64" name="Google Shape;64;p14"/>
          <p:cNvSpPr/>
          <p:nvPr/>
        </p:nvSpPr>
        <p:spPr>
          <a:xfrm>
            <a:off x="141150" y="157500"/>
            <a:ext cx="8861700" cy="4828500"/>
          </a:xfrm>
          <a:prstGeom prst="rect">
            <a:avLst/>
          </a:prstGeom>
          <a:noFill/>
          <a:ln cap="flat" cmpd="sng" w="76200">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i="1" lang="en">
                <a:latin typeface="Roboto Mono"/>
                <a:ea typeface="Roboto Mono"/>
                <a:cs typeface="Roboto Mono"/>
                <a:sym typeface="Roboto Mono"/>
              </a:rPr>
              <a:t>Acknowledgements </a:t>
            </a:r>
            <a:endParaRPr i="1">
              <a:latin typeface="Roboto Mono"/>
              <a:ea typeface="Roboto Mono"/>
              <a:cs typeface="Roboto Mono"/>
              <a:sym typeface="Roboto Mono"/>
            </a:endParaRPr>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Font typeface="Roboto Mono"/>
              <a:buChar char="●"/>
            </a:pPr>
            <a:r>
              <a:rPr lang="en">
                <a:solidFill>
                  <a:srgbClr val="D9D9D9"/>
                </a:solidFill>
                <a:latin typeface="Roboto Mono"/>
                <a:ea typeface="Roboto Mono"/>
                <a:cs typeface="Roboto Mono"/>
                <a:sym typeface="Roboto Mono"/>
              </a:rPr>
              <a:t>ChatGPT and other online resources were used to resolve errors</a:t>
            </a:r>
            <a:endParaRPr>
              <a:solidFill>
                <a:srgbClr val="D9D9D9"/>
              </a:solidFill>
              <a:latin typeface="Roboto Mono"/>
              <a:ea typeface="Roboto Mono"/>
              <a:cs typeface="Roboto Mono"/>
              <a:sym typeface="Roboto Mono"/>
            </a:endParaRPr>
          </a:p>
          <a:p>
            <a:pPr indent="0" lvl="0" marL="0" rtl="0" algn="l">
              <a:spcBef>
                <a:spcPts val="1200"/>
              </a:spcBef>
              <a:spcAft>
                <a:spcPts val="1200"/>
              </a:spcAft>
              <a:buNone/>
            </a:pPr>
            <a:r>
              <a:t/>
            </a:r>
            <a:endParaRPr>
              <a:solidFill>
                <a:srgbClr val="D9D9D9"/>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61450" y="271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rgbClr val="D9D9D9"/>
                </a:solidFill>
              </a:rPr>
              <a:t>Attributes</a:t>
            </a:r>
            <a:endParaRPr b="1" i="1">
              <a:solidFill>
                <a:srgbClr val="D9D9D9"/>
              </a:solidFill>
            </a:endParaRPr>
          </a:p>
        </p:txBody>
      </p:sp>
      <p:sp>
        <p:nvSpPr>
          <p:cNvPr id="70" name="Google Shape;70;p15"/>
          <p:cNvSpPr txBox="1"/>
          <p:nvPr/>
        </p:nvSpPr>
        <p:spPr>
          <a:xfrm>
            <a:off x="409650" y="3683950"/>
            <a:ext cx="7986000" cy="9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Roboto Mono"/>
                <a:ea typeface="Roboto Mono"/>
                <a:cs typeface="Roboto Mono"/>
                <a:sym typeface="Roboto Mono"/>
              </a:rPr>
              <a:t>The dataset includes comprehensive information about students including their names, gender, race, major, student ID, and more. Additionally, the dataset includes information about various scholarships for which the students may qualify for, including the scholarship names, requirements, deadlines, and other relevant details. </a:t>
            </a:r>
            <a:endParaRPr>
              <a:solidFill>
                <a:srgbClr val="D9D9D9"/>
              </a:solidFill>
              <a:latin typeface="Roboto Mono"/>
              <a:ea typeface="Roboto Mono"/>
              <a:cs typeface="Roboto Mono"/>
              <a:sym typeface="Roboto Mono"/>
            </a:endParaRPr>
          </a:p>
        </p:txBody>
      </p:sp>
      <p:pic>
        <p:nvPicPr>
          <p:cNvPr id="71" name="Google Shape;71;p15"/>
          <p:cNvPicPr preferRelativeResize="0"/>
          <p:nvPr/>
        </p:nvPicPr>
        <p:blipFill>
          <a:blip r:embed="rId3">
            <a:alphaModFix/>
          </a:blip>
          <a:stretch>
            <a:fillRect/>
          </a:stretch>
        </p:blipFill>
        <p:spPr>
          <a:xfrm>
            <a:off x="505100" y="890575"/>
            <a:ext cx="7611975" cy="266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22400" y="210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sz="2872">
                <a:solidFill>
                  <a:srgbClr val="D9D9D9"/>
                </a:solidFill>
              </a:rPr>
              <a:t>Normalization </a:t>
            </a:r>
            <a:endParaRPr b="1" i="1" sz="2872">
              <a:solidFill>
                <a:srgbClr val="D9D9D9"/>
              </a:solidFill>
            </a:endParaRPr>
          </a:p>
          <a:p>
            <a:pPr indent="0" lvl="0" marL="0" rtl="0" algn="l">
              <a:spcBef>
                <a:spcPts val="0"/>
              </a:spcBef>
              <a:spcAft>
                <a:spcPts val="0"/>
              </a:spcAft>
              <a:buNone/>
            </a:pPr>
            <a:r>
              <a:t/>
            </a:r>
            <a:endParaRPr/>
          </a:p>
        </p:txBody>
      </p:sp>
      <p:sp>
        <p:nvSpPr>
          <p:cNvPr id="77" name="Google Shape;77;p16"/>
          <p:cNvSpPr txBox="1"/>
          <p:nvPr>
            <p:ph idx="1" type="body"/>
          </p:nvPr>
        </p:nvSpPr>
        <p:spPr>
          <a:xfrm>
            <a:off x="222400" y="699800"/>
            <a:ext cx="8610000" cy="411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D9D9D9"/>
                </a:solidFill>
                <a:latin typeface="Roboto Mono"/>
                <a:ea typeface="Roboto Mono"/>
                <a:cs typeface="Roboto Mono"/>
                <a:sym typeface="Roboto Mono"/>
              </a:rPr>
              <a:t>To </a:t>
            </a:r>
            <a:r>
              <a:rPr lang="en" sz="1200">
                <a:solidFill>
                  <a:srgbClr val="D9D9D9"/>
                </a:solidFill>
                <a:latin typeface="Roboto Mono"/>
                <a:ea typeface="Roboto Mono"/>
                <a:cs typeface="Roboto Mono"/>
                <a:sym typeface="Roboto Mono"/>
              </a:rPr>
              <a:t>achieve</a:t>
            </a:r>
            <a:r>
              <a:rPr lang="en" sz="1200">
                <a:solidFill>
                  <a:srgbClr val="D9D9D9"/>
                </a:solidFill>
                <a:latin typeface="Roboto Mono"/>
                <a:ea typeface="Roboto Mono"/>
                <a:cs typeface="Roboto Mono"/>
                <a:sym typeface="Roboto Mono"/>
              </a:rPr>
              <a:t> first normal form (</a:t>
            </a:r>
            <a:r>
              <a:rPr b="1" lang="en" sz="1200">
                <a:solidFill>
                  <a:srgbClr val="D9D9D9"/>
                </a:solidFill>
                <a:latin typeface="Roboto Mono"/>
                <a:ea typeface="Roboto Mono"/>
                <a:cs typeface="Roboto Mono"/>
                <a:sym typeface="Roboto Mono"/>
              </a:rPr>
              <a:t>1NF) </a:t>
            </a:r>
            <a:r>
              <a:rPr lang="en" sz="1200">
                <a:solidFill>
                  <a:srgbClr val="D9D9D9"/>
                </a:solidFill>
                <a:latin typeface="Roboto Mono"/>
                <a:ea typeface="Roboto Mono"/>
                <a:cs typeface="Roboto Mono"/>
                <a:sym typeface="Roboto Mono"/>
              </a:rPr>
              <a:t>we must </a:t>
            </a:r>
            <a:endParaRPr sz="1200">
              <a:solidFill>
                <a:srgbClr val="D9D9D9"/>
              </a:solidFill>
              <a:latin typeface="Roboto Mono"/>
              <a:ea typeface="Roboto Mono"/>
              <a:cs typeface="Roboto Mono"/>
              <a:sym typeface="Roboto Mono"/>
            </a:endParaRPr>
          </a:p>
          <a:p>
            <a:pPr indent="-304800" lvl="0" marL="457200" rtl="0" algn="l">
              <a:lnSpc>
                <a:spcPct val="100000"/>
              </a:lnSpc>
              <a:spcBef>
                <a:spcPts val="1200"/>
              </a:spcBef>
              <a:spcAft>
                <a:spcPts val="0"/>
              </a:spcAft>
              <a:buClr>
                <a:srgbClr val="D9D9D9"/>
              </a:buClr>
              <a:buSzPts val="1200"/>
              <a:buFont typeface="Roboto Mono"/>
              <a:buChar char="●"/>
            </a:pPr>
            <a:r>
              <a:rPr lang="en" sz="1200">
                <a:solidFill>
                  <a:srgbClr val="D9D9D9"/>
                </a:solidFill>
                <a:latin typeface="Roboto Mono"/>
                <a:ea typeface="Roboto Mono"/>
                <a:cs typeface="Roboto Mono"/>
                <a:sym typeface="Roboto Mono"/>
              </a:rPr>
              <a:t>Remove Non-Atomic Fields</a:t>
            </a:r>
            <a:endParaRPr sz="1200">
              <a:solidFill>
                <a:srgbClr val="D9D9D9"/>
              </a:solidFill>
              <a:latin typeface="Roboto Mono"/>
              <a:ea typeface="Roboto Mono"/>
              <a:cs typeface="Roboto Mono"/>
              <a:sym typeface="Roboto Mono"/>
            </a:endParaRPr>
          </a:p>
          <a:p>
            <a:pPr indent="-304800" lvl="0" marL="457200" rtl="0" algn="l">
              <a:lnSpc>
                <a:spcPct val="100000"/>
              </a:lnSpc>
              <a:spcBef>
                <a:spcPts val="0"/>
              </a:spcBef>
              <a:spcAft>
                <a:spcPts val="0"/>
              </a:spcAft>
              <a:buClr>
                <a:srgbClr val="D9D9D9"/>
              </a:buClr>
              <a:buSzPts val="1200"/>
              <a:buFont typeface="Roboto Mono"/>
              <a:buChar char="●"/>
            </a:pPr>
            <a:r>
              <a:rPr lang="en" sz="1200">
                <a:solidFill>
                  <a:srgbClr val="D9D9D9"/>
                </a:solidFill>
                <a:latin typeface="Roboto Mono"/>
                <a:ea typeface="Roboto Mono"/>
                <a:cs typeface="Roboto Mono"/>
                <a:sym typeface="Roboto Mono"/>
              </a:rPr>
              <a:t>Remove Repeating Groups</a:t>
            </a:r>
            <a:endParaRPr sz="1200">
              <a:solidFill>
                <a:srgbClr val="D9D9D9"/>
              </a:solidFill>
              <a:latin typeface="Roboto Mono"/>
              <a:ea typeface="Roboto Mono"/>
              <a:cs typeface="Roboto Mono"/>
              <a:sym typeface="Roboto Mono"/>
            </a:endParaRPr>
          </a:p>
          <a:p>
            <a:pPr indent="-304800" lvl="0" marL="457200" rtl="0" algn="l">
              <a:lnSpc>
                <a:spcPct val="100000"/>
              </a:lnSpc>
              <a:spcBef>
                <a:spcPts val="0"/>
              </a:spcBef>
              <a:spcAft>
                <a:spcPts val="0"/>
              </a:spcAft>
              <a:buClr>
                <a:srgbClr val="D9D9D9"/>
              </a:buClr>
              <a:buSzPts val="1200"/>
              <a:buFont typeface="Roboto Mono"/>
              <a:buChar char="●"/>
            </a:pPr>
            <a:r>
              <a:rPr lang="en" sz="1200">
                <a:solidFill>
                  <a:srgbClr val="D9D9D9"/>
                </a:solidFill>
                <a:latin typeface="Roboto Mono"/>
                <a:ea typeface="Roboto Mono"/>
                <a:cs typeface="Roboto Mono"/>
                <a:sym typeface="Roboto Mono"/>
              </a:rPr>
              <a:t>Find PK</a:t>
            </a:r>
            <a:endParaRPr sz="1200">
              <a:solidFill>
                <a:srgbClr val="D9D9D9"/>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D9D9D9"/>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D9D9D9"/>
                </a:solidFill>
                <a:latin typeface="Roboto Mono"/>
                <a:ea typeface="Roboto Mono"/>
                <a:cs typeface="Roboto Mono"/>
                <a:sym typeface="Roboto Mono"/>
              </a:rPr>
              <a:t>In our </a:t>
            </a:r>
            <a:r>
              <a:rPr lang="en" sz="1200">
                <a:solidFill>
                  <a:srgbClr val="D9D9D9"/>
                </a:solidFill>
                <a:latin typeface="Roboto Mono"/>
                <a:ea typeface="Roboto Mono"/>
                <a:cs typeface="Roboto Mono"/>
                <a:sym typeface="Roboto Mono"/>
              </a:rPr>
              <a:t>attribute</a:t>
            </a:r>
            <a:r>
              <a:rPr lang="en" sz="1200">
                <a:solidFill>
                  <a:srgbClr val="D9D9D9"/>
                </a:solidFill>
                <a:latin typeface="Roboto Mono"/>
                <a:ea typeface="Roboto Mono"/>
                <a:cs typeface="Roboto Mono"/>
                <a:sym typeface="Roboto Mono"/>
              </a:rPr>
              <a:t> catalog the only non-atomic field was </a:t>
            </a:r>
            <a:r>
              <a:rPr i="1" lang="en" sz="1200">
                <a:solidFill>
                  <a:srgbClr val="D9D9D9"/>
                </a:solidFill>
                <a:latin typeface="Roboto Mono"/>
                <a:ea typeface="Roboto Mono"/>
                <a:cs typeface="Roboto Mono"/>
                <a:sym typeface="Roboto Mono"/>
              </a:rPr>
              <a:t>‘Srequirement’</a:t>
            </a:r>
            <a:r>
              <a:rPr lang="en" sz="1200">
                <a:solidFill>
                  <a:srgbClr val="D9D9D9"/>
                </a:solidFill>
                <a:latin typeface="Roboto Mono"/>
                <a:ea typeface="Roboto Mono"/>
                <a:cs typeface="Roboto Mono"/>
                <a:sym typeface="Roboto Mono"/>
              </a:rPr>
              <a:t>. To remove the non-atomic attribute we converted the multi-</a:t>
            </a:r>
            <a:r>
              <a:rPr lang="en" sz="1200">
                <a:solidFill>
                  <a:srgbClr val="D9D9D9"/>
                </a:solidFill>
                <a:latin typeface="Roboto Mono"/>
                <a:ea typeface="Roboto Mono"/>
                <a:cs typeface="Roboto Mono"/>
                <a:sym typeface="Roboto Mono"/>
              </a:rPr>
              <a:t>domain</a:t>
            </a:r>
            <a:r>
              <a:rPr lang="en" sz="1200">
                <a:solidFill>
                  <a:srgbClr val="D9D9D9"/>
                </a:solidFill>
                <a:latin typeface="Roboto Mono"/>
                <a:ea typeface="Roboto Mono"/>
                <a:cs typeface="Roboto Mono"/>
                <a:sym typeface="Roboto Mono"/>
              </a:rPr>
              <a:t> attribute into multiple atomic attributes, each </a:t>
            </a:r>
            <a:r>
              <a:rPr lang="en" sz="1200">
                <a:solidFill>
                  <a:srgbClr val="D9D9D9"/>
                </a:solidFill>
                <a:latin typeface="Roboto Mono"/>
                <a:ea typeface="Roboto Mono"/>
                <a:cs typeface="Roboto Mono"/>
                <a:sym typeface="Roboto Mono"/>
              </a:rPr>
              <a:t>referring</a:t>
            </a:r>
            <a:r>
              <a:rPr lang="en" sz="1200">
                <a:solidFill>
                  <a:srgbClr val="D9D9D9"/>
                </a:solidFill>
                <a:latin typeface="Roboto Mono"/>
                <a:ea typeface="Roboto Mono"/>
                <a:cs typeface="Roboto Mono"/>
                <a:sym typeface="Roboto Mono"/>
              </a:rPr>
              <a:t> to a single domain.  </a:t>
            </a:r>
            <a:endParaRPr sz="1300">
              <a:solidFill>
                <a:srgbClr val="D9D9D9"/>
              </a:solidFill>
              <a:latin typeface="Roboto Mono"/>
              <a:ea typeface="Roboto Mono"/>
              <a:cs typeface="Roboto Mono"/>
              <a:sym typeface="Roboto Mono"/>
            </a:endParaRPr>
          </a:p>
        </p:txBody>
      </p:sp>
      <p:pic>
        <p:nvPicPr>
          <p:cNvPr id="78" name="Google Shape;78;p16"/>
          <p:cNvPicPr preferRelativeResize="0"/>
          <p:nvPr/>
        </p:nvPicPr>
        <p:blipFill>
          <a:blip r:embed="rId3">
            <a:alphaModFix/>
          </a:blip>
          <a:stretch>
            <a:fillRect/>
          </a:stretch>
        </p:blipFill>
        <p:spPr>
          <a:xfrm>
            <a:off x="296500" y="2623750"/>
            <a:ext cx="8005276" cy="236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38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sz="2872">
                <a:solidFill>
                  <a:srgbClr val="D9D9D9"/>
                </a:solidFill>
              </a:rPr>
              <a:t>Normalization cont.</a:t>
            </a:r>
            <a:endParaRPr/>
          </a:p>
        </p:txBody>
      </p:sp>
      <p:sp>
        <p:nvSpPr>
          <p:cNvPr id="84" name="Google Shape;84;p17"/>
          <p:cNvSpPr txBox="1"/>
          <p:nvPr>
            <p:ph idx="1" type="body"/>
          </p:nvPr>
        </p:nvSpPr>
        <p:spPr>
          <a:xfrm>
            <a:off x="250925" y="739375"/>
            <a:ext cx="8520600" cy="375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D9D9D9"/>
                </a:solidFill>
                <a:latin typeface="Roboto Mono"/>
                <a:ea typeface="Roboto Mono"/>
                <a:cs typeface="Roboto Mono"/>
                <a:sym typeface="Roboto Mono"/>
              </a:rPr>
              <a:t>We identified three repeating groups in our new list of attributes: Students, Scholarships and Scholarship Requirements. To remove the repeating groups we grouped the </a:t>
            </a:r>
            <a:r>
              <a:rPr lang="en" sz="1400">
                <a:solidFill>
                  <a:srgbClr val="D9D9D9"/>
                </a:solidFill>
                <a:latin typeface="Roboto Mono"/>
                <a:ea typeface="Roboto Mono"/>
                <a:cs typeface="Roboto Mono"/>
                <a:sym typeface="Roboto Mono"/>
              </a:rPr>
              <a:t>related</a:t>
            </a:r>
            <a:r>
              <a:rPr lang="en" sz="1400">
                <a:solidFill>
                  <a:srgbClr val="D9D9D9"/>
                </a:solidFill>
                <a:latin typeface="Roboto Mono"/>
                <a:ea typeface="Roboto Mono"/>
                <a:cs typeface="Roboto Mono"/>
                <a:sym typeface="Roboto Mono"/>
              </a:rPr>
              <a:t> fields into </a:t>
            </a:r>
            <a:r>
              <a:rPr lang="en" sz="1400">
                <a:solidFill>
                  <a:srgbClr val="D9D9D9"/>
                </a:solidFill>
                <a:latin typeface="Roboto Mono"/>
                <a:ea typeface="Roboto Mono"/>
                <a:cs typeface="Roboto Mono"/>
                <a:sym typeface="Roboto Mono"/>
              </a:rPr>
              <a:t>separate</a:t>
            </a:r>
            <a:r>
              <a:rPr lang="en" sz="1400">
                <a:solidFill>
                  <a:srgbClr val="D9D9D9"/>
                </a:solidFill>
                <a:latin typeface="Roboto Mono"/>
                <a:ea typeface="Roboto Mono"/>
                <a:cs typeface="Roboto Mono"/>
                <a:sym typeface="Roboto Mono"/>
              </a:rPr>
              <a:t> tables. </a:t>
            </a:r>
            <a:endParaRPr sz="1400">
              <a:solidFill>
                <a:srgbClr val="D9D9D9"/>
              </a:solidFill>
              <a:latin typeface="Roboto Mono"/>
              <a:ea typeface="Roboto Mono"/>
              <a:cs typeface="Roboto Mono"/>
              <a:sym typeface="Roboto Mono"/>
            </a:endParaRPr>
          </a:p>
        </p:txBody>
      </p:sp>
      <p:pic>
        <p:nvPicPr>
          <p:cNvPr id="85" name="Google Shape;85;p17"/>
          <p:cNvPicPr preferRelativeResize="0"/>
          <p:nvPr/>
        </p:nvPicPr>
        <p:blipFill>
          <a:blip r:embed="rId3">
            <a:alphaModFix/>
          </a:blip>
          <a:stretch>
            <a:fillRect/>
          </a:stretch>
        </p:blipFill>
        <p:spPr>
          <a:xfrm>
            <a:off x="311700" y="1638400"/>
            <a:ext cx="3399050" cy="336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77713" y="2161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sz="2872">
                <a:solidFill>
                  <a:srgbClr val="D9D9D9"/>
                </a:solidFill>
              </a:rPr>
              <a:t>Normalization cont.</a:t>
            </a:r>
            <a:endParaRPr b="1" i="1" sz="2872">
              <a:solidFill>
                <a:srgbClr val="D9D9D9"/>
              </a:solidFill>
            </a:endParaRPr>
          </a:p>
          <a:p>
            <a:pPr indent="0" lvl="0" marL="0" rtl="0" algn="ctr">
              <a:spcBef>
                <a:spcPts val="0"/>
              </a:spcBef>
              <a:spcAft>
                <a:spcPts val="0"/>
              </a:spcAft>
              <a:buNone/>
            </a:pPr>
            <a:r>
              <a:t/>
            </a:r>
            <a:endParaRPr b="1" i="1" sz="2872">
              <a:solidFill>
                <a:srgbClr val="D9D9D9"/>
              </a:solidFill>
            </a:endParaRPr>
          </a:p>
        </p:txBody>
      </p:sp>
      <p:sp>
        <p:nvSpPr>
          <p:cNvPr id="91" name="Google Shape;91;p18"/>
          <p:cNvSpPr txBox="1"/>
          <p:nvPr/>
        </p:nvSpPr>
        <p:spPr>
          <a:xfrm>
            <a:off x="1901725" y="2494450"/>
            <a:ext cx="5197200" cy="30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1100">
                <a:solidFill>
                  <a:srgbClr val="D9D9D9"/>
                </a:solidFill>
              </a:rPr>
              <a:t>separate tables for related entities</a:t>
            </a:r>
            <a:endParaRPr i="1" sz="1100">
              <a:solidFill>
                <a:srgbClr val="D9D9D9"/>
              </a:solidFill>
            </a:endParaRPr>
          </a:p>
          <a:p>
            <a:pPr indent="0" lvl="0" marL="0" rtl="0" algn="l">
              <a:spcBef>
                <a:spcPts val="1200"/>
              </a:spcBef>
              <a:spcAft>
                <a:spcPts val="0"/>
              </a:spcAft>
              <a:buNone/>
            </a:pPr>
            <a:r>
              <a:t/>
            </a:r>
            <a:endParaRPr/>
          </a:p>
        </p:txBody>
      </p:sp>
      <p:pic>
        <p:nvPicPr>
          <p:cNvPr id="92" name="Google Shape;92;p18"/>
          <p:cNvPicPr preferRelativeResize="0"/>
          <p:nvPr/>
        </p:nvPicPr>
        <p:blipFill>
          <a:blip r:embed="rId3">
            <a:alphaModFix/>
          </a:blip>
          <a:stretch>
            <a:fillRect/>
          </a:stretch>
        </p:blipFill>
        <p:spPr>
          <a:xfrm>
            <a:off x="230200" y="1396600"/>
            <a:ext cx="8712449" cy="109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194475" y="227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sz="2872">
                <a:solidFill>
                  <a:srgbClr val="D9D9D9"/>
                </a:solidFill>
              </a:rPr>
              <a:t>Normalization cont.</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D9D9D9"/>
                </a:solidFill>
                <a:latin typeface="Roboto Mono"/>
                <a:ea typeface="Roboto Mono"/>
                <a:cs typeface="Roboto Mono"/>
                <a:sym typeface="Roboto Mono"/>
              </a:rPr>
              <a:t>Finally, we identified the primary key of each table. The Student table uses the student ID, the Scholarship </a:t>
            </a:r>
            <a:r>
              <a:rPr lang="en" sz="1600">
                <a:solidFill>
                  <a:srgbClr val="D9D9D9"/>
                </a:solidFill>
                <a:latin typeface="Roboto Mono"/>
                <a:ea typeface="Roboto Mono"/>
                <a:cs typeface="Roboto Mono"/>
                <a:sym typeface="Roboto Mono"/>
              </a:rPr>
              <a:t>table uses the Scholarship ID and lastly, a composite key consisting of the scholarship Id and specific scholarship requirement is the key of the Requirement table. </a:t>
            </a:r>
            <a:endParaRPr sz="1600">
              <a:solidFill>
                <a:srgbClr val="D9D9D9"/>
              </a:solidFill>
              <a:latin typeface="Roboto Mono"/>
              <a:ea typeface="Roboto Mono"/>
              <a:cs typeface="Roboto Mono"/>
              <a:sym typeface="Roboto Mono"/>
            </a:endParaRPr>
          </a:p>
        </p:txBody>
      </p:sp>
      <p:pic>
        <p:nvPicPr>
          <p:cNvPr id="99" name="Google Shape;99;p19"/>
          <p:cNvPicPr preferRelativeResize="0"/>
          <p:nvPr/>
        </p:nvPicPr>
        <p:blipFill>
          <a:blip r:embed="rId3">
            <a:alphaModFix/>
          </a:blip>
          <a:stretch>
            <a:fillRect/>
          </a:stretch>
        </p:blipFill>
        <p:spPr>
          <a:xfrm>
            <a:off x="291888" y="3009624"/>
            <a:ext cx="8560223" cy="162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05650" y="232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sz="2872">
                <a:solidFill>
                  <a:srgbClr val="D9D9D9"/>
                </a:solidFill>
              </a:rPr>
              <a:t>Normalization cont.</a:t>
            </a:r>
            <a:endParaRPr/>
          </a:p>
        </p:txBody>
      </p:sp>
      <p:sp>
        <p:nvSpPr>
          <p:cNvPr id="105" name="Google Shape;105;p20"/>
          <p:cNvSpPr txBox="1"/>
          <p:nvPr>
            <p:ph idx="1" type="body"/>
          </p:nvPr>
        </p:nvSpPr>
        <p:spPr>
          <a:xfrm>
            <a:off x="311700" y="779675"/>
            <a:ext cx="8520600" cy="37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D9D9D9"/>
                </a:solidFill>
                <a:latin typeface="Roboto Mono"/>
                <a:ea typeface="Roboto Mono"/>
                <a:cs typeface="Roboto Mono"/>
                <a:sym typeface="Roboto Mono"/>
              </a:rPr>
              <a:t>To achieve second normal form (2NF), partial dependencies must be removed. After performing 1NF, we did not identify any partial dependencies. All attributes within their respective tables rely </a:t>
            </a:r>
            <a:r>
              <a:rPr lang="en" sz="1300">
                <a:solidFill>
                  <a:srgbClr val="D9D9D9"/>
                </a:solidFill>
                <a:latin typeface="Roboto Mono"/>
                <a:ea typeface="Roboto Mono"/>
                <a:cs typeface="Roboto Mono"/>
                <a:sym typeface="Roboto Mono"/>
              </a:rPr>
              <a:t>entirely on the complete primary key</a:t>
            </a:r>
            <a:r>
              <a:rPr lang="en" sz="1300">
                <a:solidFill>
                  <a:srgbClr val="D9D9D9"/>
                </a:solidFill>
                <a:latin typeface="Roboto Mono"/>
                <a:ea typeface="Roboto Mono"/>
                <a:cs typeface="Roboto Mono"/>
                <a:sym typeface="Roboto Mono"/>
              </a:rPr>
              <a:t>. </a:t>
            </a:r>
            <a:endParaRPr sz="1300">
              <a:solidFill>
                <a:srgbClr val="D9D9D9"/>
              </a:solidFill>
              <a:latin typeface="Roboto Mono"/>
              <a:ea typeface="Roboto Mono"/>
              <a:cs typeface="Roboto Mono"/>
              <a:sym typeface="Roboto Mono"/>
            </a:endParaRPr>
          </a:p>
          <a:p>
            <a:pPr indent="0" lvl="0" marL="0" rtl="0" algn="l">
              <a:spcBef>
                <a:spcPts val="1200"/>
              </a:spcBef>
              <a:spcAft>
                <a:spcPts val="1200"/>
              </a:spcAft>
              <a:buNone/>
            </a:pPr>
            <a:r>
              <a:rPr lang="en" sz="1300">
                <a:solidFill>
                  <a:srgbClr val="D9D9D9"/>
                </a:solidFill>
                <a:latin typeface="Roboto Mono"/>
                <a:ea typeface="Roboto Mono"/>
                <a:cs typeface="Roboto Mono"/>
                <a:sym typeface="Roboto Mono"/>
              </a:rPr>
              <a:t>Further, to achieve third normal form (3NF), we have to eliminate transitive dependencies. Our tables had none. </a:t>
            </a:r>
            <a:endParaRPr sz="1300">
              <a:solidFill>
                <a:srgbClr val="D9D9D9"/>
              </a:solidFill>
              <a:latin typeface="Roboto Mono"/>
              <a:ea typeface="Roboto Mono"/>
              <a:cs typeface="Roboto Mono"/>
              <a:sym typeface="Roboto Mono"/>
            </a:endParaRPr>
          </a:p>
        </p:txBody>
      </p:sp>
      <p:pic>
        <p:nvPicPr>
          <p:cNvPr id="106" name="Google Shape;106;p20"/>
          <p:cNvPicPr preferRelativeResize="0"/>
          <p:nvPr/>
        </p:nvPicPr>
        <p:blipFill>
          <a:blip r:embed="rId3">
            <a:alphaModFix/>
          </a:blip>
          <a:stretch>
            <a:fillRect/>
          </a:stretch>
        </p:blipFill>
        <p:spPr>
          <a:xfrm>
            <a:off x="423550" y="2443075"/>
            <a:ext cx="7602074" cy="237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71200" y="225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t>ERD - Crowfoot Notation</a:t>
            </a:r>
            <a:endParaRPr b="1" i="1"/>
          </a:p>
        </p:txBody>
      </p:sp>
      <p:pic>
        <p:nvPicPr>
          <p:cNvPr id="112" name="Google Shape;112;p21"/>
          <p:cNvPicPr preferRelativeResize="0"/>
          <p:nvPr/>
        </p:nvPicPr>
        <p:blipFill>
          <a:blip r:embed="rId3">
            <a:alphaModFix/>
          </a:blip>
          <a:stretch>
            <a:fillRect/>
          </a:stretch>
        </p:blipFill>
        <p:spPr>
          <a:xfrm>
            <a:off x="141425" y="889550"/>
            <a:ext cx="4289975" cy="2290825"/>
          </a:xfrm>
          <a:prstGeom prst="rect">
            <a:avLst/>
          </a:prstGeom>
          <a:noFill/>
          <a:ln>
            <a:noFill/>
          </a:ln>
        </p:spPr>
      </p:pic>
      <p:sp>
        <p:nvSpPr>
          <p:cNvPr id="113" name="Google Shape;113;p21"/>
          <p:cNvSpPr txBox="1"/>
          <p:nvPr/>
        </p:nvSpPr>
        <p:spPr>
          <a:xfrm>
            <a:off x="4572000" y="1075500"/>
            <a:ext cx="4231800" cy="37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D9D9D9"/>
                </a:solidFill>
                <a:latin typeface="Roboto Mono"/>
                <a:ea typeface="Roboto Mono"/>
                <a:cs typeface="Roboto Mono"/>
                <a:sym typeface="Roboto Mono"/>
              </a:rPr>
              <a:t>Cardinality </a:t>
            </a:r>
            <a:r>
              <a:rPr lang="en" sz="1300">
                <a:solidFill>
                  <a:srgbClr val="D9D9D9"/>
                </a:solidFill>
                <a:latin typeface="Roboto Mono"/>
                <a:ea typeface="Roboto Mono"/>
                <a:cs typeface="Roboto Mono"/>
                <a:sym typeface="Roboto Mono"/>
              </a:rPr>
              <a:t>Statements</a:t>
            </a:r>
            <a:endParaRPr sz="1300">
              <a:solidFill>
                <a:srgbClr val="D9D9D9"/>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D9D9D9"/>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D9D9D9"/>
                </a:solidFill>
                <a:latin typeface="Roboto Mono"/>
                <a:ea typeface="Roboto Mono"/>
                <a:cs typeface="Roboto Mono"/>
                <a:sym typeface="Roboto Mono"/>
              </a:rPr>
              <a:t>1 Student can qualify for zero or more Scholarships. Each qualification corresponds to a single student. Zero or one to many</a:t>
            </a:r>
            <a:endParaRPr sz="1300">
              <a:solidFill>
                <a:srgbClr val="D9D9D9"/>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D9D9D9"/>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D9D9D9"/>
                </a:solidFill>
                <a:latin typeface="Roboto Mono"/>
                <a:ea typeface="Roboto Mono"/>
                <a:cs typeface="Roboto Mono"/>
                <a:sym typeface="Roboto Mono"/>
              </a:rPr>
              <a:t>1 Scholarship can be awarded to zero more students. One scholarship can be qualified for by many students, but each qualification is specific to a single scholarship. Zero-or one to many</a:t>
            </a:r>
            <a:endParaRPr sz="1300">
              <a:solidFill>
                <a:srgbClr val="D9D9D9"/>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D9D9D9"/>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D9D9D9"/>
                </a:solidFill>
                <a:latin typeface="Roboto Mono"/>
                <a:ea typeface="Roboto Mono"/>
                <a:cs typeface="Roboto Mono"/>
                <a:sym typeface="Roboto Mono"/>
              </a:rPr>
              <a:t>1 Scholarship can have zero or more requirements</a:t>
            </a:r>
            <a:endParaRPr sz="1300">
              <a:solidFill>
                <a:srgbClr val="D9D9D9"/>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D9D9D9"/>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D9D9D9"/>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