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7"/>
  </p:notesMasterIdLst>
  <p:handoutMasterIdLst>
    <p:handoutMasterId r:id="rId8"/>
  </p:handoutMasterIdLst>
  <p:sldIdLst>
    <p:sldId id="331" r:id="rId2"/>
    <p:sldId id="332" r:id="rId3"/>
    <p:sldId id="327" r:id="rId4"/>
    <p:sldId id="330" r:id="rId5"/>
    <p:sldId id="333" r:id="rId6"/>
  </p:sldIdLst>
  <p:sldSz cx="12192000" cy="6858000"/>
  <p:notesSz cx="9653588" cy="6642100"/>
  <p:defaultTextStyle>
    <a:defPPr>
      <a:defRPr lang="en-NZ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092">
          <p15:clr>
            <a:srgbClr val="A4A3A4"/>
          </p15:clr>
        </p15:guide>
        <p15:guide id="2" pos="30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9900"/>
    <a:srgbClr val="FF9900"/>
    <a:srgbClr val="EAEAFA"/>
    <a:srgbClr val="E4E4F8"/>
    <a:srgbClr val="009A75"/>
    <a:srgbClr val="990099"/>
    <a:srgbClr val="FFFFCC"/>
    <a:srgbClr val="95600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56" autoAdjust="0"/>
    <p:restoredTop sz="94629" autoAdjust="0"/>
  </p:normalViewPr>
  <p:slideViewPr>
    <p:cSldViewPr>
      <p:cViewPr varScale="1">
        <p:scale>
          <a:sx n="69" d="100"/>
          <a:sy n="69" d="100"/>
        </p:scale>
        <p:origin x="516" y="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39" d="100"/>
          <a:sy n="139" d="100"/>
        </p:scale>
        <p:origin x="-1500" y="-102"/>
      </p:cViewPr>
      <p:guideLst>
        <p:guide orient="horz" pos="2092"/>
        <p:guide pos="30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83063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68938" y="0"/>
            <a:ext cx="4183062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308725"/>
            <a:ext cx="4183063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68938" y="6308725"/>
            <a:ext cx="4183062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660A070-F87F-44AF-8D53-A3728799BCDD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01000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83063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68938" y="0"/>
            <a:ext cx="4183062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14613" y="498475"/>
            <a:ext cx="4424362" cy="2489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5200" y="3154363"/>
            <a:ext cx="7723188" cy="298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NZ" noProof="0"/>
              <a:t>Click to edit Master text styles</a:t>
            </a:r>
          </a:p>
          <a:p>
            <a:pPr lvl="1"/>
            <a:r>
              <a:rPr lang="en-NZ" noProof="0"/>
              <a:t>Second level</a:t>
            </a:r>
          </a:p>
          <a:p>
            <a:pPr lvl="2"/>
            <a:r>
              <a:rPr lang="en-NZ" noProof="0"/>
              <a:t>Third level</a:t>
            </a:r>
          </a:p>
          <a:p>
            <a:pPr lvl="3"/>
            <a:r>
              <a:rPr lang="en-NZ" noProof="0"/>
              <a:t>Fourth level</a:t>
            </a:r>
          </a:p>
          <a:p>
            <a:pPr lvl="4"/>
            <a:r>
              <a:rPr lang="en-NZ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308725"/>
            <a:ext cx="4183063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68938" y="6308725"/>
            <a:ext cx="4183062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DE2A76E-CDF0-45B2-BB77-2F0AE6C3F368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73250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39185" y="476251"/>
            <a:ext cx="11713633" cy="85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NZ" sz="140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12285" y="3644900"/>
            <a:ext cx="9986433" cy="15938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40000"/>
              </a:spcBef>
              <a:spcAft>
                <a:spcPct val="30000"/>
              </a:spcAft>
              <a:defRPr/>
            </a:pPr>
            <a:r>
              <a:rPr lang="en-NZ" sz="2800" b="1">
                <a:solidFill>
                  <a:schemeClr val="accent2"/>
                </a:solidFill>
                <a:latin typeface="Arial Unicode MS" pitchFamily="34" charset="-128"/>
              </a:rPr>
              <a:t>Peter Andreae</a:t>
            </a:r>
          </a:p>
          <a:p>
            <a:pPr algn="ctr">
              <a:spcBef>
                <a:spcPct val="40000"/>
              </a:spcBef>
              <a:spcAft>
                <a:spcPct val="30000"/>
              </a:spcAft>
              <a:defRPr/>
            </a:pPr>
            <a:r>
              <a:rPr lang="en-NZ" sz="2000" b="1">
                <a:solidFill>
                  <a:schemeClr val="accent2"/>
                </a:solidFill>
                <a:latin typeface="Arial Unicode MS" pitchFamily="34" charset="-128"/>
              </a:rPr>
              <a:t>Computer Science</a:t>
            </a:r>
          </a:p>
          <a:p>
            <a:pPr algn="ctr">
              <a:spcBef>
                <a:spcPct val="40000"/>
              </a:spcBef>
              <a:spcAft>
                <a:spcPct val="30000"/>
              </a:spcAft>
              <a:defRPr/>
            </a:pPr>
            <a:r>
              <a:rPr lang="en-NZ" sz="2000" b="1">
                <a:solidFill>
                  <a:schemeClr val="accent2"/>
                </a:solidFill>
                <a:latin typeface="Arial Unicode MS" pitchFamily="34" charset="-128"/>
              </a:rPr>
              <a:t>Victoria University of Wellington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9185" y="6092826"/>
            <a:ext cx="11713633" cy="85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NZ" sz="140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274946" y="6381750"/>
            <a:ext cx="4715009" cy="30777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rIns="0">
            <a:spAutoFit/>
          </a:bodyPr>
          <a:lstStyle/>
          <a:p>
            <a:pPr algn="ctr">
              <a:defRPr/>
            </a:pPr>
            <a:r>
              <a:rPr lang="en-NZ" sz="1400">
                <a:solidFill>
                  <a:srgbClr val="3333CC"/>
                </a:solidFill>
              </a:rPr>
              <a:t>Copyright: Peter Andreae, Victoria University of Wellington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8879417" y="6381750"/>
            <a:ext cx="1056216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>
              <a:solidFill>
                <a:schemeClr val="accent2"/>
              </a:solidFill>
            </a:endParaRP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239185" y="1268414"/>
            <a:ext cx="11713633" cy="1944687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9184" y="0"/>
            <a:ext cx="1076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5534" y="981075"/>
            <a:ext cx="11700933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8902165" y="6708775"/>
            <a:ext cx="3008320" cy="153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18000" tIns="0" rIns="18000" bIns="0">
            <a:spAutoFit/>
          </a:bodyPr>
          <a:lstStyle/>
          <a:p>
            <a:pPr algn="r">
              <a:defRPr/>
            </a:pPr>
            <a:r>
              <a:rPr lang="en-US" sz="1000" dirty="0">
                <a:latin typeface="Arial Unicode MS" pitchFamily="34" charset="-128"/>
                <a:cs typeface="Arial" charset="0"/>
              </a:rPr>
              <a:t>© </a:t>
            </a:r>
            <a:r>
              <a:rPr lang="en-NZ" sz="1000" dirty="0">
                <a:latin typeface="Arial Unicode MS" pitchFamily="34" charset="-128"/>
                <a:cs typeface="Arial" charset="0"/>
              </a:rPr>
              <a:t>Peter </a:t>
            </a:r>
            <a:r>
              <a:rPr lang="en-NZ" sz="1000" dirty="0" err="1" smtClean="0">
                <a:latin typeface="Arial Unicode MS" pitchFamily="34" charset="-128"/>
                <a:cs typeface="Arial" charset="0"/>
              </a:rPr>
              <a:t>Andreae</a:t>
            </a:r>
            <a:r>
              <a:rPr lang="en-NZ" sz="1000" dirty="0" smtClean="0">
                <a:latin typeface="Arial Unicode MS" pitchFamily="34" charset="-128"/>
                <a:cs typeface="Arial" charset="0"/>
              </a:rPr>
              <a:t>, </a:t>
            </a:r>
            <a:r>
              <a:rPr lang="en-NZ" sz="1000" dirty="0" err="1" smtClean="0">
                <a:latin typeface="Arial Unicode MS" pitchFamily="34" charset="-128"/>
                <a:cs typeface="Arial" charset="0"/>
              </a:rPr>
              <a:t>Karsten</a:t>
            </a:r>
            <a:r>
              <a:rPr lang="en-NZ" sz="1000" dirty="0" smtClean="0">
                <a:latin typeface="Arial Unicode MS" pitchFamily="34" charset="-128"/>
                <a:cs typeface="Arial" charset="0"/>
              </a:rPr>
              <a:t> </a:t>
            </a:r>
            <a:r>
              <a:rPr lang="en-NZ" sz="1000" dirty="0" err="1" smtClean="0">
                <a:latin typeface="Arial Unicode MS" pitchFamily="34" charset="-128"/>
                <a:cs typeface="Arial" charset="0"/>
              </a:rPr>
              <a:t>Lundqvist</a:t>
            </a:r>
            <a:r>
              <a:rPr lang="en-NZ" sz="1000" dirty="0" smtClean="0">
                <a:latin typeface="Arial Unicode MS" pitchFamily="34" charset="-128"/>
                <a:cs typeface="Arial" charset="0"/>
              </a:rPr>
              <a:t>, Michael Homer</a:t>
            </a:r>
            <a:endParaRPr lang="en-NZ" sz="1000" dirty="0">
              <a:latin typeface="Arial Unicode MS" pitchFamily="34" charset="-128"/>
              <a:cs typeface="Arial" charset="0"/>
            </a:endParaRPr>
          </a:p>
        </p:txBody>
      </p:sp>
      <p:sp>
        <p:nvSpPr>
          <p:cNvPr id="56326" name="Line 6"/>
          <p:cNvSpPr>
            <a:spLocks noChangeShapeType="1"/>
          </p:cNvSpPr>
          <p:nvPr/>
        </p:nvSpPr>
        <p:spPr bwMode="auto">
          <a:xfrm>
            <a:off x="334434" y="692150"/>
            <a:ext cx="9410700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NZ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1" r:id="rId2"/>
    <p:sldLayoutId id="2147483672" r:id="rId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tabLst>
          <a:tab pos="6997700" algn="r"/>
        </a:tabLst>
        <a:defRPr sz="36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tabLst>
          <a:tab pos="6997700" algn="r"/>
        </a:tabLst>
        <a:defRPr sz="3600" b="1">
          <a:solidFill>
            <a:schemeClr val="accent2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tabLst>
          <a:tab pos="6997700" algn="r"/>
        </a:tabLst>
        <a:defRPr sz="3600" b="1">
          <a:solidFill>
            <a:schemeClr val="accent2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tabLst>
          <a:tab pos="6997700" algn="r"/>
        </a:tabLst>
        <a:defRPr sz="3600" b="1">
          <a:solidFill>
            <a:schemeClr val="accent2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tabLst>
          <a:tab pos="6997700" algn="r"/>
        </a:tabLst>
        <a:defRPr sz="3600" b="1">
          <a:solidFill>
            <a:schemeClr val="accent2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tabLst>
          <a:tab pos="6997700" algn="r"/>
        </a:tabLst>
        <a:defRPr sz="3600" b="1">
          <a:solidFill>
            <a:schemeClr val="accent2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tabLst>
          <a:tab pos="6997700" algn="r"/>
        </a:tabLst>
        <a:defRPr sz="3600" b="1">
          <a:solidFill>
            <a:schemeClr val="accent2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tabLst>
          <a:tab pos="6997700" algn="r"/>
        </a:tabLst>
        <a:defRPr sz="3600" b="1">
          <a:solidFill>
            <a:schemeClr val="accent2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tabLst>
          <a:tab pos="6997700" algn="r"/>
        </a:tabLst>
        <a:defRPr sz="3600" b="1">
          <a:solidFill>
            <a:schemeClr val="accent2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9pPr>
    </p:titleStyle>
    <p:bodyStyle>
      <a:lvl1pPr marL="266700" indent="-2667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19367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04775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455738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18637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3209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7781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2353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6925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/>
              <a:t>Coercion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NZ" dirty="0"/>
              <a:t>Mismatching types:</a:t>
            </a:r>
          </a:p>
          <a:p>
            <a:pPr lvl="1" eaLnBrk="1" hangingPunct="1">
              <a:buFontTx/>
              <a:buNone/>
            </a:pPr>
            <a:r>
              <a:rPr lang="en-NZ" dirty="0">
                <a:solidFill>
                  <a:srgbClr val="FF0000"/>
                </a:solidFill>
              </a:rPr>
              <a:t>	double</a:t>
            </a:r>
            <a:r>
              <a:rPr lang="en-NZ" dirty="0"/>
              <a:t> </a:t>
            </a:r>
            <a:r>
              <a:rPr lang="en-NZ" dirty="0" err="1"/>
              <a:t>num</a:t>
            </a:r>
            <a:r>
              <a:rPr lang="en-NZ" dirty="0"/>
              <a:t> = </a:t>
            </a:r>
            <a:r>
              <a:rPr lang="en-NZ" dirty="0" err="1"/>
              <a:t>scan.</a:t>
            </a:r>
            <a:r>
              <a:rPr lang="en-NZ" u="sng" dirty="0" err="1"/>
              <a:t>nextInt</a:t>
            </a:r>
            <a:r>
              <a:rPr lang="en-NZ" dirty="0"/>
              <a:t>( );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NZ" dirty="0">
                <a:solidFill>
                  <a:srgbClr val="FF0000"/>
                </a:solidFill>
              </a:rPr>
              <a:t>	</a:t>
            </a:r>
            <a:r>
              <a:rPr lang="en-NZ" dirty="0" err="1">
                <a:solidFill>
                  <a:srgbClr val="FF0000"/>
                </a:solidFill>
              </a:rPr>
              <a:t>int</a:t>
            </a:r>
            <a:r>
              <a:rPr lang="en-NZ" dirty="0"/>
              <a:t> number = </a:t>
            </a:r>
            <a:r>
              <a:rPr lang="en-NZ" dirty="0" err="1"/>
              <a:t>scan.</a:t>
            </a:r>
            <a:r>
              <a:rPr lang="en-NZ" u="sng" dirty="0" err="1"/>
              <a:t>nextDouble</a:t>
            </a:r>
            <a:r>
              <a:rPr lang="en-NZ" dirty="0"/>
              <a:t>( );          </a:t>
            </a:r>
            <a:r>
              <a:rPr lang="en-NZ" dirty="0">
                <a:sym typeface="Wingdings" pitchFamily="2" charset="2"/>
              </a:rPr>
              <a:t> </a:t>
            </a:r>
            <a:r>
              <a:rPr lang="en-NZ" i="1" dirty="0">
                <a:sym typeface="Wingdings" pitchFamily="2" charset="2"/>
              </a:rPr>
              <a:t>Can't do this</a:t>
            </a:r>
            <a:endParaRPr lang="en-NZ" i="1" dirty="0"/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NZ" dirty="0"/>
              <a:t>	</a:t>
            </a:r>
            <a:r>
              <a:rPr lang="en-NZ" dirty="0">
                <a:solidFill>
                  <a:srgbClr val="FF0000"/>
                </a:solidFill>
              </a:rPr>
              <a:t>double</a:t>
            </a:r>
            <a:r>
              <a:rPr lang="en-NZ" dirty="0"/>
              <a:t> </a:t>
            </a:r>
            <a:r>
              <a:rPr lang="en-NZ" dirty="0" err="1"/>
              <a:t>squareroot</a:t>
            </a:r>
            <a:r>
              <a:rPr lang="en-NZ" dirty="0"/>
              <a:t>  =  </a:t>
            </a:r>
            <a:r>
              <a:rPr lang="en-NZ" dirty="0" err="1"/>
              <a:t>Math.</a:t>
            </a:r>
            <a:r>
              <a:rPr lang="en-NZ" u="sng" dirty="0" err="1"/>
              <a:t>sqrt</a:t>
            </a:r>
            <a:r>
              <a:rPr lang="en-NZ" dirty="0"/>
              <a:t>(25);     </a:t>
            </a:r>
            <a:r>
              <a:rPr lang="en-NZ" dirty="0">
                <a:sym typeface="Wingdings" pitchFamily="2" charset="2"/>
              </a:rPr>
              <a:t> </a:t>
            </a:r>
            <a:r>
              <a:rPr lang="en-NZ" i="1" dirty="0"/>
              <a:t>but </a:t>
            </a:r>
            <a:r>
              <a:rPr lang="en-NZ" i="1" dirty="0" err="1"/>
              <a:t>sqrt</a:t>
            </a:r>
            <a:r>
              <a:rPr lang="en-NZ" i="1" dirty="0"/>
              <a:t> wants double?</a:t>
            </a:r>
            <a:endParaRPr lang="en-NZ" dirty="0"/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NZ" dirty="0"/>
              <a:t>	</a:t>
            </a:r>
            <a:r>
              <a:rPr lang="en-NZ" dirty="0">
                <a:solidFill>
                  <a:srgbClr val="FF0000"/>
                </a:solidFill>
              </a:rPr>
              <a:t>String</a:t>
            </a:r>
            <a:r>
              <a:rPr lang="en-NZ" dirty="0"/>
              <a:t> name = “number-” + </a:t>
            </a:r>
            <a:r>
              <a:rPr lang="en-NZ" dirty="0" err="1"/>
              <a:t>num</a:t>
            </a:r>
            <a:r>
              <a:rPr lang="en-NZ" dirty="0"/>
              <a:t>;</a:t>
            </a:r>
          </a:p>
          <a:p>
            <a:pPr eaLnBrk="1" hangingPunct="1">
              <a:spcBef>
                <a:spcPct val="70000"/>
              </a:spcBef>
            </a:pPr>
            <a:r>
              <a:rPr lang="en-NZ" dirty="0"/>
              <a:t>Java will “coerce” a value to the needed type if it can: </a:t>
            </a:r>
            <a:r>
              <a:rPr lang="en-NZ" dirty="0" err="1"/>
              <a:t>eg</a:t>
            </a:r>
            <a:endParaRPr lang="en-NZ" dirty="0"/>
          </a:p>
          <a:p>
            <a:pPr lvl="1" eaLnBrk="1" hangingPunct="1"/>
            <a:r>
              <a:rPr lang="en-NZ" dirty="0"/>
              <a:t>If a method needs a </a:t>
            </a:r>
            <a:r>
              <a:rPr lang="en-NZ" dirty="0">
                <a:solidFill>
                  <a:srgbClr val="FF0000"/>
                </a:solidFill>
              </a:rPr>
              <a:t>double</a:t>
            </a:r>
            <a:r>
              <a:rPr lang="en-NZ" dirty="0"/>
              <a:t> and is given an </a:t>
            </a:r>
            <a:r>
              <a:rPr lang="en-NZ" dirty="0" err="1">
                <a:solidFill>
                  <a:srgbClr val="FF0000"/>
                </a:solidFill>
              </a:rPr>
              <a:t>int</a:t>
            </a:r>
            <a:r>
              <a:rPr lang="en-NZ" dirty="0"/>
              <a:t>:</a:t>
            </a:r>
          </a:p>
          <a:p>
            <a:pPr lvl="1" eaLnBrk="1" hangingPunct="1">
              <a:spcBef>
                <a:spcPct val="10000"/>
              </a:spcBef>
            </a:pPr>
            <a:r>
              <a:rPr lang="en-NZ" dirty="0"/>
              <a:t>If an </a:t>
            </a:r>
            <a:r>
              <a:rPr lang="en-NZ" dirty="0" err="1">
                <a:solidFill>
                  <a:srgbClr val="FF0000"/>
                </a:solidFill>
              </a:rPr>
              <a:t>int</a:t>
            </a:r>
            <a:r>
              <a:rPr lang="en-NZ" dirty="0"/>
              <a:t> is assigned to a </a:t>
            </a:r>
            <a:r>
              <a:rPr lang="en-NZ" dirty="0">
                <a:solidFill>
                  <a:srgbClr val="FF0000"/>
                </a:solidFill>
              </a:rPr>
              <a:t>double</a:t>
            </a:r>
            <a:r>
              <a:rPr lang="en-NZ" dirty="0"/>
              <a:t> variable</a:t>
            </a:r>
          </a:p>
          <a:p>
            <a:pPr lvl="1" eaLnBrk="1" hangingPunct="1">
              <a:spcBef>
                <a:spcPct val="10000"/>
              </a:spcBef>
            </a:pPr>
            <a:r>
              <a:rPr lang="en-NZ" dirty="0"/>
              <a:t>If “adding” any value to a </a:t>
            </a:r>
            <a:r>
              <a:rPr lang="en-NZ" dirty="0">
                <a:solidFill>
                  <a:srgbClr val="FF0000"/>
                </a:solidFill>
              </a:rPr>
              <a:t>String</a:t>
            </a:r>
            <a:r>
              <a:rPr lang="en-NZ" dirty="0"/>
              <a:t> </a:t>
            </a:r>
          </a:p>
          <a:p>
            <a:pPr eaLnBrk="1" hangingPunct="1">
              <a:spcBef>
                <a:spcPct val="70000"/>
              </a:spcBef>
            </a:pPr>
            <a:r>
              <a:rPr lang="en-NZ" dirty="0"/>
              <a:t>But only if it does not lose any information:</a:t>
            </a:r>
          </a:p>
          <a:p>
            <a:pPr lvl="1" eaLnBrk="1" hangingPunct="1">
              <a:spcBef>
                <a:spcPct val="10000"/>
              </a:spcBef>
            </a:pPr>
            <a:r>
              <a:rPr lang="en-NZ" dirty="0"/>
              <a:t>WON’T coerce a </a:t>
            </a:r>
            <a:r>
              <a:rPr lang="en-NZ" dirty="0">
                <a:solidFill>
                  <a:srgbClr val="FF0000"/>
                </a:solidFill>
              </a:rPr>
              <a:t>double</a:t>
            </a:r>
            <a:r>
              <a:rPr lang="en-NZ" dirty="0"/>
              <a:t> to an </a:t>
            </a:r>
            <a:r>
              <a:rPr lang="en-NZ" dirty="0" err="1">
                <a:solidFill>
                  <a:srgbClr val="FF0000"/>
                </a:solidFill>
              </a:rPr>
              <a:t>int</a:t>
            </a:r>
            <a:endParaRPr lang="en-NZ" dirty="0">
              <a:solidFill>
                <a:srgbClr val="FF0000"/>
              </a:solidFill>
            </a:endParaRPr>
          </a:p>
          <a:p>
            <a:pPr lvl="1" eaLnBrk="1" hangingPunct="1">
              <a:spcBef>
                <a:spcPct val="10000"/>
              </a:spcBef>
            </a:pPr>
            <a:r>
              <a:rPr lang="en-NZ" dirty="0"/>
              <a:t>WON’T coerce a </a:t>
            </a:r>
            <a:r>
              <a:rPr lang="en-NZ" dirty="0">
                <a:solidFill>
                  <a:srgbClr val="FF0000"/>
                </a:solidFill>
              </a:rPr>
              <a:t>String</a:t>
            </a:r>
            <a:r>
              <a:rPr lang="en-NZ" dirty="0"/>
              <a:t> to a number, or vice versa</a:t>
            </a:r>
          </a:p>
          <a:p>
            <a:pPr lvl="2" eaLnBrk="1" hangingPunct="1">
              <a:spcBef>
                <a:spcPct val="10000"/>
              </a:spcBef>
            </a:pPr>
            <a:r>
              <a:rPr lang="en-NZ" dirty="0"/>
              <a:t>except when “adding” a number to a </a:t>
            </a:r>
            <a:r>
              <a:rPr lang="en-NZ" dirty="0">
                <a:solidFill>
                  <a:srgbClr val="FF0000"/>
                </a:solidFill>
              </a:rPr>
              <a:t>String</a:t>
            </a:r>
            <a:endParaRPr lang="en-NZ" dirty="0"/>
          </a:p>
          <a:p>
            <a:pPr lvl="1" eaLnBrk="1" hangingPunct="1">
              <a:spcBef>
                <a:spcPct val="10000"/>
              </a:spcBef>
            </a:pPr>
            <a:r>
              <a:rPr lang="en-NZ" dirty="0"/>
              <a:t>WON’T coerce any object to a mismatching type</a:t>
            </a:r>
          </a:p>
          <a:p>
            <a:pPr lvl="2" eaLnBrk="1" hangingPunct="1">
              <a:spcBef>
                <a:spcPct val="10000"/>
              </a:spcBef>
            </a:pPr>
            <a:r>
              <a:rPr lang="en-NZ" dirty="0"/>
              <a:t>except when printing or “adding” to a </a:t>
            </a:r>
            <a:r>
              <a:rPr lang="en-NZ" dirty="0">
                <a:solidFill>
                  <a:srgbClr val="FF0000"/>
                </a:solidFill>
              </a:rPr>
              <a:t>String</a:t>
            </a:r>
            <a:r>
              <a:rPr lang="en-NZ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495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4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/>
              <a:t>Casting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NZ" dirty="0"/>
              <a:t>Where it makes sense to convert a value into another type,</a:t>
            </a:r>
            <a:br>
              <a:rPr lang="en-NZ" dirty="0"/>
            </a:br>
            <a:r>
              <a:rPr lang="en-NZ" dirty="0"/>
              <a:t>but some information may be lost...</a:t>
            </a:r>
          </a:p>
          <a:p>
            <a:pPr>
              <a:spcBef>
                <a:spcPts val="1800"/>
              </a:spcBef>
            </a:pPr>
            <a:r>
              <a:rPr lang="en-NZ" dirty="0"/>
              <a:t>You can </a:t>
            </a:r>
            <a:r>
              <a:rPr lang="en-NZ" i="1" dirty="0"/>
              <a:t>sometimes</a:t>
            </a:r>
            <a:r>
              <a:rPr lang="en-NZ" dirty="0"/>
              <a:t>  “cast” the value to the other type:</a:t>
            </a:r>
          </a:p>
          <a:p>
            <a:pPr lvl="1" eaLnBrk="1" hangingPunct="1">
              <a:spcBef>
                <a:spcPct val="70000"/>
              </a:spcBef>
              <a:buFontTx/>
              <a:buNone/>
            </a:pPr>
            <a:r>
              <a:rPr lang="en-NZ" dirty="0" err="1">
                <a:solidFill>
                  <a:srgbClr val="FF0000"/>
                </a:solidFill>
              </a:rPr>
              <a:t>int</a:t>
            </a:r>
            <a:r>
              <a:rPr lang="en-NZ" dirty="0"/>
              <a:t> number = (</a:t>
            </a:r>
            <a:r>
              <a:rPr lang="en-NZ" dirty="0" err="1">
                <a:solidFill>
                  <a:srgbClr val="FF0000"/>
                </a:solidFill>
              </a:rPr>
              <a:t>int</a:t>
            </a:r>
            <a:r>
              <a:rPr lang="en-NZ" dirty="0"/>
              <a:t>) </a:t>
            </a:r>
            <a:r>
              <a:rPr lang="en-NZ" dirty="0" err="1"/>
              <a:t>Math.</a:t>
            </a:r>
            <a:r>
              <a:rPr lang="en-NZ" u="sng" dirty="0" err="1"/>
              <a:t>sqrt</a:t>
            </a:r>
            <a:r>
              <a:rPr lang="en-NZ" dirty="0"/>
              <a:t>(49.5);</a:t>
            </a:r>
          </a:p>
          <a:p>
            <a:pPr lvl="1" eaLnBrk="1" hangingPunct="1">
              <a:spcBef>
                <a:spcPct val="40000"/>
              </a:spcBef>
              <a:buFontTx/>
              <a:buNone/>
            </a:pPr>
            <a:r>
              <a:rPr lang="en-NZ" dirty="0">
                <a:solidFill>
                  <a:srgbClr val="FF0000"/>
                </a:solidFill>
              </a:rPr>
              <a:t>float</a:t>
            </a:r>
            <a:r>
              <a:rPr lang="en-NZ" dirty="0"/>
              <a:t> red =  (</a:t>
            </a:r>
            <a:r>
              <a:rPr lang="en-NZ" dirty="0">
                <a:solidFill>
                  <a:srgbClr val="FF0000"/>
                </a:solidFill>
              </a:rPr>
              <a:t>float</a:t>
            </a:r>
            <a:r>
              <a:rPr lang="en-NZ" dirty="0"/>
              <a:t>) </a:t>
            </a:r>
            <a:r>
              <a:rPr lang="en-NZ" dirty="0" err="1"/>
              <a:t>Math.random</a:t>
            </a:r>
            <a:r>
              <a:rPr lang="en-NZ" dirty="0"/>
              <a:t>();</a:t>
            </a:r>
          </a:p>
          <a:p>
            <a:pPr eaLnBrk="1" hangingPunct="1">
              <a:spcBef>
                <a:spcPct val="70000"/>
              </a:spcBef>
              <a:buFontTx/>
              <a:buNone/>
            </a:pPr>
            <a:r>
              <a:rPr lang="en-NZ" dirty="0"/>
              <a:t>		  </a:t>
            </a:r>
          </a:p>
          <a:p>
            <a:pPr>
              <a:spcBef>
                <a:spcPts val="3600"/>
              </a:spcBef>
            </a:pPr>
            <a:r>
              <a:rPr lang="en-NZ" dirty="0"/>
              <a:t>casting a </a:t>
            </a:r>
            <a:r>
              <a:rPr lang="en-NZ" dirty="0">
                <a:solidFill>
                  <a:srgbClr val="FF0000"/>
                </a:solidFill>
              </a:rPr>
              <a:t>double</a:t>
            </a:r>
            <a:r>
              <a:rPr lang="en-NZ" dirty="0"/>
              <a:t> to an </a:t>
            </a:r>
            <a:r>
              <a:rPr lang="en-NZ" dirty="0" err="1">
                <a:solidFill>
                  <a:srgbClr val="FF0000"/>
                </a:solidFill>
              </a:rPr>
              <a:t>int</a:t>
            </a:r>
            <a:r>
              <a:rPr lang="en-NZ" dirty="0"/>
              <a:t> will lose the fractional part</a:t>
            </a:r>
            <a:br>
              <a:rPr lang="en-NZ" dirty="0"/>
            </a:br>
            <a:r>
              <a:rPr lang="en-NZ" dirty="0"/>
              <a:t>and may mess up the value if the number is too big!</a:t>
            </a:r>
          </a:p>
          <a:p>
            <a:pPr eaLnBrk="1" hangingPunct="1">
              <a:spcBef>
                <a:spcPct val="70000"/>
              </a:spcBef>
            </a:pPr>
            <a:r>
              <a:rPr lang="en-NZ" dirty="0"/>
              <a:t>Not everything can be cast to everything else!</a:t>
            </a:r>
          </a:p>
          <a:p>
            <a:pPr lvl="1" eaLnBrk="1" hangingPunct="1">
              <a:spcBef>
                <a:spcPct val="70000"/>
              </a:spcBef>
            </a:pPr>
            <a:r>
              <a:rPr lang="en-NZ" dirty="0">
                <a:solidFill>
                  <a:srgbClr val="FF0000"/>
                </a:solidFill>
              </a:rPr>
              <a:t>Scanner</a:t>
            </a:r>
            <a:r>
              <a:rPr lang="en-NZ" dirty="0"/>
              <a:t> scan = ( </a:t>
            </a:r>
            <a:r>
              <a:rPr lang="en-NZ" dirty="0">
                <a:solidFill>
                  <a:srgbClr val="FF0000"/>
                </a:solidFill>
              </a:rPr>
              <a:t>Scanner</a:t>
            </a:r>
            <a:r>
              <a:rPr lang="en-NZ" dirty="0"/>
              <a:t> ) (</a:t>
            </a:r>
            <a:r>
              <a:rPr lang="en-NZ" dirty="0">
                <a:solidFill>
                  <a:srgbClr val="990000"/>
                </a:solidFill>
              </a:rPr>
              <a:t>new</a:t>
            </a:r>
            <a:r>
              <a:rPr lang="en-NZ" dirty="0"/>
              <a:t> File(</a:t>
            </a:r>
            <a:r>
              <a:rPr lang="en-NZ" dirty="0">
                <a:solidFill>
                  <a:srgbClr val="339933"/>
                </a:solidFill>
              </a:rPr>
              <a:t>“data.txt”</a:t>
            </a:r>
            <a:r>
              <a:rPr lang="en-NZ" dirty="0"/>
              <a:t>));</a:t>
            </a:r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2276475" y="5805489"/>
            <a:ext cx="4319588" cy="720725"/>
          </a:xfrm>
          <a:prstGeom prst="line">
            <a:avLst/>
          </a:prstGeom>
          <a:noFill/>
          <a:ln w="28575">
            <a:solidFill>
              <a:srgbClr val="339933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NZ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 flipV="1">
            <a:off x="2276475" y="5805489"/>
            <a:ext cx="4319588" cy="720725"/>
          </a:xfrm>
          <a:prstGeom prst="line">
            <a:avLst/>
          </a:prstGeom>
          <a:noFill/>
          <a:ln w="28575">
            <a:solidFill>
              <a:srgbClr val="339933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NZ"/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3024188" y="3643313"/>
            <a:ext cx="431800" cy="360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NZ" sz="2000" b="1">
                <a:latin typeface="Arial Unicode MS" pitchFamily="34" charset="-128"/>
              </a:rPr>
              <a:t>(</a:t>
            </a:r>
          </a:p>
        </p:txBody>
      </p:sp>
      <p:sp>
        <p:nvSpPr>
          <p:cNvPr id="16391" name="Rectangle 6"/>
          <p:cNvSpPr>
            <a:spLocks noChangeArrowheads="1"/>
          </p:cNvSpPr>
          <p:nvPr/>
        </p:nvSpPr>
        <p:spPr bwMode="auto">
          <a:xfrm>
            <a:off x="3849688" y="3643313"/>
            <a:ext cx="1762125" cy="360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NZ" sz="2000" dirty="0">
                <a:solidFill>
                  <a:srgbClr val="FF0000"/>
                </a:solidFill>
              </a:rPr>
              <a:t>〈new type〉</a:t>
            </a:r>
            <a:endParaRPr lang="en-NZ" sz="2000" i="1" dirty="0">
              <a:latin typeface="Arial Unicode MS" pitchFamily="34" charset="-128"/>
            </a:endParaRPr>
          </a:p>
        </p:txBody>
      </p:sp>
      <p:sp>
        <p:nvSpPr>
          <p:cNvPr id="16392" name="Rectangle 7"/>
          <p:cNvSpPr>
            <a:spLocks noChangeArrowheads="1"/>
          </p:cNvSpPr>
          <p:nvPr/>
        </p:nvSpPr>
        <p:spPr bwMode="auto">
          <a:xfrm>
            <a:off x="6023992" y="3643313"/>
            <a:ext cx="431800" cy="360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NZ" sz="2000" b="1">
                <a:latin typeface="Arial Unicode MS" pitchFamily="34" charset="-128"/>
              </a:rPr>
              <a:t>)</a:t>
            </a:r>
          </a:p>
        </p:txBody>
      </p:sp>
      <p:cxnSp>
        <p:nvCxnSpPr>
          <p:cNvPr id="16393" name="AutoShape 13"/>
          <p:cNvCxnSpPr>
            <a:cxnSpLocks noChangeShapeType="1"/>
            <a:stCxn id="16390" idx="3"/>
            <a:endCxn id="16391" idx="1"/>
          </p:cNvCxnSpPr>
          <p:nvPr/>
        </p:nvCxnSpPr>
        <p:spPr bwMode="auto">
          <a:xfrm>
            <a:off x="3455989" y="3823494"/>
            <a:ext cx="393699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</p:cxnSp>
      <p:cxnSp>
        <p:nvCxnSpPr>
          <p:cNvPr id="16394" name="AutoShape 14"/>
          <p:cNvCxnSpPr>
            <a:cxnSpLocks noChangeShapeType="1"/>
            <a:stCxn id="16391" idx="3"/>
            <a:endCxn id="16392" idx="1"/>
          </p:cNvCxnSpPr>
          <p:nvPr/>
        </p:nvCxnSpPr>
        <p:spPr bwMode="auto">
          <a:xfrm>
            <a:off x="5611812" y="3823494"/>
            <a:ext cx="41218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</p:cxnSp>
      <p:sp>
        <p:nvSpPr>
          <p:cNvPr id="16395" name="Rectangle 18"/>
          <p:cNvSpPr>
            <a:spLocks noChangeArrowheads="1"/>
          </p:cNvSpPr>
          <p:nvPr/>
        </p:nvSpPr>
        <p:spPr bwMode="auto">
          <a:xfrm>
            <a:off x="6816154" y="3643313"/>
            <a:ext cx="1852265" cy="360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NZ" sz="2000" dirty="0"/>
              <a:t>〈expression〉</a:t>
            </a:r>
            <a:endParaRPr lang="en-NZ" sz="2000" b="1" dirty="0">
              <a:latin typeface="Arial Unicode MS" pitchFamily="34" charset="-128"/>
            </a:endParaRPr>
          </a:p>
        </p:txBody>
      </p:sp>
      <p:cxnSp>
        <p:nvCxnSpPr>
          <p:cNvPr id="16396" name="AutoShape 21"/>
          <p:cNvCxnSpPr>
            <a:cxnSpLocks noChangeShapeType="1"/>
            <a:stCxn id="16392" idx="3"/>
            <a:endCxn id="16395" idx="1"/>
          </p:cNvCxnSpPr>
          <p:nvPr/>
        </p:nvCxnSpPr>
        <p:spPr bwMode="auto">
          <a:xfrm>
            <a:off x="6455793" y="3823494"/>
            <a:ext cx="360361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</p:cxnSp>
    </p:spTree>
    <p:extLst>
      <p:ext uri="{BB962C8B-B14F-4D97-AF65-F5344CB8AC3E}">
        <p14:creationId xmlns:p14="http://schemas.microsoft.com/office/powerpoint/2010/main" val="143445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/>
      <p:bldP spid="1638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dirty="0"/>
              <a:t>More about   static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None/>
              <a:tabLst>
                <a:tab pos="631825" algn="l"/>
              </a:tabLst>
            </a:pPr>
            <a:r>
              <a:rPr lang="en-NZ" dirty="0">
                <a:solidFill>
                  <a:srgbClr val="3333CC"/>
                </a:solidFill>
              </a:rPr>
              <a:t>/** Play a guessing game with the user*/</a:t>
            </a:r>
          </a:p>
          <a:p>
            <a:pPr lvl="1">
              <a:spcBef>
                <a:spcPct val="0"/>
              </a:spcBef>
              <a:buNone/>
              <a:tabLst>
                <a:tab pos="631825" algn="l"/>
              </a:tabLst>
            </a:pPr>
            <a:r>
              <a:rPr lang="en-NZ" b="1" dirty="0">
                <a:solidFill>
                  <a:srgbClr val="990000"/>
                </a:solidFill>
              </a:rPr>
              <a:t>public</a:t>
            </a:r>
            <a:r>
              <a:rPr lang="en-NZ" dirty="0"/>
              <a:t>  </a:t>
            </a:r>
            <a:r>
              <a:rPr lang="en-NZ" b="1" dirty="0">
                <a:solidFill>
                  <a:srgbClr val="990000"/>
                </a:solidFill>
              </a:rPr>
              <a:t>class</a:t>
            </a:r>
            <a:r>
              <a:rPr lang="en-NZ" dirty="0"/>
              <a:t>  </a:t>
            </a:r>
            <a:r>
              <a:rPr lang="en-NZ" dirty="0" err="1"/>
              <a:t>GuessingGame</a:t>
            </a:r>
            <a:r>
              <a:rPr lang="en-NZ" dirty="0"/>
              <a:t>{</a:t>
            </a:r>
          </a:p>
          <a:p>
            <a:pPr lvl="2">
              <a:spcBef>
                <a:spcPts val="900"/>
              </a:spcBef>
              <a:buNone/>
              <a:tabLst>
                <a:tab pos="631825" algn="l"/>
              </a:tabLst>
            </a:pPr>
            <a:r>
              <a:rPr lang="en-AU" b="1" dirty="0">
                <a:solidFill>
                  <a:srgbClr val="990000"/>
                </a:solidFill>
              </a:rPr>
              <a:t>public</a:t>
            </a:r>
            <a:r>
              <a:rPr lang="en-AU" dirty="0"/>
              <a:t>  </a:t>
            </a:r>
            <a:r>
              <a:rPr lang="en-AU" b="1" dirty="0">
                <a:solidFill>
                  <a:srgbClr val="990000"/>
                </a:solidFill>
              </a:rPr>
              <a:t>static</a:t>
            </a:r>
            <a:r>
              <a:rPr lang="en-AU" dirty="0"/>
              <a:t>  </a:t>
            </a:r>
            <a:r>
              <a:rPr lang="en-AU" b="1" dirty="0">
                <a:solidFill>
                  <a:srgbClr val="990000"/>
                </a:solidFill>
              </a:rPr>
              <a:t>final </a:t>
            </a:r>
            <a:r>
              <a:rPr lang="en-AU" dirty="0"/>
              <a:t> </a:t>
            </a:r>
            <a:r>
              <a:rPr lang="en-AU" dirty="0" err="1">
                <a:solidFill>
                  <a:srgbClr val="FF0000"/>
                </a:solidFill>
              </a:rPr>
              <a:t>int</a:t>
            </a:r>
            <a:r>
              <a:rPr lang="en-AU" dirty="0"/>
              <a:t> </a:t>
            </a:r>
            <a:r>
              <a:rPr lang="en-AU" dirty="0" err="1"/>
              <a:t>maxValue</a:t>
            </a:r>
            <a:r>
              <a:rPr lang="en-AU" dirty="0"/>
              <a:t> = 40;</a:t>
            </a:r>
            <a:endParaRPr lang="en-NZ" dirty="0"/>
          </a:p>
          <a:p>
            <a:pPr lvl="2">
              <a:spcBef>
                <a:spcPts val="900"/>
              </a:spcBef>
              <a:buNone/>
              <a:tabLst>
                <a:tab pos="631825" algn="l"/>
              </a:tabLst>
            </a:pPr>
            <a:r>
              <a:rPr lang="en-AU" b="1" dirty="0">
                <a:solidFill>
                  <a:srgbClr val="990000"/>
                </a:solidFill>
              </a:rPr>
              <a:t>public</a:t>
            </a:r>
            <a:r>
              <a:rPr lang="en-AU" dirty="0"/>
              <a:t>  </a:t>
            </a:r>
            <a:r>
              <a:rPr lang="en-AU" dirty="0" err="1" smtClean="0"/>
              <a:t>GuessingGame</a:t>
            </a:r>
            <a:r>
              <a:rPr lang="en-AU" dirty="0" smtClean="0"/>
              <a:t>() {</a:t>
            </a:r>
            <a:endParaRPr lang="en-AU" dirty="0"/>
          </a:p>
          <a:p>
            <a:pPr lvl="3">
              <a:spcBef>
                <a:spcPts val="0"/>
              </a:spcBef>
              <a:buNone/>
              <a:tabLst>
                <a:tab pos="631825" algn="l"/>
              </a:tabLst>
            </a:pPr>
            <a:r>
              <a:rPr lang="en-AU" dirty="0" err="1"/>
              <a:t>UI.addButton</a:t>
            </a:r>
            <a:r>
              <a:rPr lang="en-AU" dirty="0"/>
              <a:t>(</a:t>
            </a:r>
            <a:r>
              <a:rPr lang="en-AU" dirty="0">
                <a:solidFill>
                  <a:srgbClr val="009900"/>
                </a:solidFill>
              </a:rPr>
              <a:t>“Play”</a:t>
            </a:r>
            <a:r>
              <a:rPr lang="en-AU" dirty="0"/>
              <a:t>, this::</a:t>
            </a:r>
            <a:r>
              <a:rPr lang="en-AU" dirty="0" err="1"/>
              <a:t>playGame</a:t>
            </a:r>
            <a:r>
              <a:rPr lang="en-AU" dirty="0"/>
              <a:t>);</a:t>
            </a:r>
          </a:p>
          <a:p>
            <a:pPr lvl="2">
              <a:spcBef>
                <a:spcPts val="0"/>
              </a:spcBef>
              <a:buNone/>
              <a:tabLst>
                <a:tab pos="631825" algn="l"/>
              </a:tabLst>
            </a:pPr>
            <a:r>
              <a:rPr lang="en-AU" dirty="0"/>
              <a:t>}</a:t>
            </a:r>
          </a:p>
          <a:p>
            <a:pPr lvl="2">
              <a:spcBef>
                <a:spcPts val="600"/>
              </a:spcBef>
              <a:buNone/>
              <a:tabLst>
                <a:tab pos="631825" algn="l"/>
              </a:tabLst>
            </a:pPr>
            <a:r>
              <a:rPr lang="en-NZ" dirty="0">
                <a:solidFill>
                  <a:srgbClr val="3333CC"/>
                </a:solidFill>
              </a:rPr>
              <a:t>/** plays rounds of game*/</a:t>
            </a:r>
          </a:p>
          <a:p>
            <a:pPr lvl="2">
              <a:spcBef>
                <a:spcPct val="0"/>
              </a:spcBef>
              <a:buNone/>
              <a:tabLst>
                <a:tab pos="631825" algn="l"/>
              </a:tabLst>
            </a:pPr>
            <a:r>
              <a:rPr lang="en-NZ" b="1" dirty="0">
                <a:solidFill>
                  <a:srgbClr val="990000"/>
                </a:solidFill>
              </a:rPr>
              <a:t>public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void</a:t>
            </a:r>
            <a:r>
              <a:rPr lang="en-NZ" dirty="0"/>
              <a:t> </a:t>
            </a:r>
            <a:r>
              <a:rPr lang="en-NZ" dirty="0" err="1"/>
              <a:t>playGame</a:t>
            </a:r>
            <a:r>
              <a:rPr lang="en-NZ" dirty="0"/>
              <a:t> ( ){</a:t>
            </a:r>
          </a:p>
          <a:p>
            <a:pPr lvl="3">
              <a:lnSpc>
                <a:spcPct val="80000"/>
              </a:lnSpc>
              <a:spcBef>
                <a:spcPct val="0"/>
              </a:spcBef>
              <a:buNone/>
              <a:tabLst>
                <a:tab pos="631825" algn="l"/>
              </a:tabLst>
            </a:pPr>
            <a:r>
              <a:rPr lang="en-NZ" dirty="0"/>
              <a:t>… …</a:t>
            </a:r>
          </a:p>
          <a:p>
            <a:pPr lvl="2">
              <a:lnSpc>
                <a:spcPct val="80000"/>
              </a:lnSpc>
              <a:spcBef>
                <a:spcPct val="0"/>
              </a:spcBef>
              <a:buNone/>
              <a:tabLst>
                <a:tab pos="631825" algn="l"/>
              </a:tabLst>
            </a:pPr>
            <a:r>
              <a:rPr lang="en-NZ" dirty="0"/>
              <a:t>}</a:t>
            </a:r>
          </a:p>
          <a:p>
            <a:pPr lvl="2">
              <a:spcBef>
                <a:spcPts val="0"/>
              </a:spcBef>
              <a:buNone/>
              <a:tabLst>
                <a:tab pos="631825" algn="l"/>
              </a:tabLst>
            </a:pPr>
            <a:r>
              <a:rPr lang="en-NZ" dirty="0">
                <a:solidFill>
                  <a:srgbClr val="3333CC"/>
                </a:solidFill>
              </a:rPr>
              <a:t>/** plays one round of guessing game */</a:t>
            </a:r>
          </a:p>
          <a:p>
            <a:pPr lvl="2">
              <a:spcBef>
                <a:spcPct val="0"/>
              </a:spcBef>
              <a:buNone/>
              <a:tabLst>
                <a:tab pos="631825" algn="l"/>
              </a:tabLst>
            </a:pPr>
            <a:r>
              <a:rPr lang="en-NZ" b="1" dirty="0">
                <a:solidFill>
                  <a:srgbClr val="990000"/>
                </a:solidFill>
              </a:rPr>
              <a:t>public</a:t>
            </a:r>
            <a:r>
              <a:rPr lang="en-NZ" dirty="0"/>
              <a:t> </a:t>
            </a:r>
            <a:r>
              <a:rPr lang="en-NZ" dirty="0" err="1">
                <a:solidFill>
                  <a:srgbClr val="FF0000"/>
                </a:solidFill>
              </a:rPr>
              <a:t>int</a:t>
            </a:r>
            <a:r>
              <a:rPr lang="en-NZ" dirty="0"/>
              <a:t> </a:t>
            </a:r>
            <a:r>
              <a:rPr lang="en-NZ" dirty="0" err="1"/>
              <a:t>playRound</a:t>
            </a:r>
            <a:r>
              <a:rPr lang="en-NZ" dirty="0"/>
              <a:t> ( ){</a:t>
            </a:r>
          </a:p>
          <a:p>
            <a:pPr lvl="3">
              <a:lnSpc>
                <a:spcPct val="80000"/>
              </a:lnSpc>
              <a:spcBef>
                <a:spcPct val="0"/>
              </a:spcBef>
              <a:buNone/>
              <a:tabLst>
                <a:tab pos="631825" algn="l"/>
              </a:tabLst>
            </a:pPr>
            <a:r>
              <a:rPr lang="en-NZ" dirty="0"/>
              <a:t>… …</a:t>
            </a:r>
          </a:p>
          <a:p>
            <a:pPr lvl="2">
              <a:lnSpc>
                <a:spcPct val="80000"/>
              </a:lnSpc>
              <a:spcBef>
                <a:spcPct val="0"/>
              </a:spcBef>
              <a:buNone/>
              <a:tabLst>
                <a:tab pos="631825" algn="l"/>
              </a:tabLst>
            </a:pPr>
            <a:r>
              <a:rPr lang="en-NZ" dirty="0"/>
              <a:t>}</a:t>
            </a:r>
          </a:p>
          <a:p>
            <a:pPr lvl="2">
              <a:spcBef>
                <a:spcPts val="0"/>
              </a:spcBef>
              <a:buNone/>
              <a:tabLst>
                <a:tab pos="631825" algn="l"/>
              </a:tabLst>
            </a:pPr>
            <a:r>
              <a:rPr lang="en-NZ" dirty="0">
                <a:solidFill>
                  <a:srgbClr val="3333CC"/>
                </a:solidFill>
              </a:rPr>
              <a:t>/** main method */</a:t>
            </a:r>
            <a:endParaRPr lang="en-NZ" dirty="0">
              <a:solidFill>
                <a:srgbClr val="990000"/>
              </a:solidFill>
            </a:endParaRPr>
          </a:p>
          <a:p>
            <a:pPr lvl="2">
              <a:spcBef>
                <a:spcPts val="0"/>
              </a:spcBef>
              <a:buNone/>
              <a:tabLst>
                <a:tab pos="631825" algn="l"/>
              </a:tabLst>
            </a:pPr>
            <a:r>
              <a:rPr lang="en-NZ" b="1" dirty="0">
                <a:solidFill>
                  <a:srgbClr val="990000"/>
                </a:solidFill>
              </a:rPr>
              <a:t>public </a:t>
            </a:r>
            <a:r>
              <a:rPr lang="en-NZ" dirty="0"/>
              <a:t> </a:t>
            </a:r>
            <a:r>
              <a:rPr lang="en-NZ" b="1" dirty="0">
                <a:solidFill>
                  <a:srgbClr val="990000"/>
                </a:solidFill>
              </a:rPr>
              <a:t>static</a:t>
            </a:r>
            <a:r>
              <a:rPr lang="en-NZ" dirty="0"/>
              <a:t>  </a:t>
            </a:r>
            <a:r>
              <a:rPr lang="en-NZ" dirty="0">
                <a:solidFill>
                  <a:srgbClr val="FF0000"/>
                </a:solidFill>
              </a:rPr>
              <a:t>void</a:t>
            </a:r>
            <a:r>
              <a:rPr lang="en-NZ" dirty="0"/>
              <a:t> main(</a:t>
            </a:r>
            <a:r>
              <a:rPr lang="en-NZ" dirty="0">
                <a:solidFill>
                  <a:srgbClr val="FF0000"/>
                </a:solidFill>
              </a:rPr>
              <a:t>String</a:t>
            </a:r>
            <a:r>
              <a:rPr lang="en-NZ" dirty="0"/>
              <a:t>[ ] </a:t>
            </a:r>
            <a:r>
              <a:rPr lang="en-NZ" dirty="0" err="1"/>
              <a:t>args</a:t>
            </a:r>
            <a:r>
              <a:rPr lang="en-NZ" dirty="0"/>
              <a:t>){</a:t>
            </a:r>
          </a:p>
          <a:p>
            <a:pPr lvl="3">
              <a:buNone/>
              <a:tabLst>
                <a:tab pos="631825" algn="l"/>
              </a:tabLst>
            </a:pPr>
            <a:r>
              <a:rPr lang="en-NZ" b="1" dirty="0">
                <a:solidFill>
                  <a:srgbClr val="990000"/>
                </a:solidFill>
              </a:rPr>
              <a:t>new</a:t>
            </a:r>
            <a:r>
              <a:rPr lang="en-NZ" dirty="0"/>
              <a:t> </a:t>
            </a:r>
            <a:r>
              <a:rPr lang="en-NZ" dirty="0" err="1"/>
              <a:t>GuessingGame</a:t>
            </a:r>
            <a:r>
              <a:rPr lang="en-NZ" dirty="0"/>
              <a:t>();</a:t>
            </a:r>
          </a:p>
          <a:p>
            <a:pPr lvl="2">
              <a:lnSpc>
                <a:spcPct val="80000"/>
              </a:lnSpc>
              <a:buNone/>
              <a:tabLst>
                <a:tab pos="631825" algn="l"/>
              </a:tabLst>
            </a:pPr>
            <a:r>
              <a:rPr lang="en-NZ" dirty="0"/>
              <a:t>}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None/>
              <a:tabLst>
                <a:tab pos="631825" algn="l"/>
              </a:tabLst>
            </a:pPr>
            <a:r>
              <a:rPr lang="en-NZ" dirty="0"/>
              <a:t>}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909352" y="5661248"/>
            <a:ext cx="730264" cy="360040"/>
          </a:xfrm>
          <a:prstGeom prst="rect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NZ" sz="160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909352" y="1729683"/>
            <a:ext cx="730264" cy="360040"/>
          </a:xfrm>
          <a:prstGeom prst="rect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NZ" sz="1600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919962" y="1196752"/>
            <a:ext cx="3563888" cy="1296144"/>
          </a:xfrm>
          <a:prstGeom prst="wedgeRoundRectCallout">
            <a:avLst>
              <a:gd name="adj1" fmla="val -71217"/>
              <a:gd name="adj2" fmla="val -13500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NZ" sz="2000" b="1" dirty="0">
                <a:solidFill>
                  <a:srgbClr val="990000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n-NZ" sz="2000" dirty="0"/>
              <a:t>  means </a:t>
            </a:r>
          </a:p>
          <a:p>
            <a:pPr>
              <a:spcBef>
                <a:spcPts val="1200"/>
              </a:spcBef>
            </a:pPr>
            <a:r>
              <a:rPr lang="en-NZ" sz="2000" dirty="0"/>
              <a:t> “Belongs to class as a whole,</a:t>
            </a:r>
          </a:p>
          <a:p>
            <a:r>
              <a:rPr lang="en-NZ" sz="2000" dirty="0"/>
              <a:t>  Not to individual objects</a:t>
            </a:r>
            <a:r>
              <a:rPr lang="en-NZ" sz="2000" dirty="0" smtClean="0"/>
              <a:t>”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6456040" y="5085184"/>
            <a:ext cx="5256584" cy="1296144"/>
          </a:xfrm>
          <a:prstGeom prst="wedgeRoundRectCallout">
            <a:avLst>
              <a:gd name="adj1" fmla="val -71217"/>
              <a:gd name="adj2" fmla="val -13500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NZ" sz="2000" dirty="0"/>
              <a:t>main method</a:t>
            </a:r>
          </a:p>
          <a:p>
            <a:pPr>
              <a:spcBef>
                <a:spcPts val="0"/>
              </a:spcBef>
            </a:pPr>
            <a:r>
              <a:rPr lang="en-NZ" sz="2000" dirty="0"/>
              <a:t> - called when the program is run directly</a:t>
            </a:r>
            <a:br>
              <a:rPr lang="en-NZ" sz="2000" dirty="0"/>
            </a:br>
            <a:r>
              <a:rPr lang="en-NZ" sz="2000" dirty="0"/>
              <a:t>   from Java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- used when running a jar files</a:t>
            </a: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299515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5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dirty="0"/>
              <a:t>Static methods: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NZ" dirty="0"/>
              <a:t>Static methods are methods that don’t need an object:</a:t>
            </a:r>
          </a:p>
          <a:p>
            <a:pPr lvl="1"/>
            <a:r>
              <a:rPr lang="en-AU" dirty="0"/>
              <a:t>Methods in the Math class are static methods:</a:t>
            </a:r>
          </a:p>
          <a:p>
            <a:pPr marL="819150" lvl="2" indent="0">
              <a:buNone/>
            </a:pPr>
            <a:r>
              <a:rPr lang="en-AU" dirty="0" err="1"/>
              <a:t>Math.min</a:t>
            </a:r>
            <a:r>
              <a:rPr lang="en-AU" dirty="0"/>
              <a:t>(…)</a:t>
            </a:r>
          </a:p>
          <a:p>
            <a:pPr marL="819150" lvl="2" indent="0">
              <a:buNone/>
            </a:pPr>
            <a:r>
              <a:rPr lang="en-AU" dirty="0" err="1"/>
              <a:t>Math.max</a:t>
            </a:r>
            <a:r>
              <a:rPr lang="en-AU" dirty="0"/>
              <a:t>(…)</a:t>
            </a:r>
          </a:p>
          <a:p>
            <a:pPr marL="819150" lvl="2" indent="0">
              <a:buNone/>
            </a:pPr>
            <a:r>
              <a:rPr lang="en-AU" dirty="0" err="1"/>
              <a:t>Math.random</a:t>
            </a:r>
            <a:r>
              <a:rPr lang="en-AU" dirty="0"/>
              <a:t>()</a:t>
            </a:r>
          </a:p>
          <a:p>
            <a:pPr marL="819150" lvl="2" indent="0">
              <a:buNone/>
            </a:pPr>
            <a:r>
              <a:rPr lang="en-AU" dirty="0" err="1"/>
              <a:t>Math.sqrt</a:t>
            </a:r>
            <a:r>
              <a:rPr lang="en-AU" dirty="0"/>
              <a:t>(…)</a:t>
            </a:r>
            <a:endParaRPr lang="en-NZ" dirty="0"/>
          </a:p>
          <a:p>
            <a:pPr lvl="1">
              <a:spcBef>
                <a:spcPts val="1800"/>
              </a:spcBef>
              <a:buFont typeface="Arial" pitchFamily="34" charset="0"/>
              <a:buChar char="•"/>
            </a:pPr>
            <a:r>
              <a:rPr lang="en-AU" dirty="0"/>
              <a:t>Methods in the UI class  are static methods:</a:t>
            </a:r>
          </a:p>
          <a:p>
            <a:pPr marL="819150" lvl="2" indent="0">
              <a:spcBef>
                <a:spcPts val="480"/>
              </a:spcBef>
              <a:buNone/>
            </a:pPr>
            <a:r>
              <a:rPr lang="en-AU" dirty="0" err="1"/>
              <a:t>UI.drawRect</a:t>
            </a:r>
            <a:r>
              <a:rPr lang="en-AU" dirty="0"/>
              <a:t>(…)</a:t>
            </a:r>
          </a:p>
          <a:p>
            <a:pPr marL="819150" lvl="2" indent="0">
              <a:spcBef>
                <a:spcPts val="480"/>
              </a:spcBef>
              <a:buNone/>
            </a:pPr>
            <a:r>
              <a:rPr lang="en-AU" dirty="0" err="1"/>
              <a:t>UI.println</a:t>
            </a:r>
            <a:r>
              <a:rPr lang="en-AU" dirty="0"/>
              <a:t>(…)</a:t>
            </a:r>
          </a:p>
          <a:p>
            <a:pPr marL="819150" lvl="2" indent="0">
              <a:spcBef>
                <a:spcPts val="480"/>
              </a:spcBef>
              <a:buNone/>
            </a:pPr>
            <a:r>
              <a:rPr lang="en-AU" dirty="0" err="1"/>
              <a:t>UI.askInt</a:t>
            </a:r>
            <a:r>
              <a:rPr lang="en-AU" dirty="0"/>
              <a:t>(…)</a:t>
            </a:r>
          </a:p>
          <a:p>
            <a:pPr marL="819150" lvl="2" indent="0">
              <a:spcBef>
                <a:spcPts val="480"/>
              </a:spcBef>
              <a:buNone/>
            </a:pPr>
            <a:endParaRPr lang="en-AU" dirty="0"/>
          </a:p>
          <a:p>
            <a:pPr marL="38100" indent="0">
              <a:spcBef>
                <a:spcPts val="480"/>
              </a:spcBef>
              <a:buNone/>
            </a:pPr>
            <a:r>
              <a:rPr lang="en-AU" dirty="0"/>
              <a:t>None of these methods need an object to be created first.</a:t>
            </a:r>
          </a:p>
          <a:p>
            <a:pPr marL="38100" indent="0">
              <a:spcBef>
                <a:spcPts val="480"/>
              </a:spcBef>
              <a:buNone/>
            </a:pPr>
            <a:endParaRPr lang="en-AU" dirty="0"/>
          </a:p>
          <a:p>
            <a:pPr marL="38100" indent="0">
              <a:spcBef>
                <a:spcPts val="480"/>
              </a:spcBef>
              <a:buNone/>
            </a:pPr>
            <a:r>
              <a:rPr lang="en-AU" dirty="0"/>
              <a:t>Methods are called on the class itself, not on an object of that class.</a:t>
            </a:r>
          </a:p>
          <a:p>
            <a:pPr marL="38100" indent="0">
              <a:spcBef>
                <a:spcPts val="480"/>
              </a:spcBef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9184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dirty="0" smtClean="0"/>
              <a:t>Static and non-static methods</a:t>
            </a:r>
            <a:endParaRPr lang="en-NZ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ct val="0"/>
              </a:spcBef>
              <a:buNone/>
              <a:tabLst>
                <a:tab pos="631825" algn="l"/>
              </a:tabLst>
            </a:pPr>
            <a:r>
              <a:rPr lang="en-NZ" b="1" dirty="0" smtClean="0">
                <a:solidFill>
                  <a:srgbClr val="990000"/>
                </a:solidFill>
              </a:rPr>
              <a:t>public</a:t>
            </a:r>
            <a:r>
              <a:rPr lang="en-NZ" dirty="0" smtClean="0"/>
              <a:t>  </a:t>
            </a:r>
            <a:r>
              <a:rPr lang="en-NZ" b="1" dirty="0">
                <a:solidFill>
                  <a:srgbClr val="990000"/>
                </a:solidFill>
              </a:rPr>
              <a:t>class</a:t>
            </a:r>
            <a:r>
              <a:rPr lang="en-NZ" dirty="0"/>
              <a:t>  </a:t>
            </a:r>
            <a:r>
              <a:rPr lang="en-NZ" dirty="0" smtClean="0"/>
              <a:t>Square {</a:t>
            </a:r>
            <a:endParaRPr lang="en-NZ" dirty="0"/>
          </a:p>
          <a:p>
            <a:pPr lvl="2">
              <a:spcBef>
                <a:spcPts val="900"/>
              </a:spcBef>
              <a:buNone/>
              <a:tabLst>
                <a:tab pos="631825" algn="l"/>
              </a:tabLst>
            </a:pPr>
            <a:r>
              <a:rPr lang="en-AU" b="1" dirty="0">
                <a:solidFill>
                  <a:srgbClr val="990000"/>
                </a:solidFill>
              </a:rPr>
              <a:t>public</a:t>
            </a:r>
            <a:r>
              <a:rPr lang="en-AU" dirty="0"/>
              <a:t>  </a:t>
            </a:r>
            <a:r>
              <a:rPr lang="en-AU" b="1" dirty="0">
                <a:solidFill>
                  <a:srgbClr val="990000"/>
                </a:solidFill>
              </a:rPr>
              <a:t>static</a:t>
            </a:r>
            <a:r>
              <a:rPr lang="en-AU" dirty="0"/>
              <a:t>  </a:t>
            </a:r>
            <a:r>
              <a:rPr lang="en-AU" b="1" dirty="0">
                <a:solidFill>
                  <a:srgbClr val="990000"/>
                </a:solidFill>
              </a:rPr>
              <a:t>final </a:t>
            </a:r>
            <a:r>
              <a:rPr lang="en-AU" dirty="0"/>
              <a:t> </a:t>
            </a:r>
            <a:r>
              <a:rPr lang="en-AU" dirty="0" err="1">
                <a:solidFill>
                  <a:srgbClr val="FF0000"/>
                </a:solidFill>
              </a:rPr>
              <a:t>int</a:t>
            </a:r>
            <a:r>
              <a:rPr lang="en-AU" dirty="0"/>
              <a:t> </a:t>
            </a:r>
            <a:r>
              <a:rPr lang="en-AU" dirty="0" err="1" smtClean="0"/>
              <a:t>maxWidth</a:t>
            </a:r>
            <a:r>
              <a:rPr lang="en-AU" dirty="0" smtClean="0"/>
              <a:t> </a:t>
            </a:r>
            <a:r>
              <a:rPr lang="en-AU" dirty="0"/>
              <a:t>= 40</a:t>
            </a:r>
            <a:r>
              <a:rPr lang="en-AU" dirty="0" smtClean="0"/>
              <a:t>; </a:t>
            </a:r>
            <a:r>
              <a:rPr lang="en-AU" dirty="0" smtClean="0">
                <a:solidFill>
                  <a:srgbClr val="009900"/>
                </a:solidFill>
              </a:rPr>
              <a:t>// Static field: belongs to the class, shared by all objects</a:t>
            </a:r>
          </a:p>
          <a:p>
            <a:pPr lvl="2">
              <a:spcBef>
                <a:spcPts val="900"/>
              </a:spcBef>
              <a:buNone/>
              <a:tabLst>
                <a:tab pos="631825" algn="l"/>
              </a:tabLst>
            </a:pPr>
            <a:r>
              <a:rPr lang="en-AU" b="1" dirty="0" smtClean="0">
                <a:solidFill>
                  <a:srgbClr val="990000"/>
                </a:solidFill>
              </a:rPr>
              <a:t>private</a:t>
            </a:r>
            <a:r>
              <a:rPr lang="en-AU" dirty="0" smtClean="0"/>
              <a:t> </a:t>
            </a:r>
            <a:r>
              <a:rPr lang="en-AU" dirty="0" err="1" smtClean="0">
                <a:solidFill>
                  <a:srgbClr val="FF0000"/>
                </a:solidFill>
              </a:rPr>
              <a:t>int</a:t>
            </a:r>
            <a:r>
              <a:rPr lang="en-AU" dirty="0" smtClean="0"/>
              <a:t> width; </a:t>
            </a:r>
            <a:r>
              <a:rPr lang="en-AU" dirty="0" smtClean="0">
                <a:solidFill>
                  <a:srgbClr val="009900"/>
                </a:solidFill>
              </a:rPr>
              <a:t>// Non-static field: belongs to each Square object individually</a:t>
            </a:r>
            <a:endParaRPr lang="en-NZ" dirty="0">
              <a:solidFill>
                <a:srgbClr val="009900"/>
              </a:solidFill>
            </a:endParaRPr>
          </a:p>
          <a:p>
            <a:pPr lvl="2">
              <a:spcBef>
                <a:spcPts val="900"/>
              </a:spcBef>
              <a:buNone/>
              <a:tabLst>
                <a:tab pos="631825" algn="l"/>
              </a:tabLst>
            </a:pPr>
            <a:r>
              <a:rPr lang="en-AU" b="1" dirty="0">
                <a:solidFill>
                  <a:srgbClr val="990000"/>
                </a:solidFill>
              </a:rPr>
              <a:t>public</a:t>
            </a:r>
            <a:r>
              <a:rPr lang="en-AU" dirty="0"/>
              <a:t>  </a:t>
            </a:r>
            <a:r>
              <a:rPr lang="en-AU" dirty="0" smtClean="0"/>
              <a:t>Square() { </a:t>
            </a:r>
            <a:r>
              <a:rPr lang="en-AU" dirty="0" smtClean="0">
                <a:solidFill>
                  <a:srgbClr val="009900"/>
                </a:solidFill>
              </a:rPr>
              <a:t>// Constructor: inside it, you’re inside the object (have a “this”)</a:t>
            </a:r>
            <a:endParaRPr lang="en-AU" dirty="0">
              <a:solidFill>
                <a:srgbClr val="009900"/>
              </a:solidFill>
            </a:endParaRPr>
          </a:p>
          <a:p>
            <a:pPr lvl="3">
              <a:spcBef>
                <a:spcPts val="0"/>
              </a:spcBef>
              <a:buNone/>
              <a:tabLst>
                <a:tab pos="631825" algn="l"/>
              </a:tabLst>
            </a:pPr>
            <a:r>
              <a:rPr lang="en-AU" b="1" dirty="0" err="1" smtClean="0">
                <a:solidFill>
                  <a:srgbClr val="990000"/>
                </a:solidFill>
              </a:rPr>
              <a:t>this</a:t>
            </a:r>
            <a:r>
              <a:rPr lang="en-AU" dirty="0" err="1" smtClean="0"/>
              <a:t>.w</a:t>
            </a:r>
            <a:r>
              <a:rPr lang="en-AU" dirty="0" err="1" smtClean="0"/>
              <a:t>idth</a:t>
            </a:r>
            <a:r>
              <a:rPr lang="en-AU" dirty="0" smtClean="0"/>
              <a:t> = (</a:t>
            </a:r>
            <a:r>
              <a:rPr lang="en-AU" dirty="0" err="1" smtClean="0">
                <a:solidFill>
                  <a:srgbClr val="FF0000"/>
                </a:solidFill>
              </a:rPr>
              <a:t>int</a:t>
            </a:r>
            <a:r>
              <a:rPr lang="en-AU" dirty="0" smtClean="0"/>
              <a:t>) (</a:t>
            </a:r>
            <a:r>
              <a:rPr lang="en-AU" dirty="0" err="1" smtClean="0"/>
              <a:t>Math.random</a:t>
            </a:r>
            <a:r>
              <a:rPr lang="en-AU" dirty="0" smtClean="0"/>
              <a:t>() * </a:t>
            </a:r>
            <a:r>
              <a:rPr lang="en-AU" dirty="0" err="1" smtClean="0"/>
              <a:t>maxWidth</a:t>
            </a:r>
            <a:r>
              <a:rPr lang="en-AU" dirty="0" smtClean="0"/>
              <a:t>) + 1;</a:t>
            </a:r>
            <a:endParaRPr lang="en-AU" dirty="0"/>
          </a:p>
          <a:p>
            <a:pPr lvl="2">
              <a:spcBef>
                <a:spcPts val="0"/>
              </a:spcBef>
              <a:buNone/>
              <a:tabLst>
                <a:tab pos="631825" algn="l"/>
              </a:tabLst>
            </a:pPr>
            <a:r>
              <a:rPr lang="en-AU" dirty="0" smtClean="0"/>
              <a:t>}</a:t>
            </a:r>
          </a:p>
          <a:p>
            <a:pPr lvl="2">
              <a:spcBef>
                <a:spcPts val="0"/>
              </a:spcBef>
              <a:buNone/>
              <a:tabLst>
                <a:tab pos="631825" algn="l"/>
              </a:tabLst>
            </a:pPr>
            <a:r>
              <a:rPr lang="en-AU" b="1" dirty="0">
                <a:solidFill>
                  <a:srgbClr val="990000"/>
                </a:solidFill>
              </a:rPr>
              <a:t>p</a:t>
            </a:r>
            <a:r>
              <a:rPr lang="en-AU" b="1" dirty="0" smtClean="0">
                <a:solidFill>
                  <a:srgbClr val="990000"/>
                </a:solidFill>
              </a:rPr>
              <a:t>ublic</a:t>
            </a:r>
            <a:r>
              <a:rPr lang="en-AU" dirty="0" smtClean="0"/>
              <a:t> </a:t>
            </a:r>
            <a:r>
              <a:rPr lang="en-AU" dirty="0" err="1" smtClean="0">
                <a:solidFill>
                  <a:srgbClr val="FF0000"/>
                </a:solidFill>
              </a:rPr>
              <a:t>int</a:t>
            </a:r>
            <a:r>
              <a:rPr lang="en-AU" dirty="0" smtClean="0"/>
              <a:t> area() {   </a:t>
            </a:r>
            <a:r>
              <a:rPr lang="en-AU" dirty="0" smtClean="0">
                <a:solidFill>
                  <a:srgbClr val="009900"/>
                </a:solidFill>
              </a:rPr>
              <a:t>// Non-static method: needs a particular Square to run on (to see its width)</a:t>
            </a:r>
          </a:p>
          <a:p>
            <a:pPr lvl="2">
              <a:spcBef>
                <a:spcPts val="0"/>
              </a:spcBef>
              <a:buNone/>
              <a:tabLst>
                <a:tab pos="631825" algn="l"/>
              </a:tabLst>
            </a:pPr>
            <a:r>
              <a:rPr lang="en-AU" dirty="0" smtClean="0"/>
              <a:t>      </a:t>
            </a:r>
            <a:r>
              <a:rPr lang="en-AU" b="1" dirty="0" smtClean="0">
                <a:solidFill>
                  <a:srgbClr val="990000"/>
                </a:solidFill>
              </a:rPr>
              <a:t>return</a:t>
            </a:r>
            <a:r>
              <a:rPr lang="en-AU" dirty="0" smtClean="0"/>
              <a:t> width * width;</a:t>
            </a:r>
            <a:endParaRPr lang="en-AU" dirty="0"/>
          </a:p>
          <a:p>
            <a:pPr lvl="2">
              <a:spcBef>
                <a:spcPts val="0"/>
              </a:spcBef>
              <a:buNone/>
              <a:tabLst>
                <a:tab pos="631825" algn="l"/>
              </a:tabLst>
            </a:pPr>
            <a:r>
              <a:rPr lang="en-AU" dirty="0"/>
              <a:t>}</a:t>
            </a:r>
            <a:endParaRPr lang="en-NZ" dirty="0">
              <a:solidFill>
                <a:srgbClr val="990000"/>
              </a:solidFill>
            </a:endParaRPr>
          </a:p>
          <a:p>
            <a:pPr lvl="2">
              <a:spcBef>
                <a:spcPts val="0"/>
              </a:spcBef>
              <a:buNone/>
              <a:tabLst>
                <a:tab pos="631825" algn="l"/>
              </a:tabLst>
            </a:pPr>
            <a:r>
              <a:rPr lang="en-NZ" b="1" dirty="0">
                <a:solidFill>
                  <a:srgbClr val="990000"/>
                </a:solidFill>
              </a:rPr>
              <a:t>public </a:t>
            </a:r>
            <a:r>
              <a:rPr lang="en-NZ" dirty="0"/>
              <a:t> </a:t>
            </a:r>
            <a:r>
              <a:rPr lang="en-NZ" b="1" dirty="0">
                <a:solidFill>
                  <a:srgbClr val="990000"/>
                </a:solidFill>
              </a:rPr>
              <a:t>static</a:t>
            </a:r>
            <a:r>
              <a:rPr lang="en-NZ" dirty="0"/>
              <a:t>  </a:t>
            </a:r>
            <a:r>
              <a:rPr lang="en-NZ" dirty="0">
                <a:solidFill>
                  <a:srgbClr val="FF0000"/>
                </a:solidFill>
              </a:rPr>
              <a:t>void</a:t>
            </a:r>
            <a:r>
              <a:rPr lang="en-NZ" dirty="0"/>
              <a:t> main(</a:t>
            </a:r>
            <a:r>
              <a:rPr lang="en-NZ" dirty="0">
                <a:solidFill>
                  <a:srgbClr val="FF0000"/>
                </a:solidFill>
              </a:rPr>
              <a:t>String</a:t>
            </a:r>
            <a:r>
              <a:rPr lang="en-NZ" dirty="0"/>
              <a:t>[ ] </a:t>
            </a:r>
            <a:r>
              <a:rPr lang="en-NZ" dirty="0" err="1"/>
              <a:t>args</a:t>
            </a:r>
            <a:r>
              <a:rPr lang="en-NZ" dirty="0" smtClean="0"/>
              <a:t>){ // Static method: belongs to the class</a:t>
            </a:r>
            <a:endParaRPr lang="en-NZ" dirty="0"/>
          </a:p>
          <a:p>
            <a:pPr lvl="3">
              <a:buNone/>
              <a:tabLst>
                <a:tab pos="631825" algn="l"/>
              </a:tabLst>
            </a:pPr>
            <a:r>
              <a:rPr lang="en-NZ" dirty="0" smtClean="0"/>
              <a:t>Square s = </a:t>
            </a:r>
            <a:r>
              <a:rPr lang="en-NZ" b="1" dirty="0" smtClean="0">
                <a:solidFill>
                  <a:srgbClr val="990000"/>
                </a:solidFill>
              </a:rPr>
              <a:t>new</a:t>
            </a:r>
            <a:r>
              <a:rPr lang="en-NZ" dirty="0" smtClean="0"/>
              <a:t> Square();</a:t>
            </a:r>
          </a:p>
          <a:p>
            <a:pPr lvl="3">
              <a:buNone/>
              <a:tabLst>
                <a:tab pos="631825" algn="l"/>
              </a:tabLst>
            </a:pPr>
            <a:r>
              <a:rPr lang="en-NZ" dirty="0" err="1" smtClean="0">
                <a:solidFill>
                  <a:srgbClr val="FF0000"/>
                </a:solidFill>
              </a:rPr>
              <a:t>int</a:t>
            </a:r>
            <a:r>
              <a:rPr lang="en-NZ" dirty="0" smtClean="0"/>
              <a:t> a = area(); </a:t>
            </a:r>
            <a:r>
              <a:rPr lang="en-NZ" dirty="0" smtClean="0">
                <a:solidFill>
                  <a:srgbClr val="00B050"/>
                </a:solidFill>
              </a:rPr>
              <a:t>// Won’t work! In a static method, no object to talk about</a:t>
            </a:r>
          </a:p>
          <a:p>
            <a:pPr lvl="3">
              <a:buNone/>
              <a:tabLst>
                <a:tab pos="631825" algn="l"/>
              </a:tabLst>
            </a:pPr>
            <a:r>
              <a:rPr lang="en-NZ" dirty="0" err="1" smtClean="0">
                <a:solidFill>
                  <a:srgbClr val="FF0000"/>
                </a:solidFill>
              </a:rPr>
              <a:t>int</a:t>
            </a:r>
            <a:r>
              <a:rPr lang="en-NZ" dirty="0" smtClean="0"/>
              <a:t> b = </a:t>
            </a:r>
            <a:r>
              <a:rPr lang="en-NZ" dirty="0" err="1" smtClean="0"/>
              <a:t>s.area</a:t>
            </a:r>
            <a:r>
              <a:rPr lang="en-NZ" dirty="0" smtClean="0"/>
              <a:t>(); </a:t>
            </a:r>
            <a:r>
              <a:rPr lang="en-NZ" dirty="0" smtClean="0">
                <a:solidFill>
                  <a:srgbClr val="00B050"/>
                </a:solidFill>
              </a:rPr>
              <a:t>// Works! </a:t>
            </a:r>
            <a:r>
              <a:rPr lang="en-NZ" dirty="0" smtClean="0">
                <a:solidFill>
                  <a:srgbClr val="00B050"/>
                </a:solidFill>
              </a:rPr>
              <a:t>Talking about a specific object s</a:t>
            </a:r>
          </a:p>
          <a:p>
            <a:pPr lvl="3">
              <a:buNone/>
              <a:tabLst>
                <a:tab pos="631825" algn="l"/>
              </a:tabLst>
            </a:pPr>
            <a:r>
              <a:rPr lang="en-NZ" dirty="0" smtClean="0"/>
              <a:t>Square q = </a:t>
            </a:r>
            <a:r>
              <a:rPr lang="en-NZ" b="1" dirty="0" smtClean="0">
                <a:solidFill>
                  <a:srgbClr val="990000"/>
                </a:solidFill>
              </a:rPr>
              <a:t>new</a:t>
            </a:r>
            <a:r>
              <a:rPr lang="en-NZ" dirty="0" smtClean="0"/>
              <a:t> Square();</a:t>
            </a:r>
          </a:p>
          <a:p>
            <a:pPr lvl="3">
              <a:buNone/>
              <a:tabLst>
                <a:tab pos="631825" algn="l"/>
              </a:tabLst>
            </a:pPr>
            <a:r>
              <a:rPr lang="en-NZ" dirty="0" err="1">
                <a:solidFill>
                  <a:srgbClr val="FF0000"/>
                </a:solidFill>
              </a:rPr>
              <a:t>i</a:t>
            </a:r>
            <a:r>
              <a:rPr lang="en-NZ" dirty="0" err="1" smtClean="0">
                <a:solidFill>
                  <a:srgbClr val="FF0000"/>
                </a:solidFill>
              </a:rPr>
              <a:t>nt</a:t>
            </a:r>
            <a:r>
              <a:rPr lang="en-NZ" dirty="0" smtClean="0"/>
              <a:t> c = </a:t>
            </a:r>
            <a:r>
              <a:rPr lang="en-NZ" dirty="0" err="1" smtClean="0"/>
              <a:t>q.area</a:t>
            </a:r>
            <a:r>
              <a:rPr lang="en-NZ" dirty="0" smtClean="0"/>
              <a:t>(); </a:t>
            </a:r>
            <a:r>
              <a:rPr lang="en-NZ" dirty="0" smtClean="0">
                <a:solidFill>
                  <a:srgbClr val="00B050"/>
                </a:solidFill>
              </a:rPr>
              <a:t>// Works, and (probably) different to </a:t>
            </a:r>
            <a:r>
              <a:rPr lang="en-NZ" dirty="0" err="1" smtClean="0">
                <a:solidFill>
                  <a:srgbClr val="00B050"/>
                </a:solidFill>
              </a:rPr>
              <a:t>s.area</a:t>
            </a:r>
            <a:r>
              <a:rPr lang="en-NZ" dirty="0" smtClean="0">
                <a:solidFill>
                  <a:srgbClr val="00B050"/>
                </a:solidFill>
              </a:rPr>
              <a:t>()</a:t>
            </a:r>
            <a:endParaRPr lang="en-NZ" dirty="0">
              <a:solidFill>
                <a:srgbClr val="00B050"/>
              </a:solidFill>
            </a:endParaRPr>
          </a:p>
          <a:p>
            <a:pPr lvl="2">
              <a:lnSpc>
                <a:spcPct val="80000"/>
              </a:lnSpc>
              <a:buNone/>
              <a:tabLst>
                <a:tab pos="631825" algn="l"/>
              </a:tabLst>
            </a:pPr>
            <a:r>
              <a:rPr lang="en-NZ" dirty="0"/>
              <a:t>}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None/>
              <a:tabLst>
                <a:tab pos="631825" algn="l"/>
              </a:tabLst>
            </a:pPr>
            <a:r>
              <a:rPr lang="en-NZ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161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2">
  <a:themeElements>
    <a:clrScheme name="2_102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102">
      <a:majorFont>
        <a:latin typeface="Arial Unicode MS"/>
        <a:ea typeface="Arial Unicode MS"/>
        <a:cs typeface="Arial Unicode MS"/>
      </a:majorFont>
      <a:minorFont>
        <a:latin typeface="Arial Unicode MS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CC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NZ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2_10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1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10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10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10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10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10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102</Template>
  <TotalTime>943</TotalTime>
  <Words>397</Words>
  <Application>Microsoft Office PowerPoint</Application>
  <PresentationFormat>Widescreen</PresentationFormat>
  <Paragraphs>88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 Unicode MS</vt:lpstr>
      <vt:lpstr>Arial</vt:lpstr>
      <vt:lpstr>Wingdings</vt:lpstr>
      <vt:lpstr>102</vt:lpstr>
      <vt:lpstr>Coercion</vt:lpstr>
      <vt:lpstr>Casting</vt:lpstr>
      <vt:lpstr>More about   static</vt:lpstr>
      <vt:lpstr>Static methods:</vt:lpstr>
      <vt:lpstr>Static and non-static methods</vt:lpstr>
    </vt:vector>
  </TitlesOfParts>
  <Company>Victoria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and Input COMP 102    # 11</dc:title>
  <dc:creator>ECS</dc:creator>
  <cp:lastModifiedBy>Michael Homer</cp:lastModifiedBy>
  <cp:revision>53</cp:revision>
  <cp:lastPrinted>2013-04-09T11:40:06Z</cp:lastPrinted>
  <dcterms:created xsi:type="dcterms:W3CDTF">2012-04-02T21:35:42Z</dcterms:created>
  <dcterms:modified xsi:type="dcterms:W3CDTF">2018-07-16T21:32:14Z</dcterms:modified>
</cp:coreProperties>
</file>