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71" r:id="rId6"/>
    <p:sldId id="272" r:id="rId7"/>
    <p:sldId id="262" r:id="rId8"/>
    <p:sldId id="263" r:id="rId9"/>
    <p:sldId id="265" r:id="rId10"/>
    <p:sldId id="267" r:id="rId11"/>
    <p:sldId id="268" r:id="rId12"/>
    <p:sldId id="269" r:id="rId13"/>
  </p:sldIdLst>
  <p:sldSz cx="12192000" cy="6858000"/>
  <p:notesSz cx="10234613" cy="7099300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33CC"/>
    <a:srgbClr val="006600"/>
    <a:srgbClr val="990099"/>
    <a:srgbClr val="993300"/>
    <a:srgbClr val="99CCFF"/>
    <a:srgbClr val="FF9900"/>
    <a:srgbClr val="33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09" autoAdjust="0"/>
    <p:restoredTop sz="92947" autoAdjust="0"/>
  </p:normalViewPr>
  <p:slideViewPr>
    <p:cSldViewPr>
      <p:cViewPr varScale="1">
        <p:scale>
          <a:sx n="69" d="100"/>
          <a:sy n="69" d="100"/>
        </p:scale>
        <p:origin x="256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1640" y="60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296" y="1"/>
            <a:ext cx="4392754" cy="32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defTabSz="952384">
              <a:defRPr sz="1100" i="1" baseline="30000"/>
            </a:lvl1pPr>
          </a:lstStyle>
          <a:p>
            <a:endParaRPr lang="en-N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11565" y="1"/>
            <a:ext cx="4392754" cy="32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algn="r" defTabSz="952384">
              <a:defRPr sz="1100" i="1" baseline="30000"/>
            </a:lvl1pPr>
          </a:lstStyle>
          <a:p>
            <a:endParaRPr lang="en-NZ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0296" y="6717527"/>
            <a:ext cx="4392754" cy="38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defTabSz="952384">
              <a:defRPr sz="1100" i="1" baseline="30000"/>
            </a:lvl1pPr>
          </a:lstStyle>
          <a:p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11565" y="6717527"/>
            <a:ext cx="4392754" cy="38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algn="r" defTabSz="952384">
              <a:defRPr sz="1100" i="1" baseline="30000"/>
            </a:lvl1pPr>
          </a:lstStyle>
          <a:p>
            <a:fld id="{C403CAD4-F87C-404D-81C7-D423D31B86D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5406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3147" cy="35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defTabSz="950696">
              <a:defRPr sz="1100" i="1" baseline="30000"/>
            </a:lvl1pPr>
          </a:lstStyle>
          <a:p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1466" y="0"/>
            <a:ext cx="4433147" cy="35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algn="r" defTabSz="950696">
              <a:defRPr sz="1100" i="1" baseline="30000"/>
            </a:lvl1pPr>
          </a:lstStyle>
          <a:p>
            <a:endParaRPr lang="en-NZ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65425" y="542925"/>
            <a:ext cx="4706938" cy="2647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1586" y="3374884"/>
            <a:ext cx="7511441" cy="319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9" tIns="47980" rIns="95959" bIns="479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/>
              <a:t>Click to 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675"/>
            <a:ext cx="4433147" cy="3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defTabSz="950696">
              <a:defRPr sz="1100" i="1" baseline="30000"/>
            </a:lvl1pPr>
          </a:lstStyle>
          <a:p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1466" y="6744675"/>
            <a:ext cx="4433147" cy="3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algn="r" defTabSz="950696">
              <a:defRPr sz="1100" i="1" baseline="30000"/>
            </a:lvl1pPr>
          </a:lstStyle>
          <a:p>
            <a:fld id="{42661DF4-3A1C-4432-A8A0-3AF66645B02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5313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31E59-FF29-4E52-88DC-A26E4735D52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5180A4F-8818-420F-842B-D39A2C40C3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36E883D-820A-4948-BBA0-2033619295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752725" y="533400"/>
            <a:ext cx="4733925" cy="26638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63680" y="3373560"/>
            <a:ext cx="7507440" cy="3193200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106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31E59-FF29-4E52-88DC-A26E4735D52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B6CFCB-1BD8-497C-B74E-F500B98506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C2D59B1-01CA-457D-AC62-A8FE7049E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752725" y="533400"/>
            <a:ext cx="4733925" cy="26638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63680" y="3373560"/>
            <a:ext cx="7507440" cy="3192840"/>
          </a:xfrm>
          <a:noFill/>
          <a:ln>
            <a:noFill/>
          </a:ln>
        </p:spPr>
        <p:txBody>
          <a:bodyPr wrap="square" lIns="95040" tIns="47520" rIns="95040" bIns="47520" anchor="t" anchorCtr="0" compatLnSpc="1">
            <a:spAutoFit/>
          </a:bodyPr>
          <a:lstStyle/>
          <a:p>
            <a:pPr lvl="0"/>
            <a:r>
              <a:rPr lang="en-US"/>
              <a:t>Not a quiz – expository…</a:t>
            </a:r>
          </a:p>
        </p:txBody>
      </p:sp>
      <p:sp>
        <p:nvSpPr>
          <p:cNvPr id="4" name="Slide Number Placeholder 3"/>
          <p:cNvSpPr/>
          <p:nvPr/>
        </p:nvSpPr>
        <p:spPr>
          <a:xfrm>
            <a:off x="5799240" y="6745320"/>
            <a:ext cx="4435200" cy="353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9289E35A-6DED-4750-BB78-2F7E0DEE2E9F}" type="slidenum">
              <a:t>12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ahoma" pitchFamily="34"/>
              <a:ea typeface="ヒラギノ角ゴ Pro W3" pitchFamily="34"/>
              <a:cs typeface="ヒラギノ角ゴ Pro W3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40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31E59-FF29-4E52-88DC-A26E4735D52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4F217FE-47AA-4EB4-958E-E552D59D50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3E0FB80-1E1F-4442-85C8-C1EC60D354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752725" y="533400"/>
            <a:ext cx="4733925" cy="26638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63680" y="3373560"/>
            <a:ext cx="7507440" cy="3193200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4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31E59-FF29-4E52-88DC-A26E4735D52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43D04DE-6020-44BE-B8F0-4335749A04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220EE49-C34D-4EEF-941D-A3FB7C832D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752725" y="533400"/>
            <a:ext cx="4733925" cy="26638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63680" y="3373560"/>
            <a:ext cx="7507440" cy="3192840"/>
          </a:xfrm>
          <a:noFill/>
          <a:ln>
            <a:noFill/>
          </a:ln>
        </p:spPr>
        <p:txBody>
          <a:bodyPr wrap="square" lIns="95040" tIns="47520" rIns="95040" bIns="47520" anchor="t" anchorCtr="0" compatLnSpc="1">
            <a:spAutoFit/>
          </a:bodyPr>
          <a:lstStyle/>
          <a:p>
            <a:pPr lvl="0"/>
            <a:r>
              <a:rPr lang="en-US"/>
              <a:t>This is actually how java.util.Vector is implemented in the Java SDK!</a:t>
            </a:r>
          </a:p>
          <a:p>
            <a:pPr lvl="0"/>
            <a:endParaRPr lang="en-US"/>
          </a:p>
          <a:p>
            <a:pPr lvl="0"/>
            <a:r>
              <a:rPr lang="en-US"/>
              <a:t>(people asked about the Object[] array (why not T[]) and the resulting (T) cast in get</a:t>
            </a:r>
          </a:p>
        </p:txBody>
      </p:sp>
    </p:spTree>
    <p:extLst>
      <p:ext uri="{BB962C8B-B14F-4D97-AF65-F5344CB8AC3E}">
        <p14:creationId xmlns:p14="http://schemas.microsoft.com/office/powerpoint/2010/main" val="38198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31E59-FF29-4E52-88DC-A26E4735D52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AD99470-9655-4D6D-A42B-0F935457B0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29A5812-209E-4CE4-934B-FDAE736848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752725" y="533400"/>
            <a:ext cx="4733925" cy="26638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63680" y="3373560"/>
            <a:ext cx="7507440" cy="3193200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626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31E59-FF29-4E52-88DC-A26E4735D52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CD32815-6C52-414B-B227-8EDECB3DFD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7A3913D-DA57-4934-92F6-E72506EAEE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752725" y="533400"/>
            <a:ext cx="4733925" cy="26638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63680" y="3373560"/>
            <a:ext cx="7507440" cy="3193200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575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31E59-FF29-4E52-88DC-A26E4735D52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9D5C07B-7F3D-4A3D-8C77-CF6B8C1989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7B83B82-AE17-4938-B3D5-8439516D511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752725" y="533400"/>
            <a:ext cx="4733925" cy="26638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63680" y="3373560"/>
            <a:ext cx="7507440" cy="3193200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117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31E59-FF29-4E52-88DC-A26E4735D52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153E614-BB61-4FC8-A8A1-8DBFAB5B19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2F00E39-CE50-4347-9413-D37900C292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752725" y="533400"/>
            <a:ext cx="4733925" cy="26638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63680" y="3373560"/>
            <a:ext cx="7507440" cy="3193200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475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31E59-FF29-4E52-88DC-A26E4735D52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94DABF5-6417-4469-89BC-A2B61AD239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BDA8DF5-7444-48AA-B8B8-426F389536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752725" y="533400"/>
            <a:ext cx="4733925" cy="26638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63680" y="3373560"/>
            <a:ext cx="7507440" cy="3192840"/>
          </a:xfrm>
          <a:noFill/>
          <a:ln>
            <a:noFill/>
          </a:ln>
        </p:spPr>
        <p:txBody>
          <a:bodyPr wrap="square" lIns="95040" tIns="47520" rIns="95040" bIns="47520" anchor="t" anchorCtr="0" compatLnSpc="1">
            <a:spAutoFit/>
          </a:bodyPr>
          <a:lstStyle/>
          <a:p>
            <a:pPr lvl="0"/>
            <a:r>
              <a:rPr lang="en-US"/>
              <a:t>Not a quiz – expository…</a:t>
            </a:r>
          </a:p>
        </p:txBody>
      </p:sp>
      <p:sp>
        <p:nvSpPr>
          <p:cNvPr id="4" name="Slide Number Placeholder 3"/>
          <p:cNvSpPr/>
          <p:nvPr/>
        </p:nvSpPr>
        <p:spPr>
          <a:xfrm>
            <a:off x="5799240" y="6745320"/>
            <a:ext cx="4435200" cy="353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7106091-D5A4-40EE-8A74-58F36B4EFD37}" type="slidenum">
              <a:t>10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ahoma" pitchFamily="34"/>
              <a:ea typeface="ヒラギノ角ゴ Pro W3" pitchFamily="34"/>
              <a:cs typeface="ヒラギノ角ゴ Pro W3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9336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31E59-FF29-4E52-88DC-A26E4735D52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5DF0796-B4BB-47A1-B306-44351A9DE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>
          <a:xfrm>
            <a:off x="5799240" y="6744600"/>
            <a:ext cx="4435200" cy="3542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C305AF4-7E72-49A5-9093-1C50C120E4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ＭＳ Ｐゴシック" pitchFamily="34"/>
                <a:cs typeface="ＭＳ Ｐゴシック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752725" y="533400"/>
            <a:ext cx="4733925" cy="26638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63680" y="3373560"/>
            <a:ext cx="7507440" cy="3192840"/>
          </a:xfrm>
          <a:noFill/>
          <a:ln>
            <a:noFill/>
          </a:ln>
        </p:spPr>
        <p:txBody>
          <a:bodyPr wrap="square" lIns="95040" tIns="47520" rIns="95040" bIns="47520" anchor="t" anchorCtr="0" compatLnSpc="1">
            <a:spAutoFit/>
          </a:bodyPr>
          <a:lstStyle/>
          <a:p>
            <a:pPr lvl="0"/>
            <a:r>
              <a:rPr lang="en-US"/>
              <a:t>Not a quiz – expository…</a:t>
            </a:r>
          </a:p>
        </p:txBody>
      </p:sp>
      <p:sp>
        <p:nvSpPr>
          <p:cNvPr id="4" name="Slide Number Placeholder 3"/>
          <p:cNvSpPr/>
          <p:nvPr/>
        </p:nvSpPr>
        <p:spPr>
          <a:xfrm>
            <a:off x="5799240" y="6745320"/>
            <a:ext cx="4435200" cy="353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5040" tIns="47520" rIns="95040" bIns="4752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7350ECC-979B-4AF9-957E-D04DF3B73F6F}" type="slidenum">
              <a:t>11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ahoma" pitchFamily="34"/>
              <a:ea typeface="ヒラギノ角ゴ Pro W3" pitchFamily="34"/>
              <a:cs typeface="ヒラギノ角ゴ Pro W3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025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39185" y="1268414"/>
            <a:ext cx="11713633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NZ"/>
              <a:t>Data Structures and Algorithms</a:t>
            </a:r>
            <a:br>
              <a:rPr lang="en-NZ"/>
            </a:br>
            <a:r>
              <a:rPr lang="en-NZ"/>
              <a:t> COMP102 2006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39185" y="476251"/>
            <a:ext cx="11713633" cy="857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alpha val="3000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 sz="1400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912285" y="3644900"/>
            <a:ext cx="9986433" cy="1593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40000"/>
              </a:spcBef>
              <a:spcAft>
                <a:spcPct val="30000"/>
              </a:spcAft>
            </a:pPr>
            <a:r>
              <a:rPr lang="en-NZ" sz="2800" b="1">
                <a:solidFill>
                  <a:schemeClr val="accent2"/>
                </a:solidFill>
                <a:latin typeface="Arial Unicode MS" pitchFamily="34" charset="-128"/>
              </a:rPr>
              <a:t>Peter Andreae</a:t>
            </a:r>
          </a:p>
          <a:p>
            <a:pPr algn="ctr">
              <a:spcBef>
                <a:spcPct val="40000"/>
              </a:spcBef>
              <a:spcAft>
                <a:spcPct val="30000"/>
              </a:spcAft>
            </a:pPr>
            <a:r>
              <a:rPr lang="en-NZ" sz="2000" b="1">
                <a:solidFill>
                  <a:schemeClr val="accent2"/>
                </a:solidFill>
                <a:latin typeface="Arial Unicode MS" pitchFamily="34" charset="-128"/>
              </a:rPr>
              <a:t>Computer Science</a:t>
            </a:r>
          </a:p>
          <a:p>
            <a:pPr algn="ctr">
              <a:spcBef>
                <a:spcPct val="40000"/>
              </a:spcBef>
              <a:spcAft>
                <a:spcPct val="30000"/>
              </a:spcAft>
            </a:pPr>
            <a:r>
              <a:rPr lang="en-NZ" sz="2000" b="1">
                <a:solidFill>
                  <a:schemeClr val="accent2"/>
                </a:solidFill>
                <a:latin typeface="Arial Unicode MS" pitchFamily="34" charset="-128"/>
              </a:rPr>
              <a:t>Victoria University of Wellington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239185" y="6092826"/>
            <a:ext cx="11713633" cy="857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alpha val="3000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3472BA57-403F-4BE0-8F18-8DE1AA88AD6B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0"/>
            <a:ext cx="2925233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185" y="0"/>
            <a:ext cx="8578849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D597E8C7-913B-4EE0-B5F8-DA5BA485C8E5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 dirty="0" smtClean="0"/>
              <a:t> SWEN 501</a:t>
            </a:r>
            <a:fld id="{28F4DE1D-4674-4855-8837-3022FE141B5B}" type="slidenum">
              <a:rPr lang="en-NZ" smtClean="0"/>
              <a:pPr lvl="4"/>
              <a:t>‹#›</a:t>
            </a:fld>
            <a:endParaRPr lang="en-NZ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F846295E-4ACB-44C2-9886-EA07AFCD8C62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533" y="981075"/>
            <a:ext cx="5748867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748867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CBFD79D6-FE45-4FC1-8CA9-10697BA91B7B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55CA51B9-F9D9-4E29-8898-A151CFAB7CFC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38B2E56E-D5D7-40A1-ACF6-9F60038418AE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 dirty="0" smtClean="0"/>
              <a:t>SWEN501:</a:t>
            </a:r>
            <a:fld id="{8993A3E1-435C-407A-AE27-B81B219814E0}" type="slidenum">
              <a:rPr lang="en-NZ" smtClean="0"/>
              <a:pPr lvl="4"/>
              <a:t>‹#›</a:t>
            </a:fld>
            <a:endParaRPr lang="en-NZ" sz="2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91E9516F-6410-43C2-B0EE-6FE3081D732F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6ECBDCF7-54AA-4E8F-AA64-FDF5D0305C60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0"/>
            <a:ext cx="1076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5534" y="981075"/>
            <a:ext cx="11700933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dirty="0"/>
              <a:t>Click to edit Master text styles</a:t>
            </a:r>
          </a:p>
          <a:p>
            <a:pPr lvl="1"/>
            <a:r>
              <a:rPr lang="en-NZ" dirty="0"/>
              <a:t>Second level</a:t>
            </a:r>
          </a:p>
          <a:p>
            <a:pPr lvl="2"/>
            <a:r>
              <a:rPr lang="en-NZ" dirty="0"/>
              <a:t>Third level</a:t>
            </a:r>
          </a:p>
          <a:p>
            <a:pPr lvl="3"/>
            <a:r>
              <a:rPr lang="en-NZ" dirty="0"/>
              <a:t>Fourth level</a:t>
            </a:r>
          </a:p>
          <a:p>
            <a:pPr lvl="4"/>
            <a:r>
              <a:rPr lang="en-NZ" dirty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184" y="0"/>
            <a:ext cx="30628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5pPr marL="717550" lvl="4" algn="r">
              <a:defRPr sz="1600">
                <a:solidFill>
                  <a:schemeClr val="accent2"/>
                </a:solidFill>
                <a:latin typeface="+mn-lt"/>
              </a:defRPr>
            </a:lvl5pPr>
          </a:lstStyle>
          <a:p>
            <a:pPr lvl="4"/>
            <a:r>
              <a:rPr lang="en-NZ" dirty="0" smtClean="0"/>
              <a:t>SWEN 501 </a:t>
            </a:r>
            <a:fld id="{5AD5D894-C984-4827-9C3F-27E012AB4D50}" type="slidenum">
              <a:rPr lang="en-NZ" smtClean="0"/>
              <a:pPr lvl="4"/>
              <a:t>‹#›</a:t>
            </a:fld>
            <a:endParaRPr lang="en-NZ" sz="2400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169400" y="5084764"/>
            <a:ext cx="3022600" cy="1773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NZ" sz="14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5186796" y="6666690"/>
            <a:ext cx="6759671" cy="15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8000" tIns="0" rIns="18000" bIns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 Unicode MS" pitchFamily="34" charset="-128"/>
                <a:cs typeface="Arial" charset="0"/>
              </a:rPr>
              <a:t>©</a:t>
            </a:r>
            <a:r>
              <a:rPr lang="en-US" sz="1000" b="0" i="0" u="none" strike="noStrike" kern="1200" baseline="0" dirty="0" smtClean="0">
                <a:ln>
                  <a:noFill/>
                </a:ln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David J. Pearce, Nicholas Cameron, James Noble, Marco </a:t>
            </a:r>
            <a:r>
              <a:rPr lang="en-US" sz="1000" b="0" i="0" u="none" strike="noStrike" kern="1200" baseline="0" dirty="0" err="1" smtClean="0">
                <a:ln>
                  <a:noFill/>
                </a:ln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Servetto</a:t>
            </a:r>
            <a:r>
              <a:rPr lang="en-US" sz="1000" b="0" i="0" u="none" strike="noStrike" kern="1200" baseline="0" dirty="0" smtClean="0">
                <a:ln>
                  <a:noFill/>
                </a:ln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, </a:t>
            </a:r>
            <a:r>
              <a:rPr lang="en-NZ" sz="1000" dirty="0" err="1" smtClean="0">
                <a:latin typeface="Arial Unicode MS" pitchFamily="34" charset="-128"/>
                <a:cs typeface="Arial" charset="0"/>
              </a:rPr>
              <a:t>Karsten</a:t>
            </a:r>
            <a:r>
              <a:rPr lang="en-NZ" sz="1000" dirty="0" smtClean="0">
                <a:latin typeface="Arial Unicode MS" pitchFamily="34" charset="-128"/>
                <a:cs typeface="Arial" charset="0"/>
              </a:rPr>
              <a:t> </a:t>
            </a:r>
            <a:r>
              <a:rPr lang="en-NZ" sz="1000" dirty="0" err="1" smtClean="0">
                <a:latin typeface="Arial Unicode MS" pitchFamily="34" charset="-128"/>
                <a:cs typeface="Arial" charset="0"/>
              </a:rPr>
              <a:t>Lundqvist</a:t>
            </a:r>
            <a:r>
              <a:rPr lang="en-NZ" sz="1000" dirty="0" smtClean="0">
                <a:latin typeface="Arial Unicode MS" pitchFamily="34" charset="-128"/>
                <a:cs typeface="Arial" charset="0"/>
              </a:rPr>
              <a:t>, Michael Homer</a:t>
            </a:r>
            <a:endParaRPr lang="en-NZ" sz="1000" dirty="0">
              <a:latin typeface="Arial Unicode MS" pitchFamily="34" charset="-128"/>
              <a:cs typeface="Arial" charset="0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34434" y="692150"/>
            <a:ext cx="931333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NZ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1936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47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455738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8637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7781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2353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92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920" y="172374"/>
            <a:ext cx="8534160" cy="646331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1"/>
            <a:r>
              <a:rPr lang="en-US"/>
              <a:t>What are generics?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880" y="1295280"/>
            <a:ext cx="8382240" cy="4628576"/>
          </a:xfr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100000"/>
              <a:buFont typeface="Comic Sans MS" pitchFamily="66"/>
              <a:buChar char="•"/>
            </a:pPr>
            <a:r>
              <a:rPr lang="en-US" dirty="0"/>
              <a:t>Introduced in Java 1.5</a:t>
            </a:r>
          </a:p>
          <a:p>
            <a:pPr hangingPunct="1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100000"/>
              <a:buFont typeface="Comic Sans MS" pitchFamily="66"/>
              <a:buChar char="•"/>
            </a:pPr>
            <a:endParaRPr lang="en-US" dirty="0"/>
          </a:p>
          <a:p>
            <a:pPr hangingPunct="1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100000"/>
              <a:buFont typeface="Comic Sans MS" pitchFamily="66"/>
              <a:buChar char="•"/>
            </a:pPr>
            <a:r>
              <a:rPr lang="en-US" dirty="0"/>
              <a:t>Before Java generics:</a:t>
            </a:r>
          </a:p>
          <a:p>
            <a:pPr marL="0" lvl="1" indent="0">
              <a:spcBef>
                <a:spcPts val="4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b="1" dirty="0">
                <a:solidFill>
                  <a:srgbClr val="000000"/>
                </a:solidFill>
                <a:ea typeface="ＭＳ Ｐゴシック" pitchFamily="34"/>
              </a:rPr>
              <a:t>Can only say things like: ‘v’ is a Vector of Objects</a:t>
            </a:r>
          </a:p>
          <a:p>
            <a:pPr marL="0" lvl="1" indent="0">
              <a:spcBef>
                <a:spcPts val="4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ea typeface="ＭＳ Ｐゴシック" pitchFamily="34"/>
              </a:rPr>
              <a:t>Then, can put any Object into ‘v’ without restriction</a:t>
            </a:r>
          </a:p>
          <a:p>
            <a:pPr marL="0" lvl="1" indent="0">
              <a:spcBef>
                <a:spcPts val="4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ea typeface="ＭＳ Ｐゴシック" pitchFamily="34"/>
              </a:rPr>
              <a:t>With a Vector of just Cats, have to cast Objects to Cats</a:t>
            </a:r>
          </a:p>
          <a:p>
            <a:pPr marL="0" lvl="1" indent="0">
              <a:spcBef>
                <a:spcPts val="4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dirty="0">
              <a:solidFill>
                <a:srgbClr val="000000"/>
              </a:solidFill>
              <a:ea typeface="ＭＳ Ｐゴシック" pitchFamily="34"/>
            </a:endParaRPr>
          </a:p>
          <a:p>
            <a:pPr hangingPunct="1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100000"/>
              <a:buFont typeface="Comic Sans MS" pitchFamily="66"/>
              <a:buChar char="•"/>
            </a:pPr>
            <a:r>
              <a:rPr lang="en-US" dirty="0"/>
              <a:t>With Java Generics:</a:t>
            </a:r>
          </a:p>
          <a:p>
            <a:pPr marL="0" lvl="1" indent="0">
              <a:spcBef>
                <a:spcPts val="4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b="1" dirty="0">
                <a:solidFill>
                  <a:srgbClr val="000000"/>
                </a:solidFill>
                <a:ea typeface="ＭＳ Ｐゴシック" pitchFamily="34"/>
              </a:rPr>
              <a:t>Can say things like: ‘v’ is a Vector of Cats</a:t>
            </a:r>
          </a:p>
          <a:p>
            <a:pPr marL="0" lvl="1" indent="0">
              <a:spcBef>
                <a:spcPts val="4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ea typeface="ＭＳ Ｐゴシック" pitchFamily="34"/>
              </a:rPr>
              <a:t>Then, can only put Cats into ‘v’</a:t>
            </a:r>
          </a:p>
          <a:p>
            <a:pPr marL="0" lvl="1" indent="0">
              <a:spcBef>
                <a:spcPts val="4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ea typeface="ＭＳ Ｐゴシック" pitchFamily="34"/>
              </a:rPr>
              <a:t>And, can only get Cats out of ‘v’ – no casting required!</a:t>
            </a:r>
          </a:p>
          <a:p>
            <a:pPr marL="0" lvl="1" indent="0">
              <a:spcBef>
                <a:spcPts val="4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dirty="0">
              <a:solidFill>
                <a:srgbClr val="000000"/>
              </a:solidFill>
              <a:latin typeface="Comic Sans MS" pitchFamily="66"/>
              <a:ea typeface="ＭＳ Ｐゴシック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17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920" y="172374"/>
            <a:ext cx="8534160" cy="646331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1"/>
            <a:r>
              <a:rPr lang="en-NZ"/>
              <a:t>Generic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880" y="1219321"/>
            <a:ext cx="8382240" cy="797271"/>
          </a:xfr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100000"/>
              <a:buFont typeface="Comic Sans MS" pitchFamily="66"/>
              <a:buChar char="•"/>
            </a:pPr>
            <a:r>
              <a:rPr lang="en-NZ" dirty="0"/>
              <a:t>How to write min() method for subclasses of Point?</a:t>
            </a:r>
          </a:p>
          <a:p>
            <a:pPr marL="0" lvl="1" indent="0">
              <a:spcBef>
                <a:spcPts val="4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NZ" dirty="0">
                <a:solidFill>
                  <a:srgbClr val="000000"/>
                </a:solidFill>
                <a:ea typeface="ＭＳ Ｐゴシック" pitchFamily="34"/>
              </a:rPr>
              <a:t>Should be possible since subclasses all have x and y fields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2360" y="1997640"/>
            <a:ext cx="9593640" cy="456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Point{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y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ColPoint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extends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Point{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colour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Aux1{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Point min(Point p1, Point p2)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if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(p1.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&lt; p2.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|| (p1.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== p2.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&amp;&amp; p1.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y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&lt; p2.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y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)) {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return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p1;}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    else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{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return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p2;}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foo(){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ColPoint c1 =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ColPoint();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ColPoint c2 =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ColPoint();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c1 = </a:t>
            </a:r>
            <a:r>
              <a:rPr lang="en-NZ" sz="1800" b="1">
                <a:solidFill>
                  <a:srgbClr val="FF0000"/>
                </a:solidFill>
                <a:latin typeface="Consolas" pitchFamily="33"/>
                <a:ea typeface="Consolas" pitchFamily="33"/>
                <a:cs typeface="Consolas" pitchFamily="33"/>
              </a:rPr>
              <a:t>(ColPoint)</a:t>
            </a:r>
            <a:r>
              <a:rPr lang="en-NZ" sz="1800" b="1">
                <a:solidFill>
                  <a:srgbClr val="8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min(c1,c2);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sp>
        <p:nvSpPr>
          <p:cNvPr id="5" name="Text Box 6"/>
          <p:cNvSpPr/>
          <p:nvPr/>
        </p:nvSpPr>
        <p:spPr>
          <a:xfrm>
            <a:off x="5859120" y="5474520"/>
            <a:ext cx="394488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+mn-lt"/>
                <a:ea typeface="ヒラギノ角ゴ Pro W3" pitchFamily="34"/>
                <a:cs typeface="ヒラギノ角ゴ Pro W3" pitchFamily="34"/>
              </a:rPr>
              <a:t>Needs cast on the return value!</a:t>
            </a:r>
          </a:p>
        </p:txBody>
      </p:sp>
    </p:spTree>
    <p:extLst>
      <p:ext uri="{BB962C8B-B14F-4D97-AF65-F5344CB8AC3E}">
        <p14:creationId xmlns:p14="http://schemas.microsoft.com/office/powerpoint/2010/main" val="11885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920" y="172374"/>
            <a:ext cx="8534160" cy="646331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1"/>
            <a:r>
              <a:rPr lang="en-NZ"/>
              <a:t>Generic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880" y="1219321"/>
            <a:ext cx="8382240" cy="797271"/>
          </a:xfr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100000"/>
              <a:buFont typeface="Comic Sans MS" pitchFamily="66"/>
              <a:buChar char="•"/>
            </a:pPr>
            <a:r>
              <a:rPr lang="en-NZ" dirty="0"/>
              <a:t>How to write min() method for subclasses of Point?</a:t>
            </a:r>
          </a:p>
          <a:p>
            <a:pPr marL="0" lvl="1" indent="0">
              <a:spcBef>
                <a:spcPts val="4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NZ" dirty="0">
                <a:solidFill>
                  <a:srgbClr val="000000"/>
                </a:solidFill>
                <a:ea typeface="ＭＳ Ｐゴシック" pitchFamily="34"/>
              </a:rPr>
              <a:t>Should be possible since subclasses all have x and y fields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2360" y="1997640"/>
            <a:ext cx="9593640" cy="456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Point{ </a:t>
            </a:r>
            <a:r>
              <a:rPr lang="en-NZ" sz="1800" b="1" dirty="0" err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err="1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</a:t>
            </a:r>
            <a:r>
              <a:rPr lang="en-NZ" sz="1800" b="1" dirty="0" err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y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ColPoint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extends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Point{ </a:t>
            </a:r>
            <a:r>
              <a:rPr lang="en-NZ" sz="1800" b="1" dirty="0" err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colour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smtClean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Aux1 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&lt;T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extends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Point&gt; </a:t>
            </a:r>
            <a:r>
              <a:rPr lang="en-NZ" sz="1800" dirty="0" smtClean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  <a:endParaRPr lang="en-NZ" sz="1800" dirty="0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 smtClean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	  T 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min(T p1, T p2)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if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(p1.</a:t>
            </a:r>
            <a:r>
              <a:rPr lang="en-NZ" sz="1800" dirty="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&lt; p2.</a:t>
            </a:r>
            <a:r>
              <a:rPr lang="en-NZ" sz="1800" dirty="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|| (p1.</a:t>
            </a:r>
            <a:r>
              <a:rPr lang="en-NZ" sz="1800" dirty="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== p2.</a:t>
            </a:r>
            <a:r>
              <a:rPr lang="en-NZ" sz="1800" dirty="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&amp;&amp; p1.</a:t>
            </a:r>
            <a:r>
              <a:rPr lang="en-NZ" sz="1800" dirty="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y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&lt; p2.</a:t>
            </a:r>
            <a:r>
              <a:rPr lang="en-NZ" sz="1800" dirty="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y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)) {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return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p1;}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    else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{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return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p2;}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foo(){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ColPoint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c1 =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ColPoint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ColPoint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c2 =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ColPoint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c1 = min(c1,c2);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2266680" y="5925240"/>
            <a:ext cx="8077320" cy="462307"/>
          </a:xfrm>
        </p:spPr>
        <p:txBody>
          <a:bodyPr wrap="square">
            <a:spAutoFit/>
          </a:bodyPr>
          <a:lstStyle/>
          <a:p>
            <a:pPr lvl="0" hangingPunct="1"/>
            <a:r>
              <a:rPr lang="en-NZ"/>
              <a:t>Generic parameter is inferred</a:t>
            </a:r>
          </a:p>
        </p:txBody>
      </p:sp>
    </p:spTree>
    <p:extLst>
      <p:ext uri="{BB962C8B-B14F-4D97-AF65-F5344CB8AC3E}">
        <p14:creationId xmlns:p14="http://schemas.microsoft.com/office/powerpoint/2010/main" val="5031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920" y="172374"/>
            <a:ext cx="8534160" cy="646331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1"/>
            <a:r>
              <a:rPr lang="en-NZ"/>
              <a:t>Generic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880" y="1219321"/>
            <a:ext cx="8382240" cy="797271"/>
          </a:xfr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100000"/>
              <a:buFont typeface="Comic Sans MS" pitchFamily="66"/>
              <a:buChar char="•"/>
            </a:pPr>
            <a:r>
              <a:rPr lang="en-NZ" dirty="0"/>
              <a:t>How to write min() method for subclasses of Point?</a:t>
            </a:r>
          </a:p>
          <a:p>
            <a:pPr marL="0" lvl="1" indent="0">
              <a:spcBef>
                <a:spcPts val="4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NZ" dirty="0">
                <a:solidFill>
                  <a:srgbClr val="000000"/>
                </a:solidFill>
                <a:ea typeface="ＭＳ Ｐゴシック" pitchFamily="34"/>
              </a:rPr>
              <a:t>Should be possible since subclasses all have x and y fields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2360" y="1997640"/>
            <a:ext cx="9593640" cy="456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Point{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y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ColPoint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extends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Point{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colour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Aux1{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&lt;T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extends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Point&gt; T min(T p1, T p2)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if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(p1.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&lt; p2.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|| (p1.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== p2.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x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&amp;&amp; p1.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y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&lt; p2.</a:t>
            </a:r>
            <a:r>
              <a:rPr lang="en-NZ" sz="180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y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)) {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return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p1;}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    else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{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return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p2;}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foo(){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ColPoint c1 =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ColPoint();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ColPoint c2 =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ColPoint();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c1 =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this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.&lt;ColPoint&gt;min(c1,c2);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2266680" y="5925240"/>
            <a:ext cx="8077320" cy="462307"/>
          </a:xfrm>
        </p:spPr>
        <p:txBody>
          <a:bodyPr wrap="square">
            <a:spAutoFit/>
          </a:bodyPr>
          <a:lstStyle/>
          <a:p>
            <a:pPr lvl="0" hangingPunct="1"/>
            <a:r>
              <a:rPr lang="en-NZ"/>
              <a:t>Generic parameter is inferred</a:t>
            </a:r>
          </a:p>
        </p:txBody>
      </p:sp>
    </p:spTree>
    <p:extLst>
      <p:ext uri="{BB962C8B-B14F-4D97-AF65-F5344CB8AC3E}">
        <p14:creationId xmlns:p14="http://schemas.microsoft.com/office/powerpoint/2010/main" val="7478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920" y="172374"/>
            <a:ext cx="8534160" cy="646331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1"/>
            <a:r>
              <a:rPr lang="en-US"/>
              <a:t>Why Generics?</a:t>
            </a:r>
          </a:p>
        </p:txBody>
      </p:sp>
      <p:sp>
        <p:nvSpPr>
          <p:cNvPr id="3" name="Text Box 8"/>
          <p:cNvSpPr/>
          <p:nvPr/>
        </p:nvSpPr>
        <p:spPr>
          <a:xfrm>
            <a:off x="7104112" y="4579536"/>
            <a:ext cx="2144880" cy="7100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499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This says v is a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Vec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 of Objects</a:t>
            </a:r>
          </a:p>
        </p:txBody>
      </p:sp>
      <p:sp>
        <p:nvSpPr>
          <p:cNvPr id="4" name="Text Box 10"/>
          <p:cNvSpPr/>
          <p:nvPr/>
        </p:nvSpPr>
        <p:spPr>
          <a:xfrm>
            <a:off x="9840416" y="4546746"/>
            <a:ext cx="1984319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499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We know this returns a Cat, but we still have to cast</a:t>
            </a:r>
          </a:p>
        </p:txBody>
      </p:sp>
      <p:sp>
        <p:nvSpPr>
          <p:cNvPr id="6" name="Freeform 10"/>
          <p:cNvSpPr/>
          <p:nvPr/>
        </p:nvSpPr>
        <p:spPr>
          <a:xfrm>
            <a:off x="4367808" y="5363083"/>
            <a:ext cx="3463564" cy="3027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680"/>
              <a:gd name="f7" fmla="val 2016"/>
              <a:gd name="f8" fmla="val 3656"/>
              <a:gd name="f9" fmla="val 404"/>
              <a:gd name="f10" fmla="val 3632"/>
              <a:gd name="f11" fmla="val 808"/>
              <a:gd name="f12" fmla="val 3104"/>
              <a:gd name="f13" fmla="val 1104"/>
              <a:gd name="f14" fmla="val 2576"/>
              <a:gd name="f15" fmla="val 1400"/>
              <a:gd name="f16" fmla="val 1024"/>
              <a:gd name="f17" fmla="val 1624"/>
              <a:gd name="f18" fmla="val 512"/>
              <a:gd name="f19" fmla="val 1776"/>
              <a:gd name="f20" fmla="val 1928"/>
              <a:gd name="f21" fmla="val 16"/>
              <a:gd name="f22" fmla="val 1972"/>
              <a:gd name="f23" fmla="val 32"/>
              <a:gd name="f24" fmla="+- 0 0 0"/>
              <a:gd name="f25" fmla="*/ f3 1 3680"/>
              <a:gd name="f26" fmla="*/ f4 1 2016"/>
              <a:gd name="f27" fmla="*/ f24 f0 1"/>
              <a:gd name="f28" fmla="*/ 2147483647 f25 1"/>
              <a:gd name="f29" fmla="*/ 0 f26 1"/>
              <a:gd name="f30" fmla="*/ f27 1 f2"/>
              <a:gd name="f31" fmla="*/ 2147483647 f26 1"/>
              <a:gd name="f32" fmla="*/ 1290320000 f25 1"/>
              <a:gd name="f33" fmla="*/ 80645000 f25 1"/>
              <a:gd name="f34" fmla="+- f30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28" y="f29"/>
              </a:cxn>
              <a:cxn ang="f34">
                <a:pos x="f28" y="f31"/>
              </a:cxn>
              <a:cxn ang="f34">
                <a:pos x="f32" y="f31"/>
              </a:cxn>
              <a:cxn ang="f34">
                <a:pos x="f33" y="f31"/>
              </a:cxn>
            </a:cxnLst>
            <a:rect l="l" t="t" r="r" b="b"/>
            <a:pathLst>
              <a:path w="3680" h="2016">
                <a:moveTo>
                  <a:pt x="f6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5" y="f20"/>
                  <a:pt x="f21" y="f22"/>
                  <a:pt x="f23" y="f7"/>
                </a:cubicBezTo>
              </a:path>
            </a:pathLst>
          </a:custGeom>
          <a:noFill/>
          <a:ln w="38160">
            <a:solidFill>
              <a:srgbClr val="FF0000"/>
            </a:solidFill>
            <a:prstDash val="solid"/>
            <a:round/>
            <a:headEnd type="none"/>
            <a:tailEnd type="arrow" w="lg" len="me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>
              <a:solidFill>
                <a:srgbClr val="000000"/>
              </a:solidFill>
              <a:latin typeface="Comic Sans MS" pitchFamily="66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7" name="Freeform 11"/>
          <p:cNvSpPr/>
          <p:nvPr/>
        </p:nvSpPr>
        <p:spPr>
          <a:xfrm>
            <a:off x="5957454" y="5860386"/>
            <a:ext cx="4782960" cy="4638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19"/>
              <a:gd name="f7" fmla="val 1304"/>
              <a:gd name="f8" fmla="val 2584"/>
              <a:gd name="f9" fmla="val 2541"/>
              <a:gd name="f10" fmla="val 96"/>
              <a:gd name="f11" fmla="val 447"/>
              <a:gd name="f12" fmla="val 2328"/>
              <a:gd name="f13" fmla="val 576"/>
              <a:gd name="f14" fmla="val 2037"/>
              <a:gd name="f15" fmla="val 705"/>
              <a:gd name="f16" fmla="val 1228"/>
              <a:gd name="f17" fmla="val 655"/>
              <a:gd name="f18" fmla="val 840"/>
              <a:gd name="f19" fmla="val 776"/>
              <a:gd name="f20" fmla="val 452"/>
              <a:gd name="f21" fmla="val 897"/>
              <a:gd name="f22" fmla="val 175"/>
              <a:gd name="f23" fmla="val 1194"/>
              <a:gd name="f24" fmla="+- 0 0 0"/>
              <a:gd name="f25" fmla="*/ f3 1 2619"/>
              <a:gd name="f26" fmla="*/ f4 1 1304"/>
              <a:gd name="f27" fmla="*/ f24 f0 1"/>
              <a:gd name="f28" fmla="*/ 2147483647 f25 1"/>
              <a:gd name="f29" fmla="*/ 0 f26 1"/>
              <a:gd name="f30" fmla="*/ f27 1 f2"/>
              <a:gd name="f31" fmla="*/ 1451610000 f26 1"/>
              <a:gd name="f32" fmla="*/ 2116931505 f25 1"/>
              <a:gd name="f33" fmla="*/ 1955641250 f26 1"/>
              <a:gd name="f34" fmla="*/ 0 f25 1"/>
              <a:gd name="f35" fmla="*/ 2147483647 f26 1"/>
              <a:gd name="f36" fmla="+- f30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28" y="f29"/>
              </a:cxn>
              <a:cxn ang="f36">
                <a:pos x="f28" y="f31"/>
              </a:cxn>
              <a:cxn ang="f36">
                <a:pos x="f32" y="f33"/>
              </a:cxn>
              <a:cxn ang="f36">
                <a:pos x="f34" y="f35"/>
              </a:cxn>
            </a:cxnLst>
            <a:rect l="l" t="t" r="r" b="b"/>
            <a:pathLst>
              <a:path w="2619" h="1304">
                <a:moveTo>
                  <a:pt x="f8" y="f5"/>
                </a:moveTo>
                <a:cubicBezTo>
                  <a:pt x="f9" y="f10"/>
                  <a:pt x="f6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5" y="f7"/>
                </a:cubicBezTo>
              </a:path>
            </a:pathLst>
          </a:custGeom>
          <a:noFill/>
          <a:ln w="38160">
            <a:solidFill>
              <a:srgbClr val="FF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>
              <a:solidFill>
                <a:srgbClr val="000000"/>
              </a:solidFill>
              <a:latin typeface="Comic Sans MS" pitchFamily="66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7200" y="1007999"/>
            <a:ext cx="6616800" cy="42509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Vec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private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Object[] </a:t>
            </a:r>
            <a:r>
              <a:rPr lang="en-NZ" sz="1800" dirty="0" err="1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elems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=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Object[16];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private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b="1" dirty="0" err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end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= 0;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add( Object e )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if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 end ==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elems.length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) { ...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elems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[end] = e;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end+=1;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Object get( </a:t>
            </a:r>
            <a:r>
              <a:rPr lang="en-NZ" sz="1800" b="1" dirty="0" err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index )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if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 index &gt;= end ) {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throw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...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else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{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return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elems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[index];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2000" y="5580001"/>
            <a:ext cx="7092000" cy="1065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Vec v =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Vec();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v.add(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Cat());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Cat c = (Cat) v.get(0); </a:t>
            </a:r>
            <a:r>
              <a:rPr lang="en-NZ" sz="1800">
                <a:solidFill>
                  <a:srgbClr val="3F7F5F"/>
                </a:solidFill>
                <a:latin typeface="Consolas" pitchFamily="33"/>
                <a:ea typeface="Consolas" pitchFamily="33"/>
                <a:cs typeface="Consolas" pitchFamily="33"/>
              </a:rPr>
              <a:t>// have to cast :-(</a:t>
            </a:r>
          </a:p>
        </p:txBody>
      </p:sp>
    </p:spTree>
    <p:extLst>
      <p:ext uri="{BB962C8B-B14F-4D97-AF65-F5344CB8AC3E}">
        <p14:creationId xmlns:p14="http://schemas.microsoft.com/office/powerpoint/2010/main" val="10853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828920" y="172374"/>
            <a:ext cx="8534160" cy="646331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1"/>
            <a:r>
              <a:rPr lang="en-US"/>
              <a:t>The Generic version</a:t>
            </a:r>
          </a:p>
        </p:txBody>
      </p:sp>
      <p:sp>
        <p:nvSpPr>
          <p:cNvPr id="4" name="Text Box 5"/>
          <p:cNvSpPr/>
          <p:nvPr/>
        </p:nvSpPr>
        <p:spPr>
          <a:xfrm>
            <a:off x="8606281" y="3990960"/>
            <a:ext cx="1984319" cy="70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499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This says v is a Vec of Cats</a:t>
            </a:r>
          </a:p>
        </p:txBody>
      </p:sp>
      <p:sp>
        <p:nvSpPr>
          <p:cNvPr id="11" name="Text Box 17"/>
          <p:cNvSpPr/>
          <p:nvPr/>
        </p:nvSpPr>
        <p:spPr>
          <a:xfrm>
            <a:off x="8602321" y="1019879"/>
            <a:ext cx="1984319" cy="70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499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“T” is a generic parameter</a:t>
            </a:r>
          </a:p>
        </p:txBody>
      </p:sp>
      <p:sp>
        <p:nvSpPr>
          <p:cNvPr id="13" name="Text Box 19"/>
          <p:cNvSpPr/>
          <p:nvPr/>
        </p:nvSpPr>
        <p:spPr>
          <a:xfrm>
            <a:off x="8635081" y="2046599"/>
            <a:ext cx="1984319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499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“T” represents the type of object held in Vec</a:t>
            </a:r>
          </a:p>
        </p:txBody>
      </p:sp>
      <p:sp>
        <p:nvSpPr>
          <p:cNvPr id="17" name="Text Box 23"/>
          <p:cNvSpPr/>
          <p:nvPr/>
        </p:nvSpPr>
        <p:spPr>
          <a:xfrm>
            <a:off x="8682600" y="4768919"/>
            <a:ext cx="1984319" cy="70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499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Can only put Cats into v</a:t>
            </a:r>
          </a:p>
        </p:txBody>
      </p:sp>
      <p:sp>
        <p:nvSpPr>
          <p:cNvPr id="18" name="Text Box 24"/>
          <p:cNvSpPr/>
          <p:nvPr/>
        </p:nvSpPr>
        <p:spPr>
          <a:xfrm>
            <a:off x="8670001" y="5611320"/>
            <a:ext cx="1984319" cy="70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499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+mn-lt"/>
                <a:ea typeface="ＭＳ Ｐゴシック" pitchFamily="34"/>
                <a:cs typeface="ＭＳ Ｐゴシック" pitchFamily="34"/>
              </a:rPr>
              <a:t>Can only get Cats out of 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6000" y="1054080"/>
            <a:ext cx="3923936" cy="619134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Vec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&lt;T&gt;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private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T[] </a:t>
            </a:r>
            <a:r>
              <a:rPr lang="en-NZ" sz="1800" dirty="0" err="1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elems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= (T[])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Object[16];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private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b="1" dirty="0" err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>
                <a:solidFill>
                  <a:srgbClr val="0000C0"/>
                </a:solidFill>
                <a:latin typeface="Consolas" pitchFamily="33"/>
                <a:ea typeface="Consolas" pitchFamily="33"/>
                <a:cs typeface="Consolas" pitchFamily="33"/>
              </a:rPr>
              <a:t>end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= 0;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add( T e )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if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 end ==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elems.length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) { ...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elems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[end] = e;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end+=1;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T get( </a:t>
            </a:r>
            <a:r>
              <a:rPr lang="en-NZ" sz="1800" b="1" dirty="0" err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index )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if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 index &gt;= end ) {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throw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...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else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{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return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elems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[index];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    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Vec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&lt;Cat&gt; v =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Vec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&lt;Cat&gt;();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v.add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Cat());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Cat c =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v.get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(0); </a:t>
            </a:r>
            <a:r>
              <a:rPr lang="en-NZ" sz="1800" dirty="0">
                <a:solidFill>
                  <a:srgbClr val="3F7F5F"/>
                </a:solidFill>
                <a:latin typeface="Consolas" pitchFamily="33"/>
                <a:ea typeface="Consolas" pitchFamily="33"/>
                <a:cs typeface="Consolas" pitchFamily="33"/>
              </a:rPr>
              <a:t>// don’t have to cast :-)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10800000" flipV="1">
            <a:off x="5735960" y="4437112"/>
            <a:ext cx="2736304" cy="1296144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869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920" y="172374"/>
            <a:ext cx="8534160" cy="646331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NZ"/>
              <a:t>Using Generics in Shape</a:t>
            </a:r>
          </a:p>
        </p:txBody>
      </p:sp>
      <p:sp>
        <p:nvSpPr>
          <p:cNvPr id="3" name="Rectangle 12"/>
          <p:cNvSpPr/>
          <p:nvPr/>
        </p:nvSpPr>
        <p:spPr>
          <a:xfrm>
            <a:off x="3431704" y="3009257"/>
            <a:ext cx="990719" cy="4638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C0C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algn="ctr"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>
              <a:solidFill>
                <a:srgbClr val="000000"/>
              </a:solidFill>
              <a:latin typeface="Comic Sans MS" pitchFamily="66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7248128" y="3009257"/>
            <a:ext cx="922319" cy="4638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C0C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algn="ctr"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>
              <a:solidFill>
                <a:srgbClr val="000000"/>
              </a:solidFill>
              <a:latin typeface="Comic Sans MS" pitchFamily="66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0640" y="1273680"/>
            <a:ext cx="7767360" cy="491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interface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Shape {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draw(Graphics g);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1800" dirty="0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 dirty="0" smtClean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 dirty="0" smtClean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Square </a:t>
            </a:r>
            <a:r>
              <a:rPr lang="en-NZ" sz="1800" b="1" dirty="0" smtClean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implements</a:t>
            </a:r>
            <a:r>
              <a:rPr lang="en-NZ" sz="1800" dirty="0" smtClean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Shape { ...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1800" dirty="0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ShapeGroup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implements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Shape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private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List&lt;Shape&gt; shapes =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ArrayList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&lt;Shape&gt;();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...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1800" dirty="0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draw(Graphics g)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b="1" dirty="0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for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(Shape s : shapes)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</a:t>
            </a:r>
            <a:r>
              <a:rPr lang="en-NZ" sz="1800" dirty="0" err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s.draw</a:t>
            </a: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(g);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dirty="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5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minimal generic class example: Box&lt;T&gt;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box that holds an object of some type (“T”):</a:t>
            </a:r>
          </a:p>
          <a:p>
            <a:pPr marL="446088" lvl="1" indent="0">
              <a:buNone/>
            </a:pPr>
            <a:r>
              <a:rPr lang="en-NZ" dirty="0"/>
              <a:t>c</a:t>
            </a:r>
            <a:r>
              <a:rPr lang="en-NZ" dirty="0" smtClean="0"/>
              <a:t>lass Box&lt;</a:t>
            </a:r>
            <a:r>
              <a:rPr lang="en-NZ" b="1" dirty="0" smtClean="0"/>
              <a:t>T</a:t>
            </a:r>
            <a:r>
              <a:rPr lang="en-NZ" dirty="0" smtClean="0"/>
              <a:t>&gt; {</a:t>
            </a:r>
          </a:p>
          <a:p>
            <a:pPr marL="446088" lvl="1" indent="0">
              <a:buNone/>
            </a:pPr>
            <a:r>
              <a:rPr lang="en-NZ" dirty="0"/>
              <a:t> </a:t>
            </a:r>
            <a:r>
              <a:rPr lang="en-NZ" dirty="0" smtClean="0"/>
              <a:t>   private </a:t>
            </a:r>
            <a:r>
              <a:rPr lang="en-NZ" b="1" dirty="0" smtClean="0"/>
              <a:t>T</a:t>
            </a:r>
            <a:r>
              <a:rPr lang="en-NZ" dirty="0" smtClean="0"/>
              <a:t> value;</a:t>
            </a:r>
          </a:p>
          <a:p>
            <a:pPr marL="446088" lvl="1" indent="0">
              <a:buNone/>
            </a:pPr>
            <a:r>
              <a:rPr lang="en-NZ" dirty="0"/>
              <a:t> </a:t>
            </a:r>
            <a:r>
              <a:rPr lang="en-NZ" dirty="0" smtClean="0"/>
              <a:t>   public Box(</a:t>
            </a:r>
            <a:r>
              <a:rPr lang="en-NZ" b="1" dirty="0" smtClean="0"/>
              <a:t>T</a:t>
            </a:r>
            <a:r>
              <a:rPr lang="en-NZ" dirty="0" smtClean="0"/>
              <a:t> </a:t>
            </a:r>
            <a:r>
              <a:rPr lang="en-NZ" dirty="0" err="1" smtClean="0"/>
              <a:t>val</a:t>
            </a:r>
            <a:r>
              <a:rPr lang="en-NZ" dirty="0" smtClean="0"/>
              <a:t>) {</a:t>
            </a:r>
          </a:p>
          <a:p>
            <a:pPr marL="446088" lvl="1" indent="0">
              <a:buNone/>
            </a:pPr>
            <a:r>
              <a:rPr lang="en-NZ" dirty="0"/>
              <a:t> </a:t>
            </a:r>
            <a:r>
              <a:rPr lang="en-NZ" dirty="0" smtClean="0"/>
              <a:t>       value = </a:t>
            </a:r>
            <a:r>
              <a:rPr lang="en-NZ" dirty="0" err="1" smtClean="0"/>
              <a:t>val</a:t>
            </a:r>
            <a:r>
              <a:rPr lang="en-NZ" dirty="0" smtClean="0"/>
              <a:t>;</a:t>
            </a:r>
          </a:p>
          <a:p>
            <a:pPr marL="446088" lvl="1" indent="0">
              <a:buNone/>
            </a:pPr>
            <a:r>
              <a:rPr lang="en-NZ" dirty="0"/>
              <a:t> </a:t>
            </a:r>
            <a:r>
              <a:rPr lang="en-NZ" dirty="0" smtClean="0"/>
              <a:t>   }</a:t>
            </a:r>
          </a:p>
          <a:p>
            <a:pPr marL="446088" lvl="1" indent="0">
              <a:buNone/>
            </a:pPr>
            <a:r>
              <a:rPr lang="en-NZ" dirty="0"/>
              <a:t> </a:t>
            </a:r>
            <a:r>
              <a:rPr lang="en-NZ" dirty="0" smtClean="0"/>
              <a:t>   public </a:t>
            </a:r>
            <a:r>
              <a:rPr lang="en-NZ" b="1" dirty="0" smtClean="0"/>
              <a:t>T</a:t>
            </a:r>
            <a:r>
              <a:rPr lang="en-NZ" dirty="0" smtClean="0"/>
              <a:t> </a:t>
            </a:r>
            <a:r>
              <a:rPr lang="en-NZ" dirty="0" err="1" smtClean="0"/>
              <a:t>getValue</a:t>
            </a:r>
            <a:r>
              <a:rPr lang="en-NZ" dirty="0" smtClean="0"/>
              <a:t>() { return value; }</a:t>
            </a:r>
          </a:p>
          <a:p>
            <a:pPr marL="446088" lvl="1" indent="0">
              <a:buNone/>
            </a:pPr>
            <a:r>
              <a:rPr lang="en-NZ" dirty="0"/>
              <a:t> </a:t>
            </a:r>
            <a:r>
              <a:rPr lang="en-NZ" dirty="0" smtClean="0"/>
              <a:t>   public void </a:t>
            </a:r>
            <a:r>
              <a:rPr lang="en-NZ" dirty="0" err="1" smtClean="0"/>
              <a:t>setValue</a:t>
            </a:r>
            <a:r>
              <a:rPr lang="en-NZ" dirty="0" smtClean="0"/>
              <a:t>(</a:t>
            </a:r>
            <a:r>
              <a:rPr lang="en-NZ" b="1" dirty="0" smtClean="0"/>
              <a:t>T</a:t>
            </a:r>
            <a:r>
              <a:rPr lang="en-NZ" dirty="0" smtClean="0"/>
              <a:t> </a:t>
            </a:r>
            <a:r>
              <a:rPr lang="en-NZ" dirty="0" err="1" smtClean="0"/>
              <a:t>val</a:t>
            </a:r>
            <a:r>
              <a:rPr lang="en-NZ" dirty="0" smtClean="0"/>
              <a:t>) { value = </a:t>
            </a:r>
            <a:r>
              <a:rPr lang="en-NZ" dirty="0" err="1" smtClean="0"/>
              <a:t>val</a:t>
            </a:r>
            <a:r>
              <a:rPr lang="en-NZ" dirty="0" smtClean="0"/>
              <a:t>; }</a:t>
            </a:r>
          </a:p>
          <a:p>
            <a:pPr marL="446088" lvl="1" indent="0">
              <a:buNone/>
            </a:pPr>
            <a:r>
              <a:rPr lang="en-NZ" dirty="0" smtClean="0"/>
              <a:t>}</a:t>
            </a:r>
          </a:p>
          <a:p>
            <a:pPr lvl="0"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Can be used as e.g. Box&lt;String&gt; b = new Box&lt;String&gt;();</a:t>
            </a:r>
          </a:p>
          <a:p>
            <a:pPr lvl="1"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Everywhere </a:t>
            </a:r>
            <a:r>
              <a:rPr lang="en-NZ" b="1" dirty="0" smtClean="0">
                <a:solidFill>
                  <a:srgbClr val="000000"/>
                </a:solidFill>
              </a:rPr>
              <a:t>T</a:t>
            </a:r>
            <a:r>
              <a:rPr lang="en-NZ" dirty="0" smtClean="0">
                <a:solidFill>
                  <a:srgbClr val="000000"/>
                </a:solidFill>
              </a:rPr>
              <a:t> appears will then be String for b</a:t>
            </a:r>
          </a:p>
          <a:p>
            <a:pPr lvl="2"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Must provide a String argument to </a:t>
            </a:r>
            <a:r>
              <a:rPr lang="en-NZ" dirty="0" err="1" smtClean="0">
                <a:solidFill>
                  <a:srgbClr val="000000"/>
                </a:solidFill>
              </a:rPr>
              <a:t>setValue</a:t>
            </a:r>
            <a:r>
              <a:rPr lang="en-NZ" dirty="0" smtClean="0">
                <a:solidFill>
                  <a:srgbClr val="000000"/>
                </a:solidFill>
              </a:rPr>
              <a:t>, will get back a String from </a:t>
            </a:r>
            <a:r>
              <a:rPr lang="en-NZ" dirty="0" err="1" smtClean="0">
                <a:solidFill>
                  <a:srgbClr val="000000"/>
                </a:solidFill>
              </a:rPr>
              <a:t>getValue</a:t>
            </a:r>
            <a:endParaRPr lang="en-NZ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If there is also Box&lt;Integer&gt; c = new Box&lt;Integer&gt;(), all those </a:t>
            </a:r>
            <a:r>
              <a:rPr lang="en-NZ" b="1" dirty="0" err="1" smtClean="0">
                <a:solidFill>
                  <a:srgbClr val="000000"/>
                </a:solidFill>
              </a:rPr>
              <a:t>T</a:t>
            </a:r>
            <a:r>
              <a:rPr lang="en-NZ" dirty="0" err="1" smtClean="0">
                <a:solidFill>
                  <a:srgbClr val="000000"/>
                </a:solidFill>
              </a:rPr>
              <a:t>s</a:t>
            </a:r>
            <a:r>
              <a:rPr lang="en-NZ" dirty="0" smtClean="0">
                <a:solidFill>
                  <a:srgbClr val="000000"/>
                </a:solidFill>
              </a:rPr>
              <a:t> will be Integer for c</a:t>
            </a:r>
          </a:p>
          <a:p>
            <a:pPr lvl="1"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Both b and c can exist at once with different types inside</a:t>
            </a:r>
            <a:endParaRPr lang="en-NZ" dirty="0">
              <a:solidFill>
                <a:srgbClr val="000000"/>
              </a:solidFill>
            </a:endParaRPr>
          </a:p>
          <a:p>
            <a:pPr marL="446088" lvl="1" indent="0">
              <a:buNone/>
            </a:pPr>
            <a:endParaRPr lang="en-NZ" dirty="0" smtClean="0"/>
          </a:p>
          <a:p>
            <a:pPr marL="446088" lvl="1" indent="0">
              <a:buNone/>
            </a:pPr>
            <a:endParaRPr lang="en-NZ" dirty="0"/>
          </a:p>
          <a:p>
            <a:pPr marL="446088" lvl="1" indent="0"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4"/>
            <a:r>
              <a:rPr lang="en-NZ" smtClean="0"/>
              <a:t> SWEN 501</a:t>
            </a:r>
            <a:fld id="{28F4DE1D-4674-4855-8837-3022FE141B5B}" type="slidenum">
              <a:rPr lang="en-NZ" smtClean="0"/>
              <a:pPr lvl="4"/>
              <a:t>5</a:t>
            </a:fld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94621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 generics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That’s it!</a:t>
            </a:r>
          </a:p>
          <a:p>
            <a:r>
              <a:rPr lang="en-NZ" dirty="0" smtClean="0"/>
              <a:t>A class or interface can have as many generic type parameters as you like</a:t>
            </a:r>
          </a:p>
          <a:p>
            <a:pPr lvl="1"/>
            <a:r>
              <a:rPr lang="en-NZ" dirty="0" smtClean="0"/>
              <a:t>class Widget&lt;T,U,V&gt;</a:t>
            </a:r>
          </a:p>
          <a:p>
            <a:pPr lvl="1"/>
            <a:r>
              <a:rPr lang="en-NZ" dirty="0" smtClean="0"/>
              <a:t>interface </a:t>
            </a:r>
            <a:r>
              <a:rPr lang="en-NZ" dirty="0" err="1" smtClean="0"/>
              <a:t>Frob</a:t>
            </a:r>
            <a:r>
              <a:rPr lang="en-NZ" dirty="0" smtClean="0"/>
              <a:t>&lt;X,Y&gt;</a:t>
            </a:r>
          </a:p>
          <a:p>
            <a:r>
              <a:rPr lang="en-NZ" dirty="0" smtClean="0"/>
              <a:t>When you create a </a:t>
            </a:r>
            <a:r>
              <a:rPr lang="en-NZ" b="1" dirty="0" smtClean="0"/>
              <a:t>new</a:t>
            </a:r>
            <a:r>
              <a:rPr lang="en-NZ" dirty="0" smtClean="0"/>
              <a:t> instance from the class, </a:t>
            </a:r>
            <a:r>
              <a:rPr lang="en-NZ" b="1" dirty="0" smtClean="0"/>
              <a:t>implement</a:t>
            </a:r>
            <a:r>
              <a:rPr lang="en-NZ" dirty="0" smtClean="0"/>
              <a:t> the interface, or </a:t>
            </a:r>
            <a:r>
              <a:rPr lang="en-NZ" b="1" dirty="0" smtClean="0"/>
              <a:t>extend</a:t>
            </a:r>
            <a:r>
              <a:rPr lang="en-NZ" dirty="0" smtClean="0"/>
              <a:t> the class, you have to provide the right number of generic type arguments</a:t>
            </a:r>
          </a:p>
          <a:p>
            <a:pPr lvl="1"/>
            <a:r>
              <a:rPr lang="en-NZ" dirty="0" smtClean="0"/>
              <a:t>new Widget&lt;String, Integer, Plant&gt;()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lass </a:t>
            </a:r>
            <a:r>
              <a:rPr lang="en-NZ" dirty="0" err="1" smtClean="0"/>
              <a:t>BlueBox</a:t>
            </a:r>
            <a:r>
              <a:rPr lang="en-NZ" dirty="0" smtClean="0"/>
              <a:t> extends Box&lt;String&gt; {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ArrayList</a:t>
            </a:r>
            <a:r>
              <a:rPr lang="en-NZ" dirty="0" smtClean="0"/>
              <a:t>&lt;String&gt; you’ve been using all along is a generic type</a:t>
            </a:r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But… generic parameters can get (much) more complicated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4"/>
            <a:r>
              <a:rPr lang="en-NZ" smtClean="0"/>
              <a:t> SWEN 501</a:t>
            </a:r>
            <a:fld id="{28F4DE1D-4674-4855-8837-3022FE141B5B}" type="slidenum">
              <a:rPr lang="en-NZ" smtClean="0"/>
              <a:pPr lvl="4"/>
              <a:t>6</a:t>
            </a:fld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57963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920" y="172374"/>
            <a:ext cx="8534160" cy="646331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1"/>
            <a:r>
              <a:rPr lang="en-NZ" dirty="0"/>
              <a:t>Type Bounds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15480" y="1168735"/>
            <a:ext cx="10528184" cy="3677546"/>
          </a:xfrm>
        </p:spPr>
        <p:txBody>
          <a:bodyPr wrap="square">
            <a:spAutoFit/>
          </a:bodyPr>
          <a:lstStyle/>
          <a:p>
            <a:pPr lvl="0" hangingPunct="1">
              <a:buClr>
                <a:srgbClr val="FFCC00"/>
              </a:buClr>
              <a:buSzPct val="100000"/>
              <a:buFont typeface="Comic Sans MS" pitchFamily="66"/>
              <a:buChar char="•"/>
            </a:pPr>
            <a:r>
              <a:rPr lang="en-NZ" dirty="0"/>
              <a:t>Upper Bound on Generic Type:</a:t>
            </a:r>
          </a:p>
          <a:p>
            <a:pPr lvl="0" hangingPunct="1">
              <a:buClr>
                <a:srgbClr val="FFCC00"/>
              </a:buClr>
              <a:buSzPct val="100000"/>
              <a:buFont typeface="Comic Sans MS" pitchFamily="66"/>
              <a:buChar char="•"/>
            </a:pPr>
            <a:endParaRPr lang="en-NZ" dirty="0"/>
          </a:p>
          <a:p>
            <a:pPr lvl="0" hangingPunct="1">
              <a:buClr>
                <a:srgbClr val="FFCC00"/>
              </a:buClr>
              <a:buSzPct val="100000"/>
              <a:buFont typeface="Comic Sans MS" pitchFamily="66"/>
              <a:buChar char="•"/>
            </a:pPr>
            <a:endParaRPr lang="en-NZ" dirty="0"/>
          </a:p>
          <a:p>
            <a:pPr marL="0" lvl="1" indent="0"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NZ" sz="3200" dirty="0">
              <a:solidFill>
                <a:srgbClr val="000000"/>
              </a:solidFill>
              <a:latin typeface="Comic Sans MS" pitchFamily="66"/>
              <a:ea typeface="ＭＳ Ｐゴシック" pitchFamily="34"/>
            </a:endParaRPr>
          </a:p>
          <a:p>
            <a:pPr marL="0" lvl="1" indent="0"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NZ" sz="3200" dirty="0">
              <a:solidFill>
                <a:srgbClr val="000000"/>
              </a:solidFill>
              <a:latin typeface="Comic Sans MS" pitchFamily="66"/>
              <a:ea typeface="ＭＳ Ｐゴシック" pitchFamily="34"/>
            </a:endParaRPr>
          </a:p>
          <a:p>
            <a:pPr marL="0" lvl="1" indent="0">
              <a:spcBef>
                <a:spcPts val="697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NZ" sz="3200" dirty="0">
                <a:solidFill>
                  <a:srgbClr val="000000"/>
                </a:solidFill>
                <a:ea typeface="ＭＳ Ｐゴシック" pitchFamily="34"/>
              </a:rPr>
              <a:t>“T is a generic parameter which </a:t>
            </a:r>
            <a:r>
              <a:rPr lang="en-NZ" sz="3200" dirty="0" smtClean="0">
                <a:solidFill>
                  <a:srgbClr val="000000"/>
                </a:solidFill>
                <a:ea typeface="ＭＳ Ｐゴシック" pitchFamily="34"/>
              </a:rPr>
              <a:t>must extend </a:t>
            </a:r>
            <a:r>
              <a:rPr lang="en-NZ" sz="3200" dirty="0">
                <a:solidFill>
                  <a:srgbClr val="000000"/>
                </a:solidFill>
                <a:ea typeface="ＭＳ Ｐゴシック" pitchFamily="34"/>
              </a:rPr>
              <a:t>Shape”</a:t>
            </a:r>
          </a:p>
          <a:p>
            <a:pPr marL="0" lvl="1" indent="0">
              <a:spcBef>
                <a:spcPts val="697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NZ" sz="3200" dirty="0">
              <a:solidFill>
                <a:srgbClr val="000000"/>
              </a:solidFill>
              <a:latin typeface="Comic Sans MS" pitchFamily="66"/>
              <a:ea typeface="ＭＳ Ｐゴシック" pitchFamily="34"/>
            </a:endParaRPr>
          </a:p>
        </p:txBody>
      </p:sp>
      <p:sp>
        <p:nvSpPr>
          <p:cNvPr id="4" name="Text Box 5"/>
          <p:cNvSpPr/>
          <p:nvPr/>
        </p:nvSpPr>
        <p:spPr>
          <a:xfrm>
            <a:off x="1487488" y="2209710"/>
            <a:ext cx="6818190" cy="8331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AEAEA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>
              <a:spcBef>
                <a:spcPts val="1199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800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 &lt;T </a:t>
            </a:r>
            <a:r>
              <a:rPr lang="en-NZ" sz="4800" b="1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extends</a:t>
            </a:r>
            <a:r>
              <a:rPr lang="en-NZ" sz="4800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 Shape&gt;</a:t>
            </a:r>
          </a:p>
        </p:txBody>
      </p:sp>
    </p:spTree>
    <p:extLst>
      <p:ext uri="{BB962C8B-B14F-4D97-AF65-F5344CB8AC3E}">
        <p14:creationId xmlns:p14="http://schemas.microsoft.com/office/powerpoint/2010/main" val="1289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920" y="172374"/>
            <a:ext cx="8534160" cy="646331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NZ"/>
              <a:t>Generic ShapeGroup</a:t>
            </a:r>
          </a:p>
        </p:txBody>
      </p:sp>
      <p:sp>
        <p:nvSpPr>
          <p:cNvPr id="3" name="Rectangle 12"/>
          <p:cNvSpPr/>
          <p:nvPr/>
        </p:nvSpPr>
        <p:spPr>
          <a:xfrm>
            <a:off x="4391959" y="2821893"/>
            <a:ext cx="380880" cy="4638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C0C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algn="ctr"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>
              <a:solidFill>
                <a:srgbClr val="000000"/>
              </a:solidFill>
              <a:latin typeface="Comic Sans MS" pitchFamily="66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4640719" y="2474685"/>
            <a:ext cx="2175361" cy="4638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C0C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algn="ctr"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>
              <a:solidFill>
                <a:srgbClr val="000000"/>
              </a:solidFill>
              <a:latin typeface="Comic Sans MS" pitchFamily="66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7680176" y="2821893"/>
            <a:ext cx="380880" cy="4638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C0C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algn="ctr"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>
              <a:solidFill>
                <a:srgbClr val="000000"/>
              </a:solidFill>
              <a:latin typeface="Comic Sans MS" pitchFamily="66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3620279" y="4228837"/>
            <a:ext cx="380880" cy="4638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C0C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algn="ctr"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>
              <a:solidFill>
                <a:srgbClr val="000000"/>
              </a:solidFill>
              <a:latin typeface="Comic Sans MS" pitchFamily="66"/>
              <a:ea typeface="ＭＳ Ｐゴシック" pitchFamily="34"/>
              <a:cs typeface="ＭＳ Ｐゴシック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0640" y="1093680"/>
            <a:ext cx="7767360" cy="491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interface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Shape {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draw(Graphics g);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1800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Square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implements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Shape { ...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1800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ShapeGroup&lt;T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extends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Shape&gt;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implements</a:t>
            </a:r>
            <a:r>
              <a:rPr lang="en-NZ" sz="1800" b="1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Shape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private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List&lt;T&gt; shapes =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new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ArrayList&lt;T&gt;();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...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1800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draw(Graphics g)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en-NZ" sz="1800" b="1">
                <a:solidFill>
                  <a:srgbClr val="7F0055"/>
                </a:solidFill>
                <a:latin typeface="Consolas" pitchFamily="33"/>
                <a:ea typeface="Consolas" pitchFamily="33"/>
                <a:cs typeface="Consolas" pitchFamily="33"/>
              </a:rPr>
              <a:t>for</a:t>
            </a: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(T s : shapes) {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s.draw(g);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}</a:t>
            </a:r>
          </a:p>
          <a:p>
            <a:pPr>
              <a:spcBef>
                <a:spcPts val="598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6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920" y="172374"/>
            <a:ext cx="8534160" cy="646331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1"/>
            <a:r>
              <a:rPr lang="en-NZ"/>
              <a:t>Exact use: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5749" y="1835320"/>
            <a:ext cx="10116608" cy="1167628"/>
          </a:xfrm>
        </p:spPr>
        <p:txBody>
          <a:bodyPr wrap="square">
            <a:spAutoFit/>
          </a:bodyPr>
          <a:lstStyle/>
          <a:p>
            <a:pPr marL="0" lvl="1" indent="0">
              <a:spcBef>
                <a:spcPts val="7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NZ" sz="3200" dirty="0">
                <a:solidFill>
                  <a:srgbClr val="000000"/>
                </a:solidFill>
                <a:ea typeface="ＭＳ Ｐゴシック" pitchFamily="34"/>
              </a:rPr>
              <a:t>Type have to be the name of class or interface</a:t>
            </a:r>
          </a:p>
          <a:p>
            <a:pPr marL="0" lvl="1" indent="0"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NZ" sz="3200" dirty="0">
              <a:solidFill>
                <a:srgbClr val="000000"/>
              </a:solidFill>
              <a:latin typeface="Comic Sans MS" pitchFamily="66"/>
              <a:ea typeface="ＭＳ Ｐゴシック" pitchFamily="34"/>
            </a:endParaRPr>
          </a:p>
        </p:txBody>
      </p:sp>
      <p:sp>
        <p:nvSpPr>
          <p:cNvPr id="4" name="Text Box 5"/>
          <p:cNvSpPr/>
          <p:nvPr/>
        </p:nvSpPr>
        <p:spPr>
          <a:xfrm>
            <a:off x="1703512" y="1071893"/>
            <a:ext cx="6125051" cy="8331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AEAEA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>
              <a:spcBef>
                <a:spcPts val="1199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800" dirty="0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 &lt;T </a:t>
            </a:r>
            <a:r>
              <a:rPr lang="en-NZ" sz="4800" b="1" dirty="0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extends</a:t>
            </a:r>
            <a:r>
              <a:rPr lang="en-NZ" sz="4800" dirty="0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 </a:t>
            </a:r>
            <a:r>
              <a:rPr lang="en-NZ" sz="4800" i="1" dirty="0">
                <a:solidFill>
                  <a:srgbClr val="000000"/>
                </a:solidFill>
                <a:latin typeface="DejaVu Sans" pitchFamily="34"/>
                <a:ea typeface="ＭＳ Ｐゴシック" pitchFamily="34"/>
                <a:cs typeface="ＭＳ Ｐゴシック" pitchFamily="34"/>
              </a:rPr>
              <a:t>Type</a:t>
            </a:r>
            <a:r>
              <a:rPr lang="en-NZ" sz="4800" dirty="0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&gt;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1884000" y="3217320"/>
            <a:ext cx="8077320" cy="1057342"/>
          </a:xfrm>
        </p:spPr>
        <p:txBody>
          <a:bodyPr wrap="square">
            <a:spAutoFit/>
          </a:bodyPr>
          <a:lstStyle/>
          <a:p>
            <a:pPr lvl="0" hangingPunct="1"/>
            <a:endParaRPr lang="en-NZ" dirty="0"/>
          </a:p>
          <a:p>
            <a:pPr marL="0" lvl="1" indent="0">
              <a:spcBef>
                <a:spcPts val="7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NZ" sz="3200" dirty="0">
                <a:solidFill>
                  <a:srgbClr val="000000"/>
                </a:solidFill>
                <a:ea typeface="ＭＳ Ｐゴシック" pitchFamily="34"/>
              </a:rPr>
              <a:t>You can provide more than one!</a:t>
            </a:r>
          </a:p>
        </p:txBody>
      </p:sp>
      <p:sp>
        <p:nvSpPr>
          <p:cNvPr id="6" name="Text Box 5"/>
          <p:cNvSpPr/>
          <p:nvPr/>
        </p:nvSpPr>
        <p:spPr>
          <a:xfrm>
            <a:off x="1703512" y="2800731"/>
            <a:ext cx="7783198" cy="8331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AEAEA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>
              <a:spcBef>
                <a:spcPts val="1199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800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 &lt;T </a:t>
            </a:r>
            <a:r>
              <a:rPr lang="en-NZ" sz="4800" b="1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extends</a:t>
            </a:r>
            <a:r>
              <a:rPr lang="en-NZ" sz="4800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 </a:t>
            </a:r>
            <a:r>
              <a:rPr lang="en-NZ" sz="4800" i="1">
                <a:solidFill>
                  <a:srgbClr val="000000"/>
                </a:solidFill>
                <a:latin typeface="DejaVu Sans" pitchFamily="34"/>
                <a:ea typeface="ＭＳ Ｐゴシック" pitchFamily="34"/>
                <a:cs typeface="ＭＳ Ｐゴシック" pitchFamily="34"/>
              </a:rPr>
              <a:t>T1 </a:t>
            </a:r>
            <a:r>
              <a:rPr lang="en-NZ" sz="4800" i="1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&amp; </a:t>
            </a:r>
            <a:r>
              <a:rPr lang="en-NZ" sz="4800" i="1">
                <a:solidFill>
                  <a:srgbClr val="000000"/>
                </a:solidFill>
                <a:latin typeface="DejaVu Sans" pitchFamily="34"/>
                <a:ea typeface="ＭＳ Ｐゴシック" pitchFamily="34"/>
                <a:cs typeface="ＭＳ Ｐゴシック" pitchFamily="34"/>
              </a:rPr>
              <a:t>T2 ...</a:t>
            </a:r>
            <a:r>
              <a:rPr lang="en-NZ" sz="4800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&gt;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904880" y="5522544"/>
            <a:ext cx="8223568" cy="1167628"/>
          </a:xfrm>
        </p:spPr>
        <p:txBody>
          <a:bodyPr wrap="square">
            <a:spAutoFit/>
          </a:bodyPr>
          <a:lstStyle/>
          <a:p>
            <a:pPr marL="0" lvl="1" indent="0">
              <a:spcBef>
                <a:spcPts val="799"/>
              </a:spcBef>
              <a:buClr>
                <a:srgbClr val="FFCC00"/>
              </a:buClr>
              <a:buSzPct val="100000"/>
              <a:buFont typeface="Comic Sans MS" pitchFamily="66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NZ" sz="3200" dirty="0" smtClean="0">
                <a:solidFill>
                  <a:srgbClr val="000000"/>
                </a:solidFill>
                <a:ea typeface="ＭＳ Ｐゴシック" pitchFamily="34"/>
              </a:rPr>
              <a:t>You </a:t>
            </a:r>
            <a:r>
              <a:rPr lang="en-NZ" sz="3200" dirty="0">
                <a:solidFill>
                  <a:srgbClr val="000000"/>
                </a:solidFill>
                <a:ea typeface="ＭＳ Ｐゴシック" pitchFamily="34"/>
              </a:rPr>
              <a:t>can express non trivial ones!</a:t>
            </a:r>
          </a:p>
          <a:p>
            <a:pPr marL="0" lvl="1" indent="0"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NZ" sz="3200" dirty="0">
              <a:solidFill>
                <a:srgbClr val="000000"/>
              </a:solidFill>
              <a:latin typeface="Comic Sans MS" pitchFamily="66"/>
              <a:ea typeface="ＭＳ Ｐゴシック" pitchFamily="34"/>
            </a:endParaRPr>
          </a:p>
        </p:txBody>
      </p:sp>
      <p:sp>
        <p:nvSpPr>
          <p:cNvPr id="8" name="Text Box 5"/>
          <p:cNvSpPr/>
          <p:nvPr/>
        </p:nvSpPr>
        <p:spPr>
          <a:xfrm>
            <a:off x="1697864" y="4750921"/>
            <a:ext cx="8637599" cy="7716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AEAEA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>
              <a:spcBef>
                <a:spcPts val="1199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400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&lt;T1, T2 </a:t>
            </a:r>
            <a:r>
              <a:rPr lang="en-NZ" sz="4400" b="1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extends</a:t>
            </a:r>
            <a:r>
              <a:rPr lang="en-NZ" sz="4400">
                <a:solidFill>
                  <a:srgbClr val="000000"/>
                </a:solidFill>
                <a:latin typeface="Courier New" pitchFamily="49"/>
                <a:ea typeface="ＭＳ Ｐゴシック" pitchFamily="34"/>
                <a:cs typeface="ＭＳ Ｐゴシック" pitchFamily="34"/>
              </a:rPr>
              <a:t> List&lt;T1&gt;&gt;</a:t>
            </a:r>
          </a:p>
        </p:txBody>
      </p:sp>
    </p:spTree>
    <p:extLst>
      <p:ext uri="{BB962C8B-B14F-4D97-AF65-F5344CB8AC3E}">
        <p14:creationId xmlns:p14="http://schemas.microsoft.com/office/powerpoint/2010/main" val="11187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102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10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</Template>
  <TotalTime>5874</TotalTime>
  <Words>1160</Words>
  <Application>Microsoft Office PowerPoint</Application>
  <PresentationFormat>Widescreen</PresentationFormat>
  <Paragraphs>219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 Unicode MS</vt:lpstr>
      <vt:lpstr>ＭＳ Ｐゴシック</vt:lpstr>
      <vt:lpstr>Arial</vt:lpstr>
      <vt:lpstr>Calibri</vt:lpstr>
      <vt:lpstr>Comic Sans MS</vt:lpstr>
      <vt:lpstr>Consolas</vt:lpstr>
      <vt:lpstr>Courier New</vt:lpstr>
      <vt:lpstr>DejaVu Sans</vt:lpstr>
      <vt:lpstr>Tahoma</vt:lpstr>
      <vt:lpstr>Times New Roman</vt:lpstr>
      <vt:lpstr>ヒラギノ角ゴ Pro W3</vt:lpstr>
      <vt:lpstr>102</vt:lpstr>
      <vt:lpstr>What are generics?</vt:lpstr>
      <vt:lpstr>Why Generics?</vt:lpstr>
      <vt:lpstr>The Generic version</vt:lpstr>
      <vt:lpstr>Using Generics in Shape</vt:lpstr>
      <vt:lpstr>A minimal generic class example: Box&lt;T&gt;</vt:lpstr>
      <vt:lpstr>Simple generics</vt:lpstr>
      <vt:lpstr>Type Bounds</vt:lpstr>
      <vt:lpstr>Generic ShapeGroup</vt:lpstr>
      <vt:lpstr>Exact use:</vt:lpstr>
      <vt:lpstr>Generic Methods</vt:lpstr>
      <vt:lpstr>Generic Methods</vt:lpstr>
      <vt:lpstr>Generic Methods</vt:lpstr>
    </vt:vector>
  </TitlesOfParts>
  <Company>Victoria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Programs COMP 102  # 2      1 Mar 2006</dc:title>
  <dc:creator>pondy</dc:creator>
  <cp:lastModifiedBy>Michael Homer</cp:lastModifiedBy>
  <cp:revision>84</cp:revision>
  <cp:lastPrinted>2014-03-02T03:40:36Z</cp:lastPrinted>
  <dcterms:created xsi:type="dcterms:W3CDTF">2006-02-28T08:18:44Z</dcterms:created>
  <dcterms:modified xsi:type="dcterms:W3CDTF">2019-07-11T00:56:44Z</dcterms:modified>
</cp:coreProperties>
</file>