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0" r:id="rId12"/>
  </p:sldIdLst>
  <p:sldSz cx="12192000" cy="6858000"/>
  <p:notesSz cx="10234613" cy="70993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CC"/>
    <a:srgbClr val="006600"/>
    <a:srgbClr val="990099"/>
    <a:srgbClr val="993300"/>
    <a:srgbClr val="99CCFF"/>
    <a:srgbClr val="FF9900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3" autoAdjust="0"/>
    <p:restoredTop sz="92947" autoAdjust="0"/>
  </p:normalViewPr>
  <p:slideViewPr>
    <p:cSldViewPr>
      <p:cViewPr varScale="1">
        <p:scale>
          <a:sx n="69" d="100"/>
          <a:sy n="69" d="100"/>
        </p:scale>
        <p:origin x="420" y="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404" y="-78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296" y="1"/>
            <a:ext cx="4392754" cy="3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11565" y="1"/>
            <a:ext cx="4392754" cy="3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algn="r"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0296" y="6717527"/>
            <a:ext cx="4392754" cy="3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defTabSz="952384">
              <a:defRPr sz="11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1565" y="6717527"/>
            <a:ext cx="4392754" cy="3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algn="r" defTabSz="952384">
              <a:defRPr sz="1100" i="1" baseline="30000"/>
            </a:lvl1pPr>
          </a:lstStyle>
          <a:p>
            <a:fld id="{C403CAD4-F87C-404D-81C7-D423D31B86D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540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3147" cy="3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1466" y="0"/>
            <a:ext cx="4433147" cy="3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t" anchorCtr="0" compatLnSpc="1">
            <a:prstTxWarp prst="textNoShape">
              <a:avLst/>
            </a:prstTxWarp>
          </a:bodyPr>
          <a:lstStyle>
            <a:lvl1pPr algn="r"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5425" y="542925"/>
            <a:ext cx="4706938" cy="2647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1586" y="3374884"/>
            <a:ext cx="7511441" cy="31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9" tIns="47980" rIns="95959" bIns="47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675"/>
            <a:ext cx="4433147" cy="3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defTabSz="950696">
              <a:defRPr sz="11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1466" y="6744675"/>
            <a:ext cx="4433147" cy="3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4" tIns="0" rIns="19854" bIns="0" numCol="1" anchor="b" anchorCtr="0" compatLnSpc="1">
            <a:prstTxWarp prst="textNoShape">
              <a:avLst/>
            </a:prstTxWarp>
          </a:bodyPr>
          <a:lstStyle>
            <a:lvl1pPr algn="r" defTabSz="950696">
              <a:defRPr sz="1100" i="1" baseline="30000"/>
            </a:lvl1pPr>
          </a:lstStyle>
          <a:p>
            <a:fld id="{42661DF4-3A1C-4432-A8A0-3AF66645B02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5313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84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3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9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8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4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2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6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3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65425" y="542925"/>
            <a:ext cx="4706938" cy="2647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19DD-6FD3-4FB7-BEA5-6BE76EA4EC4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3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9185" y="1268414"/>
            <a:ext cx="11713633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NZ"/>
              <a:t>Data Structures and Algorithms</a:t>
            </a:r>
            <a:br>
              <a:rPr lang="en-NZ"/>
            </a:br>
            <a:r>
              <a:rPr lang="en-NZ"/>
              <a:t> COMP102 2006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39185" y="476251"/>
            <a:ext cx="11713633" cy="857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alpha val="3000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sz="140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912285" y="3644900"/>
            <a:ext cx="9986433" cy="1593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800" b="1">
                <a:solidFill>
                  <a:schemeClr val="accent2"/>
                </a:solidFill>
                <a:latin typeface="Arial Unicode MS" pitchFamily="34" charset="-128"/>
              </a:rPr>
              <a:t>Peter Andreae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Computer Science</a:t>
            </a:r>
          </a:p>
          <a:p>
            <a:pPr algn="ctr">
              <a:spcBef>
                <a:spcPct val="40000"/>
              </a:spcBef>
              <a:spcAft>
                <a:spcPct val="30000"/>
              </a:spcAft>
            </a:pPr>
            <a:r>
              <a:rPr lang="en-NZ" sz="2000" b="1">
                <a:solidFill>
                  <a:schemeClr val="accent2"/>
                </a:solidFill>
                <a:latin typeface="Arial Unicode MS" pitchFamily="34" charset="-128"/>
              </a:rPr>
              <a:t>Victoria University of Wellington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39185" y="6092826"/>
            <a:ext cx="11713633" cy="857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alpha val="3000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NZ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3472BA57-403F-4BE0-8F18-8DE1AA88AD6B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0"/>
            <a:ext cx="2925233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185" y="0"/>
            <a:ext cx="8578849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D597E8C7-913B-4EE0-B5F8-DA5BA485C8E5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 dirty="0" smtClean="0"/>
              <a:t> SWEN 501</a:t>
            </a:r>
            <a:fld id="{28F4DE1D-4674-4855-8837-3022FE141B5B}" type="slidenum">
              <a:rPr lang="en-NZ" smtClean="0"/>
              <a:pPr lvl="4"/>
              <a:t>‹#›</a:t>
            </a:fld>
            <a:endParaRPr lang="en-NZ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F846295E-4ACB-44C2-9886-EA07AFCD8C62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533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CBFD79D6-FE45-4FC1-8CA9-10697BA91B7B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55CA51B9-F9D9-4E29-8898-A151CFAB7CFC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38B2E56E-D5D7-40A1-ACF6-9F60038418AE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8993A3E1-435C-407A-AE27-B81B219814E0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91E9516F-6410-43C2-B0EE-6FE3081D732F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5pPr lvl="4">
              <a:defRPr/>
            </a:lvl5pPr>
          </a:lstStyle>
          <a:p>
            <a:pPr lvl="4"/>
            <a:r>
              <a:rPr lang="en-NZ"/>
              <a:t>COMP 102  2:</a:t>
            </a:r>
            <a:fld id="{6ECBDCF7-54AA-4E8F-AA64-FDF5D0305C60}" type="slidenum">
              <a:rPr lang="en-NZ"/>
              <a:pPr lvl="4"/>
              <a:t>‹#›</a:t>
            </a:fld>
            <a:endParaRPr lang="en-NZ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0"/>
            <a:ext cx="1076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5534" y="981075"/>
            <a:ext cx="11700933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dirty="0"/>
              <a:t>Click to edit Master text styles</a:t>
            </a:r>
          </a:p>
          <a:p>
            <a:pPr lvl="1"/>
            <a:r>
              <a:rPr lang="en-NZ" dirty="0"/>
              <a:t>Second level</a:t>
            </a:r>
          </a:p>
          <a:p>
            <a:pPr lvl="2"/>
            <a:r>
              <a:rPr lang="en-NZ" dirty="0"/>
              <a:t>Third level</a:t>
            </a:r>
          </a:p>
          <a:p>
            <a:pPr lvl="3"/>
            <a:r>
              <a:rPr lang="en-NZ" dirty="0"/>
              <a:t>Fourth level</a:t>
            </a:r>
          </a:p>
          <a:p>
            <a:pPr lvl="4"/>
            <a:r>
              <a:rPr lang="en-NZ" dirty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184" y="0"/>
            <a:ext cx="30628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5pPr marL="717550" lvl="4" algn="r"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4"/>
            <a:r>
              <a:rPr lang="en-NZ" dirty="0" smtClean="0"/>
              <a:t>SWEN 501 </a:t>
            </a:r>
            <a:fld id="{5AD5D894-C984-4827-9C3F-27E012AB4D50}" type="slidenum">
              <a:rPr lang="en-NZ" smtClean="0"/>
              <a:pPr lvl="4"/>
              <a:t>‹#›</a:t>
            </a:fld>
            <a:endParaRPr lang="en-NZ" sz="2400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169400" y="5084764"/>
            <a:ext cx="3022600" cy="177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NZ" sz="14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779283" y="6708775"/>
            <a:ext cx="1131202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US" sz="1000" dirty="0">
                <a:latin typeface="Arial Unicode MS" pitchFamily="34" charset="-128"/>
                <a:cs typeface="Arial" charset="0"/>
              </a:rPr>
              <a:t>© </a:t>
            </a:r>
            <a:r>
              <a:rPr lang="en-NZ" sz="1000" dirty="0" smtClean="0">
                <a:latin typeface="Arial Unicode MS" pitchFamily="34" charset="-128"/>
                <a:cs typeface="Arial" charset="0"/>
              </a:rPr>
              <a:t>Karsten Lundqvist</a:t>
            </a:r>
            <a:endParaRPr lang="en-NZ" sz="100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34434" y="692150"/>
            <a:ext cx="931333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NZ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1936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455738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353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92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Inheritance allows a software developer to derive a new class by </a:t>
            </a:r>
            <a:r>
              <a:rPr lang="en-GB" u="sng" dirty="0"/>
              <a:t>extending</a:t>
            </a:r>
            <a:r>
              <a:rPr lang="en-GB" dirty="0"/>
              <a:t> an existing one.</a:t>
            </a:r>
          </a:p>
          <a:p>
            <a:r>
              <a:rPr lang="en-GB" dirty="0"/>
              <a:t>The existing class is called the parent class or superclass</a:t>
            </a:r>
          </a:p>
          <a:p>
            <a:r>
              <a:rPr lang="en-GB" dirty="0"/>
              <a:t>The derived class is called the child class or subclass.</a:t>
            </a:r>
          </a:p>
          <a:p>
            <a:r>
              <a:rPr lang="en-GB" dirty="0"/>
              <a:t>Inheritance creates an is-a relationship.</a:t>
            </a:r>
          </a:p>
          <a:p>
            <a:pPr lvl="1"/>
            <a:r>
              <a:rPr lang="en-GB" dirty="0"/>
              <a:t>The subclass is a more specific version of the original.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class</a:t>
            </a:r>
            <a:r>
              <a:rPr lang="en-GB" dirty="0" smtClean="0"/>
              <a:t> Student </a:t>
            </a:r>
            <a:r>
              <a:rPr lang="en-GB" b="1" dirty="0" smtClean="0"/>
              <a:t>extends</a:t>
            </a:r>
            <a:r>
              <a:rPr lang="en-GB" dirty="0" smtClean="0"/>
              <a:t> Person {</a:t>
            </a:r>
          </a:p>
          <a:p>
            <a:pPr marL="0" indent="0">
              <a:buNone/>
            </a:pPr>
            <a:r>
              <a:rPr lang="en-GB" dirty="0" smtClean="0"/>
              <a:t>	    …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</a:t>
            </a:r>
            <a:r>
              <a:rPr lang="en-GB" dirty="0" err="1"/>
              <a:t>instanceof</a:t>
            </a:r>
            <a:r>
              <a:rPr lang="en-GB" dirty="0"/>
              <a:t>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instanceof</a:t>
            </a:r>
            <a:r>
              <a:rPr lang="en-GB" dirty="0"/>
              <a:t> operator allows us to learn the class of an object.</a:t>
            </a:r>
          </a:p>
          <a:p>
            <a:r>
              <a:rPr lang="en-GB" dirty="0"/>
              <a:t>The following code </a:t>
            </a:r>
            <a:r>
              <a:rPr lang="en-GB" dirty="0" smtClean="0"/>
              <a:t>will only show </a:t>
            </a:r>
            <a:r>
              <a:rPr lang="en-GB" dirty="0" err="1" smtClean="0"/>
              <a:t>ToastAlert</a:t>
            </a:r>
            <a:r>
              <a:rPr lang="en-GB" dirty="0" smtClean="0"/>
              <a:t> windows.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73250" y="3861049"/>
            <a:ext cx="8229601" cy="1944689"/>
            <a:chOff x="1008" y="1440"/>
            <a:chExt cx="3888" cy="12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08" y="1440"/>
              <a:ext cx="3888" cy="122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81" y="1532"/>
              <a:ext cx="3741" cy="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3333CC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 dirty="0">
                  <a:solidFill>
                    <a:srgbClr val="3333CC"/>
                  </a:solidFill>
                  <a:latin typeface="Courier New" pitchFamily="49" charset="0"/>
                </a:rPr>
                <a:t>for</a:t>
              </a:r>
              <a:r>
                <a:rPr lang="en-GB" sz="1600" b="1" dirty="0">
                  <a:solidFill>
                    <a:srgbClr val="5A5A5A"/>
                  </a:solidFill>
                  <a:latin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(</a:t>
              </a:r>
              <a:r>
                <a:rPr lang="en-GB" sz="1600" b="1" dirty="0">
                  <a:solidFill>
                    <a:srgbClr val="3333CC"/>
                  </a:solidFill>
                  <a:latin typeface="Courier New" pitchFamily="49" charset="0"/>
                </a:rPr>
                <a:t>Window </a:t>
              </a: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window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: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{</a:t>
              </a:r>
              <a:endParaRPr lang="en-GB" sz="1600" b="1" dirty="0">
                <a:solidFill>
                  <a:srgbClr val="FF331A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3333CC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3333CC"/>
                  </a:solidFill>
                  <a:latin typeface="Courier New" pitchFamily="49" charset="0"/>
                </a:rPr>
                <a:t>if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(window </a:t>
              </a:r>
              <a:r>
                <a:rPr lang="en-GB" sz="1600" b="1" dirty="0" err="1" smtClean="0">
                  <a:solidFill>
                    <a:srgbClr val="3333CC"/>
                  </a:solidFill>
                  <a:latin typeface="Courier New" pitchFamily="49" charset="0"/>
                </a:rPr>
                <a:t>instanceof</a:t>
              </a:r>
              <a:r>
                <a:rPr lang="en-GB" sz="1600" b="1" dirty="0" smtClean="0">
                  <a:solidFill>
                    <a:srgbClr val="5A5A5A"/>
                  </a:solidFill>
                  <a:latin typeface="Courier New" pitchFamily="49" charset="0"/>
                </a:rPr>
                <a:t>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ToastAlert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{</a:t>
              </a: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		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window.show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()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lnSpc>
                  <a:spcPct val="80000"/>
                </a:lnSpc>
                <a:spcBef>
                  <a:spcPts val="100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		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}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FF331A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Unlike members of a superclass, constructors of a superclass </a:t>
            </a:r>
            <a:r>
              <a:rPr lang="en-GB" b="1" dirty="0"/>
              <a:t>are not</a:t>
            </a:r>
            <a:r>
              <a:rPr lang="en-GB" dirty="0"/>
              <a:t> inherited by its subclasses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You must define a constructor for a class or use the </a:t>
            </a:r>
            <a:r>
              <a:rPr lang="en-GB" dirty="0" smtClean="0"/>
              <a:t>default (empty) constructor.</a:t>
            </a:r>
            <a:endParaRPr lang="en-GB" dirty="0"/>
          </a:p>
          <a:p>
            <a:r>
              <a:rPr lang="en-GB" dirty="0"/>
              <a:t>The statement: </a:t>
            </a:r>
            <a:r>
              <a:rPr lang="en-GB" b="1" dirty="0" smtClean="0"/>
              <a:t>super</a:t>
            </a:r>
            <a:r>
              <a:rPr lang="en-GB" dirty="0" smtClean="0"/>
              <a:t>(); calls </a:t>
            </a:r>
            <a:r>
              <a:rPr lang="en-GB" dirty="0"/>
              <a:t>the superclass’s constructor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Provide arguments to suit the parent constructor: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	class</a:t>
            </a:r>
            <a:r>
              <a:rPr lang="en-GB" dirty="0" smtClean="0"/>
              <a:t> Student </a:t>
            </a:r>
            <a:r>
              <a:rPr lang="en-GB" b="1" dirty="0" smtClean="0"/>
              <a:t>extends</a:t>
            </a:r>
            <a:r>
              <a:rPr lang="en-GB" dirty="0" smtClean="0"/>
              <a:t> Person {</a:t>
            </a:r>
          </a:p>
          <a:p>
            <a:pPr marL="0" indent="0">
              <a:buNone/>
            </a:pPr>
            <a:r>
              <a:rPr lang="en-GB" dirty="0" smtClean="0"/>
              <a:t>	    </a:t>
            </a:r>
            <a:r>
              <a:rPr lang="en-GB" b="1" dirty="0" smtClean="0"/>
              <a:t>public</a:t>
            </a:r>
            <a:r>
              <a:rPr lang="en-GB" dirty="0" smtClean="0"/>
              <a:t> Student(String name) {</a:t>
            </a:r>
          </a:p>
          <a:p>
            <a:pPr marL="0" indent="0">
              <a:buNone/>
            </a:pPr>
            <a:r>
              <a:rPr lang="en-GB" dirty="0" smtClean="0"/>
              <a:t>	        </a:t>
            </a:r>
            <a:r>
              <a:rPr lang="en-GB" b="1" dirty="0" smtClean="0"/>
              <a:t>super</a:t>
            </a:r>
            <a:r>
              <a:rPr lang="en-GB" dirty="0" smtClean="0"/>
              <a:t>(name);</a:t>
            </a:r>
          </a:p>
          <a:p>
            <a:pPr marL="0" indent="0">
              <a:buNone/>
            </a:pPr>
            <a:r>
              <a:rPr lang="en-GB" dirty="0" smtClean="0"/>
              <a:t>	    }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b="1" dirty="0" smtClean="0"/>
              <a:t>	class</a:t>
            </a:r>
            <a:r>
              <a:rPr lang="en-GB" dirty="0" smtClean="0"/>
              <a:t> Person {</a:t>
            </a:r>
          </a:p>
          <a:p>
            <a:pPr marL="0" indent="0">
              <a:buNone/>
            </a:pPr>
            <a:r>
              <a:rPr lang="en-GB" dirty="0" smtClean="0"/>
              <a:t>	    </a:t>
            </a:r>
            <a:r>
              <a:rPr lang="en-GB" b="1" dirty="0" smtClean="0"/>
              <a:t>public</a:t>
            </a:r>
            <a:r>
              <a:rPr lang="en-GB" dirty="0" smtClean="0"/>
              <a:t> Person(String name) { … }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4" y="1600200"/>
            <a:ext cx="6737351" cy="4343400"/>
          </a:xfrm>
        </p:spPr>
        <p:txBody>
          <a:bodyPr/>
          <a:lstStyle/>
          <a:p>
            <a:r>
              <a:rPr lang="en-GB" dirty="0"/>
              <a:t>Terminology:</a:t>
            </a:r>
          </a:p>
          <a:p>
            <a:pPr lvl="1"/>
            <a:r>
              <a:rPr lang="en-GB" dirty="0"/>
              <a:t>class - a data type</a:t>
            </a:r>
          </a:p>
          <a:p>
            <a:pPr lvl="1"/>
            <a:r>
              <a:rPr lang="en-GB" dirty="0"/>
              <a:t>extend - to make a new class that inherits the properties of an existing class</a:t>
            </a:r>
          </a:p>
          <a:p>
            <a:pPr lvl="1"/>
            <a:r>
              <a:rPr lang="en-GB" dirty="0"/>
              <a:t>superclass - A parent or “base” class</a:t>
            </a:r>
          </a:p>
          <a:p>
            <a:pPr lvl="1"/>
            <a:r>
              <a:rPr lang="en-GB" dirty="0"/>
              <a:t>subclass - a child class that inherits, or extends, </a:t>
            </a:r>
            <a:r>
              <a:rPr lang="en-GB" dirty="0" smtClean="0"/>
              <a:t> a </a:t>
            </a:r>
            <a:r>
              <a:rPr lang="en-GB" dirty="0"/>
              <a:t>superclass.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85" y="990600"/>
            <a:ext cx="4243916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Kingdom </a:t>
            </a:r>
            <a:r>
              <a:rPr lang="en-GB" dirty="0" err="1"/>
              <a:t>Animalia</a:t>
            </a:r>
            <a:r>
              <a:rPr lang="en-GB" dirty="0"/>
              <a:t> – Phylum </a:t>
            </a:r>
            <a:r>
              <a:rPr lang="en-GB" dirty="0" err="1"/>
              <a:t>Chordata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1435906"/>
            <a:ext cx="10509779" cy="496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Window</a:t>
            </a:r>
          </a:p>
          <a:p>
            <a:pPr lvl="1"/>
            <a:r>
              <a:rPr lang="en-GB" dirty="0" smtClean="0"/>
              <a:t>Modal Window</a:t>
            </a:r>
          </a:p>
          <a:p>
            <a:pPr lvl="2"/>
            <a:r>
              <a:rPr lang="en-GB" dirty="0" smtClean="0"/>
              <a:t>Dialog box</a:t>
            </a:r>
          </a:p>
          <a:p>
            <a:pPr lvl="2"/>
            <a:r>
              <a:rPr lang="en-GB" dirty="0" smtClean="0"/>
              <a:t>Alert window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Non-Modal Window</a:t>
            </a:r>
          </a:p>
          <a:p>
            <a:pPr lvl="2"/>
            <a:r>
              <a:rPr lang="en-GB" dirty="0" smtClean="0"/>
              <a:t>OS Window(</a:t>
            </a:r>
            <a:r>
              <a:rPr lang="en-GB" dirty="0" err="1" smtClean="0"/>
              <a:t>minimizable</a:t>
            </a:r>
            <a:r>
              <a:rPr lang="en-GB" dirty="0" smtClean="0"/>
              <a:t>, </a:t>
            </a:r>
            <a:r>
              <a:rPr lang="en-GB" dirty="0" err="1" smtClean="0"/>
              <a:t>closeable</a:t>
            </a:r>
            <a:r>
              <a:rPr lang="en-GB" dirty="0" smtClean="0"/>
              <a:t>, </a:t>
            </a:r>
            <a:r>
              <a:rPr lang="en-GB" dirty="0" err="1" smtClean="0"/>
              <a:t>maximizable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Window w/ Menu</a:t>
            </a:r>
          </a:p>
          <a:p>
            <a:pPr lvl="3"/>
            <a:r>
              <a:rPr lang="en-GB" dirty="0" smtClean="0"/>
              <a:t>Window w/ ribbon</a:t>
            </a:r>
          </a:p>
          <a:p>
            <a:pPr lvl="3"/>
            <a:r>
              <a:rPr lang="en-GB" dirty="0" smtClean="0"/>
              <a:t>…</a:t>
            </a:r>
          </a:p>
          <a:p>
            <a:pPr lvl="2"/>
            <a:r>
              <a:rPr lang="en-GB" dirty="0" smtClean="0"/>
              <a:t>Toast alerts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…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child class </a:t>
            </a:r>
            <a:r>
              <a:rPr lang="en-GB" dirty="0" smtClean="0"/>
              <a:t>inherits </a:t>
            </a:r>
            <a:r>
              <a:rPr lang="en-GB" dirty="0"/>
              <a:t>members (methods and data) </a:t>
            </a:r>
            <a:r>
              <a:rPr lang="en-GB" dirty="0" smtClean="0"/>
              <a:t>from </a:t>
            </a:r>
            <a:r>
              <a:rPr lang="en-GB" dirty="0"/>
              <a:t>the </a:t>
            </a:r>
            <a:r>
              <a:rPr lang="en-GB" dirty="0" smtClean="0"/>
              <a:t>parent </a:t>
            </a:r>
            <a:r>
              <a:rPr lang="en-GB" dirty="0"/>
              <a:t>(</a:t>
            </a:r>
            <a:r>
              <a:rPr lang="en-GB" b="1" dirty="0"/>
              <a:t>inheritance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To tailor a derived class, the programmer can add new variables or methods, or can even modify the inherited ones. (</a:t>
            </a:r>
            <a:r>
              <a:rPr lang="en-GB" b="1" dirty="0"/>
              <a:t>customization/specialization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Design approach: 	Class hierarchies</a:t>
            </a:r>
          </a:p>
          <a:p>
            <a:pPr lvl="1"/>
            <a:r>
              <a:rPr lang="en-GB" dirty="0"/>
              <a:t>Advantage: 	</a:t>
            </a:r>
            <a:r>
              <a:rPr lang="en-GB" b="1" dirty="0" smtClean="0"/>
              <a:t>Software reuse</a:t>
            </a:r>
            <a:endParaRPr lang="en-GB" dirty="0"/>
          </a:p>
          <a:p>
            <a:r>
              <a:rPr lang="en-GB" dirty="0"/>
              <a:t>By using existing </a:t>
            </a:r>
            <a:r>
              <a:rPr lang="en-GB" dirty="0" smtClean="0"/>
              <a:t>components </a:t>
            </a:r>
            <a:r>
              <a:rPr lang="en-GB" dirty="0"/>
              <a:t>to create new ones, we </a:t>
            </a:r>
            <a:r>
              <a:rPr lang="en-GB" dirty="0" smtClean="0"/>
              <a:t>benefit from the </a:t>
            </a:r>
            <a:r>
              <a:rPr lang="en-GB" dirty="0"/>
              <a:t>effort that went into the design, implementation, and testing of the existing software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class</a:t>
            </a:r>
            <a:r>
              <a:rPr lang="en-GB" dirty="0" smtClean="0"/>
              <a:t> Student </a:t>
            </a:r>
            <a:r>
              <a:rPr lang="en-GB" b="1" dirty="0" smtClean="0"/>
              <a:t>extends</a:t>
            </a:r>
            <a:r>
              <a:rPr lang="en-GB" dirty="0" smtClean="0"/>
              <a:t> Person { … }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class</a:t>
            </a:r>
            <a:r>
              <a:rPr lang="en-GB" dirty="0" smtClean="0"/>
              <a:t> Person 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</a:t>
            </a:r>
            <a:r>
              <a:rPr lang="en-GB" b="1" dirty="0" smtClean="0"/>
              <a:t>private</a:t>
            </a:r>
            <a:r>
              <a:rPr lang="en-GB" dirty="0" smtClean="0"/>
              <a:t> String name;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    </a:t>
            </a:r>
            <a:r>
              <a:rPr lang="en-GB" b="1" dirty="0" smtClean="0"/>
              <a:t>public</a:t>
            </a:r>
            <a:r>
              <a:rPr lang="en-GB" dirty="0" smtClean="0"/>
              <a:t> String </a:t>
            </a:r>
            <a:r>
              <a:rPr lang="en-GB" dirty="0" err="1" smtClean="0"/>
              <a:t>getName</a:t>
            </a:r>
            <a:r>
              <a:rPr lang="en-GB" dirty="0" smtClean="0"/>
              <a:t>() { return name; }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	Student s = …;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</a:t>
            </a:r>
            <a:r>
              <a:rPr lang="en-GB" dirty="0" err="1" smtClean="0"/>
              <a:t>System.out.println</a:t>
            </a:r>
            <a:r>
              <a:rPr lang="en-GB" dirty="0" smtClean="0"/>
              <a:t>(</a:t>
            </a:r>
            <a:r>
              <a:rPr lang="en-GB" dirty="0" err="1" smtClean="0"/>
              <a:t>s.getName</a:t>
            </a:r>
            <a:r>
              <a:rPr lang="en-GB" dirty="0" smtClean="0"/>
              <a:t>());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in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Polymorphism</a:t>
            </a:r>
            <a:r>
              <a:rPr lang="en-GB" dirty="0"/>
              <a:t> allows a single variable to refer to objects from different subclasses in the same inheritance hierarchy</a:t>
            </a:r>
          </a:p>
          <a:p>
            <a:r>
              <a:rPr lang="en-GB" dirty="0"/>
              <a:t>For example: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class</a:t>
            </a:r>
            <a:r>
              <a:rPr lang="en-GB" dirty="0"/>
              <a:t> Student </a:t>
            </a:r>
            <a:r>
              <a:rPr lang="en-GB" b="1" dirty="0"/>
              <a:t>extends</a:t>
            </a:r>
            <a:r>
              <a:rPr lang="en-GB" dirty="0"/>
              <a:t> Person {</a:t>
            </a:r>
          </a:p>
          <a:p>
            <a:pPr marL="0" indent="0">
              <a:buNone/>
            </a:pPr>
            <a:r>
              <a:rPr lang="en-GB" dirty="0"/>
              <a:t>	    …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</a:t>
            </a:r>
            <a:r>
              <a:rPr lang="en-GB" b="1" dirty="0" smtClean="0"/>
              <a:t>class</a:t>
            </a:r>
            <a:r>
              <a:rPr lang="en-GB" dirty="0" smtClean="0"/>
              <a:t> Customer </a:t>
            </a:r>
            <a:r>
              <a:rPr lang="en-GB" b="1" dirty="0" smtClean="0"/>
              <a:t>extends</a:t>
            </a:r>
            <a:r>
              <a:rPr lang="en-GB" dirty="0" smtClean="0"/>
              <a:t> Person {}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Person p = new Student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…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p = new Customer();</a:t>
            </a:r>
            <a:endParaRPr lang="en-GB" dirty="0"/>
          </a:p>
          <a:p>
            <a:r>
              <a:rPr lang="en-GB" dirty="0" smtClean="0"/>
              <a:t>p will support all the methods from Person in both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exploit the class hierarchy when we use an array, by combining objects from the </a:t>
            </a:r>
            <a:r>
              <a:rPr lang="en-GB" dirty="0" smtClean="0"/>
              <a:t>Window classes.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42161" y="2805115"/>
            <a:ext cx="8229601" cy="2667001"/>
            <a:chOff x="1008" y="2064"/>
            <a:chExt cx="3888" cy="168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08" y="2064"/>
              <a:ext cx="3888" cy="16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81" y="2253"/>
              <a:ext cx="3741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Window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GB" sz="1600" dirty="0">
                  <a:solidFill>
                    <a:srgbClr val="3333CC"/>
                  </a:solidFill>
                  <a:latin typeface="Courier New" pitchFamily="49" charset="0"/>
                </a:rPr>
                <a:t>new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Window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[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40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]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. . .</a:t>
              </a: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[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0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]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GB" sz="1600" dirty="0">
                  <a:solidFill>
                    <a:srgbClr val="3333CC"/>
                  </a:solidFill>
                  <a:latin typeface="Courier New" pitchFamily="49" charset="0"/>
                </a:rPr>
                <a:t>new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MenuWindow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[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r>
                <a:rPr lang="en-GB" sz="1600" dirty="0">
                  <a:solidFill>
                    <a:srgbClr val="FF0000"/>
                  </a:solidFill>
                  <a:latin typeface="Courier New" pitchFamily="49" charset="0"/>
                </a:rPr>
                <a:t>]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GB" sz="1600" dirty="0">
                  <a:solidFill>
                    <a:srgbClr val="3333CC"/>
                  </a:solidFill>
                  <a:latin typeface="Courier New" pitchFamily="49" charset="0"/>
                </a:rPr>
                <a:t>new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ToastAlert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[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r>
                <a:rPr lang="en-GB" sz="1600" dirty="0">
                  <a:solidFill>
                    <a:srgbClr val="FF0000"/>
                  </a:solidFill>
                  <a:latin typeface="Courier New" pitchFamily="49" charset="0"/>
                </a:rPr>
                <a:t>]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GB" sz="1600" dirty="0">
                  <a:solidFill>
                    <a:srgbClr val="3333CC"/>
                  </a:solidFill>
                  <a:latin typeface="Courier New" pitchFamily="49" charset="0"/>
                </a:rPr>
                <a:t>new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RibbonWindow</a:t>
              </a:r>
              <a:r>
                <a:rPr lang="en-GB" sz="1600" dirty="0" smtClean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4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array </a:t>
            </a:r>
            <a:r>
              <a:rPr lang="en-GB" dirty="0" err="1" smtClean="0"/>
              <a:t>theWindows</a:t>
            </a:r>
            <a:r>
              <a:rPr lang="en-GB" dirty="0" smtClean="0"/>
              <a:t> </a:t>
            </a:r>
            <a:r>
              <a:rPr lang="en-GB" dirty="0"/>
              <a:t>has elements referring to instances of both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</a:rPr>
              <a:t>MenuWindow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ToastAlert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smtClean="0"/>
              <a:t>and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</a:rPr>
              <a:t>RibbonWindow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dirty="0" smtClean="0"/>
              <a:t>classes. In fact any class that is inheriting from Window</a:t>
            </a:r>
          </a:p>
          <a:p>
            <a:pPr marL="0" indent="0">
              <a:buNone/>
            </a:pPr>
            <a:r>
              <a:rPr lang="en-GB" sz="1200" dirty="0" smtClean="0"/>
              <a:t>	0         1         2         3						                                                                       38      39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Rectangle 4"/>
          <p:cNvSpPr/>
          <p:nvPr/>
        </p:nvSpPr>
        <p:spPr bwMode="auto">
          <a:xfrm>
            <a:off x="1101228" y="2435769"/>
            <a:ext cx="480053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1281" y="2435769"/>
            <a:ext cx="480053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69950" y="2435769"/>
            <a:ext cx="480053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50004" y="2435769"/>
            <a:ext cx="480053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30058" y="2437545"/>
            <a:ext cx="7706321" cy="36004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0737974" y="2439321"/>
            <a:ext cx="480053" cy="35648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18028" y="2439321"/>
            <a:ext cx="480053" cy="35648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Rdg Vesta" pitchFamily="2" charset="0"/>
            </a:endParaRPr>
          </a:p>
        </p:txBody>
      </p:sp>
      <p:cxnSp>
        <p:nvCxnSpPr>
          <p:cNvPr id="28" name="Straight Arrow Connector 27"/>
          <p:cNvCxnSpPr>
            <a:endCxn id="35" idx="0"/>
          </p:cNvCxnSpPr>
          <p:nvPr/>
        </p:nvCxnSpPr>
        <p:spPr bwMode="auto">
          <a:xfrm flipH="1">
            <a:off x="1206060" y="2617566"/>
            <a:ext cx="135194" cy="183620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endCxn id="38" idx="0"/>
          </p:cNvCxnSpPr>
          <p:nvPr/>
        </p:nvCxnSpPr>
        <p:spPr bwMode="auto">
          <a:xfrm>
            <a:off x="1821307" y="2615789"/>
            <a:ext cx="732761" cy="237339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endCxn id="37" idx="0"/>
          </p:cNvCxnSpPr>
          <p:nvPr/>
        </p:nvCxnSpPr>
        <p:spPr bwMode="auto">
          <a:xfrm>
            <a:off x="2304201" y="2617565"/>
            <a:ext cx="880752" cy="130922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2768126" y="2617566"/>
            <a:ext cx="2788979" cy="130921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36" idx="0"/>
          </p:cNvCxnSpPr>
          <p:nvPr/>
        </p:nvCxnSpPr>
        <p:spPr bwMode="auto">
          <a:xfrm flipH="1">
            <a:off x="7893381" y="2615790"/>
            <a:ext cx="3084622" cy="221950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45" idx="0"/>
          </p:cNvCxnSpPr>
          <p:nvPr/>
        </p:nvCxnSpPr>
        <p:spPr bwMode="auto">
          <a:xfrm flipH="1">
            <a:off x="10477974" y="2627127"/>
            <a:ext cx="980081" cy="191263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71110" y="4453769"/>
            <a:ext cx="1269899" cy="307777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MenuWindow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403022" y="4835293"/>
            <a:ext cx="980718" cy="307777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ToastAlert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50003" y="3926786"/>
            <a:ext cx="1269899" cy="307777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MenuWindow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859006" y="4989182"/>
            <a:ext cx="1390124" cy="307777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RibbonWindow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7105" y="3926785"/>
            <a:ext cx="980718" cy="307777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ToastAlert</a:t>
            </a:r>
            <a:endParaRPr lang="en-GB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882298" y="4539762"/>
            <a:ext cx="1191352" cy="307777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AlertWindow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466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and Method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show all of the windows, we can 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3D713-2457-46A8-8C89-ECEA15AB0CC2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33601" y="2348882"/>
            <a:ext cx="8229601" cy="1295401"/>
            <a:chOff x="1008" y="1440"/>
            <a:chExt cx="3888" cy="81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08" y="1440"/>
              <a:ext cx="3888" cy="81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81" y="1532"/>
              <a:ext cx="3741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3333CC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 dirty="0">
                  <a:solidFill>
                    <a:srgbClr val="3333CC"/>
                  </a:solidFill>
                  <a:latin typeface="Courier New" pitchFamily="49" charset="0"/>
                </a:rPr>
                <a:t>for</a:t>
              </a:r>
              <a:r>
                <a:rPr lang="en-GB" sz="1600" b="1" dirty="0">
                  <a:solidFill>
                    <a:srgbClr val="5A5A5A"/>
                  </a:solidFill>
                  <a:latin typeface="Courier New" pitchFamily="49" charset="0"/>
                </a:rPr>
                <a:t> </a:t>
              </a: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>
                  <a:solidFill>
                    <a:srgbClr val="3333CC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rgbClr val="5A5A5A"/>
                  </a:solidFill>
                  <a:latin typeface="Courier New" pitchFamily="49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= 0; </a:t>
              </a: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 &lt;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theWindows.length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 ; </a:t>
              </a:r>
              <a:r>
                <a:rPr lang="en-GB" sz="1600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++</a:t>
              </a: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) {</a:t>
              </a: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[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]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.show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()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FF331A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26441" y="4077073"/>
            <a:ext cx="8229601" cy="1295401"/>
            <a:chOff x="1008" y="1440"/>
            <a:chExt cx="3888" cy="81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8" y="1440"/>
              <a:ext cx="3888" cy="81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081" y="1532"/>
              <a:ext cx="3741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3333CC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 dirty="0">
                  <a:solidFill>
                    <a:srgbClr val="3333CC"/>
                  </a:solidFill>
                  <a:latin typeface="Courier New" pitchFamily="49" charset="0"/>
                </a:rPr>
                <a:t>for</a:t>
              </a:r>
              <a:r>
                <a:rPr lang="en-GB" sz="1600" b="1" dirty="0">
                  <a:solidFill>
                    <a:srgbClr val="5A5A5A"/>
                  </a:solidFill>
                  <a:latin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(</a:t>
              </a:r>
              <a:r>
                <a:rPr lang="en-GB" sz="1600" b="1" dirty="0" smtClean="0">
                  <a:solidFill>
                    <a:srgbClr val="3333CC"/>
                  </a:solidFill>
                  <a:latin typeface="Courier New" pitchFamily="49" charset="0"/>
                </a:rPr>
                <a:t>Window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window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 : 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theWindows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) </a:t>
              </a: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{</a:t>
              </a:r>
            </a:p>
            <a:p>
              <a:pPr>
                <a:lnSpc>
                  <a:spcPct val="80000"/>
                </a:lnSpc>
                <a:spcBef>
                  <a:spcPts val="1000"/>
                </a:spcBef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dirty="0" err="1" smtClean="0">
                  <a:solidFill>
                    <a:srgbClr val="000000"/>
                  </a:solidFill>
                  <a:latin typeface="Courier New" pitchFamily="49" charset="0"/>
                </a:rPr>
                <a:t>window.show</a:t>
              </a:r>
              <a:r>
                <a:rPr lang="en-GB" sz="1600" b="1" dirty="0" smtClean="0">
                  <a:solidFill>
                    <a:srgbClr val="FF331A"/>
                  </a:solidFill>
                  <a:latin typeface="Courier New" pitchFamily="49" charset="0"/>
                </a:rPr>
                <a:t>()</a:t>
              </a:r>
              <a:r>
                <a:rPr lang="en-GB" sz="1600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GB" sz="16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1000"/>
                </a:spcBef>
                <a:buClr>
                  <a:srgbClr val="FF331A"/>
                </a:buClr>
                <a:buFont typeface="Courier New" pitchFamily="49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b="1" dirty="0">
                  <a:solidFill>
                    <a:srgbClr val="FF331A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6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10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</Template>
  <TotalTime>2942</TotalTime>
  <Words>444</Words>
  <Application>Microsoft Office PowerPoint</Application>
  <PresentationFormat>Widescreen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Courier New</vt:lpstr>
      <vt:lpstr>Rdg Vesta</vt:lpstr>
      <vt:lpstr>Times New Roman</vt:lpstr>
      <vt:lpstr>102</vt:lpstr>
      <vt:lpstr>Inheritance</vt:lpstr>
      <vt:lpstr>Inheritance</vt:lpstr>
      <vt:lpstr>Kingdom Animalia – Phylum Chordata</vt:lpstr>
      <vt:lpstr>Window World</vt:lpstr>
      <vt:lpstr>Software Reuse</vt:lpstr>
      <vt:lpstr>Polymorphism in Variables</vt:lpstr>
      <vt:lpstr>Creating an Array</vt:lpstr>
      <vt:lpstr>State of the Array</vt:lpstr>
      <vt:lpstr>Polymorphism and Method Invocation</vt:lpstr>
      <vt:lpstr>The “instanceof” Operator</vt:lpstr>
      <vt:lpstr>Inheritance and Constructors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Programs COMP 102  # 2      1 Mar 2006</dc:title>
  <dc:creator>pondy</dc:creator>
  <cp:lastModifiedBy>Michael Homer</cp:lastModifiedBy>
  <cp:revision>86</cp:revision>
  <cp:lastPrinted>2014-03-02T03:40:36Z</cp:lastPrinted>
  <dcterms:created xsi:type="dcterms:W3CDTF">2006-02-28T08:18:44Z</dcterms:created>
  <dcterms:modified xsi:type="dcterms:W3CDTF">2018-07-15T21:36:28Z</dcterms:modified>
</cp:coreProperties>
</file>