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0234613" cy="7099300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333CC"/>
    <a:srgbClr val="006600"/>
    <a:srgbClr val="990099"/>
    <a:srgbClr val="993300"/>
    <a:srgbClr val="99CCFF"/>
    <a:srgbClr val="FF9900"/>
    <a:srgbClr val="3399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3" autoAdjust="0"/>
    <p:restoredTop sz="92947" autoAdjust="0"/>
  </p:normalViewPr>
  <p:slideViewPr>
    <p:cSldViewPr>
      <p:cViewPr varScale="1">
        <p:scale>
          <a:sx n="70" d="100"/>
          <a:sy n="70" d="100"/>
        </p:scale>
        <p:origin x="39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404" y="-78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296" y="1"/>
            <a:ext cx="4392754" cy="32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t" anchorCtr="0" compatLnSpc="1">
            <a:prstTxWarp prst="textNoShape">
              <a:avLst/>
            </a:prstTxWarp>
          </a:bodyPr>
          <a:lstStyle>
            <a:lvl1pPr defTabSz="952384">
              <a:defRPr sz="1100" i="1" baseline="30000"/>
            </a:lvl1pPr>
          </a:lstStyle>
          <a:p>
            <a:endParaRPr lang="en-N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11565" y="1"/>
            <a:ext cx="4392754" cy="32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t" anchorCtr="0" compatLnSpc="1">
            <a:prstTxWarp prst="textNoShape">
              <a:avLst/>
            </a:prstTxWarp>
          </a:bodyPr>
          <a:lstStyle>
            <a:lvl1pPr algn="r" defTabSz="952384">
              <a:defRPr sz="1100" i="1" baseline="30000"/>
            </a:lvl1pPr>
          </a:lstStyle>
          <a:p>
            <a:endParaRPr lang="en-NZ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0296" y="6717527"/>
            <a:ext cx="4392754" cy="38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b" anchorCtr="0" compatLnSpc="1">
            <a:prstTxWarp prst="textNoShape">
              <a:avLst/>
            </a:prstTxWarp>
          </a:bodyPr>
          <a:lstStyle>
            <a:lvl1pPr defTabSz="952384">
              <a:defRPr sz="1100" i="1" baseline="30000"/>
            </a:lvl1pPr>
          </a:lstStyle>
          <a:p>
            <a:endParaRPr lang="en-N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11565" y="6717527"/>
            <a:ext cx="4392754" cy="38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b" anchorCtr="0" compatLnSpc="1">
            <a:prstTxWarp prst="textNoShape">
              <a:avLst/>
            </a:prstTxWarp>
          </a:bodyPr>
          <a:lstStyle>
            <a:lvl1pPr algn="r" defTabSz="952384">
              <a:defRPr sz="1100" i="1" baseline="30000"/>
            </a:lvl1pPr>
          </a:lstStyle>
          <a:p>
            <a:fld id="{C403CAD4-F87C-404D-81C7-D423D31B86D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5406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3147" cy="35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t" anchorCtr="0" compatLnSpc="1">
            <a:prstTxWarp prst="textNoShape">
              <a:avLst/>
            </a:prstTxWarp>
          </a:bodyPr>
          <a:lstStyle>
            <a:lvl1pPr defTabSz="950696">
              <a:defRPr sz="1100" i="1" baseline="30000"/>
            </a:lvl1pPr>
          </a:lstStyle>
          <a:p>
            <a:endParaRPr lang="en-NZ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1466" y="0"/>
            <a:ext cx="4433147" cy="35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t" anchorCtr="0" compatLnSpc="1">
            <a:prstTxWarp prst="textNoShape">
              <a:avLst/>
            </a:prstTxWarp>
          </a:bodyPr>
          <a:lstStyle>
            <a:lvl1pPr algn="r" defTabSz="950696">
              <a:defRPr sz="1100" i="1" baseline="30000"/>
            </a:lvl1pPr>
          </a:lstStyle>
          <a:p>
            <a:endParaRPr lang="en-NZ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65425" y="542925"/>
            <a:ext cx="4706938" cy="2647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1586" y="3374884"/>
            <a:ext cx="7511441" cy="319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9" tIns="47980" rIns="95959" bIns="479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/>
              <a:t>Click to 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675"/>
            <a:ext cx="4433147" cy="3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b" anchorCtr="0" compatLnSpc="1">
            <a:prstTxWarp prst="textNoShape">
              <a:avLst/>
            </a:prstTxWarp>
          </a:bodyPr>
          <a:lstStyle>
            <a:lvl1pPr defTabSz="950696">
              <a:defRPr sz="1100" i="1" baseline="30000"/>
            </a:lvl1pPr>
          </a:lstStyle>
          <a:p>
            <a:endParaRPr lang="en-NZ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1466" y="6744675"/>
            <a:ext cx="4433147" cy="3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b" anchorCtr="0" compatLnSpc="1">
            <a:prstTxWarp prst="textNoShape">
              <a:avLst/>
            </a:prstTxWarp>
          </a:bodyPr>
          <a:lstStyle>
            <a:lvl1pPr algn="r" defTabSz="950696">
              <a:defRPr sz="1100" i="1" baseline="30000"/>
            </a:lvl1pPr>
          </a:lstStyle>
          <a:p>
            <a:fld id="{42661DF4-3A1C-4432-A8A0-3AF66645B02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5313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2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99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87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2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873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52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54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8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39185" y="1268414"/>
            <a:ext cx="11713633" cy="1944687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NZ"/>
              <a:t>Data Structures and Algorithms</a:t>
            </a:r>
            <a:br>
              <a:rPr lang="en-NZ"/>
            </a:br>
            <a:r>
              <a:rPr lang="en-NZ"/>
              <a:t> COMP102 2006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39185" y="476251"/>
            <a:ext cx="11713633" cy="857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alpha val="3000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 sz="1400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912285" y="3644900"/>
            <a:ext cx="9986433" cy="1593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40000"/>
              </a:spcBef>
              <a:spcAft>
                <a:spcPct val="30000"/>
              </a:spcAft>
            </a:pPr>
            <a:r>
              <a:rPr lang="en-NZ" sz="2800" b="1">
                <a:solidFill>
                  <a:schemeClr val="accent2"/>
                </a:solidFill>
                <a:latin typeface="Arial Unicode MS" pitchFamily="34" charset="-128"/>
              </a:rPr>
              <a:t>Peter Andreae</a:t>
            </a:r>
          </a:p>
          <a:p>
            <a:pPr algn="ctr">
              <a:spcBef>
                <a:spcPct val="40000"/>
              </a:spcBef>
              <a:spcAft>
                <a:spcPct val="30000"/>
              </a:spcAft>
            </a:pPr>
            <a:r>
              <a:rPr lang="en-NZ" sz="2000" b="1">
                <a:solidFill>
                  <a:schemeClr val="accent2"/>
                </a:solidFill>
                <a:latin typeface="Arial Unicode MS" pitchFamily="34" charset="-128"/>
              </a:rPr>
              <a:t>Computer Science</a:t>
            </a:r>
          </a:p>
          <a:p>
            <a:pPr algn="ctr">
              <a:spcBef>
                <a:spcPct val="40000"/>
              </a:spcBef>
              <a:spcAft>
                <a:spcPct val="30000"/>
              </a:spcAft>
            </a:pPr>
            <a:r>
              <a:rPr lang="en-NZ" sz="2000" b="1">
                <a:solidFill>
                  <a:schemeClr val="accent2"/>
                </a:solidFill>
                <a:latin typeface="Arial Unicode MS" pitchFamily="34" charset="-128"/>
              </a:rPr>
              <a:t>Victoria University of Wellington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239185" y="6092826"/>
            <a:ext cx="11713633" cy="857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alpha val="3000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3472BA57-403F-4BE0-8F18-8DE1AA88AD6B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1234" y="0"/>
            <a:ext cx="2925233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9185" y="0"/>
            <a:ext cx="8578849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D597E8C7-913B-4EE0-B5F8-DA5BA485C8E5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 dirty="0" smtClean="0"/>
              <a:t> SWEN 501</a:t>
            </a:r>
            <a:fld id="{28F4DE1D-4674-4855-8837-3022FE141B5B}" type="slidenum">
              <a:rPr lang="en-NZ" smtClean="0"/>
              <a:pPr lvl="4"/>
              <a:t>‹#›</a:t>
            </a:fld>
            <a:endParaRPr lang="en-NZ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F846295E-4ACB-44C2-9886-EA07AFCD8C62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533" y="981075"/>
            <a:ext cx="5748867" cy="587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748867" cy="587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CBFD79D6-FE45-4FC1-8CA9-10697BA91B7B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55CA51B9-F9D9-4E29-8898-A151CFAB7CFC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38B2E56E-D5D7-40A1-ACF6-9F60038418AE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8993A3E1-435C-407A-AE27-B81B219814E0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91E9516F-6410-43C2-B0EE-6FE3081D732F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6ECBDCF7-54AA-4E8F-AA64-FDF5D0305C60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184" y="0"/>
            <a:ext cx="1076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5534" y="981075"/>
            <a:ext cx="11700933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dirty="0"/>
              <a:t>Click to edit Master text styles</a:t>
            </a:r>
          </a:p>
          <a:p>
            <a:pPr lvl="1"/>
            <a:r>
              <a:rPr lang="en-NZ" dirty="0"/>
              <a:t>Second level</a:t>
            </a:r>
          </a:p>
          <a:p>
            <a:pPr lvl="2"/>
            <a:r>
              <a:rPr lang="en-NZ" dirty="0"/>
              <a:t>Third level</a:t>
            </a:r>
          </a:p>
          <a:p>
            <a:pPr lvl="3"/>
            <a:r>
              <a:rPr lang="en-NZ" dirty="0"/>
              <a:t>Fourth level</a:t>
            </a:r>
          </a:p>
          <a:p>
            <a:pPr lvl="4"/>
            <a:r>
              <a:rPr lang="en-NZ" dirty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184" y="0"/>
            <a:ext cx="30628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5pPr marL="717550" lvl="4" algn="r">
              <a:defRPr sz="1600">
                <a:solidFill>
                  <a:schemeClr val="accent2"/>
                </a:solidFill>
                <a:latin typeface="+mn-lt"/>
              </a:defRPr>
            </a:lvl5pPr>
          </a:lstStyle>
          <a:p>
            <a:pPr lvl="4"/>
            <a:r>
              <a:rPr lang="en-NZ" dirty="0" smtClean="0"/>
              <a:t>SWEN 501 </a:t>
            </a:r>
            <a:fld id="{5AD5D894-C984-4827-9C3F-27E012AB4D50}" type="slidenum">
              <a:rPr lang="en-NZ" smtClean="0"/>
              <a:pPr lvl="4"/>
              <a:t>‹#›</a:t>
            </a:fld>
            <a:endParaRPr lang="en-NZ" sz="2400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9169400" y="5084764"/>
            <a:ext cx="3022600" cy="17732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NZ" sz="14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0779283" y="6708775"/>
            <a:ext cx="1131202" cy="153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8000" tIns="0" rIns="18000" bIns="0">
            <a:spAutoFit/>
          </a:bodyPr>
          <a:lstStyle/>
          <a:p>
            <a:pPr algn="r"/>
            <a:r>
              <a:rPr lang="en-US" sz="1000" dirty="0">
                <a:latin typeface="Arial Unicode MS" pitchFamily="34" charset="-128"/>
                <a:cs typeface="Arial" charset="0"/>
              </a:rPr>
              <a:t>© </a:t>
            </a:r>
            <a:r>
              <a:rPr lang="en-NZ" sz="1000" dirty="0" smtClean="0">
                <a:latin typeface="Arial Unicode MS" pitchFamily="34" charset="-128"/>
                <a:cs typeface="Arial" charset="0"/>
              </a:rPr>
              <a:t>Karsten Lundqvist</a:t>
            </a:r>
            <a:endParaRPr lang="en-NZ" sz="1000" dirty="0">
              <a:latin typeface="Arial Unicode MS" pitchFamily="34" charset="-128"/>
              <a:cs typeface="Arial" charset="0"/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34434" y="692150"/>
            <a:ext cx="931333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NZ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1936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47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455738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8637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7781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2353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92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typing-versus-dynamic-typ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 in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There are </a:t>
            </a:r>
            <a:r>
              <a:rPr lang="en-GB" b="1" u="sng" dirty="0"/>
              <a:t>two</a:t>
            </a:r>
            <a:r>
              <a:rPr lang="en-GB" dirty="0"/>
              <a:t> types of polymorphism in methods</a:t>
            </a:r>
            <a:r>
              <a:rPr lang="en-GB" dirty="0" smtClean="0"/>
              <a:t>:</a:t>
            </a:r>
          </a:p>
          <a:p>
            <a:pPr marL="0" indent="0" algn="ctr">
              <a:buNone/>
            </a:pPr>
            <a:endParaRPr lang="en-GB" b="1" dirty="0" smtClean="0"/>
          </a:p>
          <a:p>
            <a:pPr marL="0" indent="0" algn="ctr">
              <a:buNone/>
            </a:pPr>
            <a:r>
              <a:rPr lang="en-GB" b="1" dirty="0" smtClean="0"/>
              <a:t>Overloading</a:t>
            </a:r>
            <a:r>
              <a:rPr lang="en-GB" dirty="0" smtClean="0"/>
              <a:t> and </a:t>
            </a:r>
            <a:r>
              <a:rPr lang="en-GB" b="1" dirty="0" smtClean="0"/>
              <a:t>Overriding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Overloading</a:t>
            </a:r>
            <a:endParaRPr lang="en-GB" dirty="0"/>
          </a:p>
          <a:p>
            <a:pPr lvl="1"/>
            <a:r>
              <a:rPr lang="en-GB" dirty="0"/>
              <a:t>In any class, you can use the same name for different methods with different signature.</a:t>
            </a:r>
          </a:p>
          <a:p>
            <a:pPr lvl="1"/>
            <a:r>
              <a:rPr lang="en-GB" dirty="0"/>
              <a:t>Signature  = name + list of </a:t>
            </a:r>
            <a:r>
              <a:rPr lang="en-GB" dirty="0" smtClean="0"/>
              <a:t>parameter </a:t>
            </a:r>
            <a:r>
              <a:rPr lang="en-GB" dirty="0"/>
              <a:t>types</a:t>
            </a:r>
          </a:p>
          <a:p>
            <a:pPr lvl="1"/>
            <a:r>
              <a:rPr lang="en-GB" dirty="0"/>
              <a:t>Overloading is resolved by the compiler at compile time.</a:t>
            </a:r>
          </a:p>
          <a:p>
            <a:pPr lvl="2"/>
            <a:r>
              <a:rPr lang="en-GB" dirty="0"/>
              <a:t>The compiler will choose the correct method by matching on argument </a:t>
            </a:r>
            <a:r>
              <a:rPr lang="en-GB" dirty="0" smtClean="0"/>
              <a:t>types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36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 in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Overriding</a:t>
            </a:r>
          </a:p>
          <a:p>
            <a:pPr lvl="1"/>
            <a:r>
              <a:rPr lang="en-GB" dirty="0"/>
              <a:t>A method in a subclass can have the same name and signature as a method in the superclass.</a:t>
            </a:r>
          </a:p>
          <a:p>
            <a:pPr lvl="1"/>
            <a:r>
              <a:rPr lang="en-GB" dirty="0"/>
              <a:t>Overriding is resolved at runtime.</a:t>
            </a:r>
          </a:p>
          <a:p>
            <a:pPr lvl="2"/>
            <a:r>
              <a:rPr lang="en-GB" dirty="0"/>
              <a:t>if an object of the subclass, the subclass method is invoked</a:t>
            </a:r>
          </a:p>
          <a:p>
            <a:pPr lvl="2"/>
            <a:r>
              <a:rPr lang="en-GB" dirty="0"/>
              <a:t>if an object of the superclass, the superclass method is invoked</a:t>
            </a:r>
          </a:p>
          <a:p>
            <a:pPr lvl="2"/>
            <a:r>
              <a:rPr lang="en-GB" dirty="0"/>
              <a:t>technical term: late binding or delayed binding.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Forcing Overriding off: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class</a:t>
            </a:r>
            <a:r>
              <a:rPr lang="en-GB" dirty="0"/>
              <a:t> which has the keyword </a:t>
            </a:r>
            <a:r>
              <a:rPr lang="en-GB" b="1" dirty="0"/>
              <a:t>final</a:t>
            </a:r>
            <a:r>
              <a:rPr lang="en-GB" dirty="0"/>
              <a:t> at the start of a class declaration cannot be extended!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A </a:t>
            </a:r>
            <a:r>
              <a:rPr lang="en-GB" b="1" dirty="0"/>
              <a:t>method</a:t>
            </a:r>
            <a:r>
              <a:rPr lang="en-GB" dirty="0"/>
              <a:t> with the keyword </a:t>
            </a:r>
            <a:r>
              <a:rPr lang="en-GB" b="1" dirty="0"/>
              <a:t>final</a:t>
            </a:r>
            <a:r>
              <a:rPr lang="en-GB" dirty="0"/>
              <a:t> at the head of its declaration cannot be overridden when its class is inherited!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Forcing Overriding: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keyword </a:t>
            </a:r>
            <a:r>
              <a:rPr lang="en-GB" b="1" dirty="0"/>
              <a:t>abstract</a:t>
            </a:r>
            <a:r>
              <a:rPr lang="en-GB" dirty="0"/>
              <a:t> forces overriding to take place.</a:t>
            </a:r>
          </a:p>
          <a:p>
            <a:r>
              <a:rPr lang="en-GB" dirty="0"/>
              <a:t>When used at the start of a </a:t>
            </a:r>
            <a:r>
              <a:rPr lang="en-GB" b="1" dirty="0"/>
              <a:t>class definition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zero or more of the class methods are abstract</a:t>
            </a:r>
          </a:p>
          <a:p>
            <a:r>
              <a:rPr lang="en-GB" dirty="0"/>
              <a:t>An </a:t>
            </a:r>
            <a:r>
              <a:rPr lang="en-GB" b="1" dirty="0"/>
              <a:t>abstract method </a:t>
            </a:r>
            <a:r>
              <a:rPr lang="en-GB" dirty="0"/>
              <a:t>has no body</a:t>
            </a:r>
          </a:p>
          <a:p>
            <a:pPr lvl="1"/>
            <a:r>
              <a:rPr lang="en-GB" dirty="0"/>
              <a:t>labelling a method abstract forces some subclass to override it and provide a concrete implementation for the method.</a:t>
            </a:r>
          </a:p>
          <a:p>
            <a:r>
              <a:rPr lang="en-GB" dirty="0"/>
              <a:t>Labelling a method </a:t>
            </a:r>
            <a:r>
              <a:rPr lang="en-GB" b="1" dirty="0"/>
              <a:t>abstract</a:t>
            </a:r>
            <a:r>
              <a:rPr lang="en-GB" dirty="0"/>
              <a:t> requires the class to be labelled </a:t>
            </a:r>
            <a:r>
              <a:rPr lang="en-GB" b="1" dirty="0"/>
              <a:t>abstract</a:t>
            </a:r>
            <a:r>
              <a:rPr lang="en-GB" dirty="0"/>
              <a:t> as well.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5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Superclass/Subclass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superclass = subclass	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always valid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subclass = (subclass) superclass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valid at compile time, checked at runtime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subclass = superclass	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not valid, requires a cast to compile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someClass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unrelatedClass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won’t compile</a:t>
            </a:r>
          </a:p>
          <a:p>
            <a:pPr marL="0" indent="0">
              <a:buNone/>
            </a:pP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someClass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someClass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nrelatedClass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won’t compile</a:t>
            </a:r>
          </a:p>
          <a:p>
            <a:endParaRPr lang="en-GB" dirty="0"/>
          </a:p>
          <a:p>
            <a:r>
              <a:rPr lang="en-GB" dirty="0"/>
              <a:t>Java language is</a:t>
            </a:r>
          </a:p>
          <a:p>
            <a:pPr lvl="1"/>
            <a:r>
              <a:rPr lang="en-GB" dirty="0"/>
              <a:t>static/manifestly typed, </a:t>
            </a:r>
          </a:p>
          <a:p>
            <a:pPr lvl="1"/>
            <a:r>
              <a:rPr lang="en-GB" dirty="0"/>
              <a:t>supports partial type inference and </a:t>
            </a:r>
          </a:p>
          <a:p>
            <a:pPr lvl="1"/>
            <a:r>
              <a:rPr lang="en-GB" dirty="0"/>
              <a:t>is strongly typed.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</a:t>
            </a:r>
            <a:r>
              <a:rPr lang="en-GB" dirty="0" err="1" smtClean="0"/>
              <a:t>vs</a:t>
            </a:r>
            <a:r>
              <a:rPr lang="en-GB" dirty="0" smtClean="0"/>
              <a:t> Dynamic typing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static typing all expressions have their types determined prior to the program being run at compile-time. </a:t>
            </a:r>
            <a:endParaRPr lang="en-GB" dirty="0" smtClean="0"/>
          </a:p>
          <a:p>
            <a:pPr lvl="1"/>
            <a:r>
              <a:rPr lang="en-GB" dirty="0" smtClean="0"/>
              <a:t>For </a:t>
            </a:r>
            <a:r>
              <a:rPr lang="en-GB" dirty="0"/>
              <a:t>example, 1 and (2+2) are integer </a:t>
            </a:r>
            <a:r>
              <a:rPr lang="en-GB" dirty="0" smtClean="0"/>
              <a:t>expressions</a:t>
            </a:r>
          </a:p>
          <a:p>
            <a:pPr lvl="1"/>
            <a:r>
              <a:rPr lang="en-GB" dirty="0" smtClean="0"/>
              <a:t>they </a:t>
            </a:r>
            <a:r>
              <a:rPr lang="en-GB" dirty="0"/>
              <a:t>cannot be passed to a function that expects a </a:t>
            </a:r>
            <a:r>
              <a:rPr lang="en-GB" dirty="0" smtClean="0"/>
              <a:t>string.</a:t>
            </a:r>
          </a:p>
          <a:p>
            <a:pPr lvl="1"/>
            <a:r>
              <a:rPr lang="en-GB" dirty="0" smtClean="0"/>
              <a:t>Statically-typed </a:t>
            </a:r>
            <a:r>
              <a:rPr lang="en-GB" dirty="0"/>
              <a:t>languages can be manifestly typed or type-inferred. Most statically-typed languages, such as C++ and Java, are manifestly typed. </a:t>
            </a:r>
          </a:p>
          <a:p>
            <a:pPr lvl="1"/>
            <a:r>
              <a:rPr lang="en-GB" dirty="0" smtClean="0"/>
              <a:t>However</a:t>
            </a:r>
            <a:r>
              <a:rPr lang="en-GB" dirty="0"/>
              <a:t>, many manifestly typed languages support partial type inference; </a:t>
            </a:r>
            <a:endParaRPr lang="en-GB" dirty="0" smtClean="0"/>
          </a:p>
          <a:p>
            <a:pPr lvl="1"/>
            <a:r>
              <a:rPr lang="en-GB" dirty="0" smtClean="0"/>
              <a:t>As seen above Java infer </a:t>
            </a:r>
            <a:r>
              <a:rPr lang="en-GB" dirty="0"/>
              <a:t>types in certain limited cases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5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Weak and strong typing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Weak typing allows a value of one type to be treated as another, for example treating a string as a number. This can occasionally be useful, but it can also cause bugs; such languages are often termed unsafe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Strongly-typed </a:t>
            </a:r>
            <a:r>
              <a:rPr lang="en-GB" dirty="0"/>
              <a:t>languages are often termed type-safe or safe, but they do not make bugs impossible. </a:t>
            </a:r>
            <a:r>
              <a:rPr lang="en-GB" dirty="0" smtClean="0"/>
              <a:t>Java is </a:t>
            </a:r>
            <a:r>
              <a:rPr lang="en-GB" dirty="0"/>
              <a:t>strongly typed. </a:t>
            </a:r>
            <a:endParaRPr lang="en-GB" dirty="0" smtClean="0"/>
          </a:p>
          <a:p>
            <a:pPr lvl="1"/>
            <a:r>
              <a:rPr lang="en-GB" dirty="0" smtClean="0"/>
              <a:t>As show above casting can be used to treat a child as a parent</a:t>
            </a:r>
          </a:p>
          <a:p>
            <a:r>
              <a:rPr lang="en-GB" dirty="0" smtClean="0"/>
              <a:t>Want to study more:</a:t>
            </a:r>
          </a:p>
          <a:p>
            <a:pPr lvl="1"/>
            <a:r>
              <a:rPr lang="en-GB" dirty="0">
                <a:hlinkClick r:id="rId3"/>
              </a:rPr>
              <a:t>http://www.sitepoint.com/typing-versus-dynamic-typing/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76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Actual Classes, Abstract Classes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dirty="0"/>
              <a:t>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44825"/>
            <a:ext cx="11582400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13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102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10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</Template>
  <TotalTime>2925</TotalTime>
  <Words>450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Courier New</vt:lpstr>
      <vt:lpstr>Times New Roman</vt:lpstr>
      <vt:lpstr>102</vt:lpstr>
      <vt:lpstr>Polymorphism in Methods</vt:lpstr>
      <vt:lpstr>Polymorphism in Methods</vt:lpstr>
      <vt:lpstr>Forcing Overriding off: Final</vt:lpstr>
      <vt:lpstr>Forcing Overriding: Abstract</vt:lpstr>
      <vt:lpstr>Superclass/Subclass Compatibility</vt:lpstr>
      <vt:lpstr>Static vs Dynamic typing</vt:lpstr>
      <vt:lpstr>Weak and strong typing</vt:lpstr>
      <vt:lpstr>Actual Classes, Abstract Classes  and Interfaces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and Programs COMP 102  # 2      1 Mar 2006</dc:title>
  <dc:creator>pondy</dc:creator>
  <cp:lastModifiedBy>Michael Homer</cp:lastModifiedBy>
  <cp:revision>72</cp:revision>
  <cp:lastPrinted>2014-03-02T03:40:36Z</cp:lastPrinted>
  <dcterms:created xsi:type="dcterms:W3CDTF">2006-02-28T08:18:44Z</dcterms:created>
  <dcterms:modified xsi:type="dcterms:W3CDTF">2016-07-25T21:21:12Z</dcterms:modified>
</cp:coreProperties>
</file>