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Syncopate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1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4962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3fd03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503fd03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3fd031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503fd031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3fd0317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503fd0317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3fd0317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503fd0317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3fd0317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503fd0317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c0a4a0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4fc0a4a0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cdc7e6e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4cdc7e6ed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dc7e6ed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4cdc7e6ed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3fd031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503fd031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3fd031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03fd031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Syncopate"/>
              <a:buNone/>
            </a:pPr>
            <a:r>
              <a:rPr lang="en-US" sz="2400" b="1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  <a:endParaRPr sz="24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SQL</a:t>
            </a:r>
            <a:endParaRPr sz="36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заявки за напреднали</a:t>
            </a:r>
            <a:endParaRPr sz="36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4800" b="1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УЕБ РАЗРАБОТКА - 11.201</a:t>
            </a:r>
            <a:r>
              <a:rPr lang="en-US" b="1">
                <a:solidFill>
                  <a:srgbClr val="CCCCCC"/>
                </a:solidFill>
              </a:rPr>
              <a:t>8</a:t>
            </a: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en-US" b="1">
                <a:solidFill>
                  <a:srgbClr val="CCCCCC"/>
                </a:solidFill>
              </a:rPr>
              <a:t>6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ProductName, Price FROM Products</a:t>
            </a:r>
            <a:br>
              <a:rPr lang="en-US"/>
            </a:br>
            <a:r>
              <a:rPr lang="en-US"/>
              <a:t>WHERE Price&gt;(</a:t>
            </a:r>
            <a:r>
              <a:rPr lang="en-US">
                <a:solidFill>
                  <a:srgbClr val="E91E63"/>
                </a:solidFill>
              </a:rPr>
              <a:t>SELECT AVG(Price) FROM Products</a:t>
            </a:r>
            <a:r>
              <a:rPr lang="en-US"/>
              <a:t>);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Subqueries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ProductName, Price FROM Products </a:t>
            </a:r>
            <a:r>
              <a:rPr lang="en-US" b="1">
                <a:solidFill>
                  <a:srgbClr val="9C27B0"/>
                </a:solidFill>
              </a:rPr>
              <a:t>ORDER BY</a:t>
            </a:r>
            <a:r>
              <a:rPr lang="en-US"/>
              <a:t> Price DESC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/>
              <a:t>По подразбиране в резултата, записите са подредени ASC /възходящо/.</a:t>
            </a: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ORDER BY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ProductName, Price FROM Products </a:t>
            </a:r>
            <a:r>
              <a:rPr lang="en-US" b="1">
                <a:solidFill>
                  <a:srgbClr val="9C27B0"/>
                </a:solidFill>
              </a:rPr>
              <a:t>WHERE product_id = 22 </a:t>
            </a:r>
            <a:r>
              <a:rPr lang="en-US"/>
              <a:t>LIMIT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/Преустановява търсенето след откриване на първия запис, онговарящ на условието/</a:t>
            </a:r>
            <a:endParaRPr b="1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LIMIT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ProductName, Price FROM Products </a:t>
            </a:r>
            <a:r>
              <a:rPr lang="en-US" b="1">
                <a:solidFill>
                  <a:srgbClr val="9C27B0"/>
                </a:solidFill>
              </a:rPr>
              <a:t>ORDER BY product_id </a:t>
            </a:r>
            <a:r>
              <a:rPr lang="en-US"/>
              <a:t>LIMIT 2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Връща най-старите 2 резултата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ORDER BY … LIMIT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ProductName, Price FROM Products </a:t>
            </a:r>
            <a:r>
              <a:rPr lang="en-US" b="1">
                <a:solidFill>
                  <a:srgbClr val="9C27B0"/>
                </a:solidFill>
              </a:rPr>
              <a:t>ORDER BY product_id DESC </a:t>
            </a:r>
            <a:r>
              <a:rPr lang="en-US"/>
              <a:t>LIMIT 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Връща най-новите 5 резултата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WHERE … ORDER BY … LIMIT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66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1115616" y="1823794"/>
            <a:ext cx="45720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JOINs</a:t>
            </a:r>
            <a:endParaRPr sz="6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/>
              <a:t>Предназначение –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/>
              <a:t>свързваме таблици в БД чрез </a:t>
            </a:r>
            <a:r>
              <a:rPr lang="en-US" b="1">
                <a:solidFill>
                  <a:srgbClr val="993366"/>
                </a:solidFill>
              </a:rPr>
              <a:t>FK</a:t>
            </a:r>
            <a:r>
              <a:rPr lang="en-US" b="1"/>
              <a:t> и </a:t>
            </a:r>
            <a:r>
              <a:rPr lang="en-US" b="1">
                <a:solidFill>
                  <a:srgbClr val="993366"/>
                </a:solidFill>
              </a:rPr>
              <a:t>PK</a:t>
            </a:r>
            <a:r>
              <a:rPr lang="en-US" b="1"/>
              <a:t> /</a:t>
            </a:r>
            <a:r>
              <a:rPr lang="en-US"/>
              <a:t>Internal relation/</a:t>
            </a: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/>
              <a:t>Така имаме информация от няколко таблици и можем да изпълним CRUD с тази информация</a:t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9336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JOINs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993366"/>
                </a:solidFill>
              </a:rPr>
              <a:t>INNER JOIN </a:t>
            </a:r>
            <a:r>
              <a:rPr lang="en-US" b="1"/>
              <a:t>or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993366"/>
                </a:solidFill>
              </a:rPr>
              <a:t>JOIN</a:t>
            </a:r>
            <a:r>
              <a:rPr lang="en-US">
                <a:solidFill>
                  <a:srgbClr val="993366"/>
                </a:solidFill>
              </a:rPr>
              <a:t>:</a:t>
            </a:r>
            <a:r>
              <a:rPr lang="en-US"/>
              <a:t>  Returns all rows when there is at least one match in BOTH tables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993366"/>
                </a:solidFill>
              </a:rPr>
              <a:t>LEFT JOIN</a:t>
            </a:r>
            <a:r>
              <a:rPr lang="en-US">
                <a:solidFill>
                  <a:srgbClr val="993366"/>
                </a:solidFill>
              </a:rPr>
              <a:t>: </a:t>
            </a:r>
            <a:r>
              <a:rPr lang="en-US"/>
              <a:t>Return all rows from the left table, and the matched rows from the right table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993366"/>
                </a:solidFill>
              </a:rPr>
              <a:t>RIGHT JOIN</a:t>
            </a:r>
            <a:r>
              <a:rPr lang="en-US">
                <a:solidFill>
                  <a:srgbClr val="993366"/>
                </a:solidFill>
              </a:rPr>
              <a:t>: </a:t>
            </a:r>
            <a:r>
              <a:rPr lang="en-US"/>
              <a:t>Return all rows from the right table, and the matched rows from the left table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993366"/>
                </a:solidFill>
              </a:rPr>
              <a:t>FULL JOIN</a:t>
            </a:r>
            <a:r>
              <a:rPr lang="en-US">
                <a:solidFill>
                  <a:srgbClr val="993366"/>
                </a:solidFill>
              </a:rPr>
              <a:t>: </a:t>
            </a:r>
            <a:r>
              <a:rPr lang="en-US"/>
              <a:t>Return all rows when there is a match in ONE of the tables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9336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JOINs - 2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99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1115616" y="1823794"/>
            <a:ext cx="7200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JOIN / INNER JOIN</a:t>
            </a: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</a:t>
            </a:r>
            <a:r>
              <a:rPr lang="en-US" i="1"/>
              <a:t>column_name(s)</a:t>
            </a:r>
            <a:r>
              <a:rPr lang="en-US"/>
              <a:t/>
            </a:r>
            <a:br>
              <a:rPr lang="en-US"/>
            </a:br>
            <a:r>
              <a:rPr lang="en-US"/>
              <a:t>FROM </a:t>
            </a:r>
            <a:r>
              <a:rPr lang="en-US" i="1"/>
              <a:t>table1</a:t>
            </a:r>
            <a:r>
              <a:rPr lang="en-US"/>
              <a:t/>
            </a:r>
            <a:br>
              <a:rPr lang="en-US"/>
            </a:br>
            <a:r>
              <a:rPr lang="en-US"/>
              <a:t>INNER JOIN </a:t>
            </a:r>
            <a:r>
              <a:rPr lang="en-US" i="1"/>
              <a:t>table2</a:t>
            </a:r>
            <a:r>
              <a:rPr lang="en-US"/>
              <a:t/>
            </a:r>
            <a:br>
              <a:rPr lang="en-US"/>
            </a:br>
            <a:r>
              <a:rPr lang="en-US"/>
              <a:t>ON </a:t>
            </a:r>
            <a:r>
              <a:rPr lang="en-US" b="1" i="1">
                <a:solidFill>
                  <a:srgbClr val="666699"/>
                </a:solidFill>
              </a:rPr>
              <a:t>table1.column_name</a:t>
            </a:r>
            <a:r>
              <a:rPr lang="en-US" b="1">
                <a:solidFill>
                  <a:srgbClr val="666699"/>
                </a:solidFill>
              </a:rPr>
              <a:t>=</a:t>
            </a:r>
            <a:r>
              <a:rPr lang="en-US" b="1" i="1">
                <a:solidFill>
                  <a:srgbClr val="666699"/>
                </a:solidFill>
              </a:rPr>
              <a:t>table2.column_name</a:t>
            </a:r>
            <a:r>
              <a:rPr lang="en-US" b="1">
                <a:solidFill>
                  <a:srgbClr val="666699"/>
                </a:solidFill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chemeClr val="dk2"/>
                </a:solidFill>
              </a:rPr>
              <a:t>Или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</a:t>
            </a:r>
            <a:r>
              <a:rPr lang="en-US" i="1"/>
              <a:t>column_name(s)</a:t>
            </a:r>
            <a:r>
              <a:rPr lang="en-US"/>
              <a:t/>
            </a:r>
            <a:br>
              <a:rPr lang="en-US"/>
            </a:br>
            <a:r>
              <a:rPr lang="en-US"/>
              <a:t>FROM </a:t>
            </a:r>
            <a:r>
              <a:rPr lang="en-US" i="1"/>
              <a:t>table1</a:t>
            </a:r>
            <a:r>
              <a:rPr lang="en-US"/>
              <a:t/>
            </a:r>
            <a:br>
              <a:rPr lang="en-US"/>
            </a:br>
            <a:r>
              <a:rPr lang="en-US"/>
              <a:t>JOIN </a:t>
            </a:r>
            <a:r>
              <a:rPr lang="en-US" i="1"/>
              <a:t>table2</a:t>
            </a:r>
            <a:r>
              <a:rPr lang="en-US"/>
              <a:t/>
            </a:r>
            <a:br>
              <a:rPr lang="en-US"/>
            </a:br>
            <a:r>
              <a:rPr lang="en-US"/>
              <a:t>ON </a:t>
            </a:r>
            <a:r>
              <a:rPr lang="en-US" b="1" i="1">
                <a:solidFill>
                  <a:srgbClr val="666699"/>
                </a:solidFill>
              </a:rPr>
              <a:t>table1.column_name</a:t>
            </a:r>
            <a:r>
              <a:rPr lang="en-US" b="1">
                <a:solidFill>
                  <a:srgbClr val="666699"/>
                </a:solidFill>
              </a:rPr>
              <a:t>=</a:t>
            </a:r>
            <a:r>
              <a:rPr lang="en-US" b="1" i="1">
                <a:solidFill>
                  <a:srgbClr val="666699"/>
                </a:solidFill>
              </a:rPr>
              <a:t>table2.column_name</a:t>
            </a:r>
            <a:r>
              <a:rPr lang="en-US"/>
              <a:t>; </a:t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66699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JOIN / INNER JOIN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b="1">
                <a:solidFill>
                  <a:srgbClr val="92D050"/>
                </a:solidFill>
              </a:rPr>
              <a:t>Aggregate</a:t>
            </a:r>
            <a:r>
              <a:rPr lang="en-US"/>
              <a:t> Functions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b="1">
                <a:solidFill>
                  <a:srgbClr val="92D050"/>
                </a:solidFill>
              </a:rPr>
              <a:t>JOIN</a:t>
            </a:r>
            <a:r>
              <a:rPr lang="en-US"/>
              <a:t>s</a:t>
            </a:r>
            <a:endParaRPr/>
          </a:p>
          <a:p>
            <a:pPr marL="228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chemeClr val="dk2"/>
                </a:solidFill>
              </a:rPr>
              <a:t>Като резултат виждаме само хотелите, за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chemeClr val="dk2"/>
                </a:solidFill>
              </a:rPr>
              <a:t>които има пълна информация от </a:t>
            </a:r>
            <a:endParaRPr b="1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chemeClr val="dk2"/>
                </a:solidFill>
              </a:rPr>
              <a:t>двете таблици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chemeClr val="dk2"/>
                </a:solidFill>
              </a:rPr>
              <a:t>За да виждаме и другите хотели използваме …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666699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JOIN / INNER JOIN - 2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128" y="1285695"/>
            <a:ext cx="3029373" cy="85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1115616" y="1823794"/>
            <a:ext cx="7200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LEFT JOIN/RIGHT JOIN</a:t>
            </a: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</a:t>
            </a:r>
            <a:r>
              <a:rPr lang="en-US" i="1"/>
              <a:t>column_name(s)</a:t>
            </a:r>
            <a:r>
              <a:rPr lang="en-US"/>
              <a:t/>
            </a:r>
            <a:br>
              <a:rPr lang="en-US"/>
            </a:br>
            <a:r>
              <a:rPr lang="en-US"/>
              <a:t>FROM </a:t>
            </a:r>
            <a:r>
              <a:rPr lang="en-US" i="1"/>
              <a:t>table1</a:t>
            </a:r>
            <a:r>
              <a:rPr lang="en-US"/>
              <a:t/>
            </a:r>
            <a:br>
              <a:rPr lang="en-US"/>
            </a:br>
            <a:r>
              <a:rPr lang="en-US"/>
              <a:t>LEFT JOIN </a:t>
            </a:r>
            <a:r>
              <a:rPr lang="en-US" i="1"/>
              <a:t>table2</a:t>
            </a:r>
            <a:r>
              <a:rPr lang="en-US"/>
              <a:t/>
            </a:r>
            <a:br>
              <a:rPr lang="en-US"/>
            </a:br>
            <a:r>
              <a:rPr lang="en-US"/>
              <a:t>ON </a:t>
            </a:r>
            <a:r>
              <a:rPr lang="en-US" b="1" i="1">
                <a:solidFill>
                  <a:srgbClr val="3366CC"/>
                </a:solidFill>
              </a:rPr>
              <a:t>table1.column_name</a:t>
            </a:r>
            <a:r>
              <a:rPr lang="en-US" b="1">
                <a:solidFill>
                  <a:srgbClr val="3366CC"/>
                </a:solidFill>
              </a:rPr>
              <a:t>=</a:t>
            </a:r>
            <a:r>
              <a:rPr lang="en-US" b="1" i="1">
                <a:solidFill>
                  <a:srgbClr val="3366CC"/>
                </a:solidFill>
              </a:rPr>
              <a:t>table2.column_name</a:t>
            </a:r>
            <a:r>
              <a:rPr lang="en-US" b="1">
                <a:solidFill>
                  <a:srgbClr val="3366CC"/>
                </a:solidFill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chemeClr val="dk2"/>
                </a:solidFill>
              </a:rPr>
              <a:t>или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</a:t>
            </a:r>
            <a:r>
              <a:rPr lang="en-US" i="1"/>
              <a:t>column_name(s)</a:t>
            </a:r>
            <a:r>
              <a:rPr lang="en-US"/>
              <a:t/>
            </a:r>
            <a:br>
              <a:rPr lang="en-US"/>
            </a:br>
            <a:r>
              <a:rPr lang="en-US"/>
              <a:t>FROM </a:t>
            </a:r>
            <a:r>
              <a:rPr lang="en-US" i="1"/>
              <a:t>table1</a:t>
            </a:r>
            <a:r>
              <a:rPr lang="en-US"/>
              <a:t/>
            </a:r>
            <a:br>
              <a:rPr lang="en-US"/>
            </a:br>
            <a:r>
              <a:rPr lang="en-US"/>
              <a:t>LEFT OUTER JOIN </a:t>
            </a:r>
            <a:r>
              <a:rPr lang="en-US" i="1"/>
              <a:t>table2</a:t>
            </a:r>
            <a:r>
              <a:rPr lang="en-US"/>
              <a:t/>
            </a:r>
            <a:br>
              <a:rPr lang="en-US"/>
            </a:br>
            <a:r>
              <a:rPr lang="en-US"/>
              <a:t>ON </a:t>
            </a:r>
            <a:r>
              <a:rPr lang="en-US" b="1" i="1">
                <a:solidFill>
                  <a:srgbClr val="3366CC"/>
                </a:solidFill>
              </a:rPr>
              <a:t>table1.column_name</a:t>
            </a:r>
            <a:r>
              <a:rPr lang="en-US" b="1">
                <a:solidFill>
                  <a:srgbClr val="3366CC"/>
                </a:solidFill>
              </a:rPr>
              <a:t>=</a:t>
            </a:r>
            <a:r>
              <a:rPr lang="en-US" b="1" i="1">
                <a:solidFill>
                  <a:srgbClr val="3366CC"/>
                </a:solidFill>
              </a:rPr>
              <a:t>table2.column_name</a:t>
            </a:r>
            <a:r>
              <a:rPr lang="en-US" b="1">
                <a:solidFill>
                  <a:srgbClr val="3366CC"/>
                </a:solidFill>
              </a:rPr>
              <a:t>;</a:t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66CC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p.product_id, m.manufacturer_id,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m.name FROM `product` p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LEFT JOIN manufacturer m ON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p.manufacturer_id=m.manufacturer_id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WHERE 1</a:t>
            </a: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i="1"/>
              <a:t>Виждаме и продуктите без </a:t>
            </a:r>
            <a:endParaRPr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i="1"/>
              <a:t>данни за производител.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66CC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LEFT JOIN - 2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125" y="1035600"/>
            <a:ext cx="4079875" cy="399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p.product_id, m.manufacturer_id,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m.name FROM `product` p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FF0000"/>
                </a:solidFill>
              </a:rPr>
              <a:t>RIGHT</a:t>
            </a:r>
            <a:r>
              <a:rPr lang="en-US"/>
              <a:t> JOIN manufacturer m ON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p.manufacturer_id=m.manufacturer_id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WHERE 1</a:t>
            </a: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i="1"/>
              <a:t>Виждаме само данни за продуктите за </a:t>
            </a:r>
            <a:endParaRPr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i="1"/>
              <a:t>наличните производители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66CC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RIGHT</a:t>
            </a: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JOIN - </a:t>
            </a:r>
            <a:r>
              <a:rPr lang="en-US" sz="3200" b="1">
                <a:solidFill>
                  <a:srgbClr val="FFFFFF"/>
                </a:solidFill>
              </a:rPr>
              <a:t>1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125" y="1035600"/>
            <a:ext cx="4079875" cy="399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i="1"/>
              <a:t>Добавяме е нов производител -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i="1"/>
              <a:t>без данни за продукт.</a:t>
            </a:r>
            <a:endParaRPr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p.product_id, m.manufacturer_id,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m.name FROM `product` p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rgbClr val="FF0000"/>
                </a:solidFill>
              </a:rPr>
              <a:t>RIGHT</a:t>
            </a:r>
            <a:r>
              <a:rPr lang="en-US"/>
              <a:t> JOIN manufacturer m ON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p.manufacturer_id=m.manufacturer_id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WHERE 1</a:t>
            </a: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i="1"/>
          </a:p>
        </p:txBody>
      </p:sp>
      <p:sp>
        <p:nvSpPr>
          <p:cNvPr id="226" name="Google Shape;226;p37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66CC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RIGHT</a:t>
            </a: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JOIN - 2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625" y="956350"/>
            <a:ext cx="4449374" cy="392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3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115616" y="1823794"/>
            <a:ext cx="7200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Agregate Functions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Агрегиращите SQL функции връщат един резултат изчислен от много записи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Често се ползва и GROUP BY за групиране на записи по определена колона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Agregate functions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AVG(column_name) FROM table_name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/>
              <a:t>или</a:t>
            </a: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AVG(column_name) FROM table_name GROUP BY column_name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/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AVG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COUNT(*) FROM table_name;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	</a:t>
            </a:r>
            <a:r>
              <a:rPr lang="en-US" b="1"/>
              <a:t>резултат</a:t>
            </a:r>
            <a:r>
              <a:rPr lang="en-US"/>
              <a:t> - връща броя на записите в съответната таблица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COUNT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053" y="2706947"/>
            <a:ext cx="2296636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MAX(column_name) FROM table_name;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chemeClr val="dk2"/>
                </a:solidFill>
              </a:rPr>
              <a:t>	резултат – </a:t>
            </a:r>
            <a:r>
              <a:rPr lang="en-US">
                <a:solidFill>
                  <a:schemeClr val="dk2"/>
                </a:solidFill>
              </a:rPr>
              <a:t>максималната стойност от избраната колона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MAX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048" y="3219822"/>
            <a:ext cx="2724530" cy="17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MIN(column_name) FROM table_name;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chemeClr val="dk2"/>
                </a:solidFill>
              </a:rPr>
              <a:t>	резултат – най-малката стойност от избраната колона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MIN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/>
              <a:t>SELECT SUM(column_name) FROM table_name;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b="1">
                <a:solidFill>
                  <a:schemeClr val="dk2"/>
                </a:solidFill>
              </a:rPr>
              <a:t>	резултат – </a:t>
            </a:r>
            <a:r>
              <a:rPr lang="en-US">
                <a:solidFill>
                  <a:schemeClr val="dk2"/>
                </a:solidFill>
              </a:rPr>
              <a:t>връща сумата от записите в съответната колона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</a:t>
            </a:r>
            <a:r>
              <a:rPr lang="en-US" sz="1600">
                <a:solidFill>
                  <a:schemeClr val="dk2"/>
                </a:solidFill>
              </a:rPr>
              <a:t>подходящо е да се комбинира с GROUP BY по стойност в друга колона / например по id на град, за да сумираме броя на стаите в хотелите в определен град/</a:t>
            </a:r>
            <a:endParaRPr sz="1600" b="1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33993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SUM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Презентация на цял екран (16:9)</PresentationFormat>
  <Paragraphs>103</Paragraphs>
  <Slides>25</Slides>
  <Notes>25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29" baseType="lpstr">
      <vt:lpstr>Arial</vt:lpstr>
      <vt:lpstr>Calibri</vt:lpstr>
      <vt:lpstr>Syncopate</vt:lpstr>
      <vt:lpstr>simple-light-2</vt:lpstr>
      <vt:lpstr>web разработка</vt:lpstr>
      <vt:lpstr>Презентация на PowerPoint</vt:lpstr>
      <vt:lpstr>     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      </vt:lpstr>
      <vt:lpstr>Презентация на PowerPoint</vt:lpstr>
      <vt:lpstr>Презентация на PowerPoint</vt:lpstr>
      <vt:lpstr>      </vt:lpstr>
      <vt:lpstr>Презентация на PowerPoint</vt:lpstr>
      <vt:lpstr>Презентация на PowerPoint</vt:lpstr>
      <vt:lpstr>     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разработка</dc:title>
  <dc:creator>Milena</dc:creator>
  <cp:lastModifiedBy>Ariel</cp:lastModifiedBy>
  <cp:revision>1</cp:revision>
  <dcterms:modified xsi:type="dcterms:W3CDTF">2019-02-20T17:00:10Z</dcterms:modified>
</cp:coreProperties>
</file>