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7" r:id="rId6"/>
    <p:sldId id="268" r:id="rId7"/>
    <p:sldId id="272" r:id="rId8"/>
    <p:sldId id="282" r:id="rId9"/>
    <p:sldId id="283" r:id="rId10"/>
    <p:sldId id="284" r:id="rId11"/>
    <p:sldId id="285" r:id="rId12"/>
    <p:sldId id="295" r:id="rId13"/>
    <p:sldId id="281" r:id="rId14"/>
    <p:sldId id="286" r:id="rId15"/>
    <p:sldId id="287" r:id="rId16"/>
    <p:sldId id="288" r:id="rId17"/>
    <p:sldId id="296" r:id="rId18"/>
    <p:sldId id="289" r:id="rId19"/>
    <p:sldId id="290" r:id="rId20"/>
    <p:sldId id="291" r:id="rId21"/>
    <p:sldId id="292" r:id="rId22"/>
    <p:sldId id="293" r:id="rId23"/>
    <p:sldId id="294" r:id="rId24"/>
    <p:sldId id="297" r:id="rId25"/>
    <p:sldId id="298" r:id="rId26"/>
    <p:sldId id="299" r:id="rId27"/>
    <p:sldId id="301" r:id="rId28"/>
    <p:sldId id="300" r:id="rId29"/>
  </p:sldIdLst>
  <p:sldSz cx="9144000" cy="5143500" type="screen16x9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Syncopate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3366CC"/>
    <a:srgbClr val="666699"/>
    <a:srgbClr val="993366"/>
    <a:srgbClr val="673AB7"/>
    <a:srgbClr val="FF0066"/>
    <a:srgbClr val="9933FF"/>
    <a:srgbClr val="FF66CC"/>
    <a:srgbClr val="CC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100" d="100"/>
          <a:sy n="100" d="100"/>
        </p:scale>
        <p:origin x="-5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814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join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functions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yncopate"/>
              <a:buNone/>
            </a:pPr>
            <a:r>
              <a:rPr lang="en" sz="3000" b="1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4800" b="1" dirty="0" smtClean="0">
                <a:solidFill>
                  <a:srgbClr val="FFFFFF"/>
                </a:solidFill>
              </a:rPr>
              <a:t>CRUD</a:t>
            </a:r>
            <a:endParaRPr lang="bg-BG" sz="4800" b="1" dirty="0" smtClean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sz="3600" b="1" dirty="0">
                <a:solidFill>
                  <a:srgbClr val="FFFFFF"/>
                </a:solidFill>
              </a:rPr>
              <a:t>з</a:t>
            </a:r>
            <a:r>
              <a:rPr lang="bg-BG" sz="3600" b="1" dirty="0" smtClean="0">
                <a:solidFill>
                  <a:srgbClr val="FFFFFF"/>
                </a:solidFill>
              </a:rPr>
              <a:t>аявки за напреднали</a:t>
            </a:r>
            <a:endParaRPr lang="en" sz="3600" b="1" dirty="0" smtClean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rial"/>
              <a:buNone/>
            </a:pPr>
            <a:r>
              <a:rPr lang="en" b="1">
                <a:solidFill>
                  <a:srgbClr val="CCCCCC"/>
                </a:solidFill>
              </a:rPr>
              <a:t>МИЛЕНА ТОМОВА</a:t>
            </a:r>
            <a:r>
              <a:rPr lang="en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НПО ВРАЦА СОФТУЕР ОБЩЕСТВО - </a:t>
            </a:r>
            <a:r>
              <a:rPr lang="en" b="1">
                <a:solidFill>
                  <a:srgbClr val="CCCCCC"/>
                </a:solidFill>
              </a:rPr>
              <a:t>УЕБ РАЗРАБОТКА</a:t>
            </a:r>
            <a:r>
              <a:rPr lang="en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b="1">
                <a:solidFill>
                  <a:srgbClr val="CCCCCC"/>
                </a:solidFill>
              </a:rPr>
              <a:t>11</a:t>
            </a:r>
            <a:r>
              <a:rPr lang="en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.2015 - ВЕРСИЯ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dirty="0" smtClean="0">
                <a:solidFill>
                  <a:schemeClr val="bg2"/>
                </a:solidFill>
              </a:rPr>
              <a:t>Избираме запис от БД и го променяме</a:t>
            </a:r>
            <a:r>
              <a:rPr lang="en-US" dirty="0" smtClean="0">
                <a:solidFill>
                  <a:schemeClr val="bg2"/>
                </a:solidFill>
              </a:rPr>
              <a:t> – </a:t>
            </a:r>
            <a:r>
              <a:rPr lang="bg-BG" dirty="0" smtClean="0">
                <a:solidFill>
                  <a:schemeClr val="bg2"/>
                </a:solidFill>
              </a:rPr>
              <a:t>с </a:t>
            </a:r>
            <a:r>
              <a:rPr lang="en-US" b="1" dirty="0" smtClean="0">
                <a:solidFill>
                  <a:srgbClr val="FF0066"/>
                </a:solidFill>
              </a:rPr>
              <a:t>UPDATE</a:t>
            </a:r>
            <a:r>
              <a:rPr lang="en-US" dirty="0" smtClean="0">
                <a:solidFill>
                  <a:schemeClr val="bg2"/>
                </a:solidFill>
              </a:rPr>
              <a:t> query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Избираме го с </a:t>
            </a:r>
            <a:r>
              <a:rPr lang="en-US" dirty="0" smtClean="0">
                <a:solidFill>
                  <a:schemeClr val="bg2"/>
                </a:solidFill>
              </a:rPr>
              <a:t>id – </a:t>
            </a:r>
            <a:r>
              <a:rPr lang="bg-BG" dirty="0" smtClean="0">
                <a:solidFill>
                  <a:schemeClr val="bg2"/>
                </a:solidFill>
              </a:rPr>
              <a:t>в случая - </a:t>
            </a:r>
            <a:r>
              <a:rPr lang="en-US" b="1" dirty="0">
                <a:solidFill>
                  <a:srgbClr val="FF0066"/>
                </a:solidFill>
              </a:rPr>
              <a:t>$row['</a:t>
            </a:r>
            <a:r>
              <a:rPr lang="en-US" b="1" dirty="0" err="1">
                <a:solidFill>
                  <a:srgbClr val="FF0066"/>
                </a:solidFill>
              </a:rPr>
              <a:t>id_city</a:t>
            </a:r>
            <a:r>
              <a:rPr lang="en-US" b="1" dirty="0" smtClean="0">
                <a:solidFill>
                  <a:srgbClr val="FF0066"/>
                </a:solidFill>
              </a:rPr>
              <a:t>']</a:t>
            </a:r>
            <a:endParaRPr lang="bg-BG" b="1" dirty="0">
              <a:solidFill>
                <a:srgbClr val="FF0066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'&lt;</a:t>
            </a:r>
            <a:r>
              <a:rPr lang="en-US" dirty="0">
                <a:solidFill>
                  <a:schemeClr val="bg2"/>
                </a:solidFill>
              </a:rPr>
              <a:t>a </a:t>
            </a:r>
            <a:r>
              <a:rPr lang="en-US" dirty="0" err="1">
                <a:solidFill>
                  <a:schemeClr val="bg2"/>
                </a:solidFill>
              </a:rPr>
              <a:t>href</a:t>
            </a:r>
            <a:r>
              <a:rPr lang="en-US" dirty="0">
                <a:solidFill>
                  <a:schemeClr val="bg2"/>
                </a:solidFill>
              </a:rPr>
              <a:t>="</a:t>
            </a:r>
            <a:r>
              <a:rPr lang="en-US" dirty="0" err="1">
                <a:solidFill>
                  <a:schemeClr val="bg2"/>
                </a:solidFill>
              </a:rPr>
              <a:t>update.php</a:t>
            </a:r>
            <a:r>
              <a:rPr lang="en-US" b="1" dirty="0" err="1">
                <a:solidFill>
                  <a:srgbClr val="FF0066"/>
                </a:solidFill>
              </a:rPr>
              <a:t>?id</a:t>
            </a:r>
            <a:r>
              <a:rPr lang="en-US" b="1" dirty="0">
                <a:solidFill>
                  <a:srgbClr val="FF0066"/>
                </a:solidFill>
              </a:rPr>
              <a:t>='.$row['</a:t>
            </a:r>
            <a:r>
              <a:rPr lang="en-US" b="1" dirty="0" err="1">
                <a:solidFill>
                  <a:srgbClr val="FF0066"/>
                </a:solidFill>
              </a:rPr>
              <a:t>id_city</a:t>
            </a:r>
            <a:r>
              <a:rPr lang="en-US" b="1" dirty="0" smtClean="0">
                <a:solidFill>
                  <a:srgbClr val="FF0066"/>
                </a:solidFill>
              </a:rPr>
              <a:t>'].'</a:t>
            </a:r>
            <a:r>
              <a:rPr lang="en-US" dirty="0" smtClean="0">
                <a:solidFill>
                  <a:schemeClr val="bg2"/>
                </a:solidFill>
              </a:rPr>
              <a:t>"&gt;Edit&lt;/</a:t>
            </a:r>
            <a:r>
              <a:rPr lang="en-US" dirty="0">
                <a:solidFill>
                  <a:schemeClr val="bg2"/>
                </a:solidFill>
              </a:rPr>
              <a:t>a&gt;' </a:t>
            </a:r>
            <a:endParaRPr lang="bg-BG" dirty="0" smtClean="0">
              <a:solidFill>
                <a:schemeClr val="bg2"/>
              </a:solidFill>
            </a:endParaRPr>
          </a:p>
          <a:p>
            <a:pPr>
              <a:spcAft>
                <a:spcPts val="0"/>
              </a:spcAft>
            </a:pPr>
            <a:r>
              <a:rPr lang="ru-RU" dirty="0" err="1" smtClean="0"/>
              <a:t>добавяме</a:t>
            </a:r>
            <a:r>
              <a:rPr lang="ru-RU" dirty="0" smtClean="0"/>
              <a:t> </a:t>
            </a:r>
            <a:r>
              <a:rPr lang="ru-RU" dirty="0" err="1"/>
              <a:t>параметър</a:t>
            </a:r>
            <a:r>
              <a:rPr lang="ru-RU" dirty="0"/>
              <a:t> за GET заявка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 smtClean="0"/>
              <a:t>линка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smtClean="0"/>
              <a:t>бутона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rgbClr val="FF0066"/>
                </a:solidFill>
              </a:rPr>
              <a:t>?</a:t>
            </a:r>
            <a:r>
              <a:rPr lang="en-US" b="1" dirty="0" smtClean="0">
                <a:solidFill>
                  <a:srgbClr val="FF0066"/>
                </a:solidFill>
              </a:rPr>
              <a:t>id=$</a:t>
            </a:r>
            <a:r>
              <a:rPr lang="en-US" b="1" dirty="0">
                <a:solidFill>
                  <a:srgbClr val="FF0066"/>
                </a:solidFill>
              </a:rPr>
              <a:t>row['</a:t>
            </a:r>
            <a:r>
              <a:rPr lang="en-US" b="1" dirty="0" err="1">
                <a:solidFill>
                  <a:srgbClr val="FF0066"/>
                </a:solidFill>
              </a:rPr>
              <a:t>id_city</a:t>
            </a:r>
            <a:r>
              <a:rPr lang="en-US" b="1" dirty="0" smtClean="0">
                <a:solidFill>
                  <a:srgbClr val="FF0066"/>
                </a:solidFill>
              </a:rPr>
              <a:t>']</a:t>
            </a:r>
            <a:endParaRPr lang="bg-BG" b="1" dirty="0" smtClean="0">
              <a:solidFill>
                <a:srgbClr val="FF0066"/>
              </a:solidFill>
            </a:endParaRPr>
          </a:p>
          <a:p>
            <a:pPr>
              <a:spcAft>
                <a:spcPts val="0"/>
              </a:spcAft>
            </a:pPr>
            <a:endParaRPr lang="bg-BG" b="1" dirty="0">
              <a:solidFill>
                <a:srgbClr val="FF0066"/>
              </a:solidFill>
            </a:endParaRPr>
          </a:p>
          <a:p>
            <a:pPr>
              <a:spcAft>
                <a:spcPts val="0"/>
              </a:spcAft>
            </a:pPr>
            <a:r>
              <a:rPr lang="bg-BG" dirty="0" smtClean="0"/>
              <a:t>така всеки бутон-линк </a:t>
            </a:r>
          </a:p>
          <a:p>
            <a:pPr>
              <a:spcAft>
                <a:spcPts val="0"/>
              </a:spcAft>
            </a:pPr>
            <a:r>
              <a:rPr lang="bg-BG" dirty="0" smtClean="0"/>
              <a:t>ще </a:t>
            </a:r>
            <a:r>
              <a:rPr lang="en-US" dirty="0" smtClean="0"/>
              <a:t>‘</a:t>
            </a:r>
            <a:r>
              <a:rPr lang="bg-BG" dirty="0" smtClean="0"/>
              <a:t>знае</a:t>
            </a:r>
            <a:r>
              <a:rPr lang="en-US" dirty="0" smtClean="0"/>
              <a:t>’</a:t>
            </a:r>
            <a:r>
              <a:rPr lang="bg-BG" dirty="0" smtClean="0"/>
              <a:t> кой запис да промени</a:t>
            </a: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Мога да взема </a:t>
            </a:r>
            <a:r>
              <a:rPr lang="en-US" dirty="0" smtClean="0">
                <a:solidFill>
                  <a:schemeClr val="bg2"/>
                </a:solidFill>
              </a:rPr>
              <a:t>id </a:t>
            </a:r>
            <a:r>
              <a:rPr lang="bg-BG" dirty="0" smtClean="0">
                <a:solidFill>
                  <a:schemeClr val="bg2"/>
                </a:solidFill>
              </a:rPr>
              <a:t>на записа за промяна от </a:t>
            </a:r>
            <a:r>
              <a:rPr lang="en-US" b="1" dirty="0" smtClean="0">
                <a:solidFill>
                  <a:srgbClr val="FF0066"/>
                </a:solidFill>
              </a:rPr>
              <a:t>$_GET[‘id’] 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F0066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U </a:t>
            </a:r>
            <a:r>
              <a:rPr lang="en-US" sz="3200" b="1" dirty="0" err="1" smtClean="0">
                <a:solidFill>
                  <a:srgbClr val="FFFFFF"/>
                </a:solidFill>
              </a:rPr>
              <a:t>pdate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31790"/>
            <a:ext cx="374384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559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Промяната извършваме като извикваме със </a:t>
            </a:r>
            <a:r>
              <a:rPr lang="en-US" b="1" dirty="0" smtClean="0">
                <a:solidFill>
                  <a:srgbClr val="FF0066"/>
                </a:solidFill>
              </a:rPr>
              <a:t>SELECT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bg-BG" dirty="0" smtClean="0">
                <a:solidFill>
                  <a:schemeClr val="bg2"/>
                </a:solidFill>
              </a:rPr>
              <a:t>данните във форма за промяна /форма с попълнени данни, които идват от БД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r>
              <a:rPr lang="bg-BG" dirty="0" smtClean="0">
                <a:solidFill>
                  <a:schemeClr val="bg2"/>
                </a:solidFill>
              </a:rPr>
              <a:t>/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Формата е идентична с тази в </a:t>
            </a:r>
            <a:r>
              <a:rPr lang="en-US" b="1" dirty="0" err="1" smtClean="0">
                <a:solidFill>
                  <a:srgbClr val="FF0066"/>
                </a:solidFill>
              </a:rPr>
              <a:t>create.php</a:t>
            </a:r>
            <a:endParaRPr lang="en-US" b="1" dirty="0" smtClean="0">
              <a:solidFill>
                <a:srgbClr val="FF0066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>
                <a:solidFill>
                  <a:schemeClr val="bg2"/>
                </a:solidFill>
              </a:rPr>
              <a:t>$q = "SELECT * FROM cities WHERE 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>
                <a:solidFill>
                  <a:schemeClr val="bg2"/>
                </a:solidFill>
              </a:rPr>
              <a:t> = $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 smtClean="0">
                <a:solidFill>
                  <a:schemeClr val="bg2"/>
                </a:solidFill>
              </a:rPr>
              <a:t>";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>
                <a:solidFill>
                  <a:schemeClr val="bg2"/>
                </a:solidFill>
              </a:rPr>
              <a:t>echo "&lt;input type='hidden' name = '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>
                <a:solidFill>
                  <a:schemeClr val="bg2"/>
                </a:solidFill>
              </a:rPr>
              <a:t>' value=".$row['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>
                <a:solidFill>
                  <a:schemeClr val="bg2"/>
                </a:solidFill>
              </a:rPr>
              <a:t>']."&gt;";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bg2"/>
                </a:solidFill>
              </a:rPr>
              <a:t>echo </a:t>
            </a:r>
            <a:r>
              <a:rPr lang="en-US" dirty="0">
                <a:solidFill>
                  <a:schemeClr val="bg2"/>
                </a:solidFill>
              </a:rPr>
              <a:t>"&lt;input type='text' name='</a:t>
            </a:r>
            <a:r>
              <a:rPr lang="en-US" dirty="0" err="1">
                <a:solidFill>
                  <a:schemeClr val="bg2"/>
                </a:solidFill>
              </a:rPr>
              <a:t>city_name</a:t>
            </a:r>
            <a:r>
              <a:rPr lang="en-US" dirty="0">
                <a:solidFill>
                  <a:schemeClr val="bg2"/>
                </a:solidFill>
              </a:rPr>
              <a:t>' value='".$row['</a:t>
            </a:r>
            <a:r>
              <a:rPr lang="en-US" dirty="0" err="1">
                <a:solidFill>
                  <a:schemeClr val="bg2"/>
                </a:solidFill>
              </a:rPr>
              <a:t>city_name</a:t>
            </a:r>
            <a:r>
              <a:rPr lang="en-US" dirty="0" smtClean="0">
                <a:solidFill>
                  <a:schemeClr val="bg2"/>
                </a:solidFill>
              </a:rPr>
              <a:t>']."'&gt;";</a:t>
            </a:r>
            <a:endParaRPr lang="en-US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bg2"/>
                </a:solidFill>
              </a:rPr>
              <a:t>…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bg2"/>
                </a:solidFill>
              </a:rPr>
              <a:t>!</a:t>
            </a:r>
            <a:r>
              <a:rPr lang="bg-BG" dirty="0" smtClean="0">
                <a:solidFill>
                  <a:schemeClr val="bg2"/>
                </a:solidFill>
              </a:rPr>
              <a:t>Проверяваме в браузъра формата и данните</a:t>
            </a:r>
            <a:r>
              <a:rPr lang="en-US" dirty="0" smtClean="0">
                <a:solidFill>
                  <a:schemeClr val="bg2"/>
                </a:solidFill>
              </a:rPr>
              <a:t> –</a:t>
            </a:r>
            <a:r>
              <a:rPr lang="bg-BG" dirty="0" smtClean="0">
                <a:solidFill>
                  <a:schemeClr val="bg2"/>
                </a:solidFill>
              </a:rPr>
              <a:t> дали са отпечатани коректно </a:t>
            </a:r>
            <a:r>
              <a:rPr lang="en-US" dirty="0" smtClean="0">
                <a:solidFill>
                  <a:schemeClr val="bg2"/>
                </a:solidFill>
              </a:rPr>
              <a:t>name </a:t>
            </a:r>
            <a:r>
              <a:rPr lang="bg-BG" dirty="0" smtClean="0">
                <a:solidFill>
                  <a:schemeClr val="bg2"/>
                </a:solidFill>
              </a:rPr>
              <a:t>и </a:t>
            </a:r>
            <a:r>
              <a:rPr lang="en-US" dirty="0" smtClean="0">
                <a:solidFill>
                  <a:schemeClr val="bg2"/>
                </a:solidFill>
              </a:rPr>
              <a:t>value </a:t>
            </a:r>
            <a:r>
              <a:rPr lang="bg-BG" dirty="0" smtClean="0">
                <a:solidFill>
                  <a:schemeClr val="bg2"/>
                </a:solidFill>
              </a:rPr>
              <a:t>на всяко поле!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F0066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U </a:t>
            </a:r>
            <a:r>
              <a:rPr lang="en-US" sz="3200" b="1" dirty="0" err="1" smtClean="0">
                <a:solidFill>
                  <a:srgbClr val="FFFFFF"/>
                </a:solidFill>
              </a:rPr>
              <a:t>pdate</a:t>
            </a:r>
            <a:r>
              <a:rPr lang="bg-BG" sz="3200" b="1" dirty="0" smtClean="0">
                <a:solidFill>
                  <a:srgbClr val="FFFFFF"/>
                </a:solidFill>
              </a:rPr>
              <a:t> - 2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3785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Следва  </a:t>
            </a:r>
            <a:r>
              <a:rPr lang="en-US" b="1" dirty="0" smtClean="0">
                <a:solidFill>
                  <a:srgbClr val="FF0066"/>
                </a:solidFill>
              </a:rPr>
              <a:t>UPDATE</a:t>
            </a:r>
            <a:r>
              <a:rPr lang="en-US" dirty="0" smtClean="0">
                <a:solidFill>
                  <a:schemeClr val="bg2"/>
                </a:solidFill>
              </a:rPr>
              <a:t> query </a:t>
            </a:r>
            <a:r>
              <a:rPr lang="bg-BG" dirty="0" smtClean="0">
                <a:solidFill>
                  <a:schemeClr val="bg2"/>
                </a:solidFill>
              </a:rPr>
              <a:t>на избрания запис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FF0066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U </a:t>
            </a:r>
            <a:r>
              <a:rPr lang="en-US" sz="3200" b="1" dirty="0" err="1" smtClean="0">
                <a:solidFill>
                  <a:srgbClr val="FFFFFF"/>
                </a:solidFill>
              </a:rPr>
              <a:t>pdate</a:t>
            </a:r>
            <a:r>
              <a:rPr lang="bg-BG" sz="3200" b="1" dirty="0" smtClean="0">
                <a:solidFill>
                  <a:srgbClr val="FFFFFF"/>
                </a:solidFill>
              </a:rPr>
              <a:t> - </a:t>
            </a:r>
            <a:r>
              <a:rPr lang="en-US" sz="3200" b="1" dirty="0" smtClean="0">
                <a:solidFill>
                  <a:srgbClr val="FFFFFF"/>
                </a:solidFill>
              </a:rPr>
              <a:t>3</a:t>
            </a:r>
            <a:r>
              <a:rPr lang="bg-BG" sz="3200" b="1" dirty="0" smtClean="0">
                <a:solidFill>
                  <a:srgbClr val="FFFFFF"/>
                </a:solidFill>
              </a:rPr>
              <a:t> 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83718"/>
            <a:ext cx="409632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302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1115616" y="48351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b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b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endParaRPr lang="bg-BG" sz="66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6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bg-BG" sz="6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600" b="1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elete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7086402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Променяме </a:t>
            </a:r>
            <a:r>
              <a:rPr lang="en-US" b="1" dirty="0" err="1" smtClean="0">
                <a:solidFill>
                  <a:srgbClr val="673AB7"/>
                </a:solidFill>
              </a:rPr>
              <a:t>date_deleted</a:t>
            </a:r>
            <a:r>
              <a:rPr lang="bg-BG" dirty="0" smtClean="0"/>
              <a:t> от </a:t>
            </a:r>
            <a:r>
              <a:rPr lang="en-US" dirty="0" smtClean="0"/>
              <a:t>NULL </a:t>
            </a:r>
            <a:r>
              <a:rPr lang="bg-BG" dirty="0" smtClean="0"/>
              <a:t>на </a:t>
            </a:r>
            <a:r>
              <a:rPr lang="bg-BG" b="1" dirty="0" smtClean="0">
                <a:solidFill>
                  <a:srgbClr val="673AB7"/>
                </a:solidFill>
              </a:rPr>
              <a:t>текущата дата</a:t>
            </a:r>
            <a:r>
              <a:rPr lang="bg-BG" dirty="0" smtClean="0"/>
              <a:t>. 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/>
              <a:t>Това ще скрие записите – </a:t>
            </a:r>
            <a:r>
              <a:rPr lang="en-US" dirty="0" smtClean="0"/>
              <a:t>“</a:t>
            </a:r>
            <a:r>
              <a:rPr lang="bg-BG" dirty="0" smtClean="0"/>
              <a:t>ще ги изтрие</a:t>
            </a:r>
            <a:r>
              <a:rPr lang="en-US" dirty="0" smtClean="0"/>
              <a:t>”</a:t>
            </a:r>
            <a:r>
              <a:rPr lang="bg-BG" dirty="0" smtClean="0"/>
              <a:t>, тъй като в </a:t>
            </a:r>
            <a:r>
              <a:rPr lang="en-US" dirty="0" smtClean="0"/>
              <a:t>Read – </a:t>
            </a:r>
            <a:r>
              <a:rPr lang="bg-BG" dirty="0" smtClean="0"/>
              <a:t>условието ни е да се селектират записите, за които </a:t>
            </a:r>
            <a:r>
              <a:rPr lang="en-US" b="1" dirty="0" err="1">
                <a:solidFill>
                  <a:srgbClr val="673AB7"/>
                </a:solidFill>
              </a:rPr>
              <a:t>date_deleted</a:t>
            </a:r>
            <a:r>
              <a:rPr lang="en-US" b="1" dirty="0">
                <a:solidFill>
                  <a:srgbClr val="673AB7"/>
                </a:solidFill>
              </a:rPr>
              <a:t> IS NULL</a:t>
            </a:r>
            <a:endParaRPr lang="en-US" b="1" dirty="0" smtClean="0">
              <a:solidFill>
                <a:srgbClr val="673AB7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Благодарение на </a:t>
            </a:r>
            <a:r>
              <a:rPr lang="en-US" b="1" dirty="0">
                <a:solidFill>
                  <a:srgbClr val="673AB7"/>
                </a:solidFill>
              </a:rPr>
              <a:t>?id='.$row['</a:t>
            </a:r>
            <a:r>
              <a:rPr lang="en-US" b="1" dirty="0" err="1">
                <a:solidFill>
                  <a:srgbClr val="673AB7"/>
                </a:solidFill>
              </a:rPr>
              <a:t>id_city</a:t>
            </a:r>
            <a:r>
              <a:rPr lang="en-US" b="1" dirty="0" smtClean="0">
                <a:solidFill>
                  <a:srgbClr val="673AB7"/>
                </a:solidFill>
              </a:rPr>
              <a:t>']</a:t>
            </a:r>
            <a:r>
              <a:rPr lang="bg-BG" b="1" dirty="0" smtClean="0">
                <a:solidFill>
                  <a:srgbClr val="673AB7"/>
                </a:solidFill>
              </a:rPr>
              <a:t> </a:t>
            </a:r>
            <a:r>
              <a:rPr lang="bg-BG" dirty="0" smtClean="0">
                <a:solidFill>
                  <a:schemeClr val="bg2"/>
                </a:solidFill>
              </a:rPr>
              <a:t>в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bg2"/>
                </a:solidFill>
              </a:rPr>
              <a:t>echo '&lt;</a:t>
            </a:r>
            <a:r>
              <a:rPr lang="en-US" dirty="0">
                <a:solidFill>
                  <a:schemeClr val="bg2"/>
                </a:solidFill>
              </a:rPr>
              <a:t>a </a:t>
            </a:r>
            <a:r>
              <a:rPr lang="en-US" dirty="0" err="1">
                <a:solidFill>
                  <a:schemeClr val="bg2"/>
                </a:solidFill>
              </a:rPr>
              <a:t>href</a:t>
            </a:r>
            <a:r>
              <a:rPr lang="en-US" dirty="0">
                <a:solidFill>
                  <a:schemeClr val="bg2"/>
                </a:solidFill>
              </a:rPr>
              <a:t>="</a:t>
            </a:r>
            <a:r>
              <a:rPr lang="en-US" dirty="0" err="1">
                <a:solidFill>
                  <a:schemeClr val="bg2"/>
                </a:solidFill>
              </a:rPr>
              <a:t>delete.php?id</a:t>
            </a:r>
            <a:r>
              <a:rPr lang="en-US" dirty="0">
                <a:solidFill>
                  <a:schemeClr val="bg2"/>
                </a:solidFill>
              </a:rPr>
              <a:t>='.$row['</a:t>
            </a:r>
            <a:r>
              <a:rPr lang="en-US" dirty="0" err="1">
                <a:solidFill>
                  <a:schemeClr val="bg2"/>
                </a:solidFill>
              </a:rPr>
              <a:t>id_city</a:t>
            </a:r>
            <a:r>
              <a:rPr lang="en-US" dirty="0">
                <a:solidFill>
                  <a:schemeClr val="bg2"/>
                </a:solidFill>
              </a:rPr>
              <a:t>'].'"&gt;Delete&lt;/a</a:t>
            </a:r>
            <a:r>
              <a:rPr lang="en-US" dirty="0" smtClean="0">
                <a:solidFill>
                  <a:schemeClr val="bg2"/>
                </a:solidFill>
              </a:rPr>
              <a:t>&gt;';</a:t>
            </a:r>
            <a:endParaRPr lang="bg-BG" dirty="0" smtClean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dirty="0">
              <a:solidFill>
                <a:schemeClr val="bg2"/>
              </a:solidFill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				БД </a:t>
            </a:r>
            <a:r>
              <a:rPr lang="en-US" dirty="0" smtClean="0">
                <a:solidFill>
                  <a:schemeClr val="bg2"/>
                </a:solidFill>
              </a:rPr>
              <a:t>‘</a:t>
            </a:r>
            <a:r>
              <a:rPr lang="bg-BG" dirty="0" smtClean="0">
                <a:solidFill>
                  <a:schemeClr val="bg2"/>
                </a:solidFill>
              </a:rPr>
              <a:t>разбира</a:t>
            </a:r>
            <a:r>
              <a:rPr lang="en-US" dirty="0" smtClean="0">
                <a:solidFill>
                  <a:schemeClr val="bg2"/>
                </a:solidFill>
              </a:rPr>
              <a:t>’ </a:t>
            </a:r>
            <a:r>
              <a:rPr lang="bg-BG" dirty="0" smtClean="0">
                <a:solidFill>
                  <a:schemeClr val="bg2"/>
                </a:solidFill>
              </a:rPr>
              <a:t>на кой ред да промени 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b="1" dirty="0">
                <a:solidFill>
                  <a:schemeClr val="bg2"/>
                </a:solidFill>
              </a:rPr>
              <a:t>	</a:t>
            </a:r>
            <a:r>
              <a:rPr lang="bg-BG" b="1" dirty="0" smtClean="0">
                <a:solidFill>
                  <a:schemeClr val="bg2"/>
                </a:solidFill>
              </a:rPr>
              <a:t>			</a:t>
            </a:r>
            <a:r>
              <a:rPr lang="en-US" b="1" dirty="0" err="1" smtClean="0">
                <a:solidFill>
                  <a:srgbClr val="673AB7"/>
                </a:solidFill>
              </a:rPr>
              <a:t>date_deleted</a:t>
            </a:r>
            <a:r>
              <a:rPr lang="bg-BG" dirty="0" smtClean="0">
                <a:solidFill>
                  <a:srgbClr val="9C27B0"/>
                </a:solidFill>
              </a:rPr>
              <a:t> </a:t>
            </a:r>
            <a:r>
              <a:rPr lang="bg-BG" dirty="0" smtClean="0">
                <a:solidFill>
                  <a:schemeClr val="bg2"/>
                </a:solidFill>
              </a:rPr>
              <a:t>/аналогично с </a:t>
            </a:r>
            <a:r>
              <a:rPr lang="en-US" dirty="0" smtClean="0">
                <a:solidFill>
                  <a:schemeClr val="bg2"/>
                </a:solidFill>
              </a:rPr>
              <a:t>U </a:t>
            </a:r>
            <a:r>
              <a:rPr lang="en-US" dirty="0" err="1" smtClean="0">
                <a:solidFill>
                  <a:schemeClr val="bg2"/>
                </a:solidFill>
              </a:rPr>
              <a:t>pdate</a:t>
            </a:r>
            <a:r>
              <a:rPr lang="bg-BG" dirty="0" smtClean="0">
                <a:solidFill>
                  <a:schemeClr val="bg2"/>
                </a:solidFill>
              </a:rPr>
              <a:t>/</a:t>
            </a: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rgbClr val="9C27B0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endParaRPr lang="en-US" dirty="0" smtClean="0">
              <a:solidFill>
                <a:schemeClr val="bg2"/>
              </a:solidFill>
            </a:endParaRPr>
          </a:p>
          <a:p>
            <a:pPr marL="101600" lvl="0" indent="-171450">
              <a:spcAft>
                <a:spcPts val="0"/>
              </a:spcAft>
              <a:buClr>
                <a:schemeClr val="dk1"/>
              </a:buClr>
              <a:buSzPct val="61111"/>
              <a:buFontTx/>
              <a:buChar char="-"/>
            </a:pPr>
            <a:r>
              <a:rPr lang="bg-BG" dirty="0" smtClean="0">
                <a:solidFill>
                  <a:schemeClr val="bg2"/>
                </a:solidFill>
              </a:rPr>
              <a:t>Текущата дата взимаме с </a:t>
            </a:r>
            <a:r>
              <a:rPr lang="en-US" dirty="0" smtClean="0">
                <a:solidFill>
                  <a:schemeClr val="bg2"/>
                </a:solidFill>
              </a:rPr>
              <a:t>date(), </a:t>
            </a:r>
            <a:r>
              <a:rPr lang="bg-BG" dirty="0" smtClean="0">
                <a:solidFill>
                  <a:schemeClr val="bg2"/>
                </a:solidFill>
              </a:rPr>
              <a:t>като внимаваме за формата за запис в БД и кавичките за датата, която е записва като стринг.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73AB7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D </a:t>
            </a:r>
            <a:r>
              <a:rPr lang="en-US" sz="3200" b="1" dirty="0" err="1" smtClean="0">
                <a:solidFill>
                  <a:srgbClr val="FFFFFF"/>
                </a:solidFill>
              </a:rPr>
              <a:t>elete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0" y="3507854"/>
            <a:ext cx="333421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120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1115616" y="182379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JOINs</a:t>
            </a:r>
            <a:endParaRPr lang="bg-BG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9113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bg-BG" b="1" dirty="0" smtClean="0"/>
              <a:t>Предназначение –</a:t>
            </a:r>
          </a:p>
          <a:p>
            <a:r>
              <a:rPr lang="bg-BG" b="1" dirty="0" smtClean="0"/>
              <a:t>свързваме таблици в БД чрез </a:t>
            </a:r>
            <a:r>
              <a:rPr lang="en-US" b="1" dirty="0" smtClean="0">
                <a:solidFill>
                  <a:srgbClr val="993366"/>
                </a:solidFill>
              </a:rPr>
              <a:t>FK</a:t>
            </a:r>
            <a:r>
              <a:rPr lang="en-US" b="1" dirty="0" smtClean="0"/>
              <a:t> </a:t>
            </a:r>
            <a:r>
              <a:rPr lang="bg-BG" b="1" dirty="0" smtClean="0"/>
              <a:t>и </a:t>
            </a:r>
            <a:r>
              <a:rPr lang="en-US" b="1" dirty="0" smtClean="0">
                <a:solidFill>
                  <a:srgbClr val="993366"/>
                </a:solidFill>
              </a:rPr>
              <a:t>PK</a:t>
            </a:r>
            <a:r>
              <a:rPr lang="en-US" b="1" dirty="0"/>
              <a:t> </a:t>
            </a:r>
            <a:r>
              <a:rPr lang="en-US" b="1" dirty="0" smtClean="0"/>
              <a:t>/</a:t>
            </a:r>
            <a:r>
              <a:rPr lang="en-US" dirty="0" smtClean="0"/>
              <a:t>Internal relation/</a:t>
            </a:r>
            <a:endParaRPr lang="bg-BG" b="1" dirty="0" smtClean="0"/>
          </a:p>
          <a:p>
            <a:r>
              <a:rPr lang="bg-BG" b="1" dirty="0" smtClean="0"/>
              <a:t>Така имаме информация от няколко таблици и можем да изпълним </a:t>
            </a:r>
            <a:r>
              <a:rPr lang="en-US" b="1" dirty="0" smtClean="0"/>
              <a:t>CRUD </a:t>
            </a:r>
            <a:r>
              <a:rPr lang="bg-BG" b="1" dirty="0" smtClean="0"/>
              <a:t>с тази информация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93366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JOINs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9820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>
                <a:solidFill>
                  <a:srgbClr val="993366"/>
                </a:solidFill>
              </a:rPr>
              <a:t>INNER JOIN </a:t>
            </a:r>
            <a:r>
              <a:rPr lang="en-US" b="1" dirty="0" smtClean="0"/>
              <a:t>or </a:t>
            </a:r>
          </a:p>
          <a:p>
            <a:r>
              <a:rPr lang="en-US" b="1" dirty="0" smtClean="0">
                <a:solidFill>
                  <a:srgbClr val="993366"/>
                </a:solidFill>
              </a:rPr>
              <a:t>JOIN</a:t>
            </a:r>
            <a:r>
              <a:rPr lang="en-US" dirty="0" smtClean="0">
                <a:solidFill>
                  <a:srgbClr val="993366"/>
                </a:solidFill>
              </a:rPr>
              <a:t>:</a:t>
            </a:r>
            <a:r>
              <a:rPr lang="en-US" dirty="0" smtClean="0"/>
              <a:t>  </a:t>
            </a:r>
            <a:r>
              <a:rPr lang="en-US" dirty="0"/>
              <a:t>Returns all rows when there is at least one match in BOTH tables</a:t>
            </a:r>
          </a:p>
          <a:p>
            <a:r>
              <a:rPr lang="en-US" b="1" dirty="0">
                <a:solidFill>
                  <a:srgbClr val="993366"/>
                </a:solidFill>
              </a:rPr>
              <a:t>LEFT JOIN</a:t>
            </a:r>
            <a:r>
              <a:rPr lang="en-US" dirty="0">
                <a:solidFill>
                  <a:srgbClr val="993366"/>
                </a:solidFill>
              </a:rPr>
              <a:t>: </a:t>
            </a:r>
            <a:r>
              <a:rPr lang="en-US" dirty="0"/>
              <a:t>Return all rows from the left table, and the matched rows from the right table</a:t>
            </a:r>
          </a:p>
          <a:p>
            <a:r>
              <a:rPr lang="en-US" b="1" dirty="0">
                <a:solidFill>
                  <a:srgbClr val="993366"/>
                </a:solidFill>
              </a:rPr>
              <a:t>RIGHT JOIN</a:t>
            </a:r>
            <a:r>
              <a:rPr lang="en-US" dirty="0">
                <a:solidFill>
                  <a:srgbClr val="993366"/>
                </a:solidFill>
              </a:rPr>
              <a:t>: </a:t>
            </a:r>
            <a:r>
              <a:rPr lang="en-US" dirty="0"/>
              <a:t>Return all rows from the right table, and the matched rows from the left table</a:t>
            </a:r>
          </a:p>
          <a:p>
            <a:r>
              <a:rPr lang="en-US" b="1" dirty="0">
                <a:solidFill>
                  <a:srgbClr val="993366"/>
                </a:solidFill>
              </a:rPr>
              <a:t>FULL JOIN</a:t>
            </a:r>
            <a:r>
              <a:rPr lang="en-US" dirty="0">
                <a:solidFill>
                  <a:srgbClr val="993366"/>
                </a:solidFill>
              </a:rPr>
              <a:t>: </a:t>
            </a:r>
            <a:r>
              <a:rPr lang="en-US" dirty="0"/>
              <a:t>Return all rows when there is a match in ONE of the tables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93366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JOINs</a:t>
            </a:r>
            <a:r>
              <a:rPr lang="bg-BG" sz="3200" b="1" dirty="0" smtClean="0">
                <a:solidFill>
                  <a:srgbClr val="FFFFFF"/>
                </a:solidFill>
              </a:rPr>
              <a:t> - 2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8428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9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1115616" y="1823794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JOIN / INNER JOIN</a:t>
            </a:r>
            <a:endParaRPr lang="bg-BG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0091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SELECT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INNER JOIN </a:t>
            </a:r>
            <a:r>
              <a:rPr lang="en-US" i="1" dirty="0"/>
              <a:t>table2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</a:t>
            </a:r>
            <a:r>
              <a:rPr lang="en-US" b="1" i="1" dirty="0">
                <a:solidFill>
                  <a:srgbClr val="666699"/>
                </a:solidFill>
              </a:rPr>
              <a:t>table1.column_name</a:t>
            </a:r>
            <a:r>
              <a:rPr lang="en-US" b="1" dirty="0">
                <a:solidFill>
                  <a:srgbClr val="666699"/>
                </a:solidFill>
              </a:rPr>
              <a:t>=</a:t>
            </a:r>
            <a:r>
              <a:rPr lang="en-US" b="1" i="1" dirty="0">
                <a:solidFill>
                  <a:srgbClr val="666699"/>
                </a:solidFill>
              </a:rPr>
              <a:t>table2.column_name</a:t>
            </a:r>
            <a:r>
              <a:rPr lang="en-US" b="1" dirty="0" smtClean="0">
                <a:solidFill>
                  <a:srgbClr val="666699"/>
                </a:solidFill>
              </a:rPr>
              <a:t>;</a:t>
            </a:r>
          </a:p>
          <a:p>
            <a:r>
              <a:rPr lang="bg-BG" b="1" dirty="0" smtClean="0">
                <a:solidFill>
                  <a:schemeClr val="bg2"/>
                </a:solidFill>
              </a:rPr>
              <a:t>Или</a:t>
            </a:r>
          </a:p>
          <a:p>
            <a:r>
              <a:rPr lang="en-US" dirty="0"/>
              <a:t>SELECT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JOIN </a:t>
            </a:r>
            <a:r>
              <a:rPr lang="en-US" i="1" dirty="0"/>
              <a:t>table2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</a:t>
            </a:r>
            <a:r>
              <a:rPr lang="en-US" b="1" i="1" dirty="0">
                <a:solidFill>
                  <a:srgbClr val="666699"/>
                </a:solidFill>
              </a:rPr>
              <a:t>table1.column_name</a:t>
            </a:r>
            <a:r>
              <a:rPr lang="en-US" b="1" dirty="0">
                <a:solidFill>
                  <a:srgbClr val="666699"/>
                </a:solidFill>
              </a:rPr>
              <a:t>=</a:t>
            </a:r>
            <a:r>
              <a:rPr lang="en-US" b="1" i="1" dirty="0">
                <a:solidFill>
                  <a:srgbClr val="666699"/>
                </a:solidFill>
              </a:rPr>
              <a:t>table2.column_name</a:t>
            </a:r>
            <a:r>
              <a:rPr lang="en-US" dirty="0" smtClean="0"/>
              <a:t>; </a:t>
            </a:r>
            <a:endParaRPr lang="bg-BG" dirty="0" smtClean="0"/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66699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JOIN / INNER JOIN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752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CRUD – </a:t>
            </a:r>
            <a:r>
              <a:rPr lang="en" b="1" dirty="0" smtClean="0">
                <a:solidFill>
                  <a:srgbClr val="92D050"/>
                </a:solidFill>
              </a:rPr>
              <a:t>C</a:t>
            </a:r>
            <a:r>
              <a:rPr lang="en" dirty="0" smtClean="0"/>
              <a:t>reate </a:t>
            </a:r>
            <a:r>
              <a:rPr lang="en" b="1" dirty="0" smtClean="0">
                <a:solidFill>
                  <a:srgbClr val="92D050"/>
                </a:solidFill>
              </a:rPr>
              <a:t>R</a:t>
            </a:r>
            <a:r>
              <a:rPr lang="en" dirty="0" smtClean="0"/>
              <a:t>ead </a:t>
            </a:r>
            <a:r>
              <a:rPr lang="en" b="1" dirty="0" smtClean="0">
                <a:solidFill>
                  <a:srgbClr val="92D050"/>
                </a:solidFill>
              </a:rPr>
              <a:t>U</a:t>
            </a:r>
            <a:r>
              <a:rPr lang="en" dirty="0" smtClean="0"/>
              <a:t>pdate </a:t>
            </a:r>
            <a:r>
              <a:rPr lang="en" b="1" dirty="0" smtClean="0">
                <a:solidFill>
                  <a:srgbClr val="92D050"/>
                </a:solidFill>
              </a:rPr>
              <a:t>D</a:t>
            </a:r>
            <a:r>
              <a:rPr lang="en" dirty="0" smtClean="0"/>
              <a:t>elete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b="1" dirty="0" smtClean="0">
                <a:solidFill>
                  <a:srgbClr val="92D050"/>
                </a:solidFill>
              </a:rPr>
              <a:t>JOIN</a:t>
            </a:r>
            <a:r>
              <a:rPr lang="en" dirty="0" smtClean="0"/>
              <a:t>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DB queries – </a:t>
            </a:r>
            <a:r>
              <a:rPr lang="en" b="1" dirty="0" smtClean="0">
                <a:solidFill>
                  <a:srgbClr val="92D050"/>
                </a:solidFill>
              </a:rPr>
              <a:t>Aggregate</a:t>
            </a:r>
            <a:r>
              <a:rPr lang="en" dirty="0" smtClean="0"/>
              <a:t> Functions</a:t>
            </a:r>
          </a:p>
          <a:p>
            <a:pPr marL="228600"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</a:pPr>
            <a:endParaRPr lang="en" dirty="0"/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bg-BG" b="1" dirty="0" smtClean="0">
                <a:solidFill>
                  <a:schemeClr val="bg2"/>
                </a:solidFill>
              </a:rPr>
              <a:t>Като резултат виждаме само хотелите, за</a:t>
            </a:r>
          </a:p>
          <a:p>
            <a:r>
              <a:rPr lang="bg-BG" b="1" dirty="0">
                <a:solidFill>
                  <a:schemeClr val="bg2"/>
                </a:solidFill>
              </a:rPr>
              <a:t>к</a:t>
            </a:r>
            <a:r>
              <a:rPr lang="bg-BG" b="1" dirty="0" smtClean="0">
                <a:solidFill>
                  <a:schemeClr val="bg2"/>
                </a:solidFill>
              </a:rPr>
              <a:t>оито има пълна информация от 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bg-BG" b="1" dirty="0" smtClean="0">
                <a:solidFill>
                  <a:schemeClr val="bg2"/>
                </a:solidFill>
              </a:rPr>
              <a:t>двете таблици</a:t>
            </a:r>
          </a:p>
          <a:p>
            <a:endParaRPr lang="bg-BG" b="1" dirty="0">
              <a:solidFill>
                <a:schemeClr val="bg2"/>
              </a:solidFill>
            </a:endParaRPr>
          </a:p>
          <a:p>
            <a:r>
              <a:rPr lang="bg-BG" b="1" dirty="0" smtClean="0">
                <a:solidFill>
                  <a:schemeClr val="bg2"/>
                </a:solidFill>
              </a:rPr>
              <a:t>За да виждаме и другите хотели използваме …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66699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JOIN / INNER JOIN - 2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85695"/>
            <a:ext cx="302937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924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1115616" y="1823794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LEFT JOIN</a:t>
            </a:r>
            <a:endParaRPr lang="bg-BG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60260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SELECT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LEFT JOIN </a:t>
            </a:r>
            <a:r>
              <a:rPr lang="en-US" i="1" dirty="0"/>
              <a:t>table2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</a:t>
            </a:r>
            <a:r>
              <a:rPr lang="en-US" b="1" i="1" dirty="0">
                <a:solidFill>
                  <a:srgbClr val="3366CC"/>
                </a:solidFill>
              </a:rPr>
              <a:t>table1.column_name</a:t>
            </a:r>
            <a:r>
              <a:rPr lang="en-US" b="1" dirty="0">
                <a:solidFill>
                  <a:srgbClr val="3366CC"/>
                </a:solidFill>
              </a:rPr>
              <a:t>=</a:t>
            </a:r>
            <a:r>
              <a:rPr lang="en-US" b="1" i="1" dirty="0">
                <a:solidFill>
                  <a:srgbClr val="3366CC"/>
                </a:solidFill>
              </a:rPr>
              <a:t>table2.column_name</a:t>
            </a:r>
            <a:r>
              <a:rPr lang="en-US" b="1" dirty="0" smtClean="0">
                <a:solidFill>
                  <a:srgbClr val="3366CC"/>
                </a:solidFill>
              </a:rPr>
              <a:t>;</a:t>
            </a:r>
          </a:p>
          <a:p>
            <a:r>
              <a:rPr lang="bg-BG" b="1" dirty="0">
                <a:solidFill>
                  <a:schemeClr val="bg2"/>
                </a:solidFill>
              </a:rPr>
              <a:t>и</a:t>
            </a:r>
            <a:r>
              <a:rPr lang="bg-BG" b="1" dirty="0" smtClean="0">
                <a:solidFill>
                  <a:schemeClr val="bg2"/>
                </a:solidFill>
              </a:rPr>
              <a:t>ли</a:t>
            </a:r>
          </a:p>
          <a:p>
            <a:r>
              <a:rPr lang="en-US" dirty="0"/>
              <a:t>SELECT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LEFT OUTER JOIN </a:t>
            </a:r>
            <a:r>
              <a:rPr lang="en-US" i="1" dirty="0"/>
              <a:t>table2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</a:t>
            </a:r>
            <a:r>
              <a:rPr lang="en-US" b="1" i="1" dirty="0">
                <a:solidFill>
                  <a:srgbClr val="3366CC"/>
                </a:solidFill>
              </a:rPr>
              <a:t>table1.column_name</a:t>
            </a:r>
            <a:r>
              <a:rPr lang="en-US" b="1" dirty="0">
                <a:solidFill>
                  <a:srgbClr val="3366CC"/>
                </a:solidFill>
              </a:rPr>
              <a:t>=</a:t>
            </a:r>
            <a:r>
              <a:rPr lang="en-US" b="1" i="1" dirty="0">
                <a:solidFill>
                  <a:srgbClr val="3366CC"/>
                </a:solidFill>
              </a:rPr>
              <a:t>table2.column_name</a:t>
            </a:r>
            <a:r>
              <a:rPr lang="en-US" b="1" dirty="0">
                <a:solidFill>
                  <a:srgbClr val="3366CC"/>
                </a:solidFill>
              </a:rPr>
              <a:t>;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66CC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LEFT JOIN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1164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bg-BG" dirty="0" smtClean="0"/>
              <a:t>Резултатът – виждаме и тези, </a:t>
            </a:r>
          </a:p>
          <a:p>
            <a:r>
              <a:rPr lang="bg-BG" dirty="0"/>
              <a:t>х</a:t>
            </a:r>
            <a:r>
              <a:rPr lang="bg-BG" dirty="0" smtClean="0"/>
              <a:t>отели, за които няма </a:t>
            </a:r>
          </a:p>
          <a:p>
            <a:r>
              <a:rPr lang="bg-BG" dirty="0"/>
              <a:t>и</a:t>
            </a:r>
            <a:r>
              <a:rPr lang="bg-BG" dirty="0" smtClean="0"/>
              <a:t>нформация за градове.</a:t>
            </a:r>
          </a:p>
          <a:p>
            <a:endParaRPr lang="bg-BG" b="1" dirty="0" smtClean="0">
              <a:solidFill>
                <a:schemeClr val="bg2"/>
              </a:solidFill>
            </a:endParaRPr>
          </a:p>
          <a:p>
            <a:r>
              <a:rPr lang="bg-BG" i="1" dirty="0" smtClean="0">
                <a:solidFill>
                  <a:schemeClr val="bg2"/>
                </a:solidFill>
              </a:rPr>
              <a:t>Използваме вид </a:t>
            </a:r>
            <a:r>
              <a:rPr lang="en-US" i="1" dirty="0" smtClean="0">
                <a:solidFill>
                  <a:schemeClr val="bg2"/>
                </a:solidFill>
              </a:rPr>
              <a:t>JOIN </a:t>
            </a:r>
            <a:r>
              <a:rPr lang="bg-BG" i="1" dirty="0" smtClean="0">
                <a:solidFill>
                  <a:schemeClr val="bg2"/>
                </a:solidFill>
              </a:rPr>
              <a:t>според контекста на проекта ни.</a:t>
            </a:r>
          </a:p>
          <a:p>
            <a:r>
              <a:rPr lang="bg-BG" b="1" dirty="0" smtClean="0">
                <a:solidFill>
                  <a:schemeClr val="bg2"/>
                </a:solidFill>
              </a:rPr>
              <a:t>Допълнителни ресурси</a:t>
            </a:r>
            <a:r>
              <a:rPr lang="en-US" b="1" dirty="0" smtClean="0">
                <a:solidFill>
                  <a:schemeClr val="bg2"/>
                </a:solidFill>
              </a:rPr>
              <a:t> JOINs</a:t>
            </a:r>
            <a:r>
              <a:rPr lang="bg-BG" b="1" dirty="0" smtClean="0">
                <a:solidFill>
                  <a:schemeClr val="bg2"/>
                </a:solidFill>
              </a:rPr>
              <a:t> - </a:t>
            </a:r>
            <a:r>
              <a:rPr lang="en-US" b="1" dirty="0" smtClean="0">
                <a:solidFill>
                  <a:schemeClr val="bg2"/>
                </a:solidFill>
                <a:hlinkClick r:id="rId3"/>
              </a:rPr>
              <a:t>http://www.w3schools.com/sql/sql_join.asp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66CC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LEFT JOIN - 2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44541"/>
            <a:ext cx="425826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7159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33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1115616" y="1823794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Agregate</a:t>
            </a:r>
            <a:r>
              <a:rPr lang="en-US" sz="3600" b="1" dirty="0" smtClean="0">
                <a:solidFill>
                  <a:schemeClr val="bg1"/>
                </a:solidFill>
              </a:rPr>
              <a:t> Functions</a:t>
            </a:r>
            <a:endParaRPr lang="bg-BG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94028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err="1"/>
              <a:t>Агрегиращите</a:t>
            </a:r>
            <a:r>
              <a:rPr lang="ru-RU" dirty="0"/>
              <a:t> SQL функции </a:t>
            </a:r>
            <a:r>
              <a:rPr lang="ru-RU" dirty="0" err="1"/>
              <a:t>връщат</a:t>
            </a:r>
            <a:r>
              <a:rPr lang="ru-RU" dirty="0"/>
              <a:t> един </a:t>
            </a:r>
            <a:r>
              <a:rPr lang="ru-RU" dirty="0" err="1" smtClean="0"/>
              <a:t>резултат</a:t>
            </a:r>
            <a:r>
              <a:rPr lang="ru-RU" dirty="0" smtClean="0"/>
              <a:t> </a:t>
            </a:r>
            <a:r>
              <a:rPr lang="ru-RU" dirty="0" err="1"/>
              <a:t>изчислен</a:t>
            </a:r>
            <a:r>
              <a:rPr lang="ru-RU" dirty="0"/>
              <a:t> от много записи</a:t>
            </a:r>
          </a:p>
          <a:p>
            <a:r>
              <a:rPr lang="ru-RU" dirty="0"/>
              <a:t>AVG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err="1" smtClean="0"/>
              <a:t>средна</a:t>
            </a:r>
            <a:r>
              <a:rPr lang="ru-RU" dirty="0" smtClean="0"/>
              <a:t> </a:t>
            </a:r>
            <a:r>
              <a:rPr lang="ru-RU" dirty="0" err="1" smtClean="0"/>
              <a:t>ст-ст</a:t>
            </a:r>
            <a:endParaRPr lang="ru-RU" dirty="0"/>
          </a:p>
          <a:p>
            <a:r>
              <a:rPr lang="ru-RU" dirty="0"/>
              <a:t>COUNT()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err="1" smtClean="0"/>
              <a:t>брой</a:t>
            </a:r>
            <a:r>
              <a:rPr lang="ru-RU" dirty="0" smtClean="0"/>
              <a:t> </a:t>
            </a:r>
            <a:r>
              <a:rPr lang="ru-RU" dirty="0"/>
              <a:t>записи</a:t>
            </a:r>
          </a:p>
          <a:p>
            <a:r>
              <a:rPr lang="ru-RU" dirty="0"/>
              <a:t>MAX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макс</a:t>
            </a:r>
            <a:r>
              <a:rPr lang="ru-RU" dirty="0"/>
              <a:t>. </a:t>
            </a:r>
            <a:r>
              <a:rPr lang="ru-RU" dirty="0" err="1" smtClean="0"/>
              <a:t>ст-ст</a:t>
            </a:r>
            <a:endParaRPr lang="ru-RU" dirty="0"/>
          </a:p>
          <a:p>
            <a:r>
              <a:rPr lang="ru-RU" dirty="0"/>
              <a:t>MIN()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мин</a:t>
            </a:r>
            <a:r>
              <a:rPr lang="ru-RU" dirty="0"/>
              <a:t>. </a:t>
            </a:r>
            <a:r>
              <a:rPr lang="ru-RU" dirty="0" err="1" smtClean="0"/>
              <a:t>ст-ст</a:t>
            </a:r>
            <a:endParaRPr lang="ru-RU" dirty="0"/>
          </a:p>
          <a:p>
            <a:r>
              <a:rPr lang="ru-RU" dirty="0"/>
              <a:t>SUM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сума </a:t>
            </a:r>
            <a:r>
              <a:rPr lang="ru-RU" dirty="0"/>
              <a:t>от </a:t>
            </a:r>
            <a:r>
              <a:rPr lang="ru-RU" dirty="0" smtClean="0"/>
              <a:t>записи</a:t>
            </a:r>
            <a:r>
              <a:rPr lang="en-US" dirty="0" smtClean="0"/>
              <a:t> </a:t>
            </a:r>
          </a:p>
          <a:p>
            <a:r>
              <a:rPr lang="ru-RU" dirty="0" err="1" smtClean="0"/>
              <a:t>Често</a:t>
            </a:r>
            <a:r>
              <a:rPr lang="ru-RU" dirty="0" smtClean="0"/>
              <a:t> </a:t>
            </a:r>
            <a:r>
              <a:rPr lang="ru-RU" dirty="0"/>
              <a:t>се </a:t>
            </a:r>
            <a:r>
              <a:rPr lang="ru-RU" dirty="0" err="1"/>
              <a:t>ползва</a:t>
            </a:r>
            <a:r>
              <a:rPr lang="ru-RU" dirty="0"/>
              <a:t> и </a:t>
            </a:r>
            <a:r>
              <a:rPr lang="ru-RU" dirty="0" smtClean="0"/>
              <a:t>GROUP BY</a:t>
            </a:r>
            <a:r>
              <a:rPr lang="en-US" dirty="0" smtClean="0"/>
              <a:t> </a:t>
            </a:r>
            <a:r>
              <a:rPr lang="ru-RU" dirty="0" smtClean="0"/>
              <a:t>за </a:t>
            </a:r>
            <a:r>
              <a:rPr lang="ru-RU" dirty="0" err="1"/>
              <a:t>групиране</a:t>
            </a:r>
            <a:r>
              <a:rPr lang="ru-RU" dirty="0"/>
              <a:t> на </a:t>
            </a:r>
            <a:r>
              <a:rPr lang="ru-RU" dirty="0" smtClean="0"/>
              <a:t>записи </a:t>
            </a:r>
            <a:r>
              <a:rPr lang="ru-RU" dirty="0"/>
              <a:t>по определена колона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err="1" smtClean="0">
                <a:solidFill>
                  <a:srgbClr val="FFFFFF"/>
                </a:solidFill>
              </a:rPr>
              <a:t>Agregate</a:t>
            </a:r>
            <a:r>
              <a:rPr lang="en-US" sz="3200" b="1" dirty="0" smtClean="0">
                <a:solidFill>
                  <a:srgbClr val="FFFFFF"/>
                </a:solidFill>
              </a:rPr>
              <a:t> functions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75520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SELECT AVG(</a:t>
            </a:r>
            <a:r>
              <a:rPr lang="en-US" dirty="0" err="1"/>
              <a:t>column_name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r>
              <a:rPr lang="en-US" dirty="0" smtClean="0"/>
              <a:t> /GROUP BY </a:t>
            </a:r>
            <a:r>
              <a:rPr lang="en-US" dirty="0" err="1" smtClean="0"/>
              <a:t>column_name</a:t>
            </a:r>
            <a:r>
              <a:rPr lang="en-US" dirty="0" smtClean="0"/>
              <a:t>/</a:t>
            </a:r>
          </a:p>
          <a:p>
            <a:r>
              <a:rPr lang="en-US" dirty="0"/>
              <a:t>SELECT </a:t>
            </a:r>
            <a:r>
              <a:rPr lang="en-US" dirty="0" err="1"/>
              <a:t>ProductName</a:t>
            </a:r>
            <a:r>
              <a:rPr lang="en-US" dirty="0"/>
              <a:t>, Price FROM Products</a:t>
            </a:r>
            <a:br>
              <a:rPr lang="en-US" dirty="0"/>
            </a:br>
            <a:r>
              <a:rPr lang="en-US" dirty="0"/>
              <a:t>WHERE Price&gt;(SELECT AVG(Price) FROM Products); </a:t>
            </a:r>
            <a:endParaRPr lang="en-US" dirty="0" smtClean="0"/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dirty="0" smtClean="0"/>
              <a:t>		          SELECT </a:t>
            </a:r>
            <a:r>
              <a:rPr lang="en-US" dirty="0"/>
              <a:t>COUNT(</a:t>
            </a:r>
            <a:r>
              <a:rPr lang="en-US" dirty="0" err="1"/>
              <a:t>column_name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		          FROM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err="1" smtClean="0">
                <a:solidFill>
                  <a:srgbClr val="FFFFFF"/>
                </a:solidFill>
              </a:rPr>
              <a:t>Agregate</a:t>
            </a:r>
            <a:r>
              <a:rPr lang="en-US" sz="3200" b="1" dirty="0" smtClean="0">
                <a:solidFill>
                  <a:srgbClr val="FFFFFF"/>
                </a:solidFill>
              </a:rPr>
              <a:t> functions - 1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31590"/>
            <a:ext cx="2333951" cy="1505160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19822"/>
            <a:ext cx="229663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69348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SELECT </a:t>
            </a:r>
            <a:r>
              <a:rPr lang="en-US" dirty="0"/>
              <a:t>COUNT(*) FROM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</a:p>
          <a:p>
            <a:r>
              <a:rPr lang="bg-BG" dirty="0" smtClean="0"/>
              <a:t>	</a:t>
            </a:r>
            <a:r>
              <a:rPr lang="bg-BG" b="1" dirty="0" smtClean="0"/>
              <a:t>резултат</a:t>
            </a:r>
            <a:r>
              <a:rPr lang="bg-BG" dirty="0" smtClean="0"/>
              <a:t> - връща броя на записите в съответната таблица</a:t>
            </a:r>
          </a:p>
          <a:p>
            <a:r>
              <a:rPr lang="en-US" dirty="0" smtClean="0"/>
              <a:t>SELECT </a:t>
            </a:r>
            <a:r>
              <a:rPr lang="en-US" dirty="0"/>
              <a:t>MAX(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  <a:endParaRPr lang="bg-BG" dirty="0"/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bg-BG" b="1" dirty="0">
                <a:solidFill>
                  <a:schemeClr val="bg2"/>
                </a:solidFill>
              </a:rPr>
              <a:t>резултат – </a:t>
            </a:r>
            <a:r>
              <a:rPr lang="bg-BG" dirty="0">
                <a:solidFill>
                  <a:schemeClr val="bg2"/>
                </a:solidFill>
              </a:rPr>
              <a:t>максималната стойност от избраната колона</a:t>
            </a:r>
          </a:p>
          <a:p>
            <a:endParaRPr lang="en-US" dirty="0"/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err="1" smtClean="0">
                <a:solidFill>
                  <a:srgbClr val="FFFFFF"/>
                </a:solidFill>
              </a:rPr>
              <a:t>Agregate</a:t>
            </a:r>
            <a:r>
              <a:rPr lang="en-US" sz="3200" b="1" dirty="0" smtClean="0">
                <a:solidFill>
                  <a:srgbClr val="FFFFFF"/>
                </a:solidFill>
              </a:rPr>
              <a:t> functions - 2 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19822"/>
            <a:ext cx="272453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04370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SELECT </a:t>
            </a:r>
            <a:r>
              <a:rPr lang="en-US" dirty="0"/>
              <a:t>MIN(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b="1" dirty="0">
                <a:solidFill>
                  <a:schemeClr val="bg2"/>
                </a:solidFill>
              </a:rPr>
              <a:t>	резултат – </a:t>
            </a:r>
            <a:r>
              <a:rPr lang="bg-BG" b="1" dirty="0" smtClean="0">
                <a:solidFill>
                  <a:schemeClr val="bg2"/>
                </a:solidFill>
              </a:rPr>
              <a:t>най-малката </a:t>
            </a:r>
            <a:r>
              <a:rPr lang="bg-BG" b="1" dirty="0">
                <a:solidFill>
                  <a:schemeClr val="bg2"/>
                </a:solidFill>
              </a:rPr>
              <a:t>стойност от избраната </a:t>
            </a:r>
            <a:r>
              <a:rPr lang="bg-BG" b="1" dirty="0" smtClean="0">
                <a:solidFill>
                  <a:schemeClr val="bg2"/>
                </a:solidFill>
              </a:rPr>
              <a:t>колона</a:t>
            </a:r>
          </a:p>
          <a:p>
            <a:r>
              <a:rPr lang="en-US" dirty="0"/>
              <a:t>SELECT SUM(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b="1" dirty="0">
                <a:solidFill>
                  <a:schemeClr val="bg2"/>
                </a:solidFill>
              </a:rPr>
              <a:t>	</a:t>
            </a:r>
            <a:r>
              <a:rPr lang="bg-BG" b="1" dirty="0" smtClean="0">
                <a:solidFill>
                  <a:schemeClr val="bg2"/>
                </a:solidFill>
              </a:rPr>
              <a:t>резултат</a:t>
            </a:r>
            <a:r>
              <a:rPr lang="en-US" b="1" dirty="0" smtClean="0">
                <a:solidFill>
                  <a:schemeClr val="bg2"/>
                </a:solidFill>
              </a:rPr>
              <a:t> – </a:t>
            </a:r>
            <a:r>
              <a:rPr lang="bg-BG" dirty="0" smtClean="0">
                <a:solidFill>
                  <a:schemeClr val="bg2"/>
                </a:solidFill>
              </a:rPr>
              <a:t>връща сумата от записите в съответната колона</a:t>
            </a:r>
          </a:p>
          <a:p>
            <a:r>
              <a:rPr lang="bg-BG" dirty="0">
                <a:solidFill>
                  <a:schemeClr val="bg2"/>
                </a:solidFill>
              </a:rPr>
              <a:t>	</a:t>
            </a:r>
            <a:r>
              <a:rPr lang="bg-BG" sz="1600" dirty="0" smtClean="0">
                <a:solidFill>
                  <a:schemeClr val="bg2"/>
                </a:solidFill>
              </a:rPr>
              <a:t>подходящо е да се комбинира с </a:t>
            </a:r>
            <a:r>
              <a:rPr lang="en-US" sz="1600" dirty="0" smtClean="0">
                <a:solidFill>
                  <a:schemeClr val="bg2"/>
                </a:solidFill>
              </a:rPr>
              <a:t>GROUP BY </a:t>
            </a:r>
            <a:r>
              <a:rPr lang="bg-BG" sz="1600" dirty="0" smtClean="0">
                <a:solidFill>
                  <a:schemeClr val="bg2"/>
                </a:solidFill>
              </a:rPr>
              <a:t>по стойност в друга колона / например по </a:t>
            </a:r>
            <a:r>
              <a:rPr lang="en-US" sz="1600" dirty="0" smtClean="0">
                <a:solidFill>
                  <a:schemeClr val="bg2"/>
                </a:solidFill>
              </a:rPr>
              <a:t>id </a:t>
            </a:r>
            <a:r>
              <a:rPr lang="bg-BG" sz="1600" dirty="0" smtClean="0">
                <a:solidFill>
                  <a:schemeClr val="bg2"/>
                </a:solidFill>
              </a:rPr>
              <a:t>на град, за да сумираме броя на стаите в хотелите в определен град/</a:t>
            </a:r>
            <a:endParaRPr lang="bg-BG" sz="1600" b="1" dirty="0" smtClean="0">
              <a:solidFill>
                <a:schemeClr val="bg2"/>
              </a:solidFill>
            </a:endParaRPr>
          </a:p>
          <a:p>
            <a:r>
              <a:rPr lang="bg-BG" b="1" dirty="0" smtClean="0">
                <a:solidFill>
                  <a:schemeClr val="bg2"/>
                </a:solidFill>
              </a:rPr>
              <a:t>Допълнителни ресурси - </a:t>
            </a:r>
            <a:r>
              <a:rPr lang="en-US" b="1" dirty="0" smtClean="0">
                <a:solidFill>
                  <a:schemeClr val="bg2"/>
                </a:solidFill>
                <a:hlinkClick r:id="rId3"/>
              </a:rPr>
              <a:t>http://www.w3schools.com/sql/sql_functions.asp</a:t>
            </a:r>
            <a:endParaRPr lang="bg-BG" b="1" dirty="0">
              <a:solidFill>
                <a:schemeClr val="bg2"/>
              </a:solidFill>
            </a:endParaRPr>
          </a:p>
          <a:p>
            <a:endParaRPr lang="bg-BG" b="1" dirty="0" smtClean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err="1" smtClean="0">
                <a:solidFill>
                  <a:srgbClr val="FFFFFF"/>
                </a:solidFill>
              </a:rPr>
              <a:t>Agregate</a:t>
            </a:r>
            <a:r>
              <a:rPr lang="en-US" sz="3200" b="1" dirty="0" smtClean="0">
                <a:solidFill>
                  <a:srgbClr val="FFFFFF"/>
                </a:solidFill>
              </a:rPr>
              <a:t> functions - </a:t>
            </a:r>
            <a:r>
              <a:rPr lang="bg-BG" sz="3200" b="1" dirty="0" smtClean="0">
                <a:solidFill>
                  <a:srgbClr val="FFFFFF"/>
                </a:solidFill>
              </a:rPr>
              <a:t>2</a:t>
            </a:r>
            <a:endParaRPr lang="e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2839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5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R U D</a:t>
            </a:r>
            <a:endParaRPr lang="en" sz="5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dirty="0" smtClean="0">
                <a:solidFill>
                  <a:srgbClr val="E91E63"/>
                </a:solidFill>
              </a:rPr>
              <a:t>C</a:t>
            </a:r>
            <a:r>
              <a:rPr lang="en-US" sz="2800" b="1" dirty="0" smtClean="0">
                <a:solidFill>
                  <a:schemeClr val="bg2"/>
                </a:solidFill>
              </a:rPr>
              <a:t>reate</a:t>
            </a:r>
            <a:r>
              <a:rPr lang="bg-BG" sz="2800" b="1" dirty="0" smtClean="0">
                <a:solidFill>
                  <a:schemeClr val="bg2"/>
                </a:solidFill>
              </a:rPr>
              <a:t> – създава запис в БД</a:t>
            </a:r>
            <a:endParaRPr lang="en-US" sz="2800" b="1" dirty="0" smtClean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2800" b="1" dirty="0" smtClean="0">
              <a:solidFill>
                <a:srgbClr val="E91E6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dirty="0" smtClean="0">
                <a:solidFill>
                  <a:srgbClr val="E91E63"/>
                </a:solidFill>
              </a:rPr>
              <a:t>R</a:t>
            </a:r>
            <a:r>
              <a:rPr lang="en-US" sz="2800" b="1" dirty="0" smtClean="0">
                <a:solidFill>
                  <a:schemeClr val="bg2"/>
                </a:solidFill>
              </a:rPr>
              <a:t>ead</a:t>
            </a:r>
            <a:r>
              <a:rPr lang="bg-BG" sz="2800" b="1" dirty="0" smtClean="0">
                <a:solidFill>
                  <a:schemeClr val="bg2"/>
                </a:solidFill>
              </a:rPr>
              <a:t> – прочита/вади запис от БД</a:t>
            </a:r>
            <a:endParaRPr lang="en-US" sz="2800" b="1" dirty="0" smtClean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2800" b="1" dirty="0" smtClean="0">
              <a:solidFill>
                <a:srgbClr val="E91E6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dirty="0" smtClean="0">
                <a:solidFill>
                  <a:srgbClr val="FF0066"/>
                </a:solidFill>
              </a:rPr>
              <a:t>U</a:t>
            </a:r>
            <a:r>
              <a:rPr lang="en-US" sz="2800" b="1" dirty="0" smtClean="0">
                <a:solidFill>
                  <a:schemeClr val="bg2"/>
                </a:solidFill>
              </a:rPr>
              <a:t>pdate - </a:t>
            </a:r>
            <a:r>
              <a:rPr lang="bg-BG" sz="2800" b="1" dirty="0" smtClean="0">
                <a:solidFill>
                  <a:schemeClr val="bg2"/>
                </a:solidFill>
              </a:rPr>
              <a:t> променя запис в БД</a:t>
            </a:r>
            <a:endParaRPr lang="en-US" sz="2800" b="1" dirty="0" smtClean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2800" b="1" dirty="0" smtClean="0">
              <a:solidFill>
                <a:srgbClr val="E91E6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dirty="0" smtClean="0">
                <a:solidFill>
                  <a:srgbClr val="E91E63"/>
                </a:solidFill>
              </a:rPr>
              <a:t>D</a:t>
            </a:r>
            <a:r>
              <a:rPr lang="en-US" sz="2800" b="1" dirty="0" smtClean="0">
                <a:solidFill>
                  <a:schemeClr val="bg2"/>
                </a:solidFill>
              </a:rPr>
              <a:t>elete</a:t>
            </a:r>
            <a:r>
              <a:rPr lang="bg-BG" sz="2800" b="1" dirty="0" smtClean="0">
                <a:solidFill>
                  <a:schemeClr val="bg2"/>
                </a:solidFill>
              </a:rPr>
              <a:t> – изтрива запис в БД</a:t>
            </a:r>
            <a:endParaRPr lang="en" sz="2800" b="1"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800" b="1" dirty="0">
              <a:solidFill>
                <a:srgbClr val="E91E63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 smtClean="0">
                <a:solidFill>
                  <a:srgbClr val="FFFFFF"/>
                </a:solidFill>
              </a:rPr>
              <a:t>CRUD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51520" y="7715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reate</a:t>
            </a:r>
            <a:b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b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br>
              <a:rPr lang="en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dirty="0" smtClean="0"/>
              <a:t>Чрез форма получаваме данни от потребителя и правим запис в БД –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dirty="0" smtClean="0"/>
              <a:t>с </a:t>
            </a:r>
            <a:r>
              <a:rPr lang="en-US" b="1" dirty="0" smtClean="0">
                <a:solidFill>
                  <a:srgbClr val="9933FF"/>
                </a:solidFill>
              </a:rPr>
              <a:t>INSERT</a:t>
            </a:r>
            <a:r>
              <a:rPr lang="en-US" dirty="0" smtClean="0"/>
              <a:t> </a:t>
            </a:r>
            <a:r>
              <a:rPr lang="bg-BG" dirty="0" smtClean="0"/>
              <a:t>добавяме получената информация в БД.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dirty="0" smtClean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 smtClean="0">
                <a:solidFill>
                  <a:srgbClr val="9933FF"/>
                </a:solidFill>
              </a:rPr>
              <a:t>! </a:t>
            </a:r>
            <a:r>
              <a:rPr lang="bg-BG" dirty="0" smtClean="0"/>
              <a:t>При въвеждане на запис само в едно от много полета на таблицата за другите трябва да има стойност по подразбиране! </a:t>
            </a:r>
            <a:r>
              <a:rPr lang="en-US" dirty="0" smtClean="0"/>
              <a:t> </a:t>
            </a:r>
            <a:r>
              <a:rPr lang="bg-BG" dirty="0" smtClean="0"/>
              <a:t>/например </a:t>
            </a:r>
            <a:r>
              <a:rPr lang="en-US" dirty="0" err="1" smtClean="0"/>
              <a:t>date_deleted</a:t>
            </a:r>
            <a:r>
              <a:rPr lang="en-US" dirty="0" smtClean="0"/>
              <a:t>/</a:t>
            </a: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dirty="0" smtClean="0"/>
              <a:t>В противен случай няма да направите запис в БД.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dirty="0" smtClean="0"/>
          </a:p>
          <a:p>
            <a:pPr lvl="0">
              <a:spcAft>
                <a:spcPts val="0"/>
              </a:spcAft>
              <a:buSzPct val="25000"/>
            </a:pPr>
            <a:r>
              <a:rPr lang="en-US" b="1" dirty="0" smtClean="0">
                <a:solidFill>
                  <a:srgbClr val="9933FF"/>
                </a:solidFill>
              </a:rPr>
              <a:t>!</a:t>
            </a:r>
            <a:r>
              <a:rPr lang="en-US" dirty="0" smtClean="0"/>
              <a:t> </a:t>
            </a:r>
            <a:r>
              <a:rPr lang="bg-BG" dirty="0" smtClean="0"/>
              <a:t>Когато записвате стрингове в БД – променливата, в която е записана стойността им трябва да бъдат в кавички – например </a:t>
            </a:r>
            <a:r>
              <a:rPr lang="en-US" b="1" dirty="0" smtClean="0">
                <a:solidFill>
                  <a:srgbClr val="9933FF"/>
                </a:solidFill>
              </a:rPr>
              <a:t>'$</a:t>
            </a:r>
            <a:r>
              <a:rPr lang="en-US" b="1" dirty="0" err="1" smtClean="0">
                <a:solidFill>
                  <a:srgbClr val="9933FF"/>
                </a:solidFill>
              </a:rPr>
              <a:t>city_name</a:t>
            </a:r>
            <a:r>
              <a:rPr lang="en-US" dirty="0" smtClean="0"/>
              <a:t>’!</a:t>
            </a:r>
            <a:endParaRPr lang="bg-BG" dirty="0" smtClean="0"/>
          </a:p>
          <a:p>
            <a:pPr lvl="0">
              <a:spcAft>
                <a:spcPts val="0"/>
              </a:spcAft>
              <a:buSzPct val="25000"/>
            </a:pPr>
            <a:endParaRPr lang="bg-BG" dirty="0"/>
          </a:p>
        </p:txBody>
      </p:sp>
      <p:sp>
        <p:nvSpPr>
          <p:cNvPr id="137" name="Shape 137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C reate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30415"/>
            <a:ext cx="5515745" cy="5430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95536" y="55552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6000" b="1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ead</a:t>
            </a: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lang="en" sz="6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dirty="0" smtClean="0">
                <a:solidFill>
                  <a:schemeClr val="bg2"/>
                </a:solidFill>
              </a:rPr>
              <a:t>Избираме записи от БД и ги отпечатваме в браузъра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–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dirty="0" smtClean="0">
                <a:solidFill>
                  <a:schemeClr val="bg2"/>
                </a:solidFill>
              </a:rPr>
              <a:t>Използваме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 smtClean="0">
                <a:solidFill>
                  <a:schemeClr val="bg2"/>
                </a:solidFill>
              </a:rPr>
              <a:t> query</a:t>
            </a:r>
            <a:endParaRPr lang="bg-BG" dirty="0" smtClean="0">
              <a:solidFill>
                <a:schemeClr val="bg2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dirty="0" smtClean="0">
                <a:solidFill>
                  <a:schemeClr val="bg2"/>
                </a:solidFill>
              </a:rPr>
              <a:t>Селектираме само  тези записи, които отговарят на условието </a:t>
            </a:r>
          </a:p>
          <a:p>
            <a:pPr lvl="0" indent="-698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date_deleted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 NULL</a:t>
            </a:r>
            <a:r>
              <a:rPr lang="bg-BG" dirty="0" smtClean="0">
                <a:solidFill>
                  <a:schemeClr val="bg2"/>
                </a:solidFill>
              </a:rPr>
              <a:t>	</a:t>
            </a:r>
          </a:p>
          <a:p>
            <a:pPr lvl="0" indent="-6985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ct val="61111"/>
            </a:pPr>
            <a:endParaRPr lang="bg-BG" dirty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! Добавяме бутон/линк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Промяна / </a:t>
            </a:r>
            <a:r>
              <a:rPr lang="en-US" dirty="0" smtClean="0">
                <a:solidFill>
                  <a:schemeClr val="bg2"/>
                </a:solidFill>
              </a:rPr>
              <a:t>Edit</a:t>
            </a:r>
            <a:endParaRPr lang="bg-BG" dirty="0" smtClean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Изтриване</a:t>
            </a:r>
            <a:r>
              <a:rPr lang="en-US" dirty="0" smtClean="0">
                <a:solidFill>
                  <a:schemeClr val="bg2"/>
                </a:solidFill>
              </a:rPr>
              <a:t> /</a:t>
            </a:r>
            <a:r>
              <a:rPr lang="bg-BG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Delete</a:t>
            </a:r>
            <a:r>
              <a:rPr lang="bg-BG" dirty="0" smtClean="0">
                <a:solidFill>
                  <a:schemeClr val="bg2"/>
                </a:solidFill>
              </a:rPr>
              <a:t>			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bg-BG" dirty="0" smtClean="0">
                <a:solidFill>
                  <a:schemeClr val="bg2"/>
                </a:solidFill>
              </a:rPr>
              <a:t>С тях ще реализираме 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bg2"/>
                </a:solidFill>
              </a:rPr>
              <a:t>pdate </a:t>
            </a:r>
            <a:r>
              <a:rPr lang="bg-BG" dirty="0" smtClean="0">
                <a:solidFill>
                  <a:schemeClr val="bg2"/>
                </a:solidFill>
              </a:rPr>
              <a:t>и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2"/>
                </a:solidFill>
              </a:rPr>
              <a:t>elete</a:t>
            </a: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endParaRPr lang="en-US" b="1" dirty="0">
              <a:solidFill>
                <a:schemeClr val="bg2"/>
              </a:solidFill>
            </a:endParaRPr>
          </a:p>
          <a:p>
            <a:pPr lvl="0" indent="-69850">
              <a:spcAft>
                <a:spcPts val="0"/>
              </a:spcAft>
              <a:buClr>
                <a:schemeClr val="dk1"/>
              </a:buClr>
              <a:buSzPct val="61111"/>
            </a:pP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0" y="30300"/>
            <a:ext cx="9144000" cy="703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FFFFF"/>
                </a:solidFill>
              </a:rPr>
              <a:t>R </a:t>
            </a:r>
            <a:r>
              <a:rPr lang="en-US" sz="3200" b="1" dirty="0" err="1" smtClean="0">
                <a:solidFill>
                  <a:srgbClr val="FFFFFF"/>
                </a:solidFill>
              </a:rPr>
              <a:t>ead</a:t>
            </a:r>
            <a:endParaRPr lang="en" sz="3200" b="1" dirty="0">
              <a:solidFill>
                <a:srgbClr val="FFFFFF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636604"/>
            <a:ext cx="4439270" cy="733527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44" y="3795886"/>
            <a:ext cx="595395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360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23528" y="699542"/>
            <a:ext cx="8520599" cy="57269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sz="6000" b="1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pdate</a:t>
            </a:r>
            <a: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6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lang="en" sz="6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43491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718</Words>
  <Application>Microsoft Office PowerPoint</Application>
  <PresentationFormat>Презентация на цял екран (16:9)</PresentationFormat>
  <Paragraphs>148</Paragraphs>
  <Slides>28</Slides>
  <Notes>28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2" baseType="lpstr">
      <vt:lpstr>Arial</vt:lpstr>
      <vt:lpstr>Calibri</vt:lpstr>
      <vt:lpstr>Syncopate</vt:lpstr>
      <vt:lpstr>simple-light-2</vt:lpstr>
      <vt:lpstr>web разработка</vt:lpstr>
      <vt:lpstr>Презентация на PowerPoint</vt:lpstr>
      <vt:lpstr>C R U D</vt:lpstr>
      <vt:lpstr>Презентация на PowerPoint</vt:lpstr>
      <vt:lpstr>C reate R U D</vt:lpstr>
      <vt:lpstr>Презентация на PowerPoint</vt:lpstr>
      <vt:lpstr>C R ead U D</vt:lpstr>
      <vt:lpstr>Презентация на PowerPoint</vt:lpstr>
      <vt:lpstr>C R U pdate D</vt:lpstr>
      <vt:lpstr>Презентация на PowerPoint</vt:lpstr>
      <vt:lpstr>Презентация на PowerPoint</vt:lpstr>
      <vt:lpstr>Презентация на PowerPoint</vt:lpstr>
      <vt:lpstr>      </vt:lpstr>
      <vt:lpstr>Презентация на PowerPoint</vt:lpstr>
      <vt:lpstr>      </vt:lpstr>
      <vt:lpstr>Презентация на PowerPoint</vt:lpstr>
      <vt:lpstr>Презентация на PowerPoint</vt:lpstr>
      <vt:lpstr>      </vt:lpstr>
      <vt:lpstr>Презентация на PowerPoint</vt:lpstr>
      <vt:lpstr>Презентация на PowerPoint</vt:lpstr>
      <vt:lpstr>      </vt:lpstr>
      <vt:lpstr>Презентация на PowerPoint</vt:lpstr>
      <vt:lpstr>Презентация на PowerPoint</vt:lpstr>
      <vt:lpstr>     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user</dc:creator>
  <cp:lastModifiedBy>user</cp:lastModifiedBy>
  <cp:revision>38</cp:revision>
  <dcterms:modified xsi:type="dcterms:W3CDTF">2016-03-21T12:20:21Z</dcterms:modified>
</cp:coreProperties>
</file>