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7" r:id="rId6"/>
    <p:sldId id="268" r:id="rId7"/>
    <p:sldId id="304" r:id="rId8"/>
    <p:sldId id="272" r:id="rId9"/>
    <p:sldId id="282" r:id="rId10"/>
    <p:sldId id="305" r:id="rId11"/>
    <p:sldId id="283" r:id="rId12"/>
    <p:sldId id="284" r:id="rId13"/>
    <p:sldId id="285" r:id="rId14"/>
    <p:sldId id="295" r:id="rId15"/>
    <p:sldId id="306" r:id="rId16"/>
    <p:sldId id="281" r:id="rId17"/>
    <p:sldId id="286" r:id="rId18"/>
    <p:sldId id="302" r:id="rId19"/>
    <p:sldId id="303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Syncopate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3366CC"/>
    <a:srgbClr val="666699"/>
    <a:srgbClr val="993366"/>
    <a:srgbClr val="673AB7"/>
    <a:srgbClr val="FF0066"/>
    <a:srgbClr val="9933FF"/>
    <a:srgbClr val="FF66CC"/>
    <a:srgbClr val="CC66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>
        <p:scale>
          <a:sx n="100" d="100"/>
          <a:sy n="100" d="100"/>
        </p:scale>
        <p:origin x="-869" y="-1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4814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24225" y="2850900"/>
            <a:ext cx="9168298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yncopate"/>
              <a:buNone/>
            </a:pPr>
            <a:r>
              <a:rPr lang="en" sz="3000" b="1">
                <a:solidFill>
                  <a:srgbClr val="8BC34A"/>
                </a:solidFill>
                <a:latin typeface="Syncopate"/>
                <a:ea typeface="Syncopate"/>
                <a:cs typeface="Syncopate"/>
                <a:sym typeface="Syncopate"/>
              </a:rPr>
              <a:t>web разработка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4800" b="1" dirty="0" smtClean="0">
                <a:solidFill>
                  <a:srgbClr val="FFFFFF"/>
                </a:solidFill>
              </a:rPr>
              <a:t>CRUD</a:t>
            </a:r>
            <a:endParaRPr lang="bg-BG" sz="4800" b="1" dirty="0" smtClean="0">
              <a:solidFill>
                <a:srgbClr val="FFFFFF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1361" y="497375"/>
            <a:ext cx="2981276" cy="12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-60750" y="4860300"/>
            <a:ext cx="9265500" cy="28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Arial"/>
              <a:buNone/>
            </a:pPr>
            <a:r>
              <a:rPr lang="en" b="1" dirty="0">
                <a:solidFill>
                  <a:srgbClr val="CCCCCC"/>
                </a:solidFill>
              </a:rPr>
              <a:t>МИЛЕНА ТОМОВА</a:t>
            </a:r>
            <a:r>
              <a:rPr lang="en" sz="1400" b="1" i="0" u="none" strike="noStrike" cap="none" dirty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- НПО ВРАЦА СОФТУЕР ОБЩЕСТВО - </a:t>
            </a:r>
            <a:r>
              <a:rPr lang="en" b="1" dirty="0">
                <a:solidFill>
                  <a:srgbClr val="CCCCCC"/>
                </a:solidFill>
              </a:rPr>
              <a:t>УЕБ РАЗРАБОТКА</a:t>
            </a:r>
            <a:r>
              <a:rPr lang="en" sz="1400" b="1" i="0" u="none" strike="noStrike" cap="none" dirty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 b="1" dirty="0" smtClean="0">
                <a:solidFill>
                  <a:srgbClr val="CCCCCC"/>
                </a:solidFill>
              </a:rPr>
              <a:t>11</a:t>
            </a:r>
            <a:r>
              <a:rPr lang="en" sz="1400" b="1" i="0" u="none" strike="noStrike" cap="none" dirty="0" smtClean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.2018 </a:t>
            </a:r>
            <a:r>
              <a:rPr lang="en" sz="1400" b="1" i="0" u="none" strike="noStrike" cap="none" dirty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- ВЕРСИЯ </a:t>
            </a:r>
            <a:r>
              <a:rPr lang="en" sz="1400" b="1" i="0" u="none" strike="noStrike" cap="none" dirty="0" smtClean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lang="en" sz="1400" b="1" i="0" u="none" strike="noStrike" cap="none" dirty="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13159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-6985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sz="1400" dirty="0">
                <a:solidFill>
                  <a:schemeClr val="bg2"/>
                </a:solidFill>
              </a:rPr>
              <a:t>include '</a:t>
            </a:r>
            <a:r>
              <a:rPr lang="en-US" sz="1400" dirty="0" err="1">
                <a:solidFill>
                  <a:schemeClr val="bg2"/>
                </a:solidFill>
              </a:rPr>
              <a:t>db_connect.php</a:t>
            </a:r>
            <a:r>
              <a:rPr lang="en-US" sz="1400" dirty="0">
                <a:solidFill>
                  <a:schemeClr val="bg2"/>
                </a:solidFill>
              </a:rPr>
              <a:t>';</a:t>
            </a:r>
          </a:p>
          <a:p>
            <a:pPr lvl="0" indent="-69850">
              <a:spcAft>
                <a:spcPts val="0"/>
              </a:spcAft>
              <a:buClr>
                <a:schemeClr val="dk1"/>
              </a:buClr>
              <a:buSzPct val="61111"/>
            </a:pPr>
            <a:endParaRPr lang="en-US" sz="1400" dirty="0">
              <a:solidFill>
                <a:schemeClr val="bg2"/>
              </a:solidFill>
            </a:endParaRPr>
          </a:p>
          <a:p>
            <a:pPr lvl="0" indent="-6985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sz="1400" dirty="0">
                <a:solidFill>
                  <a:schemeClr val="bg2"/>
                </a:solidFill>
              </a:rPr>
              <a:t>$</a:t>
            </a:r>
            <a:r>
              <a:rPr lang="en-US" sz="1400" dirty="0" err="1">
                <a:solidFill>
                  <a:schemeClr val="bg2"/>
                </a:solidFill>
              </a:rPr>
              <a:t>read_q</a:t>
            </a:r>
            <a:r>
              <a:rPr lang="en-US" sz="1400" dirty="0">
                <a:solidFill>
                  <a:schemeClr val="bg2"/>
                </a:solidFill>
              </a:rPr>
              <a:t> = "SELECT * FROM `product` WHERE 1";</a:t>
            </a:r>
          </a:p>
          <a:p>
            <a:pPr lvl="0" indent="-69850">
              <a:spcAft>
                <a:spcPts val="0"/>
              </a:spcAft>
              <a:buClr>
                <a:schemeClr val="dk1"/>
              </a:buClr>
              <a:buSzPct val="61111"/>
            </a:pPr>
            <a:endParaRPr lang="en-US" sz="1400" dirty="0">
              <a:solidFill>
                <a:schemeClr val="bg2"/>
              </a:solidFill>
            </a:endParaRPr>
          </a:p>
          <a:p>
            <a:pPr lvl="0" indent="-6985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sz="1400" dirty="0">
                <a:solidFill>
                  <a:schemeClr val="bg2"/>
                </a:solidFill>
              </a:rPr>
              <a:t>$result = </a:t>
            </a:r>
            <a:r>
              <a:rPr lang="en-US" sz="1400" dirty="0" err="1">
                <a:solidFill>
                  <a:schemeClr val="bg2"/>
                </a:solidFill>
              </a:rPr>
              <a:t>mysqli_query</a:t>
            </a:r>
            <a:r>
              <a:rPr lang="en-US" sz="1400" dirty="0">
                <a:solidFill>
                  <a:schemeClr val="bg2"/>
                </a:solidFill>
              </a:rPr>
              <a:t>($conn, $</a:t>
            </a:r>
            <a:r>
              <a:rPr lang="en-US" sz="1400" dirty="0" err="1">
                <a:solidFill>
                  <a:schemeClr val="bg2"/>
                </a:solidFill>
              </a:rPr>
              <a:t>read_q</a:t>
            </a:r>
            <a:r>
              <a:rPr lang="en-US" sz="1400" dirty="0">
                <a:solidFill>
                  <a:schemeClr val="bg2"/>
                </a:solidFill>
              </a:rPr>
              <a:t>);</a:t>
            </a:r>
          </a:p>
          <a:p>
            <a:pPr lvl="0" indent="-69850">
              <a:spcAft>
                <a:spcPts val="0"/>
              </a:spcAft>
              <a:buClr>
                <a:schemeClr val="dk1"/>
              </a:buClr>
              <a:buSzPct val="61111"/>
            </a:pPr>
            <a:endParaRPr lang="en-US" sz="1400" dirty="0">
              <a:solidFill>
                <a:schemeClr val="bg2"/>
              </a:solidFill>
            </a:endParaRPr>
          </a:p>
          <a:p>
            <a:pPr lvl="0" indent="-6985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sz="1400" dirty="0">
                <a:solidFill>
                  <a:schemeClr val="bg2"/>
                </a:solidFill>
              </a:rPr>
              <a:t>// </a:t>
            </a:r>
            <a:r>
              <a:rPr lang="en-US" sz="1400" dirty="0" err="1">
                <a:solidFill>
                  <a:schemeClr val="bg2"/>
                </a:solidFill>
              </a:rPr>
              <a:t>var_dump</a:t>
            </a:r>
            <a:r>
              <a:rPr lang="en-US" sz="1400" dirty="0">
                <a:solidFill>
                  <a:schemeClr val="bg2"/>
                </a:solidFill>
              </a:rPr>
              <a:t>($result);</a:t>
            </a:r>
          </a:p>
          <a:p>
            <a:pPr lvl="0" indent="-69850">
              <a:spcAft>
                <a:spcPts val="0"/>
              </a:spcAft>
              <a:buClr>
                <a:schemeClr val="dk1"/>
              </a:buClr>
              <a:buSzPct val="61111"/>
            </a:pPr>
            <a:endParaRPr lang="en-US" sz="1400" dirty="0">
              <a:solidFill>
                <a:schemeClr val="bg2"/>
              </a:solidFill>
            </a:endParaRPr>
          </a:p>
          <a:p>
            <a:pPr lvl="0" indent="-6985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sz="1400" dirty="0">
                <a:solidFill>
                  <a:schemeClr val="bg2"/>
                </a:solidFill>
              </a:rPr>
              <a:t>if(</a:t>
            </a:r>
            <a:r>
              <a:rPr lang="en-US" sz="1400" dirty="0" err="1">
                <a:solidFill>
                  <a:schemeClr val="bg2"/>
                </a:solidFill>
              </a:rPr>
              <a:t>mysqli_num_rows</a:t>
            </a:r>
            <a:r>
              <a:rPr lang="en-US" sz="1400" dirty="0">
                <a:solidFill>
                  <a:schemeClr val="bg2"/>
                </a:solidFill>
              </a:rPr>
              <a:t>($result) &gt; 0){</a:t>
            </a:r>
          </a:p>
          <a:p>
            <a:pPr lvl="0" indent="-6985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sz="1400" dirty="0">
                <a:solidFill>
                  <a:schemeClr val="bg2"/>
                </a:solidFill>
              </a:rPr>
              <a:t>	while($row = </a:t>
            </a:r>
            <a:r>
              <a:rPr lang="en-US" sz="1400" dirty="0" err="1">
                <a:solidFill>
                  <a:schemeClr val="bg2"/>
                </a:solidFill>
              </a:rPr>
              <a:t>mysqli_fetch_assoc</a:t>
            </a:r>
            <a:r>
              <a:rPr lang="en-US" sz="1400" dirty="0">
                <a:solidFill>
                  <a:schemeClr val="bg2"/>
                </a:solidFill>
              </a:rPr>
              <a:t>($result)){</a:t>
            </a:r>
          </a:p>
          <a:p>
            <a:pPr lvl="0" indent="-6985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sz="1400" dirty="0">
                <a:solidFill>
                  <a:schemeClr val="bg2"/>
                </a:solidFill>
              </a:rPr>
              <a:t>		echo "&lt;pre&gt;";</a:t>
            </a:r>
          </a:p>
          <a:p>
            <a:pPr lvl="0" indent="-6985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sz="1400" dirty="0">
                <a:solidFill>
                  <a:schemeClr val="bg2"/>
                </a:solidFill>
              </a:rPr>
              <a:t>		</a:t>
            </a:r>
            <a:r>
              <a:rPr lang="en-US" sz="1400" dirty="0" err="1">
                <a:solidFill>
                  <a:schemeClr val="bg2"/>
                </a:solidFill>
              </a:rPr>
              <a:t>var_dump</a:t>
            </a:r>
            <a:r>
              <a:rPr lang="en-US" sz="1400" dirty="0">
                <a:solidFill>
                  <a:schemeClr val="bg2"/>
                </a:solidFill>
              </a:rPr>
              <a:t>($row</a:t>
            </a:r>
            <a:r>
              <a:rPr lang="en-US" sz="1400" dirty="0" smtClean="0">
                <a:solidFill>
                  <a:schemeClr val="bg2"/>
                </a:solidFill>
              </a:rPr>
              <a:t>);</a:t>
            </a:r>
            <a:endParaRPr lang="en-US" sz="1400" dirty="0">
              <a:solidFill>
                <a:schemeClr val="bg2"/>
              </a:solidFill>
            </a:endParaRPr>
          </a:p>
          <a:p>
            <a:pPr lvl="0" indent="-6985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sz="1400" dirty="0">
                <a:solidFill>
                  <a:schemeClr val="bg2"/>
                </a:solidFill>
              </a:rPr>
              <a:t>		echo "&lt;/pre&gt;";</a:t>
            </a:r>
          </a:p>
          <a:p>
            <a:pPr lvl="0" indent="-6985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sz="1400" dirty="0">
                <a:solidFill>
                  <a:schemeClr val="bg2"/>
                </a:solidFill>
              </a:rPr>
              <a:t>	}</a:t>
            </a:r>
          </a:p>
          <a:p>
            <a:pPr lvl="0" indent="-6985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sz="1400" dirty="0">
                <a:solidFill>
                  <a:schemeClr val="bg2"/>
                </a:solidFill>
              </a:rPr>
              <a:t>}</a:t>
            </a:r>
            <a:endParaRPr lang="bg-BG" sz="1400" dirty="0">
              <a:solidFill>
                <a:schemeClr val="bg2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0" y="30300"/>
            <a:ext cx="9144000" cy="703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200" b="1" dirty="0" smtClean="0">
                <a:solidFill>
                  <a:srgbClr val="FFFFFF"/>
                </a:solidFill>
              </a:rPr>
              <a:t>R </a:t>
            </a:r>
            <a:r>
              <a:rPr lang="en-US" sz="3200" b="1" dirty="0" err="1" smtClean="0">
                <a:solidFill>
                  <a:srgbClr val="FFFFFF"/>
                </a:solidFill>
              </a:rPr>
              <a:t>ead</a:t>
            </a:r>
            <a:endParaRPr lang="en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482530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66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23528" y="699542"/>
            <a:ext cx="8520599" cy="572699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br>
              <a:rPr lang="en-US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br>
              <a:rPr lang="en-US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 </a:t>
            </a:r>
            <a:r>
              <a:rPr lang="en-US" sz="6000" b="1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pdate</a:t>
            </a:r>
            <a:r>
              <a:rPr lang="en-US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lang="en" sz="6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0434916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bg-BG" dirty="0" smtClean="0">
                <a:solidFill>
                  <a:schemeClr val="bg2"/>
                </a:solidFill>
              </a:rPr>
              <a:t>Избираме запис от БД и го променяме</a:t>
            </a:r>
            <a:r>
              <a:rPr lang="en-US" dirty="0" smtClean="0">
                <a:solidFill>
                  <a:schemeClr val="bg2"/>
                </a:solidFill>
              </a:rPr>
              <a:t> – </a:t>
            </a:r>
            <a:r>
              <a:rPr lang="bg-BG" dirty="0" smtClean="0">
                <a:solidFill>
                  <a:schemeClr val="bg2"/>
                </a:solidFill>
              </a:rPr>
              <a:t>с </a:t>
            </a:r>
            <a:r>
              <a:rPr lang="en-US" b="1" dirty="0" smtClean="0">
                <a:solidFill>
                  <a:srgbClr val="FF0066"/>
                </a:solidFill>
              </a:rPr>
              <a:t>UPDATE</a:t>
            </a:r>
            <a:r>
              <a:rPr lang="en-US" dirty="0" smtClean="0">
                <a:solidFill>
                  <a:schemeClr val="bg2"/>
                </a:solidFill>
              </a:rPr>
              <a:t> query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dirty="0" smtClean="0">
                <a:solidFill>
                  <a:schemeClr val="bg2"/>
                </a:solidFill>
              </a:rPr>
              <a:t>Избираме го с </a:t>
            </a:r>
            <a:r>
              <a:rPr lang="en-US" dirty="0" smtClean="0">
                <a:solidFill>
                  <a:schemeClr val="bg2"/>
                </a:solidFill>
              </a:rPr>
              <a:t>id – </a:t>
            </a:r>
            <a:r>
              <a:rPr lang="bg-BG" dirty="0" smtClean="0">
                <a:solidFill>
                  <a:schemeClr val="bg2"/>
                </a:solidFill>
              </a:rPr>
              <a:t>в случая - </a:t>
            </a:r>
            <a:r>
              <a:rPr lang="en-US" b="1" dirty="0">
                <a:solidFill>
                  <a:srgbClr val="FF0066"/>
                </a:solidFill>
              </a:rPr>
              <a:t>$row['</a:t>
            </a:r>
            <a:r>
              <a:rPr lang="en-US" b="1" dirty="0" err="1">
                <a:solidFill>
                  <a:srgbClr val="FF0066"/>
                </a:solidFill>
              </a:rPr>
              <a:t>id_city</a:t>
            </a:r>
            <a:r>
              <a:rPr lang="en-US" b="1" dirty="0" smtClean="0">
                <a:solidFill>
                  <a:srgbClr val="FF0066"/>
                </a:solidFill>
              </a:rPr>
              <a:t>']</a:t>
            </a:r>
            <a:endParaRPr lang="bg-BG" b="1" dirty="0">
              <a:solidFill>
                <a:srgbClr val="FF0066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'&lt;</a:t>
            </a:r>
            <a:r>
              <a:rPr lang="en-US" dirty="0">
                <a:solidFill>
                  <a:schemeClr val="bg2"/>
                </a:solidFill>
              </a:rPr>
              <a:t>a </a:t>
            </a:r>
            <a:r>
              <a:rPr lang="en-US" dirty="0" err="1">
                <a:solidFill>
                  <a:schemeClr val="bg2"/>
                </a:solidFill>
              </a:rPr>
              <a:t>href</a:t>
            </a:r>
            <a:r>
              <a:rPr lang="en-US" dirty="0">
                <a:solidFill>
                  <a:schemeClr val="bg2"/>
                </a:solidFill>
              </a:rPr>
              <a:t>="</a:t>
            </a:r>
            <a:r>
              <a:rPr lang="en-US" dirty="0" err="1">
                <a:solidFill>
                  <a:schemeClr val="bg2"/>
                </a:solidFill>
              </a:rPr>
              <a:t>update.php</a:t>
            </a:r>
            <a:r>
              <a:rPr lang="en-US" b="1" dirty="0" err="1">
                <a:solidFill>
                  <a:srgbClr val="FF0066"/>
                </a:solidFill>
              </a:rPr>
              <a:t>?id</a:t>
            </a:r>
            <a:r>
              <a:rPr lang="en-US" b="1" dirty="0">
                <a:solidFill>
                  <a:srgbClr val="FF0066"/>
                </a:solidFill>
              </a:rPr>
              <a:t>='.$row['</a:t>
            </a:r>
            <a:r>
              <a:rPr lang="en-US" b="1" dirty="0" err="1">
                <a:solidFill>
                  <a:srgbClr val="FF0066"/>
                </a:solidFill>
              </a:rPr>
              <a:t>id_city</a:t>
            </a:r>
            <a:r>
              <a:rPr lang="en-US" b="1" dirty="0" smtClean="0">
                <a:solidFill>
                  <a:srgbClr val="FF0066"/>
                </a:solidFill>
              </a:rPr>
              <a:t>'].'</a:t>
            </a:r>
            <a:r>
              <a:rPr lang="en-US" dirty="0" smtClean="0">
                <a:solidFill>
                  <a:schemeClr val="bg2"/>
                </a:solidFill>
              </a:rPr>
              <a:t>"&gt;Edit&lt;/</a:t>
            </a:r>
            <a:r>
              <a:rPr lang="en-US" dirty="0">
                <a:solidFill>
                  <a:schemeClr val="bg2"/>
                </a:solidFill>
              </a:rPr>
              <a:t>a&gt;' </a:t>
            </a:r>
            <a:endParaRPr lang="bg-BG" dirty="0" smtClean="0">
              <a:solidFill>
                <a:schemeClr val="bg2"/>
              </a:solidFill>
            </a:endParaRPr>
          </a:p>
          <a:p>
            <a:pPr>
              <a:spcAft>
                <a:spcPts val="0"/>
              </a:spcAft>
            </a:pPr>
            <a:r>
              <a:rPr lang="ru-RU" dirty="0" err="1" smtClean="0"/>
              <a:t>добавяме</a:t>
            </a:r>
            <a:r>
              <a:rPr lang="ru-RU" dirty="0" smtClean="0"/>
              <a:t> </a:t>
            </a:r>
            <a:r>
              <a:rPr lang="ru-RU" dirty="0" err="1"/>
              <a:t>параметър</a:t>
            </a:r>
            <a:r>
              <a:rPr lang="ru-RU" dirty="0"/>
              <a:t> за GET заявка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 smtClean="0"/>
              <a:t>линка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smtClean="0"/>
              <a:t>бутона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rgbClr val="FF0066"/>
                </a:solidFill>
              </a:rPr>
              <a:t>?</a:t>
            </a:r>
            <a:r>
              <a:rPr lang="en-US" b="1" dirty="0" smtClean="0">
                <a:solidFill>
                  <a:srgbClr val="FF0066"/>
                </a:solidFill>
              </a:rPr>
              <a:t>id=$</a:t>
            </a:r>
            <a:r>
              <a:rPr lang="en-US" b="1" dirty="0">
                <a:solidFill>
                  <a:srgbClr val="FF0066"/>
                </a:solidFill>
              </a:rPr>
              <a:t>row['</a:t>
            </a:r>
            <a:r>
              <a:rPr lang="en-US" b="1" dirty="0" err="1">
                <a:solidFill>
                  <a:srgbClr val="FF0066"/>
                </a:solidFill>
              </a:rPr>
              <a:t>id_city</a:t>
            </a:r>
            <a:r>
              <a:rPr lang="en-US" b="1" dirty="0" smtClean="0">
                <a:solidFill>
                  <a:srgbClr val="FF0066"/>
                </a:solidFill>
              </a:rPr>
              <a:t>']</a:t>
            </a:r>
            <a:endParaRPr lang="bg-BG" b="1" dirty="0" smtClean="0">
              <a:solidFill>
                <a:srgbClr val="FF0066"/>
              </a:solidFill>
            </a:endParaRPr>
          </a:p>
          <a:p>
            <a:pPr>
              <a:spcAft>
                <a:spcPts val="0"/>
              </a:spcAft>
            </a:pPr>
            <a:endParaRPr lang="bg-BG" b="1" dirty="0">
              <a:solidFill>
                <a:srgbClr val="FF0066"/>
              </a:solidFill>
            </a:endParaRPr>
          </a:p>
          <a:p>
            <a:pPr>
              <a:spcAft>
                <a:spcPts val="0"/>
              </a:spcAft>
            </a:pPr>
            <a:r>
              <a:rPr lang="bg-BG" dirty="0" smtClean="0"/>
              <a:t>така всеки бутон-линк </a:t>
            </a:r>
          </a:p>
          <a:p>
            <a:pPr>
              <a:spcAft>
                <a:spcPts val="0"/>
              </a:spcAft>
            </a:pPr>
            <a:r>
              <a:rPr lang="bg-BG" dirty="0" smtClean="0"/>
              <a:t>ще </a:t>
            </a:r>
            <a:r>
              <a:rPr lang="en-US" dirty="0" smtClean="0"/>
              <a:t>‘</a:t>
            </a:r>
            <a:r>
              <a:rPr lang="bg-BG" dirty="0" smtClean="0"/>
              <a:t>знае</a:t>
            </a:r>
            <a:r>
              <a:rPr lang="en-US" dirty="0" smtClean="0"/>
              <a:t>’</a:t>
            </a:r>
            <a:r>
              <a:rPr lang="bg-BG" dirty="0" smtClean="0"/>
              <a:t> кой запис да промени</a:t>
            </a:r>
            <a:endParaRPr lang="en-US" dirty="0">
              <a:solidFill>
                <a:schemeClr val="bg2"/>
              </a:solidFill>
            </a:endParaRPr>
          </a:p>
          <a:p>
            <a:pPr marL="101600" lvl="0" indent="-171450">
              <a:spcAft>
                <a:spcPts val="0"/>
              </a:spcAft>
              <a:buClr>
                <a:schemeClr val="dk1"/>
              </a:buClr>
              <a:buSzPct val="61111"/>
              <a:buFontTx/>
              <a:buChar char="-"/>
            </a:pPr>
            <a:endParaRPr lang="en-US" dirty="0" smtClean="0">
              <a:solidFill>
                <a:schemeClr val="bg2"/>
              </a:solidFill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dirty="0" smtClean="0">
                <a:solidFill>
                  <a:schemeClr val="bg2"/>
                </a:solidFill>
              </a:rPr>
              <a:t>Мога да взема </a:t>
            </a:r>
            <a:r>
              <a:rPr lang="en-US" dirty="0" smtClean="0">
                <a:solidFill>
                  <a:schemeClr val="bg2"/>
                </a:solidFill>
              </a:rPr>
              <a:t>id </a:t>
            </a:r>
            <a:r>
              <a:rPr lang="bg-BG" dirty="0" smtClean="0">
                <a:solidFill>
                  <a:schemeClr val="bg2"/>
                </a:solidFill>
              </a:rPr>
              <a:t>на записа за промяна от </a:t>
            </a:r>
            <a:r>
              <a:rPr lang="en-US" b="1" dirty="0" smtClean="0">
                <a:solidFill>
                  <a:srgbClr val="FF0066"/>
                </a:solidFill>
              </a:rPr>
              <a:t>$_GET[‘id’] 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FF0066"/>
          </a:solidFill>
          <a:ln>
            <a:solidFill>
              <a:schemeClr val="accent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200" b="1" dirty="0" smtClean="0">
                <a:solidFill>
                  <a:srgbClr val="FFFFFF"/>
                </a:solidFill>
              </a:rPr>
              <a:t>U </a:t>
            </a:r>
            <a:r>
              <a:rPr lang="en-US" sz="3200" b="1" dirty="0" err="1" smtClean="0">
                <a:solidFill>
                  <a:srgbClr val="FFFFFF"/>
                </a:solidFill>
              </a:rPr>
              <a:t>pdate</a:t>
            </a:r>
            <a:endParaRPr lang="en" sz="3200" b="1" dirty="0">
              <a:solidFill>
                <a:srgbClr val="FFFFFF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931790"/>
            <a:ext cx="3743847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9559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dirty="0" smtClean="0">
                <a:solidFill>
                  <a:schemeClr val="bg2"/>
                </a:solidFill>
              </a:rPr>
              <a:t>Промяната извършваме като извикваме със </a:t>
            </a:r>
            <a:r>
              <a:rPr lang="en-US" b="1" dirty="0" smtClean="0">
                <a:solidFill>
                  <a:srgbClr val="FF0066"/>
                </a:solidFill>
              </a:rPr>
              <a:t>SELECT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bg-BG" dirty="0" smtClean="0">
                <a:solidFill>
                  <a:schemeClr val="bg2"/>
                </a:solidFill>
              </a:rPr>
              <a:t>данните във форма за промяна /форма с попълнени данни, които идват от БД</a:t>
            </a:r>
            <a:r>
              <a:rPr lang="en-US" dirty="0" smtClean="0">
                <a:solidFill>
                  <a:schemeClr val="bg2"/>
                </a:solidFill>
              </a:rPr>
              <a:t>.</a:t>
            </a:r>
            <a:r>
              <a:rPr lang="bg-BG" dirty="0" smtClean="0">
                <a:solidFill>
                  <a:schemeClr val="bg2"/>
                </a:solidFill>
              </a:rPr>
              <a:t>/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dirty="0" smtClean="0">
                <a:solidFill>
                  <a:schemeClr val="bg2"/>
                </a:solidFill>
              </a:rPr>
              <a:t>Формата е идентична с тази в </a:t>
            </a:r>
            <a:r>
              <a:rPr lang="en-US" b="1" dirty="0" err="1" smtClean="0">
                <a:solidFill>
                  <a:srgbClr val="FF0066"/>
                </a:solidFill>
              </a:rPr>
              <a:t>create.php</a:t>
            </a:r>
            <a:endParaRPr lang="en-US" b="1" dirty="0" smtClean="0">
              <a:solidFill>
                <a:srgbClr val="FF0066"/>
              </a:solidFill>
            </a:endParaRPr>
          </a:p>
          <a:p>
            <a:pPr marL="101600" lvl="0" indent="-171450">
              <a:spcAft>
                <a:spcPts val="0"/>
              </a:spcAft>
              <a:buClr>
                <a:schemeClr val="dk1"/>
              </a:buClr>
              <a:buSzPct val="61111"/>
              <a:buFontTx/>
              <a:buChar char="-"/>
            </a:pPr>
            <a:endParaRPr lang="en-US" dirty="0">
              <a:solidFill>
                <a:schemeClr val="bg2"/>
              </a:solidFill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dirty="0">
                <a:solidFill>
                  <a:schemeClr val="bg2"/>
                </a:solidFill>
              </a:rPr>
              <a:t>$q = "SELECT * FROM cities WHERE </a:t>
            </a:r>
            <a:r>
              <a:rPr lang="en-US" dirty="0" err="1">
                <a:solidFill>
                  <a:schemeClr val="bg2"/>
                </a:solidFill>
              </a:rPr>
              <a:t>id_city</a:t>
            </a:r>
            <a:r>
              <a:rPr lang="en-US" dirty="0">
                <a:solidFill>
                  <a:schemeClr val="bg2"/>
                </a:solidFill>
              </a:rPr>
              <a:t> = $</a:t>
            </a:r>
            <a:r>
              <a:rPr lang="en-US" dirty="0" err="1">
                <a:solidFill>
                  <a:schemeClr val="bg2"/>
                </a:solidFill>
              </a:rPr>
              <a:t>id_city</a:t>
            </a:r>
            <a:r>
              <a:rPr lang="en-US" dirty="0" smtClean="0">
                <a:solidFill>
                  <a:schemeClr val="bg2"/>
                </a:solidFill>
              </a:rPr>
              <a:t>";</a:t>
            </a:r>
            <a:endParaRPr lang="en-US" dirty="0">
              <a:solidFill>
                <a:schemeClr val="bg2"/>
              </a:solidFill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dirty="0" smtClean="0">
                <a:solidFill>
                  <a:schemeClr val="bg2"/>
                </a:solidFill>
              </a:rPr>
              <a:t>…</a:t>
            </a:r>
            <a:endParaRPr lang="en-US" dirty="0">
              <a:solidFill>
                <a:schemeClr val="bg2"/>
              </a:solidFill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dirty="0">
                <a:solidFill>
                  <a:schemeClr val="bg2"/>
                </a:solidFill>
              </a:rPr>
              <a:t>echo "&lt;input type='hidden' name = '</a:t>
            </a:r>
            <a:r>
              <a:rPr lang="en-US" dirty="0" err="1">
                <a:solidFill>
                  <a:schemeClr val="bg2"/>
                </a:solidFill>
              </a:rPr>
              <a:t>id_city</a:t>
            </a:r>
            <a:r>
              <a:rPr lang="en-US" dirty="0">
                <a:solidFill>
                  <a:schemeClr val="bg2"/>
                </a:solidFill>
              </a:rPr>
              <a:t>' value=".$row['</a:t>
            </a:r>
            <a:r>
              <a:rPr lang="en-US" dirty="0" err="1">
                <a:solidFill>
                  <a:schemeClr val="bg2"/>
                </a:solidFill>
              </a:rPr>
              <a:t>id_city</a:t>
            </a:r>
            <a:r>
              <a:rPr lang="en-US" dirty="0">
                <a:solidFill>
                  <a:schemeClr val="bg2"/>
                </a:solidFill>
              </a:rPr>
              <a:t>']."&gt;";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dirty="0" smtClean="0">
                <a:solidFill>
                  <a:schemeClr val="bg2"/>
                </a:solidFill>
              </a:rPr>
              <a:t>echo </a:t>
            </a:r>
            <a:r>
              <a:rPr lang="en-US" dirty="0">
                <a:solidFill>
                  <a:schemeClr val="bg2"/>
                </a:solidFill>
              </a:rPr>
              <a:t>"&lt;input type='text' name='</a:t>
            </a:r>
            <a:r>
              <a:rPr lang="en-US" dirty="0" err="1">
                <a:solidFill>
                  <a:schemeClr val="bg2"/>
                </a:solidFill>
              </a:rPr>
              <a:t>city_name</a:t>
            </a:r>
            <a:r>
              <a:rPr lang="en-US" dirty="0">
                <a:solidFill>
                  <a:schemeClr val="bg2"/>
                </a:solidFill>
              </a:rPr>
              <a:t>' value='".$row['</a:t>
            </a:r>
            <a:r>
              <a:rPr lang="en-US" dirty="0" err="1">
                <a:solidFill>
                  <a:schemeClr val="bg2"/>
                </a:solidFill>
              </a:rPr>
              <a:t>city_name</a:t>
            </a:r>
            <a:r>
              <a:rPr lang="en-US" dirty="0" smtClean="0">
                <a:solidFill>
                  <a:schemeClr val="bg2"/>
                </a:solidFill>
              </a:rPr>
              <a:t>']."'&gt;";</a:t>
            </a:r>
            <a:endParaRPr lang="en-US" dirty="0">
              <a:solidFill>
                <a:schemeClr val="bg2"/>
              </a:solidFill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dirty="0" smtClean="0">
                <a:solidFill>
                  <a:schemeClr val="bg2"/>
                </a:solidFill>
              </a:rPr>
              <a:t>…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dirty="0" smtClean="0">
                <a:solidFill>
                  <a:schemeClr val="bg2"/>
                </a:solidFill>
              </a:rPr>
              <a:t>!</a:t>
            </a:r>
            <a:r>
              <a:rPr lang="bg-BG" dirty="0" smtClean="0">
                <a:solidFill>
                  <a:schemeClr val="bg2"/>
                </a:solidFill>
              </a:rPr>
              <a:t>Проверяваме в браузъра формата и данните</a:t>
            </a:r>
            <a:r>
              <a:rPr lang="en-US" dirty="0" smtClean="0">
                <a:solidFill>
                  <a:schemeClr val="bg2"/>
                </a:solidFill>
              </a:rPr>
              <a:t> –</a:t>
            </a:r>
            <a:r>
              <a:rPr lang="bg-BG" dirty="0" smtClean="0">
                <a:solidFill>
                  <a:schemeClr val="bg2"/>
                </a:solidFill>
              </a:rPr>
              <a:t> дали са отпечатани коректно </a:t>
            </a:r>
            <a:r>
              <a:rPr lang="en-US" dirty="0" smtClean="0">
                <a:solidFill>
                  <a:schemeClr val="bg2"/>
                </a:solidFill>
              </a:rPr>
              <a:t>name </a:t>
            </a:r>
            <a:r>
              <a:rPr lang="bg-BG" dirty="0" smtClean="0">
                <a:solidFill>
                  <a:schemeClr val="bg2"/>
                </a:solidFill>
              </a:rPr>
              <a:t>и </a:t>
            </a:r>
            <a:r>
              <a:rPr lang="en-US" dirty="0" smtClean="0">
                <a:solidFill>
                  <a:schemeClr val="bg2"/>
                </a:solidFill>
              </a:rPr>
              <a:t>value </a:t>
            </a:r>
            <a:r>
              <a:rPr lang="bg-BG" dirty="0" smtClean="0">
                <a:solidFill>
                  <a:schemeClr val="bg2"/>
                </a:solidFill>
              </a:rPr>
              <a:t>на всяко поле!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FF0066"/>
          </a:solidFill>
          <a:ln>
            <a:solidFill>
              <a:schemeClr val="accent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200" b="1" dirty="0" smtClean="0">
                <a:solidFill>
                  <a:srgbClr val="FFFFFF"/>
                </a:solidFill>
              </a:rPr>
              <a:t>U </a:t>
            </a:r>
            <a:r>
              <a:rPr lang="en-US" sz="3200" b="1" dirty="0" err="1" smtClean="0">
                <a:solidFill>
                  <a:srgbClr val="FFFFFF"/>
                </a:solidFill>
              </a:rPr>
              <a:t>pdate</a:t>
            </a:r>
            <a:r>
              <a:rPr lang="bg-BG" sz="3200" b="1" dirty="0" smtClean="0">
                <a:solidFill>
                  <a:srgbClr val="FFFFFF"/>
                </a:solidFill>
              </a:rPr>
              <a:t> - 2</a:t>
            </a:r>
            <a:endParaRPr lang="en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37850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dirty="0" smtClean="0">
                <a:solidFill>
                  <a:schemeClr val="bg2"/>
                </a:solidFill>
              </a:rPr>
              <a:t>Следва  </a:t>
            </a:r>
            <a:r>
              <a:rPr lang="en-US" b="1" dirty="0" smtClean="0">
                <a:solidFill>
                  <a:srgbClr val="FF0066"/>
                </a:solidFill>
              </a:rPr>
              <a:t>UPDATE</a:t>
            </a:r>
            <a:r>
              <a:rPr lang="en-US" dirty="0" smtClean="0">
                <a:solidFill>
                  <a:schemeClr val="bg2"/>
                </a:solidFill>
              </a:rPr>
              <a:t> query </a:t>
            </a:r>
            <a:r>
              <a:rPr lang="bg-BG" dirty="0" smtClean="0">
                <a:solidFill>
                  <a:schemeClr val="bg2"/>
                </a:solidFill>
              </a:rPr>
              <a:t>на избрания запис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endParaRPr lang="bg-BG" dirty="0">
              <a:solidFill>
                <a:schemeClr val="bg2"/>
              </a:solidFill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FF0066"/>
          </a:solidFill>
          <a:ln>
            <a:solidFill>
              <a:schemeClr val="accent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200" b="1" dirty="0" smtClean="0">
                <a:solidFill>
                  <a:srgbClr val="FFFFFF"/>
                </a:solidFill>
              </a:rPr>
              <a:t>U </a:t>
            </a:r>
            <a:r>
              <a:rPr lang="en-US" sz="3200" b="1" dirty="0" err="1" smtClean="0">
                <a:solidFill>
                  <a:srgbClr val="FFFFFF"/>
                </a:solidFill>
              </a:rPr>
              <a:t>pdate</a:t>
            </a:r>
            <a:r>
              <a:rPr lang="bg-BG" sz="3200" b="1" dirty="0" smtClean="0">
                <a:solidFill>
                  <a:srgbClr val="FFFFFF"/>
                </a:solidFill>
              </a:rPr>
              <a:t> - </a:t>
            </a:r>
            <a:r>
              <a:rPr lang="en-US" sz="3200" b="1" dirty="0" smtClean="0">
                <a:solidFill>
                  <a:srgbClr val="FFFFFF"/>
                </a:solidFill>
              </a:rPr>
              <a:t>3</a:t>
            </a:r>
            <a:r>
              <a:rPr lang="bg-BG" sz="3200" b="1" dirty="0" smtClean="0">
                <a:solidFill>
                  <a:srgbClr val="FFFFFF"/>
                </a:solidFill>
              </a:rPr>
              <a:t> </a:t>
            </a:r>
            <a:endParaRPr lang="en" sz="3200" b="1" dirty="0">
              <a:solidFill>
                <a:srgbClr val="FFFFFF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283718"/>
            <a:ext cx="4096322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73023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sz="1400" dirty="0">
                <a:solidFill>
                  <a:schemeClr val="bg2"/>
                </a:solidFill>
              </a:rPr>
              <a:t>$</a:t>
            </a:r>
            <a:r>
              <a:rPr lang="en-US" sz="1400" dirty="0" err="1">
                <a:solidFill>
                  <a:schemeClr val="bg2"/>
                </a:solidFill>
              </a:rPr>
              <a:t>update_q</a:t>
            </a:r>
            <a:r>
              <a:rPr lang="en-US" sz="1400" dirty="0">
                <a:solidFill>
                  <a:schemeClr val="bg2"/>
                </a:solidFill>
              </a:rPr>
              <a:t> = "UPDATE `country` SET `name` = </a:t>
            </a:r>
            <a:r>
              <a:rPr lang="en-US" sz="1400" dirty="0" smtClean="0">
                <a:solidFill>
                  <a:schemeClr val="bg2"/>
                </a:solidFill>
              </a:rPr>
              <a:t>[some value] </a:t>
            </a:r>
            <a:r>
              <a:rPr lang="en-US" sz="1400" dirty="0">
                <a:solidFill>
                  <a:schemeClr val="bg2"/>
                </a:solidFill>
              </a:rPr>
              <a:t>WHERE </a:t>
            </a:r>
            <a:r>
              <a:rPr lang="en-US" sz="1400" dirty="0" err="1" smtClean="0">
                <a:solidFill>
                  <a:schemeClr val="bg2"/>
                </a:solidFill>
              </a:rPr>
              <a:t>country_id</a:t>
            </a:r>
            <a:r>
              <a:rPr lang="en-US" sz="1400" dirty="0" smtClean="0">
                <a:solidFill>
                  <a:schemeClr val="bg2"/>
                </a:solidFill>
              </a:rPr>
              <a:t>=[another value]";</a:t>
            </a:r>
            <a:endParaRPr lang="en-US" sz="1400" dirty="0">
              <a:solidFill>
                <a:schemeClr val="bg2"/>
              </a:solidFill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endParaRPr lang="en-US" sz="1400" dirty="0">
              <a:solidFill>
                <a:schemeClr val="bg2"/>
              </a:solidFill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sz="1400" dirty="0">
                <a:solidFill>
                  <a:schemeClr val="bg2"/>
                </a:solidFill>
              </a:rPr>
              <a:t>$result = </a:t>
            </a:r>
            <a:r>
              <a:rPr lang="en-US" sz="1400" dirty="0" err="1">
                <a:solidFill>
                  <a:schemeClr val="bg2"/>
                </a:solidFill>
              </a:rPr>
              <a:t>mysqli_query</a:t>
            </a:r>
            <a:r>
              <a:rPr lang="en-US" sz="1400" dirty="0">
                <a:solidFill>
                  <a:schemeClr val="bg2"/>
                </a:solidFill>
              </a:rPr>
              <a:t>($conn, $</a:t>
            </a:r>
            <a:r>
              <a:rPr lang="en-US" sz="1400" dirty="0" err="1">
                <a:solidFill>
                  <a:schemeClr val="bg2"/>
                </a:solidFill>
              </a:rPr>
              <a:t>update_q</a:t>
            </a:r>
            <a:r>
              <a:rPr lang="en-US" sz="1400" dirty="0">
                <a:solidFill>
                  <a:schemeClr val="bg2"/>
                </a:solidFill>
              </a:rPr>
              <a:t>);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endParaRPr lang="en-US" sz="1400" dirty="0">
              <a:solidFill>
                <a:schemeClr val="bg2"/>
              </a:solidFill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sz="1400" dirty="0">
                <a:solidFill>
                  <a:schemeClr val="bg2"/>
                </a:solidFill>
              </a:rPr>
              <a:t>if ($result) {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endParaRPr lang="en-US" sz="1400" dirty="0">
              <a:solidFill>
                <a:schemeClr val="bg2"/>
              </a:solidFill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sz="1400" dirty="0">
                <a:solidFill>
                  <a:schemeClr val="bg2"/>
                </a:solidFill>
              </a:rPr>
              <a:t>	echo 'You updated row in DB successfully!';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sz="1400" dirty="0">
                <a:solidFill>
                  <a:schemeClr val="bg2"/>
                </a:solidFill>
              </a:rPr>
              <a:t>	//redirect TO READ HERE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sz="1400" dirty="0">
                <a:solidFill>
                  <a:schemeClr val="bg2"/>
                </a:solidFill>
              </a:rPr>
              <a:t>	header("Location: </a:t>
            </a:r>
            <a:r>
              <a:rPr lang="en-US" sz="1400" dirty="0" err="1">
                <a:solidFill>
                  <a:schemeClr val="bg2"/>
                </a:solidFill>
              </a:rPr>
              <a:t>read.php</a:t>
            </a:r>
            <a:r>
              <a:rPr lang="en-US" sz="1400" dirty="0">
                <a:solidFill>
                  <a:schemeClr val="bg2"/>
                </a:solidFill>
              </a:rPr>
              <a:t>");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sz="1400" dirty="0">
                <a:solidFill>
                  <a:schemeClr val="bg2"/>
                </a:solidFill>
              </a:rPr>
              <a:t>} else {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sz="1400" dirty="0">
                <a:solidFill>
                  <a:schemeClr val="bg2"/>
                </a:solidFill>
              </a:rPr>
              <a:t>	echo "Try again!";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sz="1400" dirty="0">
                <a:solidFill>
                  <a:schemeClr val="bg2"/>
                </a:solidFill>
              </a:rPr>
              <a:t>} 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sz="1400" dirty="0">
                <a:solidFill>
                  <a:schemeClr val="bg2"/>
                </a:solidFill>
              </a:rPr>
              <a:t>}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FF0066"/>
          </a:solidFill>
          <a:ln>
            <a:solidFill>
              <a:schemeClr val="accent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200" b="1" dirty="0" smtClean="0">
                <a:solidFill>
                  <a:srgbClr val="FFFFFF"/>
                </a:solidFill>
              </a:rPr>
              <a:t>U </a:t>
            </a:r>
            <a:r>
              <a:rPr lang="en-US" sz="3200" b="1" dirty="0" err="1" smtClean="0">
                <a:solidFill>
                  <a:srgbClr val="FFFFFF"/>
                </a:solidFill>
              </a:rPr>
              <a:t>pdate</a:t>
            </a:r>
            <a:r>
              <a:rPr lang="bg-BG" sz="3200" b="1" dirty="0" smtClean="0">
                <a:solidFill>
                  <a:srgbClr val="FFFFFF"/>
                </a:solidFill>
              </a:rPr>
              <a:t> - </a:t>
            </a:r>
            <a:r>
              <a:rPr lang="en-US" sz="3200" b="1" dirty="0" smtClean="0">
                <a:solidFill>
                  <a:srgbClr val="FFFFFF"/>
                </a:solidFill>
              </a:rPr>
              <a:t>3</a:t>
            </a:r>
            <a:r>
              <a:rPr lang="bg-BG" sz="3200" b="1" dirty="0" smtClean="0">
                <a:solidFill>
                  <a:srgbClr val="FFFFFF"/>
                </a:solidFill>
              </a:rPr>
              <a:t> </a:t>
            </a:r>
            <a:endParaRPr lang="en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156163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1115616" y="483518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C</a:t>
            </a:r>
            <a:r>
              <a:rPr lang="en-US" sz="6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6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R</a:t>
            </a:r>
            <a:r>
              <a:rPr lang="en-US" sz="6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6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U </a:t>
            </a:r>
            <a:endParaRPr lang="bg-BG" sz="6600" b="1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8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Soft	</a:t>
            </a:r>
            <a:r>
              <a:rPr lang="en-US" sz="6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lang="bg-BG" sz="6600" dirty="0"/>
          </a:p>
        </p:txBody>
      </p:sp>
    </p:spTree>
    <p:extLst>
      <p:ext uri="{BB962C8B-B14F-4D97-AF65-F5344CB8AC3E}">
        <p14:creationId xmlns:p14="http://schemas.microsoft.com/office/powerpoint/2010/main" val="170864023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dirty="0" smtClean="0">
                <a:solidFill>
                  <a:schemeClr val="bg2"/>
                </a:solidFill>
              </a:rPr>
              <a:t>Променяме </a:t>
            </a:r>
            <a:r>
              <a:rPr lang="en-US" b="1" dirty="0" err="1" smtClean="0">
                <a:solidFill>
                  <a:srgbClr val="673AB7"/>
                </a:solidFill>
              </a:rPr>
              <a:t>date_deleted</a:t>
            </a:r>
            <a:r>
              <a:rPr lang="bg-BG" dirty="0" smtClean="0"/>
              <a:t> от </a:t>
            </a:r>
            <a:r>
              <a:rPr lang="en-US" dirty="0" smtClean="0"/>
              <a:t>NULL </a:t>
            </a:r>
            <a:r>
              <a:rPr lang="bg-BG" dirty="0" smtClean="0"/>
              <a:t>на </a:t>
            </a:r>
            <a:r>
              <a:rPr lang="bg-BG" b="1" dirty="0" smtClean="0">
                <a:solidFill>
                  <a:srgbClr val="673AB7"/>
                </a:solidFill>
              </a:rPr>
              <a:t>текущата дата</a:t>
            </a:r>
            <a:r>
              <a:rPr lang="bg-BG" dirty="0" smtClean="0"/>
              <a:t>. 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dirty="0" smtClean="0"/>
              <a:t>Това ще скрие записите – </a:t>
            </a:r>
            <a:r>
              <a:rPr lang="en-US" dirty="0" smtClean="0"/>
              <a:t>“</a:t>
            </a:r>
            <a:r>
              <a:rPr lang="bg-BG" dirty="0" smtClean="0"/>
              <a:t>ще ги изтрие</a:t>
            </a:r>
            <a:r>
              <a:rPr lang="en-US" dirty="0" smtClean="0"/>
              <a:t>”</a:t>
            </a:r>
            <a:r>
              <a:rPr lang="bg-BG" dirty="0" smtClean="0"/>
              <a:t>, тъй като в </a:t>
            </a:r>
            <a:r>
              <a:rPr lang="en-US" dirty="0" smtClean="0"/>
              <a:t>Read – </a:t>
            </a:r>
            <a:r>
              <a:rPr lang="bg-BG" dirty="0" smtClean="0"/>
              <a:t>условието ни е да се селектират записите, за които </a:t>
            </a:r>
            <a:r>
              <a:rPr lang="en-US" b="1" dirty="0" err="1">
                <a:solidFill>
                  <a:srgbClr val="673AB7"/>
                </a:solidFill>
              </a:rPr>
              <a:t>date_deleted</a:t>
            </a:r>
            <a:r>
              <a:rPr lang="en-US" b="1" dirty="0">
                <a:solidFill>
                  <a:srgbClr val="673AB7"/>
                </a:solidFill>
              </a:rPr>
              <a:t> IS NULL</a:t>
            </a:r>
            <a:endParaRPr lang="en-US" b="1" dirty="0" smtClean="0">
              <a:solidFill>
                <a:srgbClr val="673AB7"/>
              </a:solidFill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endParaRPr lang="bg-BG" dirty="0">
              <a:solidFill>
                <a:schemeClr val="bg2"/>
              </a:solidFill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dirty="0" smtClean="0">
                <a:solidFill>
                  <a:schemeClr val="bg2"/>
                </a:solidFill>
              </a:rPr>
              <a:t>Благодарение на </a:t>
            </a:r>
            <a:r>
              <a:rPr lang="en-US" b="1" dirty="0">
                <a:solidFill>
                  <a:srgbClr val="673AB7"/>
                </a:solidFill>
              </a:rPr>
              <a:t>?id='.$row['</a:t>
            </a:r>
            <a:r>
              <a:rPr lang="en-US" b="1" dirty="0" err="1">
                <a:solidFill>
                  <a:srgbClr val="673AB7"/>
                </a:solidFill>
              </a:rPr>
              <a:t>id_city</a:t>
            </a:r>
            <a:r>
              <a:rPr lang="en-US" b="1" dirty="0" smtClean="0">
                <a:solidFill>
                  <a:srgbClr val="673AB7"/>
                </a:solidFill>
              </a:rPr>
              <a:t>']</a:t>
            </a:r>
            <a:r>
              <a:rPr lang="bg-BG" b="1" dirty="0" smtClean="0">
                <a:solidFill>
                  <a:srgbClr val="673AB7"/>
                </a:solidFill>
              </a:rPr>
              <a:t> </a:t>
            </a:r>
            <a:r>
              <a:rPr lang="bg-BG" dirty="0" smtClean="0">
                <a:solidFill>
                  <a:schemeClr val="bg2"/>
                </a:solidFill>
              </a:rPr>
              <a:t>в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dirty="0" smtClean="0">
                <a:solidFill>
                  <a:schemeClr val="bg2"/>
                </a:solidFill>
              </a:rPr>
              <a:t>echo '&lt;</a:t>
            </a:r>
            <a:r>
              <a:rPr lang="en-US" dirty="0">
                <a:solidFill>
                  <a:schemeClr val="bg2"/>
                </a:solidFill>
              </a:rPr>
              <a:t>a </a:t>
            </a:r>
            <a:r>
              <a:rPr lang="en-US" dirty="0" err="1">
                <a:solidFill>
                  <a:schemeClr val="bg2"/>
                </a:solidFill>
              </a:rPr>
              <a:t>href</a:t>
            </a:r>
            <a:r>
              <a:rPr lang="en-US" dirty="0">
                <a:solidFill>
                  <a:schemeClr val="bg2"/>
                </a:solidFill>
              </a:rPr>
              <a:t>="</a:t>
            </a:r>
            <a:r>
              <a:rPr lang="en-US" dirty="0" err="1">
                <a:solidFill>
                  <a:schemeClr val="bg2"/>
                </a:solidFill>
              </a:rPr>
              <a:t>delete.php?id</a:t>
            </a:r>
            <a:r>
              <a:rPr lang="en-US" dirty="0">
                <a:solidFill>
                  <a:schemeClr val="bg2"/>
                </a:solidFill>
              </a:rPr>
              <a:t>='.$row['</a:t>
            </a:r>
            <a:r>
              <a:rPr lang="en-US" dirty="0" err="1">
                <a:solidFill>
                  <a:schemeClr val="bg2"/>
                </a:solidFill>
              </a:rPr>
              <a:t>id_city</a:t>
            </a:r>
            <a:r>
              <a:rPr lang="en-US" dirty="0">
                <a:solidFill>
                  <a:schemeClr val="bg2"/>
                </a:solidFill>
              </a:rPr>
              <a:t>'].'"&gt;Delete&lt;/a</a:t>
            </a:r>
            <a:r>
              <a:rPr lang="en-US" dirty="0" smtClean="0">
                <a:solidFill>
                  <a:schemeClr val="bg2"/>
                </a:solidFill>
              </a:rPr>
              <a:t>&gt;';</a:t>
            </a:r>
            <a:endParaRPr lang="bg-BG" dirty="0" smtClean="0">
              <a:solidFill>
                <a:schemeClr val="bg2"/>
              </a:solidFill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endParaRPr lang="bg-BG" dirty="0">
              <a:solidFill>
                <a:schemeClr val="bg2"/>
              </a:solidFill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dirty="0" smtClean="0">
                <a:solidFill>
                  <a:schemeClr val="bg2"/>
                </a:solidFill>
              </a:rPr>
              <a:t>				БД </a:t>
            </a:r>
            <a:r>
              <a:rPr lang="en-US" dirty="0" smtClean="0">
                <a:solidFill>
                  <a:schemeClr val="bg2"/>
                </a:solidFill>
              </a:rPr>
              <a:t>‘</a:t>
            </a:r>
            <a:r>
              <a:rPr lang="bg-BG" dirty="0" smtClean="0">
                <a:solidFill>
                  <a:schemeClr val="bg2"/>
                </a:solidFill>
              </a:rPr>
              <a:t>разбира</a:t>
            </a:r>
            <a:r>
              <a:rPr lang="en-US" dirty="0" smtClean="0">
                <a:solidFill>
                  <a:schemeClr val="bg2"/>
                </a:solidFill>
              </a:rPr>
              <a:t>’ </a:t>
            </a:r>
            <a:r>
              <a:rPr lang="bg-BG" dirty="0" smtClean="0">
                <a:solidFill>
                  <a:schemeClr val="bg2"/>
                </a:solidFill>
              </a:rPr>
              <a:t>на кой ред да промени 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b="1" dirty="0">
                <a:solidFill>
                  <a:schemeClr val="bg2"/>
                </a:solidFill>
              </a:rPr>
              <a:t>	</a:t>
            </a:r>
            <a:r>
              <a:rPr lang="bg-BG" b="1" dirty="0" smtClean="0">
                <a:solidFill>
                  <a:schemeClr val="bg2"/>
                </a:solidFill>
              </a:rPr>
              <a:t>			</a:t>
            </a:r>
            <a:r>
              <a:rPr lang="en-US" b="1" dirty="0" err="1" smtClean="0">
                <a:solidFill>
                  <a:srgbClr val="673AB7"/>
                </a:solidFill>
              </a:rPr>
              <a:t>date_deleted</a:t>
            </a:r>
            <a:r>
              <a:rPr lang="bg-BG" dirty="0" smtClean="0">
                <a:solidFill>
                  <a:srgbClr val="9C27B0"/>
                </a:solidFill>
              </a:rPr>
              <a:t> </a:t>
            </a:r>
            <a:r>
              <a:rPr lang="bg-BG" dirty="0" smtClean="0">
                <a:solidFill>
                  <a:schemeClr val="bg2"/>
                </a:solidFill>
              </a:rPr>
              <a:t>/аналогично с </a:t>
            </a:r>
            <a:r>
              <a:rPr lang="en-US" dirty="0" smtClean="0">
                <a:solidFill>
                  <a:schemeClr val="bg2"/>
                </a:solidFill>
              </a:rPr>
              <a:t>U </a:t>
            </a:r>
            <a:r>
              <a:rPr lang="en-US" dirty="0" err="1" smtClean="0">
                <a:solidFill>
                  <a:schemeClr val="bg2"/>
                </a:solidFill>
              </a:rPr>
              <a:t>pdate</a:t>
            </a:r>
            <a:r>
              <a:rPr lang="bg-BG" dirty="0" smtClean="0">
                <a:solidFill>
                  <a:schemeClr val="bg2"/>
                </a:solidFill>
              </a:rPr>
              <a:t>/</a:t>
            </a:r>
            <a:endParaRPr lang="en-US" dirty="0" smtClean="0">
              <a:solidFill>
                <a:schemeClr val="bg2"/>
              </a:solidFill>
            </a:endParaRPr>
          </a:p>
          <a:p>
            <a:pPr marL="101600" lvl="0" indent="-171450">
              <a:spcAft>
                <a:spcPts val="0"/>
              </a:spcAft>
              <a:buClr>
                <a:schemeClr val="dk1"/>
              </a:buClr>
              <a:buSzPct val="61111"/>
              <a:buFontTx/>
              <a:buChar char="-"/>
            </a:pPr>
            <a:endParaRPr lang="en-US" dirty="0">
              <a:solidFill>
                <a:srgbClr val="9C27B0"/>
              </a:solidFill>
            </a:endParaRPr>
          </a:p>
          <a:p>
            <a:pPr marL="101600" lvl="0" indent="-171450">
              <a:spcAft>
                <a:spcPts val="0"/>
              </a:spcAft>
              <a:buClr>
                <a:schemeClr val="dk1"/>
              </a:buClr>
              <a:buSzPct val="61111"/>
              <a:buFontTx/>
              <a:buChar char="-"/>
            </a:pPr>
            <a:endParaRPr lang="en-US" dirty="0">
              <a:solidFill>
                <a:schemeClr val="bg2"/>
              </a:solidFill>
            </a:endParaRPr>
          </a:p>
          <a:p>
            <a:pPr marL="101600" lvl="0" indent="-171450">
              <a:spcAft>
                <a:spcPts val="0"/>
              </a:spcAft>
              <a:buClr>
                <a:schemeClr val="dk1"/>
              </a:buClr>
              <a:buSzPct val="61111"/>
              <a:buFontTx/>
              <a:buChar char="-"/>
            </a:pPr>
            <a:endParaRPr lang="en-US" dirty="0" smtClean="0">
              <a:solidFill>
                <a:schemeClr val="bg2"/>
              </a:solidFill>
            </a:endParaRPr>
          </a:p>
          <a:p>
            <a:pPr marL="101600" lvl="0" indent="-171450">
              <a:spcAft>
                <a:spcPts val="0"/>
              </a:spcAft>
              <a:buClr>
                <a:schemeClr val="dk1"/>
              </a:buClr>
              <a:buSzPct val="61111"/>
              <a:buFontTx/>
              <a:buChar char="-"/>
            </a:pPr>
            <a:endParaRPr lang="en-US" dirty="0">
              <a:solidFill>
                <a:schemeClr val="bg2"/>
              </a:solidFill>
            </a:endParaRPr>
          </a:p>
          <a:p>
            <a:pPr marL="101600" lvl="0" indent="-171450">
              <a:spcAft>
                <a:spcPts val="0"/>
              </a:spcAft>
              <a:buClr>
                <a:schemeClr val="dk1"/>
              </a:buClr>
              <a:buSzPct val="61111"/>
              <a:buFontTx/>
              <a:buChar char="-"/>
            </a:pPr>
            <a:endParaRPr lang="en-US" dirty="0" smtClean="0">
              <a:solidFill>
                <a:schemeClr val="bg2"/>
              </a:solidFill>
            </a:endParaRPr>
          </a:p>
          <a:p>
            <a:pPr marL="101600" lvl="0" indent="-171450">
              <a:spcAft>
                <a:spcPts val="0"/>
              </a:spcAft>
              <a:buClr>
                <a:schemeClr val="dk1"/>
              </a:buClr>
              <a:buSzPct val="61111"/>
              <a:buFontTx/>
              <a:buChar char="-"/>
            </a:pPr>
            <a:endParaRPr lang="en-US" dirty="0">
              <a:solidFill>
                <a:schemeClr val="bg2"/>
              </a:solidFill>
            </a:endParaRPr>
          </a:p>
          <a:p>
            <a:pPr marL="101600" lvl="0" indent="-171450">
              <a:spcAft>
                <a:spcPts val="0"/>
              </a:spcAft>
              <a:buClr>
                <a:schemeClr val="dk1"/>
              </a:buClr>
              <a:buSzPct val="61111"/>
              <a:buFontTx/>
              <a:buChar char="-"/>
            </a:pPr>
            <a:endParaRPr lang="en-US" dirty="0" smtClean="0">
              <a:solidFill>
                <a:schemeClr val="bg2"/>
              </a:solidFill>
            </a:endParaRPr>
          </a:p>
          <a:p>
            <a:pPr marL="101600" lvl="0" indent="-171450">
              <a:spcAft>
                <a:spcPts val="0"/>
              </a:spcAft>
              <a:buClr>
                <a:schemeClr val="dk1"/>
              </a:buClr>
              <a:buSzPct val="61111"/>
              <a:buFontTx/>
              <a:buChar char="-"/>
            </a:pPr>
            <a:r>
              <a:rPr lang="bg-BG" dirty="0" smtClean="0">
                <a:solidFill>
                  <a:schemeClr val="bg2"/>
                </a:solidFill>
              </a:rPr>
              <a:t>Текущата дата взимаме с </a:t>
            </a:r>
            <a:r>
              <a:rPr lang="en-US" dirty="0" smtClean="0">
                <a:solidFill>
                  <a:schemeClr val="bg2"/>
                </a:solidFill>
              </a:rPr>
              <a:t>date(), </a:t>
            </a:r>
            <a:r>
              <a:rPr lang="bg-BG" dirty="0" smtClean="0">
                <a:solidFill>
                  <a:schemeClr val="bg2"/>
                </a:solidFill>
              </a:rPr>
              <a:t>като внимаваме за формата за запис в БД и кавичките за датата, която е записва като стринг.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673AB7"/>
          </a:solidFill>
          <a:ln>
            <a:solidFill>
              <a:schemeClr val="accent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2000" b="1" dirty="0">
                <a:solidFill>
                  <a:srgbClr val="FFFFFF"/>
                </a:solidFill>
              </a:rPr>
              <a:t>s</a:t>
            </a:r>
            <a:r>
              <a:rPr lang="en-US" sz="2000" b="1" dirty="0" smtClean="0">
                <a:solidFill>
                  <a:srgbClr val="FFFFFF"/>
                </a:solidFill>
              </a:rPr>
              <a:t>oft</a:t>
            </a:r>
            <a:r>
              <a:rPr lang="en-US" sz="3200" b="1" dirty="0" smtClean="0">
                <a:solidFill>
                  <a:srgbClr val="FFFFFF"/>
                </a:solidFill>
              </a:rPr>
              <a:t> Delete</a:t>
            </a:r>
            <a:endParaRPr lang="en" sz="3200" b="1" dirty="0">
              <a:solidFill>
                <a:srgbClr val="FFFFFF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70" y="3507854"/>
            <a:ext cx="3334215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61201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1115616" y="483518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C</a:t>
            </a:r>
            <a:r>
              <a:rPr lang="en-US" sz="6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6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R</a:t>
            </a:r>
            <a:r>
              <a:rPr lang="en-US" sz="6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6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U </a:t>
            </a:r>
            <a:endParaRPr lang="bg-BG" sz="6600" b="1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8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6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lang="bg-BG" sz="6600" dirty="0"/>
          </a:p>
        </p:txBody>
      </p:sp>
    </p:spTree>
    <p:extLst>
      <p:ext uri="{BB962C8B-B14F-4D97-AF65-F5344CB8AC3E}">
        <p14:creationId xmlns:p14="http://schemas.microsoft.com/office/powerpoint/2010/main" val="1081851149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dirty="0" smtClean="0">
                <a:solidFill>
                  <a:schemeClr val="bg2"/>
                </a:solidFill>
              </a:rPr>
              <a:t>Изтриваме запис с </a:t>
            </a:r>
            <a:r>
              <a:rPr lang="en-US" dirty="0" smtClean="0">
                <a:solidFill>
                  <a:schemeClr val="bg2"/>
                </a:solidFill>
              </a:rPr>
              <a:t>WHERE </a:t>
            </a:r>
            <a:r>
              <a:rPr lang="bg-BG" dirty="0" smtClean="0">
                <a:solidFill>
                  <a:schemeClr val="bg2"/>
                </a:solidFill>
              </a:rPr>
              <a:t>условие, което обикновено е </a:t>
            </a:r>
            <a:r>
              <a:rPr lang="en-US" dirty="0" smtClean="0">
                <a:solidFill>
                  <a:schemeClr val="bg2"/>
                </a:solidFill>
              </a:rPr>
              <a:t>PK </a:t>
            </a:r>
            <a:r>
              <a:rPr lang="bg-BG" dirty="0" smtClean="0">
                <a:solidFill>
                  <a:schemeClr val="bg2"/>
                </a:solidFill>
              </a:rPr>
              <a:t>в съответната таблица.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b="1" dirty="0" smtClean="0">
                <a:solidFill>
                  <a:schemeClr val="bg2"/>
                </a:solidFill>
              </a:rPr>
              <a:t>Вариант за прехвърляне на РК за изтриване </a:t>
            </a:r>
            <a:endParaRPr lang="bg-BG" dirty="0">
              <a:solidFill>
                <a:schemeClr val="bg2"/>
              </a:solidFill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b="1" dirty="0" smtClean="0">
                <a:solidFill>
                  <a:srgbClr val="673AB7"/>
                </a:solidFill>
              </a:rPr>
              <a:t>	</a:t>
            </a:r>
            <a:r>
              <a:rPr lang="en-US" b="1" dirty="0" smtClean="0">
                <a:solidFill>
                  <a:srgbClr val="673AB7"/>
                </a:solidFill>
              </a:rPr>
              <a:t>?</a:t>
            </a:r>
            <a:r>
              <a:rPr lang="en-US" b="1" dirty="0">
                <a:solidFill>
                  <a:srgbClr val="673AB7"/>
                </a:solidFill>
              </a:rPr>
              <a:t>id='.$row['</a:t>
            </a:r>
            <a:r>
              <a:rPr lang="en-US" b="1" dirty="0" err="1">
                <a:solidFill>
                  <a:srgbClr val="673AB7"/>
                </a:solidFill>
              </a:rPr>
              <a:t>id_city</a:t>
            </a:r>
            <a:r>
              <a:rPr lang="en-US" b="1" dirty="0" smtClean="0">
                <a:solidFill>
                  <a:srgbClr val="673AB7"/>
                </a:solidFill>
              </a:rPr>
              <a:t>']</a:t>
            </a:r>
            <a:r>
              <a:rPr lang="bg-BG" b="1" dirty="0" smtClean="0">
                <a:solidFill>
                  <a:srgbClr val="673AB7"/>
                </a:solidFill>
              </a:rPr>
              <a:t> </a:t>
            </a:r>
            <a:endParaRPr lang="bg-BG" dirty="0" smtClean="0">
              <a:solidFill>
                <a:schemeClr val="bg2"/>
              </a:solidFill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dirty="0" smtClean="0">
                <a:solidFill>
                  <a:schemeClr val="bg2"/>
                </a:solidFill>
              </a:rPr>
              <a:t>echo '&lt;</a:t>
            </a:r>
            <a:r>
              <a:rPr lang="en-US" dirty="0">
                <a:solidFill>
                  <a:schemeClr val="bg2"/>
                </a:solidFill>
              </a:rPr>
              <a:t>a </a:t>
            </a:r>
            <a:r>
              <a:rPr lang="en-US" dirty="0" err="1">
                <a:solidFill>
                  <a:schemeClr val="bg2"/>
                </a:solidFill>
              </a:rPr>
              <a:t>href</a:t>
            </a:r>
            <a:r>
              <a:rPr lang="en-US" dirty="0">
                <a:solidFill>
                  <a:schemeClr val="bg2"/>
                </a:solidFill>
              </a:rPr>
              <a:t>="</a:t>
            </a:r>
            <a:r>
              <a:rPr lang="en-US" dirty="0" err="1">
                <a:solidFill>
                  <a:schemeClr val="bg2"/>
                </a:solidFill>
              </a:rPr>
              <a:t>delete.php?id</a:t>
            </a:r>
            <a:r>
              <a:rPr lang="en-US" dirty="0">
                <a:solidFill>
                  <a:schemeClr val="bg2"/>
                </a:solidFill>
              </a:rPr>
              <a:t>='.$row['</a:t>
            </a:r>
            <a:r>
              <a:rPr lang="en-US" dirty="0" err="1">
                <a:solidFill>
                  <a:schemeClr val="bg2"/>
                </a:solidFill>
              </a:rPr>
              <a:t>id_city</a:t>
            </a:r>
            <a:r>
              <a:rPr lang="en-US" dirty="0">
                <a:solidFill>
                  <a:schemeClr val="bg2"/>
                </a:solidFill>
              </a:rPr>
              <a:t>'].'"&gt;Delete&lt;/a</a:t>
            </a:r>
            <a:r>
              <a:rPr lang="en-US" dirty="0" smtClean="0">
                <a:solidFill>
                  <a:schemeClr val="bg2"/>
                </a:solidFill>
              </a:rPr>
              <a:t>&gt;';</a:t>
            </a:r>
            <a:endParaRPr lang="bg-BG" dirty="0" smtClean="0">
              <a:solidFill>
                <a:schemeClr val="bg2"/>
              </a:solidFill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endParaRPr lang="bg-BG" dirty="0">
              <a:solidFill>
                <a:schemeClr val="bg2"/>
              </a:solidFill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dirty="0" smtClean="0">
                <a:solidFill>
                  <a:schemeClr val="bg2"/>
                </a:solidFill>
              </a:rPr>
              <a:t>				БД </a:t>
            </a:r>
            <a:r>
              <a:rPr lang="en-US" dirty="0" smtClean="0">
                <a:solidFill>
                  <a:schemeClr val="bg2"/>
                </a:solidFill>
              </a:rPr>
              <a:t>‘</a:t>
            </a:r>
            <a:r>
              <a:rPr lang="bg-BG" dirty="0" smtClean="0">
                <a:solidFill>
                  <a:schemeClr val="bg2"/>
                </a:solidFill>
              </a:rPr>
              <a:t>разбира</a:t>
            </a:r>
            <a:r>
              <a:rPr lang="en-US" dirty="0" smtClean="0">
                <a:solidFill>
                  <a:schemeClr val="bg2"/>
                </a:solidFill>
              </a:rPr>
              <a:t>’ </a:t>
            </a:r>
            <a:r>
              <a:rPr lang="bg-BG" dirty="0" smtClean="0">
                <a:solidFill>
                  <a:schemeClr val="bg2"/>
                </a:solidFill>
              </a:rPr>
              <a:t>кой </a:t>
            </a:r>
            <a:r>
              <a:rPr lang="bg-BG" dirty="0" smtClean="0">
                <a:solidFill>
                  <a:schemeClr val="bg2"/>
                </a:solidFill>
              </a:rPr>
              <a:t>ред да </a:t>
            </a:r>
            <a:r>
              <a:rPr lang="bg-BG" dirty="0" smtClean="0">
                <a:solidFill>
                  <a:schemeClr val="bg2"/>
                </a:solidFill>
              </a:rPr>
              <a:t>изтрие.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dirty="0" smtClean="0">
                <a:solidFill>
                  <a:schemeClr val="bg2"/>
                </a:solidFill>
              </a:rPr>
              <a:t>				</a:t>
            </a:r>
            <a:r>
              <a:rPr lang="en-US" dirty="0" smtClean="0">
                <a:solidFill>
                  <a:schemeClr val="bg2"/>
                </a:solidFill>
              </a:rPr>
              <a:t>$</a:t>
            </a:r>
            <a:r>
              <a:rPr lang="en-US" dirty="0" err="1" smtClean="0">
                <a:solidFill>
                  <a:schemeClr val="bg2"/>
                </a:solidFill>
              </a:rPr>
              <a:t>delete_query</a:t>
            </a:r>
            <a:r>
              <a:rPr lang="en-US" dirty="0">
                <a:solidFill>
                  <a:schemeClr val="bg2"/>
                </a:solidFill>
              </a:rPr>
              <a:t> = “DELETE FROM </a:t>
            </a:r>
            <a:r>
              <a:rPr lang="en-US" dirty="0" smtClean="0">
                <a:solidFill>
                  <a:schemeClr val="bg2"/>
                </a:solidFill>
              </a:rPr>
              <a:t>`cities` 					WHERE </a:t>
            </a:r>
            <a:r>
              <a:rPr lang="en-US" dirty="0" err="1" smtClean="0">
                <a:solidFill>
                  <a:schemeClr val="bg2"/>
                </a:solidFill>
              </a:rPr>
              <a:t>id_city</a:t>
            </a:r>
            <a:r>
              <a:rPr lang="en-US" dirty="0" smtClean="0">
                <a:solidFill>
                  <a:schemeClr val="bg2"/>
                </a:solidFill>
              </a:rPr>
              <a:t> = $</a:t>
            </a:r>
            <a:r>
              <a:rPr lang="en-US" dirty="0" err="1" smtClean="0">
                <a:solidFill>
                  <a:schemeClr val="bg2"/>
                </a:solidFill>
              </a:rPr>
              <a:t>id_city</a:t>
            </a:r>
            <a:r>
              <a:rPr lang="en-US" dirty="0" smtClean="0">
                <a:solidFill>
                  <a:schemeClr val="bg2"/>
                </a:solidFill>
              </a:rPr>
              <a:t> ”;</a:t>
            </a:r>
            <a:endParaRPr lang="en-US" dirty="0" smtClean="0">
              <a:solidFill>
                <a:schemeClr val="bg2"/>
              </a:solidFill>
            </a:endParaRPr>
          </a:p>
          <a:p>
            <a:pPr marL="101600" lvl="0" indent="-171450">
              <a:spcAft>
                <a:spcPts val="0"/>
              </a:spcAft>
              <a:buClr>
                <a:schemeClr val="dk1"/>
              </a:buClr>
              <a:buSzPct val="61111"/>
              <a:buFontTx/>
              <a:buChar char="-"/>
            </a:pPr>
            <a:endParaRPr lang="en-US" dirty="0">
              <a:solidFill>
                <a:srgbClr val="9C27B0"/>
              </a:solidFill>
            </a:endParaRPr>
          </a:p>
          <a:p>
            <a:pPr marL="101600" lvl="0" indent="-171450">
              <a:spcAft>
                <a:spcPts val="0"/>
              </a:spcAft>
              <a:buClr>
                <a:schemeClr val="dk1"/>
              </a:buClr>
              <a:buSzPct val="61111"/>
              <a:buFontTx/>
              <a:buChar char="-"/>
            </a:pPr>
            <a:endParaRPr lang="en-US" dirty="0">
              <a:solidFill>
                <a:schemeClr val="bg2"/>
              </a:solidFill>
            </a:endParaRPr>
          </a:p>
          <a:p>
            <a:pPr marL="101600" lvl="0" indent="-171450">
              <a:spcAft>
                <a:spcPts val="0"/>
              </a:spcAft>
              <a:buClr>
                <a:schemeClr val="dk1"/>
              </a:buClr>
              <a:buSzPct val="61111"/>
              <a:buFontTx/>
              <a:buChar char="-"/>
            </a:pPr>
            <a:endParaRPr lang="en-US" dirty="0" smtClean="0">
              <a:solidFill>
                <a:schemeClr val="bg2"/>
              </a:solidFill>
            </a:endParaRPr>
          </a:p>
          <a:p>
            <a:pPr marL="101600" lvl="0" indent="-171450">
              <a:spcAft>
                <a:spcPts val="0"/>
              </a:spcAft>
              <a:buClr>
                <a:schemeClr val="dk1"/>
              </a:buClr>
              <a:buSzPct val="61111"/>
              <a:buFontTx/>
              <a:buChar char="-"/>
            </a:pPr>
            <a:endParaRPr lang="en-US" dirty="0">
              <a:solidFill>
                <a:schemeClr val="bg2"/>
              </a:solidFill>
            </a:endParaRPr>
          </a:p>
          <a:p>
            <a:pPr marL="101600" lvl="0" indent="-171450">
              <a:spcAft>
                <a:spcPts val="0"/>
              </a:spcAft>
              <a:buClr>
                <a:schemeClr val="dk1"/>
              </a:buClr>
              <a:buSzPct val="61111"/>
              <a:buFontTx/>
              <a:buChar char="-"/>
            </a:pPr>
            <a:endParaRPr lang="en-US" dirty="0" smtClean="0">
              <a:solidFill>
                <a:schemeClr val="bg2"/>
              </a:solidFill>
            </a:endParaRPr>
          </a:p>
          <a:p>
            <a:pPr marL="101600" lvl="0" indent="-171450">
              <a:spcAft>
                <a:spcPts val="0"/>
              </a:spcAft>
              <a:buClr>
                <a:schemeClr val="dk1"/>
              </a:buClr>
              <a:buSzPct val="61111"/>
              <a:buFontTx/>
              <a:buChar char="-"/>
            </a:pPr>
            <a:endParaRPr lang="en-US" dirty="0">
              <a:solidFill>
                <a:schemeClr val="bg2"/>
              </a:solidFill>
            </a:endParaRPr>
          </a:p>
          <a:p>
            <a:pPr marL="101600" lvl="0" indent="-171450">
              <a:spcAft>
                <a:spcPts val="0"/>
              </a:spcAft>
              <a:buClr>
                <a:schemeClr val="dk1"/>
              </a:buClr>
              <a:buSzPct val="61111"/>
              <a:buFontTx/>
              <a:buChar char="-"/>
            </a:pPr>
            <a:endParaRPr lang="en-US" dirty="0" smtClean="0">
              <a:solidFill>
                <a:schemeClr val="bg2"/>
              </a:solidFill>
            </a:endParaRPr>
          </a:p>
          <a:p>
            <a:pPr marL="101600" lvl="0" indent="-171450">
              <a:spcAft>
                <a:spcPts val="0"/>
              </a:spcAft>
              <a:buClr>
                <a:schemeClr val="dk1"/>
              </a:buClr>
              <a:buSzPct val="61111"/>
              <a:buFontTx/>
              <a:buChar char="-"/>
            </a:pPr>
            <a:r>
              <a:rPr lang="bg-BG" dirty="0" smtClean="0">
                <a:solidFill>
                  <a:schemeClr val="bg2"/>
                </a:solidFill>
              </a:rPr>
              <a:t>Текущата дата взимаме с </a:t>
            </a:r>
            <a:r>
              <a:rPr lang="en-US" dirty="0" smtClean="0">
                <a:solidFill>
                  <a:schemeClr val="bg2"/>
                </a:solidFill>
              </a:rPr>
              <a:t>date(), </a:t>
            </a:r>
            <a:r>
              <a:rPr lang="bg-BG" dirty="0" smtClean="0">
                <a:solidFill>
                  <a:schemeClr val="bg2"/>
                </a:solidFill>
              </a:rPr>
              <a:t>като внимаваме за формата за запис в БД и кавичките за датата, която е записва като стринг.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673AB7"/>
          </a:solidFill>
          <a:ln>
            <a:solidFill>
              <a:schemeClr val="accent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200" b="1" dirty="0" smtClean="0">
                <a:solidFill>
                  <a:srgbClr val="FFFFFF"/>
                </a:solidFill>
              </a:rPr>
              <a:t>Delete</a:t>
            </a:r>
            <a:endParaRPr lang="en" sz="3200" b="1" dirty="0">
              <a:solidFill>
                <a:srgbClr val="FFFFFF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70" y="3507854"/>
            <a:ext cx="3334215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31744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CRUD </a:t>
            </a:r>
            <a:endParaRPr lang="en" dirty="0" smtClean="0"/>
          </a:p>
          <a:p>
            <a:pPr marL="914400" lvl="1" indent="-228600"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b="1" dirty="0" smtClean="0">
                <a:solidFill>
                  <a:srgbClr val="92D050"/>
                </a:solidFill>
              </a:rPr>
              <a:t>C</a:t>
            </a:r>
            <a:r>
              <a:rPr lang="en" dirty="0" smtClean="0"/>
              <a:t>reate </a:t>
            </a:r>
          </a:p>
          <a:p>
            <a:pPr marL="914400" lvl="1" indent="-228600"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b="1" dirty="0" smtClean="0">
                <a:solidFill>
                  <a:srgbClr val="92D050"/>
                </a:solidFill>
              </a:rPr>
              <a:t>R</a:t>
            </a:r>
            <a:r>
              <a:rPr lang="en" dirty="0" smtClean="0"/>
              <a:t>ead </a:t>
            </a:r>
          </a:p>
          <a:p>
            <a:pPr marL="914400" lvl="1" indent="-228600"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b="1" dirty="0" smtClean="0">
                <a:solidFill>
                  <a:srgbClr val="92D050"/>
                </a:solidFill>
              </a:rPr>
              <a:t>U</a:t>
            </a:r>
            <a:r>
              <a:rPr lang="en" dirty="0" smtClean="0"/>
              <a:t>pdate </a:t>
            </a:r>
          </a:p>
          <a:p>
            <a:pPr marL="914400" lvl="1" indent="-228600"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b="1" dirty="0" smtClean="0">
                <a:solidFill>
                  <a:srgbClr val="92D050"/>
                </a:solidFill>
              </a:rPr>
              <a:t>D</a:t>
            </a:r>
            <a:r>
              <a:rPr lang="en" dirty="0" smtClean="0"/>
              <a:t>elete</a:t>
            </a:r>
            <a:endParaRPr lang="en" dirty="0" smtClean="0"/>
          </a:p>
        </p:txBody>
      </p:sp>
      <p:sp>
        <p:nvSpPr>
          <p:cNvPr id="64" name="Shape 64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54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 R U D</a:t>
            </a:r>
            <a:endParaRPr lang="en" sz="5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b="1" dirty="0" smtClean="0">
                <a:solidFill>
                  <a:srgbClr val="E91E63"/>
                </a:solidFill>
              </a:rPr>
              <a:t>C</a:t>
            </a:r>
            <a:r>
              <a:rPr lang="en-US" sz="2800" b="1" dirty="0" smtClean="0">
                <a:solidFill>
                  <a:schemeClr val="bg2"/>
                </a:solidFill>
              </a:rPr>
              <a:t>reate</a:t>
            </a:r>
            <a:r>
              <a:rPr lang="bg-BG" sz="2800" b="1" dirty="0" smtClean="0">
                <a:solidFill>
                  <a:schemeClr val="bg2"/>
                </a:solidFill>
              </a:rPr>
              <a:t> – създава запис в БД</a:t>
            </a:r>
            <a:endParaRPr lang="en-US" sz="2800" b="1" dirty="0" smtClean="0">
              <a:solidFill>
                <a:schemeClr val="bg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-US" sz="2800" b="1" dirty="0" smtClean="0">
              <a:solidFill>
                <a:srgbClr val="E91E6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b="1" dirty="0" smtClean="0">
                <a:solidFill>
                  <a:srgbClr val="E91E63"/>
                </a:solidFill>
              </a:rPr>
              <a:t>R</a:t>
            </a:r>
            <a:r>
              <a:rPr lang="en-US" sz="2800" b="1" dirty="0" smtClean="0">
                <a:solidFill>
                  <a:schemeClr val="bg2"/>
                </a:solidFill>
              </a:rPr>
              <a:t>ead</a:t>
            </a:r>
            <a:r>
              <a:rPr lang="bg-BG" sz="2800" b="1" dirty="0" smtClean="0">
                <a:solidFill>
                  <a:schemeClr val="bg2"/>
                </a:solidFill>
              </a:rPr>
              <a:t> – прочита/вади запис от БД</a:t>
            </a:r>
            <a:endParaRPr lang="en-US" sz="2800" b="1" dirty="0" smtClean="0">
              <a:solidFill>
                <a:schemeClr val="bg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-US" sz="2800" b="1" dirty="0" smtClean="0">
              <a:solidFill>
                <a:srgbClr val="E91E6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b="1" dirty="0" smtClean="0">
                <a:solidFill>
                  <a:srgbClr val="FF0066"/>
                </a:solidFill>
              </a:rPr>
              <a:t>U</a:t>
            </a:r>
            <a:r>
              <a:rPr lang="en-US" sz="2800" b="1" dirty="0" smtClean="0">
                <a:solidFill>
                  <a:schemeClr val="bg2"/>
                </a:solidFill>
              </a:rPr>
              <a:t>pdate - </a:t>
            </a:r>
            <a:r>
              <a:rPr lang="bg-BG" sz="2800" b="1" dirty="0" smtClean="0">
                <a:solidFill>
                  <a:schemeClr val="bg2"/>
                </a:solidFill>
              </a:rPr>
              <a:t> променя запис в БД</a:t>
            </a:r>
            <a:endParaRPr lang="en-US" sz="2800" b="1" dirty="0" smtClean="0">
              <a:solidFill>
                <a:schemeClr val="bg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-US" sz="2800" b="1" dirty="0" smtClean="0">
              <a:solidFill>
                <a:srgbClr val="E91E6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b="1" dirty="0" smtClean="0">
                <a:solidFill>
                  <a:srgbClr val="E91E63"/>
                </a:solidFill>
              </a:rPr>
              <a:t>D</a:t>
            </a:r>
            <a:r>
              <a:rPr lang="en-US" sz="2800" b="1" dirty="0" smtClean="0">
                <a:solidFill>
                  <a:schemeClr val="bg2"/>
                </a:solidFill>
              </a:rPr>
              <a:t>elete</a:t>
            </a:r>
            <a:r>
              <a:rPr lang="bg-BG" sz="2800" b="1" dirty="0" smtClean="0">
                <a:solidFill>
                  <a:schemeClr val="bg2"/>
                </a:solidFill>
              </a:rPr>
              <a:t> – изтрива запис в БД</a:t>
            </a:r>
            <a:endParaRPr lang="en" sz="2800" b="1" dirty="0">
              <a:solidFill>
                <a:schemeClr val="bg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2800" b="1" dirty="0">
              <a:solidFill>
                <a:srgbClr val="E91E63"/>
              </a:solidFill>
            </a:endParaRPr>
          </a:p>
        </p:txBody>
      </p:sp>
      <p:sp>
        <p:nvSpPr>
          <p:cNvPr id="76" name="Shape 76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3600" b="1" smtClean="0">
                <a:solidFill>
                  <a:srgbClr val="FFFFFF"/>
                </a:solidFill>
              </a:rPr>
              <a:t>CRUD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51520" y="77155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 reate</a:t>
            </a:r>
            <a:br>
              <a:rPr lang="en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br>
              <a:rPr lang="en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br>
              <a:rPr lang="en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6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 dirty="0" smtClean="0"/>
              <a:t>Чрез форма получаваме данни от потребителя и правим запис в БД –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 dirty="0" smtClean="0"/>
              <a:t>с </a:t>
            </a:r>
            <a:r>
              <a:rPr lang="en-US" b="1" dirty="0" smtClean="0">
                <a:solidFill>
                  <a:srgbClr val="9933FF"/>
                </a:solidFill>
              </a:rPr>
              <a:t>INSERT</a:t>
            </a:r>
            <a:r>
              <a:rPr lang="en-US" dirty="0" smtClean="0"/>
              <a:t> </a:t>
            </a:r>
            <a:r>
              <a:rPr lang="bg-BG" dirty="0" smtClean="0"/>
              <a:t>добавяме получената информация в БД.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-US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b="1" dirty="0" smtClean="0">
                <a:solidFill>
                  <a:srgbClr val="9933FF"/>
                </a:solidFill>
              </a:rPr>
              <a:t>! </a:t>
            </a:r>
            <a:r>
              <a:rPr lang="bg-BG" dirty="0" smtClean="0"/>
              <a:t>При въвеждане на запис само в едно от много полета на таблицата за другите трябва да има стойност по подразбиране! </a:t>
            </a:r>
            <a:r>
              <a:rPr lang="en-US" dirty="0" smtClean="0"/>
              <a:t> </a:t>
            </a:r>
            <a:r>
              <a:rPr lang="bg-BG" dirty="0" smtClean="0"/>
              <a:t>/например </a:t>
            </a:r>
            <a:r>
              <a:rPr lang="en-US" dirty="0" err="1" smtClean="0"/>
              <a:t>date_deleted</a:t>
            </a:r>
            <a:r>
              <a:rPr lang="en-US" dirty="0" smtClean="0"/>
              <a:t>/</a:t>
            </a:r>
            <a:endParaRPr lang="en-US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 dirty="0" smtClean="0"/>
              <a:t>В противен случай няма да направите запис в БД.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-US" dirty="0" smtClean="0"/>
          </a:p>
          <a:p>
            <a:pPr lvl="0">
              <a:spcAft>
                <a:spcPts val="0"/>
              </a:spcAft>
              <a:buSzPct val="25000"/>
            </a:pPr>
            <a:r>
              <a:rPr lang="en-US" b="1" dirty="0" smtClean="0">
                <a:solidFill>
                  <a:srgbClr val="9933FF"/>
                </a:solidFill>
              </a:rPr>
              <a:t>!</a:t>
            </a:r>
            <a:r>
              <a:rPr lang="en-US" dirty="0" smtClean="0"/>
              <a:t> </a:t>
            </a:r>
            <a:r>
              <a:rPr lang="bg-BG" dirty="0" smtClean="0"/>
              <a:t>Когато записвате стрингове в БД – променливата, в която е записана стойността им трябва да бъдат в кавички – например </a:t>
            </a:r>
            <a:r>
              <a:rPr lang="en-US" b="1" dirty="0" smtClean="0">
                <a:solidFill>
                  <a:srgbClr val="9933FF"/>
                </a:solidFill>
              </a:rPr>
              <a:t>'$</a:t>
            </a:r>
            <a:r>
              <a:rPr lang="en-US" b="1" dirty="0" err="1" smtClean="0">
                <a:solidFill>
                  <a:srgbClr val="9933FF"/>
                </a:solidFill>
              </a:rPr>
              <a:t>city_name</a:t>
            </a:r>
            <a:r>
              <a:rPr lang="en-US" dirty="0" smtClean="0"/>
              <a:t>’!</a:t>
            </a:r>
            <a:endParaRPr lang="bg-BG" dirty="0" smtClean="0"/>
          </a:p>
          <a:p>
            <a:pPr lvl="0">
              <a:spcAft>
                <a:spcPts val="0"/>
              </a:spcAft>
              <a:buSzPct val="25000"/>
            </a:pPr>
            <a:endParaRPr lang="bg-BG" dirty="0"/>
          </a:p>
        </p:txBody>
      </p:sp>
      <p:sp>
        <p:nvSpPr>
          <p:cNvPr id="137" name="Shape 137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3600" b="1" dirty="0" smtClean="0">
                <a:solidFill>
                  <a:srgbClr val="FFFFFF"/>
                </a:solidFill>
              </a:rPr>
              <a:t>C reate</a:t>
            </a:r>
            <a:endParaRPr lang="en" sz="3600" b="1" dirty="0">
              <a:solidFill>
                <a:srgbClr val="FFFFFF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230415"/>
            <a:ext cx="5515745" cy="54300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0"/>
              </a:spcAft>
              <a:buSzPct val="25000"/>
            </a:pPr>
            <a:r>
              <a:rPr lang="en-US" sz="1400" dirty="0"/>
              <a:t>include '</a:t>
            </a:r>
            <a:r>
              <a:rPr lang="en-US" sz="1400" dirty="0" err="1"/>
              <a:t>db_connect.php</a:t>
            </a:r>
            <a:r>
              <a:rPr lang="en-US" sz="1400" dirty="0" smtClean="0"/>
              <a:t>'; //</a:t>
            </a:r>
            <a:r>
              <a:rPr lang="bg-BG" sz="1400" dirty="0" smtClean="0"/>
              <a:t> Връзка към базата данни</a:t>
            </a:r>
            <a:endParaRPr lang="en-US" sz="1400" dirty="0"/>
          </a:p>
          <a:p>
            <a:pPr lvl="0">
              <a:spcAft>
                <a:spcPts val="0"/>
              </a:spcAft>
              <a:buSzPct val="25000"/>
            </a:pPr>
            <a:endParaRPr lang="bg-BG" sz="1400" dirty="0" smtClean="0"/>
          </a:p>
          <a:p>
            <a:pPr lvl="0">
              <a:spcAft>
                <a:spcPts val="0"/>
              </a:spcAft>
              <a:buSzPct val="25000"/>
            </a:pPr>
            <a:r>
              <a:rPr lang="en-US" sz="1400" dirty="0" smtClean="0"/>
              <a:t>$</a:t>
            </a:r>
            <a:r>
              <a:rPr lang="en-US" sz="1400" dirty="0" err="1"/>
              <a:t>insert_q</a:t>
            </a:r>
            <a:r>
              <a:rPr lang="en-US" sz="1400" dirty="0"/>
              <a:t> = "INSERT INTO `country`(`name`, `iso_code_2`, `iso_code_3`) VALUES ('test country', 'test </a:t>
            </a:r>
            <a:r>
              <a:rPr lang="en-US" sz="1400" dirty="0" err="1"/>
              <a:t>iso</a:t>
            </a:r>
            <a:r>
              <a:rPr lang="en-US" sz="1400" dirty="0"/>
              <a:t> code 1',  'test </a:t>
            </a:r>
            <a:r>
              <a:rPr lang="en-US" sz="1400" dirty="0" err="1"/>
              <a:t>iso</a:t>
            </a:r>
            <a:r>
              <a:rPr lang="en-US" sz="1400" dirty="0"/>
              <a:t> code 2</a:t>
            </a:r>
            <a:r>
              <a:rPr lang="en-US" sz="1400" dirty="0" smtClean="0"/>
              <a:t>')";</a:t>
            </a:r>
            <a:r>
              <a:rPr lang="bg-BG" sz="1400" dirty="0" smtClean="0"/>
              <a:t> //структурираме заявката</a:t>
            </a:r>
            <a:endParaRPr lang="en-US" sz="1400" dirty="0"/>
          </a:p>
          <a:p>
            <a:pPr lvl="0">
              <a:spcAft>
                <a:spcPts val="0"/>
              </a:spcAft>
              <a:buSzPct val="25000"/>
            </a:pPr>
            <a:endParaRPr lang="en-US" sz="1400" dirty="0"/>
          </a:p>
          <a:p>
            <a:pPr lvl="0">
              <a:spcAft>
                <a:spcPts val="0"/>
              </a:spcAft>
              <a:buSzPct val="25000"/>
            </a:pPr>
            <a:r>
              <a:rPr lang="en-US" sz="1400" dirty="0"/>
              <a:t>$result = </a:t>
            </a:r>
            <a:r>
              <a:rPr lang="en-US" sz="1400" dirty="0" err="1"/>
              <a:t>mysqli_query</a:t>
            </a:r>
            <a:r>
              <a:rPr lang="en-US" sz="1400" dirty="0"/>
              <a:t>($conn, $</a:t>
            </a:r>
            <a:r>
              <a:rPr lang="en-US" sz="1400" dirty="0" err="1"/>
              <a:t>insert_q</a:t>
            </a:r>
            <a:r>
              <a:rPr lang="en-US" sz="1400" dirty="0" smtClean="0"/>
              <a:t>);</a:t>
            </a:r>
            <a:r>
              <a:rPr lang="bg-BG" sz="1400" dirty="0" smtClean="0"/>
              <a:t> //изпращаме заявката към базата данни</a:t>
            </a:r>
          </a:p>
          <a:p>
            <a:pPr lvl="0">
              <a:spcAft>
                <a:spcPts val="0"/>
              </a:spcAft>
              <a:buSzPct val="25000"/>
            </a:pPr>
            <a:r>
              <a:rPr lang="bg-BG" sz="1400" dirty="0" smtClean="0"/>
              <a:t>//</a:t>
            </a:r>
            <a:r>
              <a:rPr lang="en-US" sz="1400" dirty="0" err="1" smtClean="0"/>
              <a:t>var_dump</a:t>
            </a:r>
            <a:r>
              <a:rPr lang="en-US" sz="1400" dirty="0" smtClean="0"/>
              <a:t>($result) – </a:t>
            </a:r>
            <a:r>
              <a:rPr lang="bg-BG" sz="1400" dirty="0" smtClean="0"/>
              <a:t>какво връща БД като отговор</a:t>
            </a:r>
            <a:endParaRPr lang="en-US" sz="1400" dirty="0"/>
          </a:p>
          <a:p>
            <a:pPr lvl="0">
              <a:spcAft>
                <a:spcPts val="0"/>
              </a:spcAft>
              <a:buSzPct val="25000"/>
            </a:pPr>
            <a:endParaRPr lang="bg-BG" sz="1400" dirty="0" smtClean="0"/>
          </a:p>
          <a:p>
            <a:pPr lvl="0">
              <a:spcAft>
                <a:spcPts val="0"/>
              </a:spcAft>
              <a:buSzPct val="25000"/>
            </a:pPr>
            <a:r>
              <a:rPr lang="en-US" sz="1400" dirty="0" smtClean="0"/>
              <a:t>if </a:t>
            </a:r>
            <a:r>
              <a:rPr lang="en-US" sz="1400" dirty="0"/>
              <a:t>($result) </a:t>
            </a:r>
            <a:r>
              <a:rPr lang="en-US" sz="1400" dirty="0" smtClean="0"/>
              <a:t>{</a:t>
            </a:r>
            <a:endParaRPr lang="en-US" sz="1400" dirty="0"/>
          </a:p>
          <a:p>
            <a:pPr lvl="0">
              <a:spcAft>
                <a:spcPts val="0"/>
              </a:spcAft>
              <a:buSzPct val="25000"/>
            </a:pPr>
            <a:r>
              <a:rPr lang="en-US" sz="1400" dirty="0"/>
              <a:t>	echo 'You inserted row in DB successfully!';</a:t>
            </a:r>
          </a:p>
          <a:p>
            <a:pPr lvl="0">
              <a:spcAft>
                <a:spcPts val="0"/>
              </a:spcAft>
              <a:buSzPct val="25000"/>
            </a:pPr>
            <a:r>
              <a:rPr lang="en-US" sz="1400" dirty="0"/>
              <a:t>	//LINK TO </a:t>
            </a:r>
            <a:r>
              <a:rPr lang="en-US" sz="1400" dirty="0" smtClean="0"/>
              <a:t> READ HERE</a:t>
            </a:r>
            <a:endParaRPr lang="en-US" sz="1400" dirty="0"/>
          </a:p>
          <a:p>
            <a:pPr lvl="0">
              <a:spcAft>
                <a:spcPts val="0"/>
              </a:spcAft>
              <a:buSzPct val="25000"/>
            </a:pPr>
            <a:r>
              <a:rPr lang="en-US" sz="1400" dirty="0"/>
              <a:t>} else {</a:t>
            </a:r>
          </a:p>
          <a:p>
            <a:pPr lvl="0">
              <a:spcAft>
                <a:spcPts val="0"/>
              </a:spcAft>
              <a:buSzPct val="25000"/>
            </a:pPr>
            <a:r>
              <a:rPr lang="en-US" sz="1400" dirty="0"/>
              <a:t>	echo "Try again!";</a:t>
            </a:r>
          </a:p>
          <a:p>
            <a:pPr lvl="0">
              <a:spcAft>
                <a:spcPts val="0"/>
              </a:spcAft>
              <a:buSzPct val="25000"/>
            </a:pPr>
            <a:r>
              <a:rPr lang="en-US" sz="1400" dirty="0"/>
              <a:t>}</a:t>
            </a:r>
            <a:endParaRPr lang="bg-BG" sz="1400" dirty="0"/>
          </a:p>
        </p:txBody>
      </p:sp>
      <p:sp>
        <p:nvSpPr>
          <p:cNvPr id="137" name="Shape 137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3600" b="1" dirty="0" smtClean="0">
                <a:solidFill>
                  <a:srgbClr val="FFFFFF"/>
                </a:solidFill>
              </a:rPr>
              <a:t>C reate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87825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95536" y="555526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br>
              <a:rPr lang="en-US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 </a:t>
            </a:r>
            <a:r>
              <a:rPr lang="en-US" sz="6000" b="1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ead</a:t>
            </a:r>
            <a:r>
              <a:rPr lang="en-US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br>
              <a:rPr lang="en-US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lang="en" sz="6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13159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bg-BG" dirty="0" smtClean="0">
                <a:solidFill>
                  <a:schemeClr val="bg2"/>
                </a:solidFill>
              </a:rPr>
              <a:t>Избираме записи от БД и ги отпечатваме в браузъра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– 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bg-BG" dirty="0" smtClean="0">
                <a:solidFill>
                  <a:schemeClr val="bg2"/>
                </a:solidFill>
              </a:rPr>
              <a:t>Използваме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dirty="0" smtClean="0">
                <a:solidFill>
                  <a:schemeClr val="bg2"/>
                </a:solidFill>
              </a:rPr>
              <a:t> query</a:t>
            </a:r>
            <a:endParaRPr lang="bg-BG" dirty="0" smtClean="0">
              <a:solidFill>
                <a:schemeClr val="bg2"/>
              </a:solidFill>
            </a:endParaRP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bg-BG" dirty="0" smtClean="0">
                <a:solidFill>
                  <a:schemeClr val="bg2"/>
                </a:solidFill>
              </a:rPr>
              <a:t>В случай, че използваме </a:t>
            </a:r>
            <a:r>
              <a:rPr lang="en-US" dirty="0" smtClean="0">
                <a:solidFill>
                  <a:schemeClr val="bg2"/>
                </a:solidFill>
              </a:rPr>
              <a:t>soft delete</a:t>
            </a:r>
            <a:r>
              <a:rPr lang="bg-BG" dirty="0">
                <a:solidFill>
                  <a:schemeClr val="bg2"/>
                </a:solidFill>
              </a:rPr>
              <a:t>,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bg-BG" dirty="0">
                <a:solidFill>
                  <a:schemeClr val="bg2"/>
                </a:solidFill>
              </a:rPr>
              <a:t>с</a:t>
            </a:r>
            <a:r>
              <a:rPr lang="bg-BG" dirty="0" smtClean="0">
                <a:solidFill>
                  <a:schemeClr val="bg2"/>
                </a:solidFill>
              </a:rPr>
              <a:t>електираме </a:t>
            </a:r>
            <a:r>
              <a:rPr lang="bg-BG" dirty="0" smtClean="0">
                <a:solidFill>
                  <a:schemeClr val="bg2"/>
                </a:solidFill>
              </a:rPr>
              <a:t>само  тези записи, които отговарят на условието </a:t>
            </a:r>
          </a:p>
          <a:p>
            <a:pPr lvl="0" indent="-6985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date_deleted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 NULL</a:t>
            </a:r>
            <a:r>
              <a:rPr lang="bg-BG" dirty="0" smtClean="0">
                <a:solidFill>
                  <a:schemeClr val="bg2"/>
                </a:solidFill>
              </a:rPr>
              <a:t>	</a:t>
            </a:r>
          </a:p>
          <a:p>
            <a:pPr lvl="0" indent="-6985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61111"/>
            </a:pPr>
            <a:endParaRPr lang="bg-BG" dirty="0">
              <a:solidFill>
                <a:schemeClr val="bg2"/>
              </a:solidFill>
            </a:endParaRPr>
          </a:p>
          <a:p>
            <a:pPr lvl="0" indent="-6985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dirty="0" smtClean="0">
                <a:solidFill>
                  <a:schemeClr val="bg2"/>
                </a:solidFill>
              </a:rPr>
              <a:t>! Добавяме бутон/линк</a:t>
            </a:r>
          </a:p>
          <a:p>
            <a:pPr lvl="0" indent="-6985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dirty="0" smtClean="0">
                <a:solidFill>
                  <a:schemeClr val="bg2"/>
                </a:solidFill>
              </a:rPr>
              <a:t>Промяна / </a:t>
            </a:r>
            <a:r>
              <a:rPr lang="en-US" dirty="0" smtClean="0">
                <a:solidFill>
                  <a:schemeClr val="bg2"/>
                </a:solidFill>
              </a:rPr>
              <a:t>Edit</a:t>
            </a:r>
            <a:endParaRPr lang="bg-BG" dirty="0" smtClean="0">
              <a:solidFill>
                <a:schemeClr val="bg2"/>
              </a:solidFill>
            </a:endParaRPr>
          </a:p>
          <a:p>
            <a:pPr lvl="0" indent="-6985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dirty="0" smtClean="0">
                <a:solidFill>
                  <a:schemeClr val="bg2"/>
                </a:solidFill>
              </a:rPr>
              <a:t>Изтриване</a:t>
            </a:r>
            <a:r>
              <a:rPr lang="en-US" dirty="0" smtClean="0">
                <a:solidFill>
                  <a:schemeClr val="bg2"/>
                </a:solidFill>
              </a:rPr>
              <a:t> /</a:t>
            </a:r>
            <a:r>
              <a:rPr lang="bg-BG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Delete</a:t>
            </a:r>
            <a:r>
              <a:rPr lang="bg-BG" dirty="0" smtClean="0">
                <a:solidFill>
                  <a:schemeClr val="bg2"/>
                </a:solidFill>
              </a:rPr>
              <a:t>			</a:t>
            </a:r>
          </a:p>
          <a:p>
            <a:pPr lvl="0" indent="-6985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dirty="0" smtClean="0">
                <a:solidFill>
                  <a:schemeClr val="bg2"/>
                </a:solidFill>
              </a:rPr>
              <a:t>С тях ще реализираме </a:t>
            </a:r>
          </a:p>
          <a:p>
            <a:pPr lvl="0" indent="-6985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U</a:t>
            </a:r>
            <a:r>
              <a:rPr lang="en-US" dirty="0" smtClean="0">
                <a:solidFill>
                  <a:schemeClr val="bg2"/>
                </a:solidFill>
              </a:rPr>
              <a:t>pdate </a:t>
            </a:r>
            <a:r>
              <a:rPr lang="bg-BG" dirty="0" smtClean="0">
                <a:solidFill>
                  <a:schemeClr val="bg2"/>
                </a:solidFill>
              </a:rPr>
              <a:t>и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bg2"/>
                </a:solidFill>
              </a:rPr>
              <a:t>elete</a:t>
            </a:r>
          </a:p>
          <a:p>
            <a:pPr lvl="0" indent="-69850">
              <a:spcAft>
                <a:spcPts val="0"/>
              </a:spcAft>
              <a:buClr>
                <a:schemeClr val="dk1"/>
              </a:buClr>
              <a:buSzPct val="61111"/>
            </a:pPr>
            <a:endParaRPr lang="en-US" b="1" dirty="0">
              <a:solidFill>
                <a:schemeClr val="bg2"/>
              </a:solidFill>
            </a:endParaRPr>
          </a:p>
          <a:p>
            <a:pPr lvl="0" indent="-69850">
              <a:spcAft>
                <a:spcPts val="0"/>
              </a:spcAft>
              <a:buClr>
                <a:schemeClr val="dk1"/>
              </a:buClr>
              <a:buSzPct val="61111"/>
            </a:pPr>
            <a:endParaRPr lang="bg-BG" b="1" dirty="0">
              <a:solidFill>
                <a:schemeClr val="bg2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0" y="30300"/>
            <a:ext cx="9144000" cy="703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200" b="1" dirty="0" smtClean="0">
                <a:solidFill>
                  <a:srgbClr val="FFFFFF"/>
                </a:solidFill>
              </a:rPr>
              <a:t>R </a:t>
            </a:r>
            <a:r>
              <a:rPr lang="en-US" sz="3200" b="1" dirty="0" err="1" smtClean="0">
                <a:solidFill>
                  <a:srgbClr val="FFFFFF"/>
                </a:solidFill>
              </a:rPr>
              <a:t>ead</a:t>
            </a:r>
            <a:endParaRPr lang="en" sz="3200" b="1" dirty="0">
              <a:solidFill>
                <a:srgbClr val="FFFFFF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636604"/>
            <a:ext cx="4439270" cy="733527"/>
          </a:xfrm>
          <a:prstGeom prst="rect">
            <a:avLst/>
          </a:prstGeom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44" y="3795886"/>
            <a:ext cx="595395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9360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615</Words>
  <Application>Microsoft Office PowerPoint</Application>
  <PresentationFormat>Презентация на цял екран (16:9)</PresentationFormat>
  <Paragraphs>146</Paragraphs>
  <Slides>19</Slides>
  <Notes>19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19</vt:i4>
      </vt:variant>
    </vt:vector>
  </HeadingPairs>
  <TitlesOfParts>
    <vt:vector size="23" baseType="lpstr">
      <vt:lpstr>Arial</vt:lpstr>
      <vt:lpstr>Calibri</vt:lpstr>
      <vt:lpstr>Syncopate</vt:lpstr>
      <vt:lpstr>simple-light-2</vt:lpstr>
      <vt:lpstr>web разработка</vt:lpstr>
      <vt:lpstr>Презентация на PowerPoint</vt:lpstr>
      <vt:lpstr>C R U D</vt:lpstr>
      <vt:lpstr>Презентация на PowerPoint</vt:lpstr>
      <vt:lpstr>C reate R U D</vt:lpstr>
      <vt:lpstr>Презентация на PowerPoint</vt:lpstr>
      <vt:lpstr>Презентация на PowerPoint</vt:lpstr>
      <vt:lpstr>C R ead U D</vt:lpstr>
      <vt:lpstr>Презентация на PowerPoint</vt:lpstr>
      <vt:lpstr>Презентация на PowerPoint</vt:lpstr>
      <vt:lpstr>C R U pdate D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      </vt:lpstr>
      <vt:lpstr>Презентация на PowerPoint</vt:lpstr>
      <vt:lpstr>      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разработка</dc:title>
  <dc:creator>user</dc:creator>
  <cp:lastModifiedBy>Ariel</cp:lastModifiedBy>
  <cp:revision>45</cp:revision>
  <dcterms:modified xsi:type="dcterms:W3CDTF">2019-02-16T08:55:02Z</dcterms:modified>
</cp:coreProperties>
</file>