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83" r:id="rId11"/>
    <p:sldId id="284" r:id="rId12"/>
    <p:sldId id="267" r:id="rId13"/>
    <p:sldId id="285" r:id="rId14"/>
    <p:sldId id="286" r:id="rId15"/>
    <p:sldId id="287" r:id="rId16"/>
    <p:sldId id="270" r:id="rId17"/>
    <p:sldId id="271" r:id="rId18"/>
    <p:sldId id="272" r:id="rId19"/>
    <p:sldId id="273" r:id="rId20"/>
    <p:sldId id="274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1A50165F-EAE2-4F22-9CE6-6BBB35CFE699}">
          <p14:sldIdLst>
            <p14:sldId id="256"/>
            <p14:sldId id="257"/>
            <p14:sldId id="258"/>
            <p14:sldId id="288"/>
          </p14:sldIdLst>
        </p14:section>
        <p14:section name="Course Objectives &amp; Program" id="{EBE7691A-1DE7-45B4-A635-01AB576AF068}">
          <p14:sldIdLst>
            <p14:sldId id="259"/>
            <p14:sldId id="260"/>
            <p14:sldId id="261"/>
            <p14:sldId id="262"/>
          </p14:sldIdLst>
        </p14:section>
        <p14:section name="The Training Team" id="{92C5F4F9-0502-4665-9687-C5CFBE08D516}">
          <p14:sldIdLst>
            <p14:sldId id="263"/>
            <p14:sldId id="283"/>
            <p14:sldId id="284"/>
          </p14:sldIdLst>
        </p14:section>
        <p14:section name="Course Organization" id="{63C12106-4BC1-46CC-8545-57CEB6D89B6C}">
          <p14:sldIdLst>
            <p14:sldId id="267"/>
            <p14:sldId id="285"/>
            <p14:sldId id="286"/>
            <p14:sldId id="287"/>
            <p14:sldId id="270"/>
          </p14:sldIdLst>
        </p14:section>
        <p14:section name="Resources" id="{43B9E4D7-6F9A-4A98-98BC-22143BD306A9}">
          <p14:sldIdLst>
            <p14:sldId id="271"/>
            <p14:sldId id="272"/>
            <p14:sldId id="273"/>
            <p14:sldId id="274"/>
          </p14:sldIdLst>
        </p14:section>
        <p14:section name="Conclusion" id="{5E3F5EFF-2228-450D-AA19-E0C85EABD6BE}">
          <p14:sldIdLst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85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627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36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88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23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rayaniliev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product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015/spring-data-october-20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ftuni.bg/forum/categories/78/databases-advanced-hibernate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softuni.bg/trainings/2089/databases-frameworks-hibernate-and-spring-data-october-201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97093"/>
            <a:ext cx="3376772" cy="32684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2561" y="4876800"/>
            <a:ext cx="2950749" cy="506796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2561" y="5368740"/>
            <a:ext cx="2950749" cy="444793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6744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 err="1"/>
              <a:t>Trayan</a:t>
            </a:r>
            <a:r>
              <a:rPr lang="en-US" dirty="0"/>
              <a:t> </a:t>
            </a:r>
            <a:r>
              <a:rPr lang="en-US" dirty="0" err="1"/>
              <a:t>Iliev</a:t>
            </a:r>
            <a:endParaRPr lang="en-US" sz="66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66" y="1359000"/>
            <a:ext cx="3792588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-11400" y="1225565"/>
            <a:ext cx="7962997" cy="52578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 smtClean="0">
                <a:solidFill>
                  <a:schemeClr val="bg1"/>
                </a:solidFill>
              </a:rPr>
              <a:t>Developer of end-to-end reactive full-stack applications </a:t>
            </a:r>
            <a:r>
              <a:rPr lang="en-US" sz="2000" dirty="0" smtClean="0"/>
              <a:t>and services using    ES, </a:t>
            </a:r>
            <a:r>
              <a:rPr lang="en-US" sz="2000" dirty="0" err="1" smtClean="0"/>
              <a:t>TypeScript</a:t>
            </a:r>
            <a:r>
              <a:rPr lang="en-US" sz="2000" dirty="0" smtClean="0"/>
              <a:t>, Angular, React and Vue.js clients, and Spring 5, Reactor,          Kafka, Pulsar, </a:t>
            </a:r>
            <a:r>
              <a:rPr lang="en-US" sz="2000" dirty="0" err="1" smtClean="0"/>
              <a:t>RabbitMQ</a:t>
            </a:r>
            <a:r>
              <a:rPr lang="en-US" sz="2000" dirty="0" smtClean="0"/>
              <a:t>, Express and Java EE back-ends.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 smtClean="0">
                <a:solidFill>
                  <a:schemeClr val="bg1"/>
                </a:solidFill>
              </a:rPr>
              <a:t>15+ years of software development experience </a:t>
            </a:r>
            <a:r>
              <a:rPr lang="en-US" sz="2000" dirty="0" smtClean="0"/>
              <a:t>and 12+ years experience as enterprise IT trainer</a:t>
            </a:r>
            <a:r>
              <a:rPr lang="bg-BG" sz="2000" dirty="0" smtClean="0"/>
              <a:t> </a:t>
            </a:r>
            <a:r>
              <a:rPr lang="en-US" sz="2000" dirty="0" smtClean="0"/>
              <a:t>- </a:t>
            </a:r>
            <a:r>
              <a:rPr lang="en-US" sz="2000" dirty="0" smtClean="0">
                <a:hlinkClick r:id="rId3"/>
              </a:rPr>
              <a:t>https://www.linkedin.com/in/trayaniliev/</a:t>
            </a:r>
            <a:r>
              <a:rPr lang="en-US" sz="2000" dirty="0" smtClean="0"/>
              <a:t>.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 smtClean="0">
                <a:solidFill>
                  <a:schemeClr val="bg1"/>
                </a:solidFill>
              </a:rPr>
              <a:t>CEO of IPT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– Intellectual Products &amp; Technologies - </a:t>
            </a:r>
            <a:r>
              <a:rPr lang="en-US" sz="2000" dirty="0" smtClean="0">
                <a:hlinkClick r:id="rId4"/>
              </a:rPr>
              <a:t>http://iproduct.org/</a:t>
            </a:r>
            <a:r>
              <a:rPr lang="en-US" sz="2000" dirty="0" smtClean="0"/>
              <a:t> –      training and consultancy company, focused on novelties in front-end and      REST/ </a:t>
            </a:r>
            <a:r>
              <a:rPr lang="en-US" sz="2000" dirty="0" err="1" smtClean="0"/>
              <a:t>gRPC</a:t>
            </a:r>
            <a:r>
              <a:rPr lang="en-US" sz="2000" dirty="0" smtClean="0"/>
              <a:t>/ </a:t>
            </a:r>
            <a:r>
              <a:rPr lang="en-US" sz="2000" dirty="0" err="1" smtClean="0"/>
              <a:t>GraphQL</a:t>
            </a:r>
            <a:r>
              <a:rPr lang="en-US" sz="2000" dirty="0" smtClean="0"/>
              <a:t> backend development – reactive UI, end-to-end             reactive programming, distributed event stream processing, real-time           micro-service architectures.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 smtClean="0">
                <a:solidFill>
                  <a:schemeClr val="bg1"/>
                </a:solidFill>
              </a:rPr>
              <a:t>Has presentations on local developer conferences </a:t>
            </a:r>
            <a:r>
              <a:rPr lang="en-US" sz="2000" dirty="0" smtClean="0"/>
              <a:t>such as </a:t>
            </a:r>
            <a:r>
              <a:rPr lang="en-US" sz="2000" dirty="0" err="1" smtClean="0"/>
              <a:t>Voxxed</a:t>
            </a:r>
            <a:r>
              <a:rPr lang="en-US" sz="2000" dirty="0" smtClean="0"/>
              <a:t> Days, </a:t>
            </a:r>
            <a:r>
              <a:rPr lang="bg-BG" sz="2000" dirty="0" smtClean="0"/>
              <a:t>        </a:t>
            </a:r>
            <a:r>
              <a:rPr lang="en-US" sz="2000" dirty="0" err="1" smtClean="0"/>
              <a:t>jPrime</a:t>
            </a:r>
            <a:r>
              <a:rPr lang="en-US" sz="2000" dirty="0" smtClean="0"/>
              <a:t>, </a:t>
            </a:r>
            <a:r>
              <a:rPr lang="en-US" sz="2000" dirty="0" err="1" smtClean="0"/>
              <a:t>jProfessionals</a:t>
            </a:r>
            <a:r>
              <a:rPr lang="en-US" sz="2000" dirty="0" smtClean="0"/>
              <a:t>, BGOUG, on topics like Spring 5, Reactor, SOA &amp; REST, CDI,   Java EE, React, Angular, Ionic, </a:t>
            </a:r>
            <a:r>
              <a:rPr lang="en-US" sz="2000" dirty="0" err="1" smtClean="0"/>
              <a:t>RxJS</a:t>
            </a:r>
            <a:r>
              <a:rPr lang="en-US" sz="2000" dirty="0" smtClean="0"/>
              <a:t>, reactive and high-performance java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 smtClean="0">
                <a:solidFill>
                  <a:schemeClr val="bg1"/>
                </a:solidFill>
              </a:rPr>
              <a:t>He is robotics / smart-things/ </a:t>
            </a:r>
            <a:r>
              <a:rPr lang="en-US" sz="2000" b="1" dirty="0" err="1" smtClean="0">
                <a:solidFill>
                  <a:schemeClr val="bg1"/>
                </a:solidFill>
              </a:rPr>
              <a:t>IoT</a:t>
            </a:r>
            <a:r>
              <a:rPr lang="en-US" sz="2000" b="1" dirty="0" smtClean="0">
                <a:solidFill>
                  <a:schemeClr val="bg1"/>
                </a:solidFill>
              </a:rPr>
              <a:t> enthusiast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and organizes </a:t>
            </a:r>
            <a:r>
              <a:rPr lang="en-US" sz="2000" dirty="0" err="1" smtClean="0"/>
              <a:t>RoboLearn</a:t>
            </a:r>
            <a:r>
              <a:rPr lang="en-US" sz="2000" dirty="0" smtClean="0"/>
              <a:t>          hackathons in Sofia.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0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BDF4E-D459-41BB-BACF-F86EDF752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Technical Trainer @ </a:t>
            </a:r>
            <a:r>
              <a:rPr lang="en-US" dirty="0" err="1" smtClean="0"/>
              <a:t>SoftUni</a:t>
            </a:r>
            <a:endParaRPr lang="en-US" dirty="0" smtClean="0"/>
          </a:p>
          <a:p>
            <a:r>
              <a:rPr lang="en-US" dirty="0" smtClean="0"/>
              <a:t>Team Lead of:</a:t>
            </a:r>
          </a:p>
          <a:p>
            <a:pPr lvl="1"/>
            <a:r>
              <a:rPr lang="en-US" dirty="0" smtClean="0"/>
              <a:t>Java DB Module January 2020</a:t>
            </a:r>
          </a:p>
          <a:p>
            <a:pPr lvl="1"/>
            <a:r>
              <a:rPr lang="en-US" dirty="0" smtClean="0"/>
              <a:t>Java Web Module May 2020</a:t>
            </a:r>
          </a:p>
          <a:p>
            <a:r>
              <a:rPr lang="en-US" dirty="0"/>
              <a:t>Experience with MySQL , </a:t>
            </a:r>
            <a:r>
              <a:rPr lang="en-US" dirty="0" smtClean="0"/>
              <a:t>Hibernate,</a:t>
            </a:r>
            <a:br>
              <a:rPr lang="en-US" dirty="0" smtClean="0"/>
            </a:br>
            <a:r>
              <a:rPr lang="en-US" dirty="0" smtClean="0"/>
              <a:t>Spring MVC</a:t>
            </a:r>
          </a:p>
          <a:p>
            <a:r>
              <a:rPr lang="en-US" dirty="0"/>
              <a:t>Interested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Java</a:t>
            </a:r>
            <a:r>
              <a:rPr lang="en-US" dirty="0"/>
              <a:t>, JavaScript, </a:t>
            </a:r>
            <a:r>
              <a:rPr lang="en-US" dirty="0" smtClean="0"/>
              <a:t>Angular, </a:t>
            </a:r>
            <a:r>
              <a:rPr lang="en-US" dirty="0" err="1" smtClean="0"/>
              <a:t>Kotlin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57246-A907-4C98-B8CE-AF6DAE3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Chavdar Mitkov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2A6A-6AFB-4AC8-BE4A-2B564C2ED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1629000"/>
            <a:ext cx="3625412" cy="365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3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Organization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DB Module – Timeline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77" y="1990563"/>
            <a:ext cx="8030694" cy="532600"/>
            <a:chOff x="511822" y="1838163"/>
            <a:chExt cx="6573425" cy="5326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23174" y="198229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852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5844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57495" y="150489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14-Sep-2020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625626" y="1504890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19-Oct-2020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044889" y="1504890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02-Dec-2020</a:t>
            </a:r>
            <a:endParaRPr lang="en-US" sz="2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76C2E1-7160-4C4B-A0F9-5C0DB95BE884}"/>
              </a:ext>
            </a:extLst>
          </p:cNvPr>
          <p:cNvCxnSpPr/>
          <p:nvPr/>
        </p:nvCxnSpPr>
        <p:spPr>
          <a:xfrm>
            <a:off x="6867238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930140" y="2876044"/>
            <a:ext cx="2911092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MySQL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4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9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14-Sep-2020</a:t>
            </a:r>
            <a:r>
              <a:rPr lang="en-GB" sz="2000" b="1" dirty="0">
                <a:solidFill>
                  <a:srgbClr val="FFFFFF"/>
                </a:solidFill>
              </a:rPr>
              <a:t/>
            </a:r>
            <a:br>
              <a:rPr lang="en-GB" sz="2000" b="1" dirty="0">
                <a:solidFill>
                  <a:srgbClr val="FFFFFF"/>
                </a:solidFill>
              </a:rPr>
            </a:br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</a:rPr>
              <a:t>18-Oct-2020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4930840" y="2876044"/>
            <a:ext cx="330799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Spring Data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15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19-Oct-2020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</a:rPr>
              <a:t>28-Nov-2020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8311327" y="2876044"/>
            <a:ext cx="1828785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Re-Take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Exams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72477" y="2249541"/>
            <a:ext cx="8030694" cy="73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32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99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r>
              <a:rPr lang="bg-BG" sz="2400" b="1" dirty="0"/>
              <a:t/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365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 page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softuni.bg</a:t>
            </a:r>
          </a:p>
          <a:p>
            <a:pPr>
              <a:spcBef>
                <a:spcPts val="2400"/>
              </a:spcBef>
            </a:pPr>
            <a:r>
              <a:rPr lang="en-US" dirty="0"/>
              <a:t>Exam - Project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83" y="2093608"/>
            <a:ext cx="3925676" cy="3733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9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Resources</a:t>
            </a:r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What We Need Additionally?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DB 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2100048"/>
            <a:ext cx="9158401" cy="65164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dirty="0">
                <a:hlinkClick r:id="rId3"/>
              </a:rPr>
              <a:t>https://softuni.bg/trainings/3015/spring-data-october-2020</a:t>
            </a:r>
            <a:endParaRPr lang="en-US" sz="2400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259" y="434965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738627"/>
            <a:ext cx="1374490" cy="1374490"/>
          </a:xfrm>
          <a:prstGeom prst="rect">
            <a:avLst/>
          </a:prstGeom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757952"/>
            <a:ext cx="915840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6"/>
              </a:rPr>
              <a:t>https://softuni.bg/forum/categories/78/databases-advanced-hibernate</a:t>
            </a:r>
            <a:endParaRPr lang="en-US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assignments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MySQL </a:t>
            </a:r>
            <a:r>
              <a:rPr lang="en-US" dirty="0"/>
              <a:t>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3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Training </a:t>
            </a:r>
            <a:r>
              <a:rPr lang="en-US" dirty="0"/>
              <a:t>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9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</a:t>
            </a:r>
            <a:r>
              <a:rPr lang="en-US" b="1" dirty="0">
                <a:solidFill>
                  <a:schemeClr val="bg1"/>
                </a:solidFill>
              </a:rPr>
              <a:t>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0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9600" b="1" noProof="1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874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8C1A8FB7-C813-4D27-A30A-0E0F7C0D836C}"/>
              </a:ext>
            </a:extLst>
          </p:cNvPr>
          <p:cNvGrpSpPr/>
          <p:nvPr/>
        </p:nvGrpSpPr>
        <p:grpSpPr>
          <a:xfrm>
            <a:off x="3401290" y="228600"/>
            <a:ext cx="4826771" cy="4495800"/>
            <a:chOff x="3197527" y="-89863"/>
            <a:chExt cx="4826771" cy="4495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98" y="-89863"/>
              <a:ext cx="4495800" cy="4495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527" y="2689710"/>
              <a:ext cx="1385455" cy="1385455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1510925" y="5589000"/>
            <a:ext cx="8938472" cy="774883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dirty="0"/>
              <a:t>Spring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Course Objectives &amp; Program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9180599" cy="5173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/>
              <a:t>course covers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Connecting to local DB instance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ORM, Hibernate and Spring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Code-First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Patterns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Working with data in other formats (XML, JSON)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54" y="1578862"/>
            <a:ext cx="1905000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365" y="3613483"/>
            <a:ext cx="2032892" cy="203289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71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Database Access With JDBC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ORM Fundamentals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Introduction to Hibernate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Hibernate Code First</a:t>
            </a:r>
          </a:p>
          <a:p>
            <a:pPr>
              <a:lnSpc>
                <a:spcPct val="100000"/>
              </a:lnSpc>
            </a:pPr>
            <a:r>
              <a:rPr lang="en-GB" sz="3600" dirty="0" smtClean="0"/>
              <a:t>Introduction to Spring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Spring Data Intro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546436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7" y="333948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5808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Spring Data Advanced Querying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Spring Data Auto Mapping Objects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JSON Processing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XML </a:t>
            </a:r>
            <a:r>
              <a:rPr lang="en-US" sz="3600" dirty="0" smtClean="0"/>
              <a:t>Processing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Exam </a:t>
            </a:r>
            <a:r>
              <a:rPr lang="en-US" sz="3600" dirty="0" smtClean="0"/>
              <a:t>Preparations</a:t>
            </a:r>
          </a:p>
          <a:p>
            <a:pPr>
              <a:lnSpc>
                <a:spcPct val="100000"/>
              </a:lnSpc>
            </a:pPr>
            <a:r>
              <a:rPr lang="en-GB" sz="3600" dirty="0" smtClean="0"/>
              <a:t>Workshop – MVC Project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 (2)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82" y="1546436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27" y="3339489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5808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3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Training Team</a:t>
            </a:r>
          </a:p>
        </p:txBody>
      </p:sp>
    </p:spTree>
    <p:extLst>
      <p:ext uri="{BB962C8B-B14F-4D97-AF65-F5344CB8AC3E}">
        <p14:creationId xmlns:p14="http://schemas.microsoft.com/office/powerpoint/2010/main" val="1665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741</Words>
  <Application>Microsoft Office PowerPoint</Application>
  <PresentationFormat>Widescreen</PresentationFormat>
  <Paragraphs>153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Data</vt:lpstr>
      <vt:lpstr>Table of Contents</vt:lpstr>
      <vt:lpstr>Questions</vt:lpstr>
      <vt:lpstr>SoftUni Diamond Partners</vt:lpstr>
      <vt:lpstr>Course Objectives &amp; Program</vt:lpstr>
      <vt:lpstr>Course Objectives</vt:lpstr>
      <vt:lpstr>Course Topics</vt:lpstr>
      <vt:lpstr>Course Topics (2)</vt:lpstr>
      <vt:lpstr>The Training Team</vt:lpstr>
      <vt:lpstr>Trayan Iliev</vt:lpstr>
      <vt:lpstr>Chavdar Mitkov</vt:lpstr>
      <vt:lpstr>Course Organization</vt:lpstr>
      <vt:lpstr>Java DB Module – Timeline</vt:lpstr>
      <vt:lpstr>SoftUni Certificate</vt:lpstr>
      <vt:lpstr>CPE Certificate</vt:lpstr>
      <vt:lpstr>Homework Assignments &amp; Exercises</vt:lpstr>
      <vt:lpstr>Resources</vt:lpstr>
      <vt:lpstr>Java DB Course Web Site, Forum and FB Group</vt:lpstr>
      <vt:lpstr>The MySQL Slides and Videos</vt:lpstr>
      <vt:lpstr>Learn to Search in Internet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advanced: Course Introduction</dc:title>
  <dc:subject>Programming Fundamentals Course</dc:subject>
  <dc:creator>Software University</dc:creator>
  <cp:keywords>Entity framework; Hibernate; ADO.NET; JDBC; programming; Databases; course; SoftUni; Software University</cp:keywords>
  <dc:description>© SoftUni – https://about.softuni.bg/
© Software University – https://softuni.bg
Copyrighted document. Unauthorized copy, reproduction or use is not permitted.</dc:description>
  <cp:lastModifiedBy>asdf</cp:lastModifiedBy>
  <cp:revision>33</cp:revision>
  <dcterms:created xsi:type="dcterms:W3CDTF">2018-05-23T13:08:44Z</dcterms:created>
  <dcterms:modified xsi:type="dcterms:W3CDTF">2020-10-19T10:19:10Z</dcterms:modified>
  <cp:category>computer programming;programming;Databases</cp:category>
</cp:coreProperties>
</file>