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5"/>
  </p:notesMasterIdLst>
  <p:sldIdLst>
    <p:sldId id="256" r:id="rId2"/>
    <p:sldId id="265" r:id="rId3"/>
    <p:sldId id="267" r:id="rId4"/>
    <p:sldId id="257" r:id="rId5"/>
    <p:sldId id="259" r:id="rId6"/>
    <p:sldId id="258" r:id="rId7"/>
    <p:sldId id="260" r:id="rId8"/>
    <p:sldId id="266" r:id="rId9"/>
    <p:sldId id="261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46F93D1-4477-4F43-8F5E-0711C75804CF}" type="datetimeFigureOut">
              <a:rPr lang="bg-BG"/>
              <a:pPr>
                <a:defRPr/>
              </a:pPr>
              <a:t>17.10.2023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bg-BG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96315-0D5D-4631-93C2-6C32C4E4A0CB}" type="slidenum">
              <a:rPr lang="bg-BG" altLang="en-US"/>
              <a:pPr/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bg-BG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C8EAF4-25DE-4F42-A1E3-B6E88BDFA86A}" type="slidenum">
              <a:rPr lang="bg-BG" altLang="en-US"/>
              <a:pPr eaLnBrk="1" hangingPunct="1"/>
              <a:t>8</a:t>
            </a:fld>
            <a:endParaRPr lang="bg-B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altLang="bg-BG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7FE84ED-DF7C-4BE1-8BEB-17B0699C27A5}" type="slidenum">
              <a:rPr lang="bg-BG" altLang="bg-BG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bg-BG" altLang="bg-BG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31B23-6E67-4408-AD38-9345C365E1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6159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B0C67-E871-4C5A-9C99-48ED4C8654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73343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3F697-4EF6-47A9-98BF-246424B775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5561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70F65-968E-4983-8088-BF0424874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74844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6C38D-8F9A-49CD-A1DC-F88884471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285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3029E-0DBE-422C-9BDC-5BF7BACD9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45333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8EB61-A3CC-4214-8D55-C780273C0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565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5667C-1C4D-4267-ABD6-FB933725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138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1CD94-A0E3-442F-B739-A4A9FBF0B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4799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6F3A7-4A4E-42E4-9ED8-CD8EB14178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81105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7FAA4-3318-4F2A-AB7C-F4BB763B8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9335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E80F2-1751-410E-8DCE-E1AD93DD1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957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C3C9C0-D351-4CBC-8040-5D969601E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1495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1341438" cy="914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72B5D10-8B53-44C2-8A5B-56FD608267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edrawsoft.com/LAN-Diagrams.ph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bg-BG" altLang="bg-BG" smtClean="0"/>
              <a:t>Компютърни мрежи</a:t>
            </a:r>
            <a:endParaRPr lang="en-US" altLang="bg-BG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bg-BG" altLang="bg-BG" smtClean="0"/>
              <a:t>Същност и класификация</a:t>
            </a:r>
            <a:endParaRPr lang="en-US" altLang="bg-BG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0"/>
            <a:ext cx="7000875" cy="857250"/>
          </a:xfrm>
        </p:spPr>
        <p:txBody>
          <a:bodyPr/>
          <a:lstStyle/>
          <a:p>
            <a:pPr algn="l" eaLnBrk="1" hangingPunct="1"/>
            <a:r>
              <a:rPr lang="bg-BG" altLang="bg-BG" sz="3200" smtClean="0"/>
              <a:t>6. Мрежов хардуер</a:t>
            </a:r>
            <a:endParaRPr lang="en-US" altLang="bg-BG" sz="320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85875" y="1285875"/>
            <a:ext cx="5643563" cy="749300"/>
          </a:xfrm>
          <a:noFill/>
        </p:spPr>
        <p:txBody>
          <a:bodyPr/>
          <a:lstStyle/>
          <a:p>
            <a:pPr eaLnBrk="1" hangingPunct="1"/>
            <a:r>
              <a:rPr lang="bg-BG" altLang="bg-BG" sz="2200" b="1" smtClean="0"/>
              <a:t>Мрежова карта</a:t>
            </a:r>
            <a:r>
              <a:rPr lang="bg-BG" altLang="bg-BG" sz="2200" smtClean="0"/>
              <a:t> – платка, която осъществява връзката на компютъра към локалната мрежа</a:t>
            </a:r>
            <a:r>
              <a:rPr lang="bg-BG" altLang="bg-BG" sz="2400" smtClean="0"/>
              <a:t>.</a:t>
            </a:r>
            <a:endParaRPr lang="en-US" altLang="bg-BG" sz="2400" smtClean="0"/>
          </a:p>
        </p:txBody>
      </p:sp>
      <p:pic>
        <p:nvPicPr>
          <p:cNvPr id="13322" name="Picture 10" descr="Lan car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88913"/>
            <a:ext cx="28257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 descr="16_Port_10_100M_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5" b="24445"/>
          <a:stretch>
            <a:fillRect/>
          </a:stretch>
        </p:blipFill>
        <p:spPr bwMode="auto">
          <a:xfrm>
            <a:off x="6740525" y="3643313"/>
            <a:ext cx="24098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4" descr="linksys-wrt100-rangeplus-router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941888"/>
            <a:ext cx="202406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285875" y="2608263"/>
            <a:ext cx="5159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2200" b="1"/>
              <a:t>Hub</a:t>
            </a:r>
            <a:r>
              <a:rPr lang="bg-BG" altLang="bg-BG" sz="2200" b="1"/>
              <a:t> (концентратор)</a:t>
            </a:r>
            <a:r>
              <a:rPr lang="bg-BG" altLang="bg-BG" sz="2200"/>
              <a:t> – служи като свързваща точка в мрежата.</a:t>
            </a:r>
            <a:endParaRPr lang="en-US" altLang="bg-BG" sz="2200" b="1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285875" y="3500438"/>
            <a:ext cx="62865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2200" b="1"/>
              <a:t>Switch </a:t>
            </a:r>
            <a:r>
              <a:rPr lang="bg-BG" altLang="bg-BG" sz="2200" b="1"/>
              <a:t>(мрежов комутатор)</a:t>
            </a:r>
            <a:r>
              <a:rPr lang="bg-BG" altLang="bg-BG" sz="2200"/>
              <a:t> – има същата роля като концентратора, но е по-ефективен, защото е комбинация от хардуерно устройство и софтуер.</a:t>
            </a:r>
            <a:endParaRPr lang="bg-BG" altLang="bg-BG" sz="2200" b="1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285875" y="5143500"/>
            <a:ext cx="65008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bg-BG" sz="2200" b="1"/>
              <a:t>Router (</a:t>
            </a:r>
            <a:r>
              <a:rPr lang="bg-BG" altLang="bg-BG" sz="2200" b="1"/>
              <a:t>маршрутизатор</a:t>
            </a:r>
            <a:r>
              <a:rPr lang="en-US" altLang="bg-BG" sz="2200" b="1"/>
              <a:t>)</a:t>
            </a:r>
            <a:r>
              <a:rPr lang="bg-BG" altLang="bg-BG" sz="2200"/>
              <a:t> – използват се за разделяне на големи локални мрежи на подмрежи, а също и за свързване на отдалечени </a:t>
            </a:r>
            <a:r>
              <a:rPr lang="en-US" altLang="bg-BG" sz="2200"/>
              <a:t>LAN</a:t>
            </a:r>
            <a:r>
              <a:rPr lang="bg-BG" altLang="bg-BG" sz="2200"/>
              <a:t> и мрежи от различен тип.</a:t>
            </a:r>
            <a:r>
              <a:rPr lang="en-US" altLang="bg-BG" sz="2400"/>
              <a:t> </a:t>
            </a:r>
            <a:endParaRPr lang="en-US" altLang="bg-BG" sz="2400" b="1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357313" y="857250"/>
            <a:ext cx="4857750" cy="1588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299" name="Picture 12" descr="http://2.bp.blogspot.com/_OsO3nGkO6Xw/TROPlsNJxEI/AAAAAAAAADM/ykqDltZT1c4/s1600/Pos_S-Hub_900041_8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2165350"/>
            <a:ext cx="157003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27" grpId="0" autoUpdateAnimBg="0"/>
      <p:bldP spid="13328" grpId="0" autoUpdateAnimBg="0"/>
      <p:bldP spid="133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Switch-Hub -Router - diagram"/>
          <p:cNvPicPr>
            <a:picLocks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75" y="571500"/>
            <a:ext cx="7939088" cy="5248275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50"/>
          <p:cNvSpPr>
            <a:spLocks noGrp="1" noChangeArrowheads="1"/>
          </p:cNvSpPr>
          <p:nvPr>
            <p:ph type="title"/>
          </p:nvPr>
        </p:nvSpPr>
        <p:spPr>
          <a:xfrm>
            <a:off x="2143125" y="274638"/>
            <a:ext cx="5214938" cy="868362"/>
          </a:xfrm>
        </p:spPr>
        <p:txBody>
          <a:bodyPr/>
          <a:lstStyle/>
          <a:p>
            <a:pPr eaLnBrk="1" hangingPunct="1"/>
            <a:r>
              <a:rPr lang="bg-BG" altLang="bg-BG" sz="3600" smtClean="0"/>
              <a:t>Кръстословица</a:t>
            </a:r>
            <a:endParaRPr lang="en-US" altLang="bg-BG" sz="3600" smtClean="0"/>
          </a:p>
        </p:txBody>
      </p:sp>
      <p:pic>
        <p:nvPicPr>
          <p:cNvPr id="14339" name="Picture 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5" t="11333" r="18307" b="56625"/>
          <a:stretch>
            <a:fillRect/>
          </a:stretch>
        </p:blipFill>
        <p:spPr bwMode="auto">
          <a:xfrm>
            <a:off x="677863" y="1285875"/>
            <a:ext cx="8466137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643063" y="5500688"/>
            <a:ext cx="70008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2400"/>
              <a:t>Попълнете кръстословицата, като използвате английските термини: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63" y="360363"/>
            <a:ext cx="7143750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bg-BG" b="1" dirty="0">
                <a:latin typeface="Arial" charset="0"/>
                <a:cs typeface="Arial" charset="0"/>
              </a:rPr>
              <a:t>Хоризонтално: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bg-BG" dirty="0">
                <a:latin typeface="Arial" charset="0"/>
                <a:cs typeface="Arial" charset="0"/>
              </a:rPr>
              <a:t>Два или повече компютъра, свързани с помощта на необходимия за целта хардуер.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bg-BG" dirty="0">
                <a:latin typeface="Arial" charset="0"/>
                <a:cs typeface="Arial" charset="0"/>
              </a:rPr>
              <a:t> Софтуерно реализирани правила за предаване на данни в компютърна мрежа (мн. число). 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bg-BG" dirty="0">
                <a:latin typeface="Arial" charset="0"/>
                <a:cs typeface="Arial" charset="0"/>
              </a:rPr>
              <a:t>Компютър, който предоставя на други компютри включени в мрежата данни, услуги и периферни устройства.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bg-BG" dirty="0">
                <a:latin typeface="Arial" charset="0"/>
                <a:cs typeface="Arial" charset="0"/>
              </a:rPr>
              <a:t>Потребителски компютър, който е свързан в мрежата и по този начин може да използва услугите, предоставени от нея.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bg-BG" dirty="0">
                <a:latin typeface="Arial" charset="0"/>
                <a:cs typeface="Arial" charset="0"/>
              </a:rPr>
              <a:t>Начин на физическо разположение и връзка между устройства в мрежата.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3063" y="3857625"/>
            <a:ext cx="714375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bg-BG" b="1" dirty="0">
                <a:latin typeface="Arial" charset="0"/>
                <a:cs typeface="Arial" charset="0"/>
              </a:rPr>
              <a:t>Вертикално:</a:t>
            </a:r>
          </a:p>
          <a:p>
            <a:pPr marL="342900" indent="-342900" algn="l">
              <a:buFont typeface="+mj-lt"/>
              <a:buAutoNum type="arabicPeriod" startAt="6"/>
              <a:defRPr/>
            </a:pPr>
            <a:r>
              <a:rPr lang="bg-BG" dirty="0">
                <a:latin typeface="Arial" charset="0"/>
                <a:cs typeface="Arial" charset="0"/>
              </a:rPr>
              <a:t>Мрежово устройство за свързване на мрежи от различен тип.</a:t>
            </a:r>
          </a:p>
          <a:p>
            <a:pPr marL="342900" indent="-342900" algn="l">
              <a:buFont typeface="+mj-lt"/>
              <a:buAutoNum type="arabicPeriod" startAt="6"/>
              <a:defRPr/>
            </a:pPr>
            <a:r>
              <a:rPr lang="bg-BG" dirty="0">
                <a:latin typeface="Arial" charset="0"/>
                <a:cs typeface="Arial" charset="0"/>
              </a:rPr>
              <a:t>Мрежова топология, при която всички устройства са свързани към устройство, разпределящо сигналите между отделните компютри.</a:t>
            </a:r>
          </a:p>
          <a:p>
            <a:pPr marL="342900" indent="-342900" algn="l">
              <a:buFont typeface="+mj-lt"/>
              <a:buAutoNum type="arabicPeriod" startAt="6"/>
              <a:defRPr/>
            </a:pPr>
            <a:r>
              <a:rPr lang="bg-BG" dirty="0">
                <a:latin typeface="Arial" charset="0"/>
                <a:cs typeface="Arial" charset="0"/>
              </a:rPr>
              <a:t>Най-популярната мрежова архитектура.</a:t>
            </a:r>
          </a:p>
          <a:p>
            <a:pPr marL="342900" indent="-342900" algn="l">
              <a:buFont typeface="+mj-lt"/>
              <a:buAutoNum type="arabicPeriod" startAt="6"/>
              <a:defRPr/>
            </a:pPr>
            <a:r>
              <a:rPr lang="bg-BG" dirty="0">
                <a:latin typeface="Arial" charset="0"/>
                <a:cs typeface="Arial" charset="0"/>
              </a:rPr>
              <a:t>Компютър в мрежа, изискващ информация и използващ услугите, предоставени в нея.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25" y="1457325"/>
            <a:ext cx="771525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450850" algn="l">
              <a:defRPr/>
            </a:pPr>
            <a:r>
              <a:rPr lang="bg-BG" sz="2800" b="1" dirty="0">
                <a:latin typeface="+mn-lt"/>
                <a:cs typeface="+mn-cs"/>
              </a:rPr>
              <a:t>Компютърната мрежа (</a:t>
            </a:r>
            <a:r>
              <a:rPr lang="en-US" sz="2800" b="1" dirty="0">
                <a:latin typeface="+mn-lt"/>
                <a:cs typeface="+mn-cs"/>
              </a:rPr>
              <a:t>computer network</a:t>
            </a:r>
            <a:r>
              <a:rPr lang="bg-BG" sz="2800" b="1" dirty="0">
                <a:latin typeface="+mn-lt"/>
                <a:cs typeface="+mn-cs"/>
              </a:rPr>
              <a:t>)</a:t>
            </a:r>
            <a:r>
              <a:rPr lang="en-US" sz="2800" b="1" dirty="0">
                <a:latin typeface="+mn-lt"/>
                <a:cs typeface="+mn-cs"/>
              </a:rPr>
              <a:t> </a:t>
            </a:r>
            <a:r>
              <a:rPr lang="bg-BG" sz="2800" dirty="0">
                <a:latin typeface="+mn-lt"/>
                <a:cs typeface="+mn-cs"/>
              </a:rPr>
              <a:t>представлява два или повече компютъра, свързани с помощта на необходимия за целта хардуер и софтуер. Предаването на данни в мрежата се осигурява от множество софтуерно реализирани правила, наречени </a:t>
            </a:r>
            <a:r>
              <a:rPr lang="bg-BG" sz="2800" b="1" dirty="0">
                <a:latin typeface="+mn-lt"/>
                <a:cs typeface="+mn-cs"/>
              </a:rPr>
              <a:t>мрежови протоколи (</a:t>
            </a:r>
            <a:r>
              <a:rPr lang="en-US" sz="2800" b="1" dirty="0">
                <a:latin typeface="+mn-lt"/>
                <a:cs typeface="+mn-cs"/>
              </a:rPr>
              <a:t>network protocols</a:t>
            </a:r>
            <a:r>
              <a:rPr lang="bg-BG" sz="2800" b="1" dirty="0">
                <a:latin typeface="+mn-lt"/>
                <a:cs typeface="+mn-cs"/>
              </a:rPr>
              <a:t>)</a:t>
            </a:r>
            <a:r>
              <a:rPr lang="en-US" sz="2800" dirty="0">
                <a:latin typeface="+mn-lt"/>
                <a:cs typeface="+mn-cs"/>
              </a:rPr>
              <a:t>. </a:t>
            </a:r>
            <a:r>
              <a:rPr lang="bg-BG" sz="2800" dirty="0">
                <a:latin typeface="+mn-lt"/>
                <a:cs typeface="+mn-cs"/>
              </a:rPr>
              <a:t>Мрежата Интернет например се основава на протокол, наречен </a:t>
            </a:r>
            <a:r>
              <a:rPr lang="en-US" sz="2800" dirty="0">
                <a:latin typeface="+mn-lt"/>
                <a:cs typeface="+mn-cs"/>
              </a:rPr>
              <a:t>TCP/IP.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71625" y="35718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/>
              <a:t>1. Същност.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571625" y="1000125"/>
            <a:ext cx="4643438" cy="1588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Lan Diagra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516188"/>
            <a:ext cx="474345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71625" y="357188"/>
            <a:ext cx="72866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556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2200"/>
              <a:t>Начинът, по който информацията се пренася между компютрите в мрежата се определя от  т.н. </a:t>
            </a:r>
            <a:r>
              <a:rPr lang="bg-BG" altLang="bg-BG" sz="2200" b="1"/>
              <a:t>мрежова архитектура.</a:t>
            </a:r>
            <a:r>
              <a:rPr lang="bg-BG" altLang="bg-BG" sz="2200"/>
              <a:t> Всеки различен вид  мрежова архитектура има набор от стандарти (протоколи), които определят как информацията се пренася по мрежата. </a:t>
            </a:r>
            <a:r>
              <a:rPr lang="en-US" altLang="bg-BG" sz="2200" b="1"/>
              <a:t>Ethernet </a:t>
            </a:r>
            <a:r>
              <a:rPr lang="bg-BG" altLang="bg-BG" sz="2200"/>
              <a:t> е най-популярната и най-евтина архитектура</a:t>
            </a:r>
            <a:r>
              <a:rPr lang="bg-BG" altLang="bg-BG" sz="2000"/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01788" y="5910263"/>
            <a:ext cx="7000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2400"/>
              <a:t>Компютърните мрежи могат да бъдат категоризирани по няколко различни начина.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188913"/>
            <a:ext cx="7786687" cy="725487"/>
          </a:xfrm>
        </p:spPr>
        <p:txBody>
          <a:bodyPr/>
          <a:lstStyle/>
          <a:p>
            <a:pPr algn="l" eaLnBrk="1" hangingPunct="1"/>
            <a:r>
              <a:rPr lang="bg-BG" altLang="bg-BG" sz="3200" smtClean="0"/>
              <a:t>2. Видове мрежи според разстоянието</a:t>
            </a:r>
            <a:endParaRPr lang="en-US" altLang="bg-BG" sz="32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7313" y="1241425"/>
            <a:ext cx="6000750" cy="1323975"/>
          </a:xfrm>
        </p:spPr>
        <p:txBody>
          <a:bodyPr/>
          <a:lstStyle/>
          <a:p>
            <a:pPr marL="0" indent="355600" eaLnBrk="1" hangingPunct="1">
              <a:buFont typeface="Wingdings" pitchFamily="2" charset="2"/>
              <a:buChar char="Ø"/>
              <a:defRPr/>
            </a:pPr>
            <a:r>
              <a:rPr lang="bg-BG" sz="2400" b="1" dirty="0" smtClean="0"/>
              <a:t>Локални</a:t>
            </a:r>
            <a:r>
              <a:rPr lang="bg-BG" sz="2800" dirty="0" smtClean="0"/>
              <a:t> </a:t>
            </a:r>
            <a:r>
              <a:rPr lang="bg-BG" sz="2400" dirty="0" smtClean="0"/>
              <a:t>(</a:t>
            </a:r>
            <a:r>
              <a:rPr lang="en-US" sz="2400" dirty="0" smtClean="0"/>
              <a:t>LAN - Local Area Networks)</a:t>
            </a:r>
            <a:endParaRPr lang="bg-BG" sz="2400" dirty="0" smtClean="0"/>
          </a:p>
          <a:p>
            <a:pPr marL="1588" indent="-1588" eaLnBrk="1" hangingPunct="1">
              <a:buFontTx/>
              <a:buNone/>
              <a:defRPr/>
            </a:pPr>
            <a:r>
              <a:rPr lang="bg-BG" sz="2400" dirty="0" smtClean="0"/>
              <a:t>Една локално мрежа свързва компютри и периферни устройства на относително къси разстояния – в рамките на стая, сграда или близо разположени сгради.</a:t>
            </a:r>
            <a:endParaRPr lang="en-US" sz="2400" dirty="0" smtClean="0"/>
          </a:p>
          <a:p>
            <a:pPr marL="533400" indent="-533400" eaLnBrk="1" hangingPunct="1">
              <a:buFontTx/>
              <a:buNone/>
              <a:defRPr/>
            </a:pPr>
            <a:endParaRPr lang="en-US" sz="2400" dirty="0" smtClean="0"/>
          </a:p>
        </p:txBody>
      </p:sp>
      <p:pic>
        <p:nvPicPr>
          <p:cNvPr id="3078" name="Picture 6" descr="Lan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6625" y="1643063"/>
            <a:ext cx="1612900" cy="2185987"/>
          </a:xfrm>
          <a:noFill/>
        </p:spPr>
      </p:pic>
      <p:pic>
        <p:nvPicPr>
          <p:cNvPr id="3079" name="Picture 7" descr="Wan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6363" y="4797425"/>
            <a:ext cx="2724150" cy="2071688"/>
          </a:xfr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214438" y="4265613"/>
            <a:ext cx="6242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7800" indent="95250" algn="l">
              <a:buFont typeface="Wingdings" pitchFamily="2" charset="2"/>
              <a:buChar char="Ø"/>
              <a:defRPr/>
            </a:pPr>
            <a:r>
              <a:rPr lang="bg-BG" sz="2400" b="1" dirty="0">
                <a:latin typeface="Arial" charset="0"/>
                <a:cs typeface="Arial" charset="0"/>
              </a:rPr>
              <a:t> Глобални </a:t>
            </a:r>
            <a:r>
              <a:rPr lang="en-US" sz="2400" dirty="0">
                <a:latin typeface="Arial" charset="0"/>
                <a:cs typeface="Arial" charset="0"/>
              </a:rPr>
              <a:t>(WAN - Wide Area Networks)</a:t>
            </a:r>
          </a:p>
          <a:p>
            <a:pPr marL="96838" indent="-1588" algn="l">
              <a:defRPr/>
            </a:pPr>
            <a:r>
              <a:rPr lang="bg-BG" sz="2400" dirty="0">
                <a:latin typeface="Arial" charset="0"/>
                <a:cs typeface="Arial" charset="0"/>
              </a:rPr>
              <a:t>Няколко отдалечени помежду си локални мрежи могат да се свържат в глобална мрежа.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57313" y="1000125"/>
            <a:ext cx="6000750" cy="1588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71438"/>
            <a:ext cx="7586663" cy="500062"/>
          </a:xfrm>
        </p:spPr>
        <p:txBody>
          <a:bodyPr/>
          <a:lstStyle/>
          <a:p>
            <a:pPr algn="l" eaLnBrk="1" hangingPunct="1"/>
            <a:r>
              <a:rPr lang="bg-BG" altLang="bg-BG" sz="3200" smtClean="0"/>
              <a:t>3. Видове мрежи според топологията</a:t>
            </a:r>
            <a:endParaRPr lang="en-US" altLang="bg-BG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2038350"/>
            <a:ext cx="5670550" cy="890588"/>
          </a:xfrm>
        </p:spPr>
        <p:txBody>
          <a:bodyPr/>
          <a:lstStyle/>
          <a:p>
            <a:pPr marL="357188" indent="-1588" eaLnBrk="1" hangingPunct="1">
              <a:buFont typeface="Wingdings" pitchFamily="2" charset="2"/>
              <a:buChar char="Ø"/>
              <a:defRPr/>
            </a:pPr>
            <a:r>
              <a:rPr lang="bg-BG" sz="2400" b="1" dirty="0" smtClean="0"/>
              <a:t> Линейна</a:t>
            </a:r>
            <a:r>
              <a:rPr lang="en-US" sz="2400" b="1" dirty="0" smtClean="0"/>
              <a:t>,</a:t>
            </a:r>
            <a:r>
              <a:rPr lang="bg-BG" sz="2400" dirty="0" smtClean="0"/>
              <a:t> </a:t>
            </a:r>
            <a:r>
              <a:rPr lang="bg-BG" sz="2400" b="1" dirty="0" smtClean="0"/>
              <a:t>шинна</a:t>
            </a:r>
            <a:r>
              <a:rPr lang="en-US" sz="2400" dirty="0" smtClean="0"/>
              <a:t> (bus</a:t>
            </a:r>
            <a:r>
              <a:rPr lang="bg-BG" sz="2400" dirty="0" smtClean="0"/>
              <a:t>)</a:t>
            </a:r>
            <a:endParaRPr lang="en-US" sz="2400" dirty="0" smtClean="0"/>
          </a:p>
          <a:p>
            <a:pPr marL="179388" indent="-1588" eaLnBrk="1" hangingPunct="1">
              <a:buFontTx/>
              <a:buNone/>
              <a:defRPr/>
            </a:pPr>
            <a:r>
              <a:rPr lang="bg-BG" sz="2400" dirty="0" smtClean="0"/>
              <a:t>Мрежовите устройства се свързват последователно към кабел, който се нарича шина</a:t>
            </a:r>
            <a:r>
              <a:rPr lang="en-US" sz="2400" dirty="0" smtClean="0"/>
              <a:t> </a:t>
            </a:r>
            <a:r>
              <a:rPr lang="bg-BG" sz="2400" dirty="0" smtClean="0"/>
              <a:t>(</a:t>
            </a:r>
            <a:r>
              <a:rPr lang="en-US" sz="2400" dirty="0" smtClean="0"/>
              <a:t>bus</a:t>
            </a:r>
            <a:r>
              <a:rPr lang="bg-BG" sz="2400" dirty="0" smtClean="0"/>
              <a:t>). Ако кабелът се повреди някъде, мрежата престава да работи.</a:t>
            </a:r>
          </a:p>
        </p:txBody>
      </p:sp>
      <p:pic>
        <p:nvPicPr>
          <p:cNvPr id="7176" name="Picture 8" descr="Шинна топология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75400" y="1571625"/>
            <a:ext cx="2768600" cy="2185988"/>
          </a:xfrm>
          <a:noFill/>
        </p:spPr>
      </p:pic>
      <p:pic>
        <p:nvPicPr>
          <p:cNvPr id="7177" name="Picture 9" descr="Кръгова топология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3800" y="3884613"/>
            <a:ext cx="2870200" cy="2187575"/>
          </a:xfrm>
          <a:noFill/>
        </p:spPr>
      </p:pic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1000125" y="4394200"/>
            <a:ext cx="5884863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1813" algn="l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bg-BG" sz="2400" b="1" dirty="0">
                <a:latin typeface="Arial" charset="0"/>
                <a:cs typeface="Arial" charset="0"/>
              </a:rPr>
              <a:t> Кръгова</a:t>
            </a:r>
            <a:r>
              <a:rPr lang="bg-BG" sz="24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(ring)</a:t>
            </a:r>
            <a:endParaRPr lang="bg-BG" sz="2400" dirty="0">
              <a:latin typeface="Arial" charset="0"/>
              <a:cs typeface="Arial" charset="0"/>
            </a:endParaRPr>
          </a:p>
          <a:p>
            <a:pPr marL="342900" indent="12700" algn="l">
              <a:spcBef>
                <a:spcPts val="0"/>
              </a:spcBef>
              <a:defRPr/>
            </a:pPr>
            <a:r>
              <a:rPr lang="bg-BG" sz="2400" dirty="0">
                <a:latin typeface="Arial" charset="0"/>
                <a:cs typeface="Arial" charset="0"/>
              </a:rPr>
              <a:t>Всяко устройство има точно две съседни на себе си и цялата връзка се оприличава на кръг. Прекъсването на кабела прекъсва работата на цялата мрежа.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1357313" y="714375"/>
            <a:ext cx="7786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2400" b="1" u="sng"/>
              <a:t>Топология</a:t>
            </a:r>
            <a:r>
              <a:rPr lang="bg-BG" altLang="bg-BG" sz="2400" b="1"/>
              <a:t> </a:t>
            </a:r>
            <a:r>
              <a:rPr lang="en-US" altLang="bg-BG" sz="2400" b="1"/>
              <a:t>(network topology)</a:t>
            </a:r>
            <a:r>
              <a:rPr lang="bg-BG" altLang="bg-BG" sz="2400" b="1"/>
              <a:t> </a:t>
            </a:r>
            <a:r>
              <a:rPr lang="bg-BG" altLang="bg-BG" sz="2400"/>
              <a:t>– начин на физическо разположение и връзка между устройствата в мрежата.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357313" y="642938"/>
            <a:ext cx="5286375" cy="1587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0325" y="320675"/>
            <a:ext cx="7599363" cy="1108075"/>
          </a:xfrm>
          <a:noFill/>
        </p:spPr>
        <p:txBody>
          <a:bodyPr/>
          <a:lstStyle/>
          <a:p>
            <a:pPr marL="96838" indent="354013" eaLnBrk="1" hangingPunct="1">
              <a:buFont typeface="Wingdings" panose="05000000000000000000" pitchFamily="2" charset="2"/>
              <a:buChar char="Ø"/>
            </a:pPr>
            <a:r>
              <a:rPr lang="bg-BG" altLang="bg-BG" sz="2400" b="1" smtClean="0"/>
              <a:t>Звезда</a:t>
            </a:r>
            <a:r>
              <a:rPr lang="en-US" altLang="bg-BG" sz="2400" b="1" smtClean="0"/>
              <a:t> </a:t>
            </a:r>
            <a:r>
              <a:rPr lang="en-US" altLang="bg-BG" sz="2400" smtClean="0"/>
              <a:t>(star)</a:t>
            </a:r>
            <a:r>
              <a:rPr lang="bg-BG" altLang="bg-BG" sz="2400" smtClean="0"/>
              <a:t> – всеки компютър е свързан към устройство, наречено концентратор или хъб (</a:t>
            </a:r>
            <a:r>
              <a:rPr lang="en-US" altLang="bg-BG" sz="2400" smtClean="0"/>
              <a:t>hub</a:t>
            </a:r>
            <a:r>
              <a:rPr lang="bg-BG" altLang="bg-BG" sz="2400" smtClean="0"/>
              <a:t>)</a:t>
            </a:r>
            <a:r>
              <a:rPr lang="en-US" altLang="bg-BG" sz="2400" smtClean="0"/>
              <a:t>,</a:t>
            </a:r>
            <a:r>
              <a:rPr lang="bg-BG" altLang="bg-BG" sz="2400" smtClean="0"/>
              <a:t> което разпределя сигналите между компютрите. Ако връзката на едно устройство с концентратора се наруши, това не пречи на останалите. </a:t>
            </a:r>
            <a:endParaRPr lang="en-US" altLang="bg-BG" sz="2400" b="1" smtClean="0"/>
          </a:p>
        </p:txBody>
      </p:sp>
      <p:pic>
        <p:nvPicPr>
          <p:cNvPr id="5129" name="Picture 9" descr="Дървоводна топология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0438" y="5194300"/>
            <a:ext cx="3714750" cy="1663700"/>
          </a:xfrm>
          <a:noFill/>
        </p:spPr>
      </p:pic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87450" y="4106863"/>
            <a:ext cx="75993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127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bg-BG" altLang="bg-BG" sz="2400" b="1"/>
              <a:t> Дървовидна </a:t>
            </a:r>
            <a:r>
              <a:rPr lang="bg-BG" altLang="bg-BG" sz="2400"/>
              <a:t>(</a:t>
            </a:r>
            <a:r>
              <a:rPr lang="en-US" altLang="bg-BG" sz="2400"/>
              <a:t>tree</a:t>
            </a:r>
            <a:r>
              <a:rPr lang="bg-BG" altLang="bg-BG" sz="2400"/>
              <a:t>) - комбинира няколко топологии тип “звезда”, като концентраторите им са свързани помежду си.</a:t>
            </a:r>
            <a:endParaRPr lang="en-US" altLang="bg-BG" sz="2400"/>
          </a:p>
        </p:txBody>
      </p:sp>
      <p:pic>
        <p:nvPicPr>
          <p:cNvPr id="8197" name="Picture 0" descr="image00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165350"/>
            <a:ext cx="2643187" cy="1978025"/>
          </a:xfrm>
          <a:prstGeom prst="rect">
            <a:avLst/>
          </a:prstGeom>
          <a:noFill/>
          <a:ln w="9525">
            <a:solidFill>
              <a:srgbClr val="1F49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0" name="Picture 18" descr="Топология звезда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0" y="2000250"/>
            <a:ext cx="2705100" cy="1214438"/>
          </a:xfrm>
          <a:noFill/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214313"/>
            <a:ext cx="7358062" cy="511175"/>
          </a:xfrm>
        </p:spPr>
        <p:txBody>
          <a:bodyPr/>
          <a:lstStyle/>
          <a:p>
            <a:pPr algn="l" eaLnBrk="1" hangingPunct="1"/>
            <a:r>
              <a:rPr lang="bg-BG" altLang="bg-BG" sz="3200" smtClean="0"/>
              <a:t>4. Видове мрежи според правата на компютрите</a:t>
            </a:r>
            <a:endParaRPr lang="en-US" altLang="bg-BG" sz="32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103313"/>
            <a:ext cx="5884863" cy="1468437"/>
          </a:xfrm>
        </p:spPr>
        <p:txBody>
          <a:bodyPr/>
          <a:lstStyle/>
          <a:p>
            <a:pPr marL="177800" indent="0" eaLnBrk="1" hangingPunct="1">
              <a:buFont typeface="Wingdings" pitchFamily="2" charset="2"/>
              <a:buChar char="Ø"/>
              <a:defRPr/>
            </a:pPr>
            <a:r>
              <a:rPr lang="bg-BG" sz="2000" b="1" u="sng" dirty="0" smtClean="0"/>
              <a:t> С равноправен</a:t>
            </a:r>
            <a:r>
              <a:rPr lang="en-US" sz="2000" b="1" u="sng" dirty="0" smtClean="0"/>
              <a:t> </a:t>
            </a:r>
            <a:r>
              <a:rPr lang="bg-BG" sz="2000" b="1" u="sng" dirty="0" smtClean="0"/>
              <a:t>достъп </a:t>
            </a:r>
            <a:r>
              <a:rPr lang="bg-BG" sz="2000" u="sng" dirty="0" smtClean="0"/>
              <a:t>(</a:t>
            </a:r>
            <a:r>
              <a:rPr lang="en-US" sz="2000" u="sng" dirty="0" smtClean="0"/>
              <a:t>peer-to-peer</a:t>
            </a:r>
            <a:r>
              <a:rPr lang="bg-BG" sz="2000" u="sng" dirty="0" smtClean="0"/>
              <a:t>)</a:t>
            </a:r>
          </a:p>
          <a:p>
            <a:pPr marL="177800" indent="354013" eaLnBrk="1" hangingPunct="1">
              <a:buFontTx/>
              <a:buNone/>
              <a:defRPr/>
            </a:pPr>
            <a:r>
              <a:rPr lang="bg-BG" sz="2000" dirty="0" smtClean="0"/>
              <a:t>Всеки от компютрите може да предоставя собствените си ресурси и да използва ресурси, предоставени от другите компютри.</a:t>
            </a:r>
            <a:endParaRPr lang="en-US" sz="2000" dirty="0" smtClean="0"/>
          </a:p>
        </p:txBody>
      </p:sp>
      <p:pic>
        <p:nvPicPr>
          <p:cNvPr id="8213" name="Picture 21" descr="без име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2775" y="3786188"/>
            <a:ext cx="2038350" cy="2371725"/>
          </a:xfrm>
          <a:noFill/>
        </p:spPr>
      </p:pic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187450" y="2928938"/>
            <a:ext cx="6027738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9388" indent="12700" algn="l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bg-BG" sz="2000" b="1" u="sng" dirty="0">
                <a:latin typeface="Arial" charset="0"/>
                <a:cs typeface="Arial" charset="0"/>
              </a:rPr>
              <a:t> Клиент – сървър </a:t>
            </a:r>
            <a:r>
              <a:rPr lang="bg-BG" sz="2000" u="sng" dirty="0">
                <a:latin typeface="Arial" charset="0"/>
                <a:cs typeface="Arial" charset="0"/>
              </a:rPr>
              <a:t>(</a:t>
            </a:r>
            <a:r>
              <a:rPr lang="en-US" sz="2000" u="sng" dirty="0">
                <a:latin typeface="Arial" charset="0"/>
                <a:cs typeface="Arial" charset="0"/>
              </a:rPr>
              <a:t>Client - Server</a:t>
            </a:r>
            <a:r>
              <a:rPr lang="bg-BG" sz="2000" u="sng" dirty="0">
                <a:latin typeface="Arial" charset="0"/>
                <a:cs typeface="Arial" charset="0"/>
              </a:rPr>
              <a:t>)</a:t>
            </a:r>
          </a:p>
          <a:p>
            <a:pPr marL="179388" indent="352425" algn="l">
              <a:spcBef>
                <a:spcPct val="20000"/>
              </a:spcBef>
              <a:defRPr/>
            </a:pPr>
            <a:r>
              <a:rPr lang="bg-BG" sz="2000" dirty="0">
                <a:latin typeface="Arial" charset="0"/>
                <a:cs typeface="Arial" charset="0"/>
              </a:rPr>
              <a:t>Правата на отделните компютри в мрежата се определят от </a:t>
            </a:r>
            <a:r>
              <a:rPr lang="bg-BG" sz="2000" b="1" i="1" dirty="0">
                <a:latin typeface="Arial" charset="0"/>
                <a:cs typeface="Arial" charset="0"/>
              </a:rPr>
              <a:t>сървъра (</a:t>
            </a:r>
            <a:r>
              <a:rPr lang="en-US" sz="2000" b="1" i="1" dirty="0">
                <a:latin typeface="Arial" charset="0"/>
                <a:cs typeface="Arial" charset="0"/>
              </a:rPr>
              <a:t>server</a:t>
            </a:r>
            <a:r>
              <a:rPr lang="bg-BG" sz="2000" i="1" dirty="0">
                <a:latin typeface="Arial" charset="0"/>
                <a:cs typeface="Arial" charset="0"/>
              </a:rPr>
              <a:t>)</a:t>
            </a:r>
            <a:r>
              <a:rPr lang="en-US" sz="2000" i="1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– </a:t>
            </a:r>
            <a:r>
              <a:rPr lang="bg-BG" sz="2000" dirty="0">
                <a:latin typeface="Arial" charset="0"/>
                <a:cs typeface="Arial" charset="0"/>
              </a:rPr>
              <a:t>компютър, който предоставя на другите компютри включени в мрежата данни, услуги и периферни устройства.</a:t>
            </a:r>
          </a:p>
          <a:p>
            <a:pPr marL="179388" indent="352425" algn="l">
              <a:spcBef>
                <a:spcPct val="20000"/>
              </a:spcBef>
              <a:defRPr/>
            </a:pPr>
            <a:r>
              <a:rPr lang="bg-BG" sz="2000" dirty="0">
                <a:latin typeface="Arial" charset="0"/>
                <a:cs typeface="Arial" charset="0"/>
              </a:rPr>
              <a:t>Потребителски компютър, който е свързан в мрежата и по този начин може да използва услугите, предоставени от нея се нарича </a:t>
            </a:r>
            <a:r>
              <a:rPr lang="bg-BG" sz="2000" b="1" i="1" dirty="0">
                <a:latin typeface="Arial" charset="0"/>
                <a:cs typeface="Arial" charset="0"/>
              </a:rPr>
              <a:t>клиент(</a:t>
            </a:r>
            <a:r>
              <a:rPr lang="en-US" sz="2000" b="1" i="1" dirty="0">
                <a:latin typeface="Arial" charset="0"/>
                <a:cs typeface="Arial" charset="0"/>
              </a:rPr>
              <a:t>client</a:t>
            </a:r>
            <a:r>
              <a:rPr lang="bg-BG" sz="2000" b="1" i="1" dirty="0">
                <a:latin typeface="Arial" charset="0"/>
                <a:cs typeface="Arial" charset="0"/>
              </a:rPr>
              <a:t>)</a:t>
            </a:r>
            <a:r>
              <a:rPr lang="en-US" sz="2000" b="1" i="1" dirty="0">
                <a:latin typeface="Arial" charset="0"/>
                <a:cs typeface="Arial" charset="0"/>
              </a:rPr>
              <a:t> </a:t>
            </a:r>
            <a:r>
              <a:rPr lang="bg-BG" sz="2000" dirty="0">
                <a:latin typeface="Arial" charset="0"/>
                <a:cs typeface="Arial" charset="0"/>
              </a:rPr>
              <a:t>или още </a:t>
            </a:r>
            <a:r>
              <a:rPr lang="bg-BG" sz="2000" b="1" i="1" dirty="0">
                <a:latin typeface="Arial" charset="0"/>
                <a:cs typeface="Arial" charset="0"/>
              </a:rPr>
              <a:t>“работна станция” (</a:t>
            </a:r>
            <a:r>
              <a:rPr lang="en-US" sz="2000" b="1" i="1" dirty="0">
                <a:latin typeface="Arial" charset="0"/>
                <a:cs typeface="Arial" charset="0"/>
              </a:rPr>
              <a:t>workstation</a:t>
            </a:r>
            <a:r>
              <a:rPr lang="bg-BG" sz="2000" b="1" i="1" dirty="0">
                <a:latin typeface="Arial" charset="0"/>
                <a:cs typeface="Arial" charset="0"/>
              </a:rPr>
              <a:t>)</a:t>
            </a:r>
            <a:r>
              <a:rPr lang="en-US" sz="2000" i="1" dirty="0">
                <a:latin typeface="Arial" charset="0"/>
                <a:cs typeface="Arial" charset="0"/>
              </a:rPr>
              <a:t>.</a:t>
            </a:r>
            <a:endParaRPr lang="bg-BG" sz="2000" b="1" i="1" dirty="0"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57313" y="857250"/>
            <a:ext cx="7000875" cy="1588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2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1428750" y="292100"/>
            <a:ext cx="692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bg-BG" sz="2000"/>
              <a:t>Преносът на данни между устройствата в една мрежа може да се осъществи или по кабел, или безжично.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00188" y="1143000"/>
            <a:ext cx="7643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bg-BG" sz="2000"/>
              <a:t>Безжични технологии за пренос на данни има много - </a:t>
            </a:r>
            <a:r>
              <a:rPr lang="bg-BG" altLang="bg-BG" sz="2000"/>
              <a:t>технологията </a:t>
            </a:r>
            <a:r>
              <a:rPr lang="en-US" altLang="bg-BG" sz="2000"/>
              <a:t>Wi-Fi</a:t>
            </a:r>
            <a:r>
              <a:rPr lang="bg-BG" altLang="bg-BG" sz="2000"/>
              <a:t>,</a:t>
            </a:r>
            <a:r>
              <a:rPr lang="en-US" altLang="bg-BG" sz="2000"/>
              <a:t> </a:t>
            </a:r>
            <a:r>
              <a:rPr lang="ru-RU" altLang="bg-BG" sz="2000"/>
              <a:t>GPS (Global Positioning System), GSM за мобилни телефони и т.н.</a:t>
            </a:r>
            <a:endParaRPr lang="bg-BG" altLang="bg-BG" sz="1800"/>
          </a:p>
        </p:txBody>
      </p:sp>
      <p:pic>
        <p:nvPicPr>
          <p:cNvPr id="9222" name="Picture 6" descr="http://www.wireless-bg.info/images/wirele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143125"/>
            <a:ext cx="51435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42875"/>
            <a:ext cx="7319962" cy="796925"/>
          </a:xfrm>
        </p:spPr>
        <p:txBody>
          <a:bodyPr/>
          <a:lstStyle/>
          <a:p>
            <a:pPr algn="l" eaLnBrk="1" hangingPunct="1"/>
            <a:r>
              <a:rPr lang="bg-BG" altLang="bg-BG" sz="3600" smtClean="0"/>
              <a:t>5. Видове мрежови кабели</a:t>
            </a:r>
            <a:endParaRPr lang="en-US" altLang="bg-BG" sz="36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9213" y="1357313"/>
            <a:ext cx="4038600" cy="965200"/>
          </a:xfrm>
          <a:noFill/>
        </p:spPr>
        <p:txBody>
          <a:bodyPr/>
          <a:lstStyle/>
          <a:p>
            <a:pPr eaLnBrk="1" hangingPunct="1"/>
            <a:r>
              <a:rPr lang="bg-BG" altLang="bg-BG" sz="2600" b="1" smtClean="0"/>
              <a:t>Коаксиален</a:t>
            </a:r>
            <a:endParaRPr lang="en-US" altLang="bg-BG" sz="2600" b="1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867400" y="2693988"/>
            <a:ext cx="3143250" cy="1290637"/>
            <a:chOff x="2699" y="1071"/>
            <a:chExt cx="2358" cy="836"/>
          </a:xfrm>
        </p:grpSpPr>
        <p:pic>
          <p:nvPicPr>
            <p:cNvPr id="11276" name="Picture 9" descr="UTP cab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117"/>
              <a:ext cx="861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10" descr="Rrj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1071"/>
              <a:ext cx="1224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667375" y="4699000"/>
            <a:ext cx="3476625" cy="1990725"/>
            <a:chOff x="2653" y="2659"/>
            <a:chExt cx="2928" cy="1133"/>
          </a:xfrm>
        </p:grpSpPr>
        <p:pic>
          <p:nvPicPr>
            <p:cNvPr id="11274" name="Picture 11" descr="Optical cabl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2659"/>
              <a:ext cx="1333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12" descr="Optical cabl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750"/>
              <a:ext cx="1839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80" name="Picture 16" descr="0-RG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155">
            <a:off x="4584700" y="914400"/>
            <a:ext cx="202088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285875" y="2392363"/>
            <a:ext cx="507206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bg-BG" sz="2400" b="1" dirty="0">
                <a:latin typeface="Arial" charset="0"/>
                <a:cs typeface="Arial" charset="0"/>
              </a:rPr>
              <a:t>Усукана двойка (</a:t>
            </a:r>
            <a:r>
              <a:rPr lang="en-US" sz="2400" b="1" dirty="0">
                <a:latin typeface="Arial" charset="0"/>
                <a:cs typeface="Arial" charset="0"/>
              </a:rPr>
              <a:t>UTP, FTP</a:t>
            </a:r>
            <a:r>
              <a:rPr lang="bg-BG" sz="2400" b="1" dirty="0">
                <a:latin typeface="Arial" charset="0"/>
                <a:cs typeface="Arial" charset="0"/>
              </a:rPr>
              <a:t>)</a:t>
            </a:r>
          </a:p>
          <a:p>
            <a:pPr marL="342900" indent="12700" algn="l">
              <a:spcBef>
                <a:spcPct val="20000"/>
              </a:spcBef>
              <a:defRPr/>
            </a:pPr>
            <a:r>
              <a:rPr lang="bg-BG" sz="2400" dirty="0">
                <a:latin typeface="Arial" charset="0"/>
                <a:cs typeface="Arial" charset="0"/>
              </a:rPr>
              <a:t>Кабелите са допълнително защитени за избягване на смущения и неутрализиране на електромагнитните излъчвания</a:t>
            </a: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1285875" y="4572000"/>
            <a:ext cx="557212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bg-BG" sz="2400" b="1" dirty="0">
                <a:latin typeface="Arial" charset="0"/>
                <a:cs typeface="Arial" charset="0"/>
              </a:rPr>
              <a:t>Оптичен</a:t>
            </a:r>
            <a:endParaRPr lang="bg-BG" sz="2400" dirty="0">
              <a:latin typeface="Arial" charset="0"/>
              <a:cs typeface="Arial" charset="0"/>
            </a:endParaRPr>
          </a:p>
          <a:p>
            <a:pPr marL="342900" indent="12700" algn="l">
              <a:spcBef>
                <a:spcPct val="20000"/>
              </a:spcBef>
              <a:defRPr/>
            </a:pPr>
            <a:r>
              <a:rPr lang="bg-BG" sz="2400" dirty="0">
                <a:latin typeface="Arial" charset="0"/>
                <a:cs typeface="Arial" charset="0"/>
              </a:rPr>
              <a:t>За пренос на информация се използва светлина, което позволява много високи скорости на пренос на данни.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357313" y="928688"/>
            <a:ext cx="7000875" cy="1587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81" grpId="0"/>
      <p:bldP spid="112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756</Words>
  <Application>Microsoft Office PowerPoint</Application>
  <PresentationFormat>Презентация на цял екран 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Default Design</vt:lpstr>
      <vt:lpstr>Компютърни мрежи</vt:lpstr>
      <vt:lpstr>Презентация на PowerPoint</vt:lpstr>
      <vt:lpstr>Презентация на PowerPoint</vt:lpstr>
      <vt:lpstr>2. Видове мрежи според разстоянието</vt:lpstr>
      <vt:lpstr>3. Видове мрежи според топологията</vt:lpstr>
      <vt:lpstr>Презентация на PowerPoint</vt:lpstr>
      <vt:lpstr>4. Видове мрежи според правата на компютрите</vt:lpstr>
      <vt:lpstr>Презентация на PowerPoint</vt:lpstr>
      <vt:lpstr>5. Видове мрежови кабели</vt:lpstr>
      <vt:lpstr>6. Мрежов хардуер</vt:lpstr>
      <vt:lpstr>Презентация на PowerPoint</vt:lpstr>
      <vt:lpstr>Кръстословица</vt:lpstr>
      <vt:lpstr>Презентация на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Компютърни мрежи</dc:title>
  <dc:creator>Ученик</dc:creator>
  <cp:lastModifiedBy>Ученик</cp:lastModifiedBy>
  <cp:revision>62</cp:revision>
  <dcterms:created xsi:type="dcterms:W3CDTF">2009-04-26T21:41:35Z</dcterms:created>
  <dcterms:modified xsi:type="dcterms:W3CDTF">2023-10-17T08:32:32Z</dcterms:modified>
</cp:coreProperties>
</file>