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74" r:id="rId2"/>
    <p:sldId id="276" r:id="rId3"/>
    <p:sldId id="527" r:id="rId4"/>
    <p:sldId id="564" r:id="rId5"/>
    <p:sldId id="581" r:id="rId6"/>
    <p:sldId id="566" r:id="rId7"/>
    <p:sldId id="583" r:id="rId8"/>
    <p:sldId id="555" r:id="rId9"/>
    <p:sldId id="542" r:id="rId10"/>
    <p:sldId id="577" r:id="rId11"/>
    <p:sldId id="552" r:id="rId12"/>
    <p:sldId id="553" r:id="rId13"/>
    <p:sldId id="569" r:id="rId14"/>
    <p:sldId id="570" r:id="rId15"/>
    <p:sldId id="554" r:id="rId16"/>
    <p:sldId id="580" r:id="rId17"/>
    <p:sldId id="557" r:id="rId18"/>
    <p:sldId id="572" r:id="rId19"/>
    <p:sldId id="573" r:id="rId20"/>
    <p:sldId id="574" r:id="rId21"/>
    <p:sldId id="575" r:id="rId22"/>
    <p:sldId id="576" r:id="rId23"/>
    <p:sldId id="559" r:id="rId24"/>
    <p:sldId id="560" r:id="rId25"/>
    <p:sldId id="562" r:id="rId26"/>
    <p:sldId id="589" r:id="rId27"/>
    <p:sldId id="579" r:id="rId28"/>
    <p:sldId id="563" r:id="rId29"/>
    <p:sldId id="510" r:id="rId30"/>
    <p:sldId id="401" r:id="rId31"/>
    <p:sldId id="590" r:id="rId32"/>
    <p:sldId id="591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FBD6C56-4412-448A-BF03-EB8AF80104E3}">
          <p14:sldIdLst>
            <p14:sldId id="274"/>
            <p14:sldId id="276"/>
            <p14:sldId id="527"/>
          </p14:sldIdLst>
        </p14:section>
        <p14:section name="Array Behavior" id="{900F2785-8C44-4484-AA22-1FC326B485A3}">
          <p14:sldIdLst>
            <p14:sldId id="564"/>
            <p14:sldId id="581"/>
            <p14:sldId id="566"/>
            <p14:sldId id="583"/>
          </p14:sldIdLst>
        </p14:section>
        <p14:section name="Array Operations" id="{53E64FB7-6D22-4B79-8063-5E6F3CB3D124}">
          <p14:sldIdLst>
            <p14:sldId id="555"/>
            <p14:sldId id="542"/>
            <p14:sldId id="577"/>
            <p14:sldId id="552"/>
            <p14:sldId id="553"/>
            <p14:sldId id="569"/>
            <p14:sldId id="570"/>
            <p14:sldId id="554"/>
            <p14:sldId id="580"/>
            <p14:sldId id="557"/>
            <p14:sldId id="572"/>
            <p14:sldId id="573"/>
            <p14:sldId id="574"/>
            <p14:sldId id="575"/>
            <p14:sldId id="576"/>
          </p14:sldIdLst>
        </p14:section>
        <p14:section name="Sorting Arrays" id="{1576BB37-08AE-4A47-BF72-D7A7A886DE58}">
          <p14:sldIdLst>
            <p14:sldId id="559"/>
            <p14:sldId id="560"/>
            <p14:sldId id="562"/>
            <p14:sldId id="589"/>
            <p14:sldId id="579"/>
            <p14:sldId id="563"/>
          </p14:sldIdLst>
        </p14:section>
        <p14:section name="Conclusion" id="{B085D9CC-54BA-4C99-881C-E66D92D510E4}">
          <p14:sldIdLst>
            <p14:sldId id="510"/>
            <p14:sldId id="401"/>
            <p14:sldId id="590"/>
            <p14:sldId id="59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56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463F3DA-6B8C-4945-9896-0FBB223744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199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D64DE7-D29E-4085-B886-68CFD028C2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989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3C08EB4-7325-4860-84D5-3B2DCB1953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458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6FCD07-457C-4D26-875D-0BBE8676A6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762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EA5AFF-B4B1-4340-B010-237038D452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4615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8536B51-6650-4F83-BC03-A194128484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36561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D6D0EC6-6E1F-47DE-901F-A3A05B74FE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361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CDE945-B4BC-4EAF-9C8B-9A31E6F84B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7649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82CE0C-4E94-4B07-B1A1-65E959CCCF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729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8.jpe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1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234465"/>
                </a:solidFill>
              </a:rPr>
              <a:t>Additional Array Operations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Advanced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156000" y="2957933"/>
            <a:ext cx="3465000" cy="131572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83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Calculate and print the sum of the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and the </a:t>
            </a:r>
            <a:r>
              <a:rPr lang="en-US" sz="3200" b="1" dirty="0">
                <a:solidFill>
                  <a:schemeClr val="bg1"/>
                </a:solidFill>
              </a:rPr>
              <a:t>last</a:t>
            </a:r>
            <a:r>
              <a:rPr lang="en-US" sz="3200" dirty="0"/>
              <a:t> elements in an array</a:t>
            </a:r>
          </a:p>
          <a:p>
            <a:r>
              <a:rPr lang="en-US" sz="3200" dirty="0"/>
              <a:t>The input comes as </a:t>
            </a:r>
            <a:r>
              <a:rPr lang="en-US" sz="3200" b="1" dirty="0">
                <a:solidFill>
                  <a:schemeClr val="bg1"/>
                </a:solidFill>
              </a:rPr>
              <a:t>array of string </a:t>
            </a:r>
            <a:r>
              <a:rPr lang="en-US" sz="3200" dirty="0"/>
              <a:t>elements holding numbers</a:t>
            </a:r>
          </a:p>
          <a:p>
            <a:r>
              <a:rPr lang="en-US" sz="3200" dirty="0"/>
              <a:t>The output is the return value of your function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First Last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45362" y="5090526"/>
            <a:ext cx="4609334" cy="697725"/>
            <a:chOff x="338328" y="4480560"/>
            <a:chExt cx="4609334" cy="697725"/>
          </a:xfrm>
        </p:grpSpPr>
        <p:sp>
          <p:nvSpPr>
            <p:cNvPr id="5" name="TextBox 4"/>
            <p:cNvSpPr txBox="1"/>
            <p:nvPr/>
          </p:nvSpPr>
          <p:spPr>
            <a:xfrm>
              <a:off x="338328" y="4480560"/>
              <a:ext cx="2698797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['20', '30', '40']</a:t>
              </a:r>
            </a:p>
          </p:txBody>
        </p:sp>
        <p:sp>
          <p:nvSpPr>
            <p:cNvPr id="6" name="Right Arrow 7"/>
            <p:cNvSpPr/>
            <p:nvPr/>
          </p:nvSpPr>
          <p:spPr>
            <a:xfrm>
              <a:off x="3450995" y="46873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78982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60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540" y="3966962"/>
            <a:ext cx="4048502" cy="759796"/>
            <a:chOff x="6144768" y="4486200"/>
            <a:chExt cx="4048502" cy="759796"/>
          </a:xfrm>
        </p:grpSpPr>
        <p:sp>
          <p:nvSpPr>
            <p:cNvPr id="10" name="TextBox 9"/>
            <p:cNvSpPr txBox="1"/>
            <p:nvPr/>
          </p:nvSpPr>
          <p:spPr>
            <a:xfrm>
              <a:off x="6144768" y="4486200"/>
              <a:ext cx="2167128" cy="75979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/>
                <a:t>  </a:t>
              </a:r>
              <a:r>
                <a:rPr lang="en-US" sz="2800" b="1" dirty="0"/>
                <a:t>['5' , '10']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324590" y="4486200"/>
              <a:ext cx="868680" cy="69208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/>
                <a:t>60</a:t>
              </a:r>
            </a:p>
          </p:txBody>
        </p:sp>
        <p:sp>
          <p:nvSpPr>
            <p:cNvPr id="12" name="Right Arrow 7"/>
            <p:cNvSpPr/>
            <p:nvPr/>
          </p:nvSpPr>
          <p:spPr>
            <a:xfrm>
              <a:off x="8605821" y="469300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824728" y="3894003"/>
            <a:ext cx="5559552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function solve(input)</a:t>
            </a: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</a:rPr>
              <a:t> </a:t>
            </a:r>
            <a:r>
              <a:rPr lang="en-US" sz="2400" b="1" dirty="0">
                <a:latin typeface="Consolas" pitchFamily="49" charset="0"/>
              </a:rPr>
              <a:t> input = </a:t>
            </a:r>
            <a:r>
              <a:rPr lang="en-US" sz="2400" b="1" dirty="0" err="1">
                <a:latin typeface="Consolas" pitchFamily="49" charset="0"/>
              </a:rPr>
              <a:t>input.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map</a:t>
            </a:r>
            <a:r>
              <a:rPr lang="en-US" sz="2400" b="1" dirty="0">
                <a:latin typeface="Consolas" pitchFamily="49" charset="0"/>
              </a:rPr>
              <a:t>(Number);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console.log(input[0]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              + input</a:t>
            </a:r>
            <a:r>
              <a:rPr lang="bg-BG" sz="2400" b="1" dirty="0">
                <a:latin typeface="Consolas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pop()</a:t>
            </a:r>
            <a:r>
              <a:rPr lang="en-US" sz="2400" b="1" dirty="0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}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8A186D7-B9E4-46B5-B2D7-ED8DEF88D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31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dirty="0"/>
              <a:t> method adds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elements to the end of          an array and returns the new length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Pushing into Array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62456" y="2595605"/>
            <a:ext cx="8842248" cy="20878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fruits = ["</a:t>
            </a:r>
            <a:r>
              <a:rPr lang="en-US" sz="2800" b="1" dirty="0" err="1">
                <a:latin typeface="Consolas" pitchFamily="49" charset="0"/>
              </a:rPr>
              <a:t>apple","banana","kiwi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fruits.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push</a:t>
            </a:r>
            <a:r>
              <a:rPr lang="en-US" sz="2800" b="1" dirty="0">
                <a:latin typeface="Consolas" pitchFamily="49" charset="0"/>
              </a:rPr>
              <a:t>("pineapple");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console.log(fruits); </a:t>
            </a:r>
            <a:br>
              <a:rPr lang="en-US" sz="2800" b="1" dirty="0">
                <a:latin typeface="Consolas" pitchFamily="49" charset="0"/>
              </a:rPr>
            </a:b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apple","banana","kiwi","pineapple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845126" y="5363932"/>
            <a:ext cx="4580612" cy="680634"/>
          </a:xfrm>
          <a:prstGeom prst="wedgeRoundRectCallout">
            <a:avLst>
              <a:gd name="adj1" fmla="val 14847"/>
              <a:gd name="adj2" fmla="val -8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Element is added at the </a:t>
            </a:r>
            <a:r>
              <a:rPr lang="en-US" sz="2800" b="1" noProof="1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2340CC7-0650-4139-A90D-6E2B14FA7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24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Shifting and Unshifting</a:t>
            </a:r>
            <a:endParaRPr lang="en-US" sz="4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359" y="2028677"/>
            <a:ext cx="10387584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myArray.shift</a:t>
            </a:r>
            <a:r>
              <a:rPr lang="en-US" sz="2800" b="1" dirty="0">
                <a:latin typeface="Consolas" pitchFamily="49" charset="0"/>
              </a:rPr>
              <a:t>();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two","three","four","five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r>
              <a:rPr lang="en-US" sz="2800" b="1" dirty="0">
                <a:latin typeface="Consolas" pitchFamily="49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10" y="1074958"/>
            <a:ext cx="9930951" cy="32650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571500" indent="-571500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Removes the first element of an array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600" b="1" dirty="0">
              <a:solidFill>
                <a:schemeClr val="bg1"/>
              </a:solidFill>
            </a:endParaRPr>
          </a:p>
          <a:p>
            <a:pPr marL="571500" indent="-571500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 </a:t>
            </a:r>
            <a:r>
              <a:rPr lang="en-US" sz="3600" dirty="0"/>
              <a:t>- Adds elements to the beginning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0359" y="4366043"/>
            <a:ext cx="10387584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red","green","blue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err="1">
                <a:latin typeface="Consolas" pitchFamily="49" charset="0"/>
              </a:rPr>
              <a:t>myArray.unshift</a:t>
            </a:r>
            <a:r>
              <a:rPr lang="en-US" sz="2800" b="1" dirty="0">
                <a:latin typeface="Consolas" pitchFamily="49" charset="0"/>
              </a:rPr>
              <a:t>("purple");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 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purple","red","green","blue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7267435" y="5025670"/>
            <a:ext cx="3373966" cy="557445"/>
          </a:xfrm>
          <a:prstGeom prst="wedgeRoundRectCallout">
            <a:avLst>
              <a:gd name="adj1" fmla="val -86844"/>
              <a:gd name="adj2" fmla="val -16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element added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177137E-510A-4474-ADD8-75231E592A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85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92754"/>
            <a:ext cx="11807897" cy="557035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You are given an array of numbers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Process them one by one and produce a new array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</a:p>
          <a:p>
            <a:pPr lvl="2"/>
            <a:r>
              <a:rPr lang="en-US" sz="3200" dirty="0"/>
              <a:t>Prepend each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negative</a:t>
            </a:r>
            <a:r>
              <a:rPr lang="en-US" sz="3200" dirty="0"/>
              <a:t> element at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front</a:t>
            </a:r>
            <a:r>
              <a:rPr lang="en-US" sz="3200" dirty="0"/>
              <a:t> of result</a:t>
            </a:r>
          </a:p>
          <a:p>
            <a:pPr lvl="2"/>
            <a:r>
              <a:rPr lang="en-US" sz="3200" dirty="0"/>
              <a:t>Append each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positive</a:t>
            </a:r>
            <a:r>
              <a:rPr lang="en-US" sz="3200" dirty="0"/>
              <a:t> (or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0</a:t>
            </a:r>
            <a:r>
              <a:rPr lang="en-US" sz="3200" dirty="0"/>
              <a:t>) element at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end</a:t>
            </a:r>
            <a:r>
              <a:rPr lang="en-US" sz="3200" dirty="0"/>
              <a:t> of result</a:t>
            </a:r>
          </a:p>
          <a:p>
            <a:pPr lvl="2"/>
            <a:r>
              <a:rPr lang="en-US" sz="3200" dirty="0"/>
              <a:t>Print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3200" dirty="0"/>
              <a:t> array, each element at separate line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Negative / Positive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877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1451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8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" name="Right Arrow 7"/>
          <p:cNvSpPr/>
          <p:nvPr/>
        </p:nvSpPr>
        <p:spPr>
          <a:xfrm>
            <a:off x="257317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13489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9227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0" name="Right Arrow 7"/>
          <p:cNvSpPr/>
          <p:nvPr/>
        </p:nvSpPr>
        <p:spPr>
          <a:xfrm>
            <a:off x="5767885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230155" y="4518948"/>
            <a:ext cx="578387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525893" y="4518948"/>
            <a:ext cx="609759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-1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-3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</a:p>
          <a:p>
            <a:pPr algn="ctr">
              <a:lnSpc>
                <a:spcPct val="90000"/>
              </a:lnSpc>
            </a:pPr>
            <a:r>
              <a:rPr lang="it-IT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8984551" y="526732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07AD79F-5EDA-4085-8B32-9222BD56EB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248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Negative / Positive Numbers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0439" y="1319029"/>
            <a:ext cx="10569021" cy="49490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negativePositiveNumbers(arr)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(</a:t>
            </a:r>
            <a:r>
              <a:rPr lang="en-GB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of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arr){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if (num &lt; 0){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unshift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Insert at the start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  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(num);   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Append at the 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console.log(result.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('\n'));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A6FBB6C-545A-4585-8CCB-04BBF336C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5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Using delete changes the </a:t>
            </a:r>
            <a:r>
              <a:rPr lang="en-US" b="1" dirty="0">
                <a:solidFill>
                  <a:schemeClr val="bg1"/>
                </a:solidFill>
              </a:rPr>
              <a:t>element value </a:t>
            </a:r>
            <a:r>
              <a:rPr lang="en-US" dirty="0"/>
              <a:t>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undefined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dirty="0"/>
              <a:t> instead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37491-52E6-44AA-A392-176CB116B059}"/>
              </a:ext>
            </a:extLst>
          </p:cNvPr>
          <p:cNvSpPr txBox="1"/>
          <p:nvPr/>
        </p:nvSpPr>
        <p:spPr>
          <a:xfrm>
            <a:off x="2294396" y="1235271"/>
            <a:ext cx="9272016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 = ["</a:t>
            </a:r>
            <a:r>
              <a:rPr lang="en-US" sz="2800" b="1" dirty="0" err="1">
                <a:latin typeface="Consolas" pitchFamily="49" charset="0"/>
              </a:rPr>
              <a:t>one","two","three","four</a:t>
            </a:r>
            <a:r>
              <a:rPr lang="en-US" sz="2800" b="1" dirty="0">
                <a:latin typeface="Consolas" pitchFamily="49" charset="0"/>
              </a:rPr>
              <a:t>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delete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myArray</a:t>
            </a:r>
            <a:r>
              <a:rPr lang="en-US" sz="2800" b="1" dirty="0">
                <a:latin typeface="Consolas" pitchFamily="49" charset="0"/>
              </a:rPr>
              <a:t>[0];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 Changes the first element to undefined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DC3C6A3-C589-4298-8B21-55199537D0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7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returns a newly created array</a:t>
            </a:r>
          </a:p>
          <a:p>
            <a:r>
              <a:rPr lang="en-GB" dirty="0"/>
              <a:t>Gets a range of elements from selected </a:t>
            </a:r>
            <a:r>
              <a:rPr lang="en-GB" b="1" dirty="0">
                <a:solidFill>
                  <a:schemeClr val="bg1"/>
                </a:solidFill>
              </a:rPr>
              <a:t>start</a:t>
            </a:r>
            <a:r>
              <a:rPr lang="en-GB" dirty="0"/>
              <a:t> to </a:t>
            </a:r>
            <a:r>
              <a:rPr lang="en-GB" b="1" dirty="0">
                <a:solidFill>
                  <a:schemeClr val="bg1"/>
                </a:solidFill>
              </a:rPr>
              <a:t>end</a:t>
            </a:r>
            <a:r>
              <a:rPr lang="bg-BG" dirty="0"/>
              <a:t>(</a:t>
            </a:r>
            <a:r>
              <a:rPr lang="en-GB" dirty="0"/>
              <a:t>exclusive</a:t>
            </a:r>
            <a:r>
              <a:rPr lang="bg-BG" dirty="0"/>
              <a:t>)</a:t>
            </a:r>
            <a:r>
              <a:rPr lang="en-GB" dirty="0"/>
              <a:t> </a:t>
            </a:r>
            <a:endParaRPr lang="bg-BG" dirty="0"/>
          </a:p>
          <a:p>
            <a:r>
              <a:rPr lang="en-US" dirty="0"/>
              <a:t>Note that the original array will </a:t>
            </a:r>
            <a:r>
              <a:rPr lang="en-US" b="1" dirty="0">
                <a:solidFill>
                  <a:schemeClr val="bg1"/>
                </a:solidFill>
              </a:rPr>
              <a:t>not be modified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498945" y="3345511"/>
            <a:ext cx="10945368" cy="2935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myArray = ["one","two","three","four","five"];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let sliced = 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//["one","two","three","four","five"]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console.log(sliced); 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// ["three","four","five"]</a:t>
            </a:r>
            <a:endParaRPr lang="en-US" sz="27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itchFamily="49" charset="0"/>
              </a:rPr>
              <a:t>console.log(myArray.</a:t>
            </a:r>
            <a:r>
              <a:rPr lang="en-US" sz="2700" b="1" dirty="0">
                <a:solidFill>
                  <a:schemeClr val="bg1"/>
                </a:solidFill>
                <a:latin typeface="Consolas" pitchFamily="49" charset="0"/>
              </a:rPr>
              <a:t>slice</a:t>
            </a:r>
            <a:r>
              <a:rPr lang="en-US" sz="2700" b="1" dirty="0">
                <a:latin typeface="Consolas" pitchFamily="49" charset="0"/>
              </a:rPr>
              <a:t>(2,4));</a:t>
            </a:r>
            <a:r>
              <a:rPr lang="en-US" sz="2700" b="1" i="1" dirty="0">
                <a:solidFill>
                  <a:schemeClr val="accent2"/>
                </a:solidFill>
                <a:latin typeface="Consolas" pitchFamily="49" charset="0"/>
              </a:rPr>
              <a:t> // ["three","four"]</a:t>
            </a:r>
            <a:endParaRPr lang="en-US" sz="2700" b="1" i="1" dirty="0">
              <a:latin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93C0894-FB21-4594-B6C2-EBC3B58C5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452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splice()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adds/removes items to/from an array, and         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the removed item(s)</a:t>
            </a:r>
          </a:p>
          <a:p>
            <a:r>
              <a:rPr lang="en-US" dirty="0"/>
              <a:t>This function </a:t>
            </a:r>
            <a:r>
              <a:rPr lang="en-US" b="1" dirty="0">
                <a:solidFill>
                  <a:schemeClr val="bg1"/>
                </a:solidFill>
              </a:rPr>
              <a:t>changes the original array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Splice: Cut and Insert Array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472" y="3133799"/>
            <a:ext cx="9765792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</a:t>
            </a:r>
            <a:r>
              <a:rPr lang="en-US" sz="2500" b="1" dirty="0" err="1">
                <a:latin typeface="Consolas" pitchFamily="49" charset="0"/>
              </a:rPr>
              <a:t>nums</a:t>
            </a:r>
            <a:r>
              <a:rPr lang="en-US" sz="2500" b="1" dirty="0">
                <a:latin typeface="Consolas" pitchFamily="49" charset="0"/>
              </a:rPr>
              <a:t> = [5, 10, 15, 20, 25, 30];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let mid = </a:t>
            </a:r>
            <a:r>
              <a:rPr lang="en-US" sz="2500" b="1" dirty="0" err="1">
                <a:latin typeface="Consolas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itchFamily="49" charset="0"/>
              </a:rPr>
              <a:t>splice</a:t>
            </a:r>
            <a:r>
              <a:rPr lang="en-US" sz="2500" b="1" dirty="0">
                <a:latin typeface="Consolas" pitchFamily="49" charset="0"/>
              </a:rPr>
              <a:t>(2, 3);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start, delete-count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mid.join</a:t>
            </a:r>
            <a:r>
              <a:rPr lang="en-US" sz="2500" b="1" dirty="0">
                <a:latin typeface="Consolas" pitchFamily="49" charset="0"/>
              </a:rPr>
              <a:t>('|')); 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15|20|25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itchFamily="49" charset="0"/>
              </a:rPr>
              <a:t>console.log(</a:t>
            </a:r>
            <a:r>
              <a:rPr lang="en-US" sz="2500" b="1" dirty="0" err="1">
                <a:latin typeface="Consolas" pitchFamily="49" charset="0"/>
              </a:rPr>
              <a:t>nums.join</a:t>
            </a:r>
            <a:r>
              <a:rPr lang="en-US" sz="2500" b="1" dirty="0">
                <a:latin typeface="Consolas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// 5|10|30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473" y="5226266"/>
            <a:ext cx="11073384" cy="106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 err="1">
                <a:latin typeface="Consolas" panose="020B0609020204030204" pitchFamily="49" charset="0"/>
              </a:rPr>
              <a:t>nums.</a:t>
            </a:r>
            <a:r>
              <a:rPr lang="en-US" sz="25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splice</a:t>
            </a:r>
            <a:r>
              <a:rPr lang="en-US" sz="2500" b="1" dirty="0">
                <a:latin typeface="Consolas" panose="020B0609020204030204" pitchFamily="49" charset="0"/>
              </a:rPr>
              <a:t>(3, 2, "twenty", "twenty-five");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dirty="0">
                <a:latin typeface="Consolas" panose="020B0609020204030204" pitchFamily="49" charset="0"/>
              </a:rPr>
              <a:t>console.log(</a:t>
            </a:r>
            <a:r>
              <a:rPr lang="en-US" sz="2500" b="1" dirty="0" err="1">
                <a:latin typeface="Consolas" panose="020B0609020204030204" pitchFamily="49" charset="0"/>
              </a:rPr>
              <a:t>nums.join</a:t>
            </a:r>
            <a:r>
              <a:rPr lang="en-US" sz="2500" b="1" dirty="0">
                <a:latin typeface="Consolas" panose="020B0609020204030204" pitchFamily="49" charset="0"/>
              </a:rPr>
              <a:t>('|')); </a:t>
            </a:r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5|10|15|twenty|twenty-five|30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E3EDA9E-1232-454B-8FE0-954B81204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489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066801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You are given an array of numbers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The first element holds an integer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Print the first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and the last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000" dirty="0"/>
              <a:t> from the other </a:t>
            </a:r>
            <a:r>
              <a:rPr lang="bg-BG" sz="3000" dirty="0"/>
              <a:t>  </a:t>
            </a:r>
            <a:r>
              <a:rPr lang="en-US" sz="3000" dirty="0"/>
              <a:t>elements in the array (space separated)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First and Last K Numbers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36636" y="1934576"/>
            <a:ext cx="2378856" cy="4212776"/>
            <a:chOff x="9190569" y="951688"/>
            <a:chExt cx="2378856" cy="429034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190569" y="951688"/>
              <a:ext cx="578387" cy="184294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2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486307" y="1349550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Right Arrow 7"/>
            <p:cNvSpPr/>
            <p:nvPr/>
          </p:nvSpPr>
          <p:spPr>
            <a:xfrm>
              <a:off x="9944965" y="1700068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90569" y="2970176"/>
              <a:ext cx="578387" cy="22718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3</a:t>
              </a: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90000"/>
                </a:lnSpc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0486307" y="3582498"/>
              <a:ext cx="1083118" cy="104721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6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</a:p>
            <a:p>
              <a:pPr algn="ctr">
                <a:lnSpc>
                  <a:spcPct val="115000"/>
                </a:lnSpc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7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8</a:t>
              </a:r>
              <a:r>
                <a:rPr lang="en-US" sz="2800" b="1" noProof="1">
                  <a:cs typeface="Arial" panose="020B0604020202020204" pitchFamily="34" charset="0"/>
                </a:rPr>
                <a:t> </a:t>
              </a: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9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ight Arrow 7"/>
            <p:cNvSpPr/>
            <p:nvPr/>
          </p:nvSpPr>
          <p:spPr>
            <a:xfrm>
              <a:off x="9944965" y="3933016"/>
              <a:ext cx="381099" cy="3461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20" name="Content Placeholder 2"/>
          <p:cNvSpPr txBox="1">
            <a:spLocks/>
          </p:cNvSpPr>
          <p:nvPr/>
        </p:nvSpPr>
        <p:spPr>
          <a:xfrm>
            <a:off x="669038" y="3469696"/>
            <a:ext cx="813975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firstLastKElements(arr)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= 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shift()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k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).join('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console.log(arr.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(arr.length-k,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arr.length).join(' '));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7EB8CDC-410D-4D60-B0C7-41D19C0DF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08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36182" y="1088137"/>
            <a:ext cx="5167921" cy="55891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Take two integers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/>
              <a:t>Generate and print the       following sequence:</a:t>
            </a:r>
          </a:p>
          <a:p>
            <a:pPr lvl="1"/>
            <a:r>
              <a:rPr lang="en-US" sz="3200" dirty="0"/>
              <a:t>The first element is: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  <a:p>
            <a:pPr lvl="1"/>
            <a:r>
              <a:rPr lang="en-US" sz="3200" dirty="0"/>
              <a:t>All other elements =</a:t>
            </a:r>
            <a:br>
              <a:rPr lang="en-US" sz="3200" dirty="0"/>
            </a:br>
            <a:r>
              <a:rPr lang="en-US" sz="3200" dirty="0"/>
              <a:t>sum of the previous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r>
              <a:rPr lang="en-US" sz="3200" dirty="0"/>
              <a:t>            elements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Last K Numbers Sequence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8681" y="13132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" name="Right Arrow 5"/>
          <p:cNvSpPr/>
          <p:nvPr/>
        </p:nvSpPr>
        <p:spPr>
          <a:xfrm>
            <a:off x="6419430" y="16546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10233" y="1313232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1 1 2 4 7 13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38681" y="2608632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419430" y="2950045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4420" y="2608631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1 1 2 3 5 8 13 21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38681" y="3892075"/>
            <a:ext cx="599981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/>
            <a:r>
              <a:rPr lang="en-US" sz="2800" b="1" noProof="1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419430" y="4233488"/>
            <a:ext cx="381099" cy="307773"/>
          </a:xfrm>
          <a:prstGeom prst="rightArrow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934420" y="3892074"/>
            <a:ext cx="4530400" cy="9906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Sequence:</a:t>
            </a:r>
          </a:p>
          <a:p>
            <a:pPr>
              <a:spcAft>
                <a:spcPts val="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1 1 2 4 8 16 31 61 120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934420" y="4991896"/>
            <a:ext cx="4530400" cy="981300"/>
            <a:chOff x="6932614" y="5050264"/>
            <a:chExt cx="4529220" cy="981300"/>
          </a:xfrm>
        </p:grpSpPr>
        <p:sp>
          <p:nvSpPr>
            <p:cNvPr id="17" name="Rectangle 16"/>
            <p:cNvSpPr/>
            <p:nvPr/>
          </p:nvSpPr>
          <p:spPr>
            <a:xfrm>
              <a:off x="8119283" y="5498164"/>
              <a:ext cx="2533483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652766" y="5498164"/>
              <a:ext cx="809068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endParaRPr lang="en-US" sz="28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932614" y="5498164"/>
              <a:ext cx="4529220" cy="533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1 1 2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4 8 16 31 61 </a:t>
              </a:r>
              <a:r>
                <a:rPr lang="en-US" sz="2800" b="1" noProof="1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120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35726" y="50502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90000"/>
                    </a:schemeClr>
                  </a:solidFill>
                </a:rPr>
                <a:t>+</a:t>
              </a:r>
            </a:p>
          </p:txBody>
        </p:sp>
        <p:cxnSp>
          <p:nvCxnSpPr>
            <p:cNvPr id="21" name="Curved Connector 20"/>
            <p:cNvCxnSpPr>
              <a:stCxn id="15" idx="0"/>
              <a:endCxn id="14" idx="0"/>
            </p:cNvCxnSpPr>
            <p:nvPr/>
          </p:nvCxnSpPr>
          <p:spPr>
            <a:xfrm rot="5400000" flipH="1" flipV="1">
              <a:off x="10127262" y="4568126"/>
              <a:ext cx="12700" cy="1860076"/>
            </a:xfrm>
            <a:prstGeom prst="curvedConnector3">
              <a:avLst>
                <a:gd name="adj1" fmla="val 2942858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E4F07990-3E87-4813-BEA8-AD2D22FC5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370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Array Functionality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Array Operations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Push, pop, shift, unshift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Filtering and transforming elements</a:t>
            </a:r>
          </a:p>
          <a:p>
            <a:pPr>
              <a:lnSpc>
                <a:spcPts val="4000"/>
              </a:lnSpc>
            </a:pPr>
            <a:r>
              <a:rPr lang="en-US" dirty="0"/>
              <a:t>Arrays Sorting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1045B7-771A-4CE2-97EF-EB389610DC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3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Last K Numbers Sequence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0610" y="1267195"/>
            <a:ext cx="10670781" cy="4680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900" dirty="0">
                <a:solidFill>
                  <a:schemeClr val="tx1"/>
                </a:solidFill>
                <a:effectLst/>
              </a:rPr>
              <a:t>function sumLastKNumbersSequence(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,</a:t>
            </a:r>
            <a:r>
              <a:rPr lang="en-US" sz="290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[1];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for (let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&lt; </a:t>
            </a:r>
            <a:r>
              <a:rPr lang="en-US" sz="2900" dirty="0">
                <a:solidFill>
                  <a:schemeClr val="bg1"/>
                </a:solidFill>
                <a:effectLst/>
              </a:rPr>
              <a:t>n</a:t>
            </a:r>
            <a:r>
              <a:rPr lang="en-US" sz="2900" dirty="0">
                <a:solidFill>
                  <a:schemeClr val="tx1"/>
                </a:solidFill>
                <a:effectLst/>
              </a:rPr>
              <a:t>;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current++</a:t>
            </a:r>
            <a:r>
              <a:rPr lang="en-US" sz="29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start</a:t>
            </a:r>
            <a:r>
              <a:rPr lang="en-US" sz="2900" dirty="0">
                <a:solidFill>
                  <a:schemeClr val="tx1"/>
                </a:solidFill>
                <a:effectLst/>
              </a:rPr>
              <a:t> = Math.max(0,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k</a:t>
            </a:r>
            <a:r>
              <a:rPr lang="en-US" sz="29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end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dirty="0">
                <a:solidFill>
                  <a:schemeClr val="bg1"/>
                </a:solidFill>
                <a:effectLst/>
              </a:rPr>
              <a:t>current</a:t>
            </a:r>
            <a:r>
              <a:rPr lang="en-US" sz="2900" dirty="0">
                <a:solidFill>
                  <a:schemeClr val="tx1"/>
                </a:solidFill>
                <a:effectLst/>
              </a:rPr>
              <a:t> - </a:t>
            </a:r>
            <a:r>
              <a:rPr lang="en-US" sz="2900" dirty="0">
                <a:solidFill>
                  <a:schemeClr val="bg1"/>
                </a:solidFill>
                <a:effectLst/>
              </a:rPr>
              <a:t>1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let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 =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Sum the values of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seq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[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start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 … </a:t>
            </a:r>
            <a:r>
              <a:rPr lang="en-US" sz="2900" i="1" dirty="0">
                <a:solidFill>
                  <a:schemeClr val="accent2"/>
                </a:solidFill>
                <a:effectLst/>
              </a:rPr>
              <a:t>end</a:t>
            </a:r>
            <a:r>
              <a:rPr lang="en-US" sz="2900" i="1" dirty="0">
                <a:solidFill>
                  <a:schemeClr val="accent2"/>
                </a:solidFill>
                <a:effectLst/>
                <a:latin typeface="+mn-lt"/>
              </a:rPr>
              <a:t>]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  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[current] = </a:t>
            </a:r>
            <a:r>
              <a:rPr lang="en-US" sz="2900" dirty="0">
                <a:solidFill>
                  <a:schemeClr val="bg1"/>
                </a:solidFill>
                <a:effectLst/>
              </a:rPr>
              <a:t>sum</a:t>
            </a:r>
            <a:r>
              <a:rPr lang="en-US" sz="29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  console.log(</a:t>
            </a:r>
            <a:r>
              <a:rPr lang="en-US" sz="2900" dirty="0">
                <a:solidFill>
                  <a:schemeClr val="bg1"/>
                </a:solidFill>
                <a:effectLst/>
              </a:rPr>
              <a:t>seq</a:t>
            </a:r>
            <a:r>
              <a:rPr lang="en-US" sz="2900" dirty="0">
                <a:solidFill>
                  <a:schemeClr val="tx1"/>
                </a:solidFill>
                <a:effectLst/>
              </a:rPr>
              <a:t>.join(' '));</a:t>
            </a:r>
          </a:p>
          <a:p>
            <a:r>
              <a:rPr lang="en-US" sz="29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A6672A8-070A-4D76-9817-2E1ACFE6C6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550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Transforming Elements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22424" y="1199745"/>
            <a:ext cx="1045652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'one',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'two',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'three',</a:t>
            </a:r>
            <a:r>
              <a:rPr lang="en-US" sz="2800" noProof="1">
                <a:solidFill>
                  <a:schemeClr val="tx1"/>
                </a:solidFill>
                <a:effectLst/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'four'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]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one|two|three|four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2424" y="2463516"/>
            <a:ext cx="1045652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filteredNums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filter(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x.startsWith('t')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console.log(filteredNums.join('|'));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two|three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22424" y="4162640"/>
            <a:ext cx="1045652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x.length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3|3|5|4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2424" y="5430876"/>
            <a:ext cx="10456525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lengths = nums.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map(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x =&gt; [x.length, x[0]]</a:t>
            </a:r>
            <a:r>
              <a:rPr lang="en-US" sz="28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lang="en-US" sz="2800" noProof="1">
              <a:solidFill>
                <a:schemeClr val="tx1"/>
              </a:solidFill>
              <a:effectLst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console.log(lengths.join('|')); </a:t>
            </a:r>
            <a:r>
              <a:rPr lang="en-US" sz="28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3,o|3,t|5,t|4,f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9318D52-0144-4587-B7F8-DBD24BAF9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5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Print the</a:t>
            </a:r>
            <a:r>
              <a:rPr lang="en-US" sz="3400" b="1" dirty="0">
                <a:solidFill>
                  <a:schemeClr val="bg1"/>
                </a:solidFill>
              </a:rPr>
              <a:t> odd </a:t>
            </a:r>
            <a:r>
              <a:rPr lang="en-US" sz="3400" dirty="0"/>
              <a:t>numbers, </a:t>
            </a:r>
            <a:r>
              <a:rPr lang="en-US" sz="3400" b="1" dirty="0">
                <a:solidFill>
                  <a:schemeClr val="bg1"/>
                </a:solidFill>
              </a:rPr>
              <a:t>doubled</a:t>
            </a:r>
            <a:r>
              <a:rPr lang="en-US" sz="3400" dirty="0"/>
              <a:t> and              </a:t>
            </a:r>
            <a:r>
              <a:rPr lang="en-US" sz="3400" b="1" dirty="0">
                <a:solidFill>
                  <a:schemeClr val="bg1"/>
                </a:solidFill>
              </a:rPr>
              <a:t>reversed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Process Odd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30051" y="1157140"/>
            <a:ext cx="710246" cy="16622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57647" y="171531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50 30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1815180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48109" y="2996929"/>
            <a:ext cx="7516017" cy="32162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solve(arr)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= arr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.filter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((num, i) =&gt; i % 2 ==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.map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(x =&gt; 2*x)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result.join(' 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6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6 8 0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653FB2A-C11D-45C4-BC40-D2B9A0461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395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>
            <a:normAutofit fontScale="90000"/>
          </a:bodyPr>
          <a:lstStyle/>
          <a:p>
            <a:r>
              <a:rPr lang="en-US" sz="5400"/>
              <a:t>Arrange Elements in Increasing Order</a:t>
            </a:r>
            <a:endParaRPr lang="en-US" sz="5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278821" y="1485158"/>
            <a:ext cx="2129709" cy="23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97536" cy="527604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items of an array</a:t>
            </a:r>
          </a:p>
          <a:p>
            <a:r>
              <a:rPr lang="en-US" dirty="0"/>
              <a:t>The sort order can be either </a:t>
            </a:r>
            <a:r>
              <a:rPr lang="en-US" b="1" dirty="0">
                <a:solidFill>
                  <a:schemeClr val="bg1"/>
                </a:solidFill>
              </a:rPr>
              <a:t>alphabetic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numeric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either </a:t>
            </a:r>
            <a:r>
              <a:rPr lang="en-US" b="1" dirty="0">
                <a:solidFill>
                  <a:schemeClr val="bg1"/>
                </a:solidFill>
              </a:rPr>
              <a:t>ascending (up)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descending (down)</a:t>
            </a:r>
          </a:p>
          <a:p>
            <a:r>
              <a:rPr lang="en-US" dirty="0"/>
              <a:t>By default,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sorts the values as        strings in </a:t>
            </a:r>
            <a:r>
              <a:rPr lang="en-US" b="1" dirty="0">
                <a:solidFill>
                  <a:schemeClr val="bg1"/>
                </a:solidFill>
              </a:rPr>
              <a:t>alphabetical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order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function will produce an </a:t>
            </a:r>
            <a:r>
              <a:rPr lang="en-US" b="1" dirty="0">
                <a:solidFill>
                  <a:schemeClr val="bg1"/>
                </a:solidFill>
              </a:rPr>
              <a:t>incorrect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result   when sorting numbers. You can fix this by providing a </a:t>
            </a:r>
            <a:r>
              <a:rPr lang="en-US" b="1" dirty="0">
                <a:solidFill>
                  <a:schemeClr val="bg1"/>
                </a:solidFill>
              </a:rPr>
              <a:t>compare function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D56F8FA-733A-4B76-8810-86450479BC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7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Arrays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8637" y="1348136"/>
            <a:ext cx="10761404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nums = [20, 40, 10, 30, 100, 5];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20|40|10|30|100|5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18637" y="2825116"/>
            <a:ext cx="10761404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Works incorrectly on arrays of numbers !!!</a:t>
            </a:r>
            <a:endParaRPr lang="en-US" sz="2900" i="1" noProof="1">
              <a:solidFill>
                <a:schemeClr val="accent2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10|100|20|30|40|5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8637" y="4349116"/>
            <a:ext cx="10761404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nums.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sort((a, b) =&gt; a-b);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i="1" noProof="1">
                <a:solidFill>
                  <a:schemeClr val="accent2"/>
                </a:solidFill>
                <a:effectLst/>
                <a:cs typeface="Consolas" pitchFamily="49" charset="0"/>
              </a:rPr>
              <a:t>// Compare elements as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console.log(nums.join('|')); </a:t>
            </a:r>
            <a:r>
              <a:rPr lang="en-US" sz="2900" i="1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5|10|20|30|40|100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408A88A-F9A2-4D41-8449-B28547139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49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6130"/>
            <a:ext cx="11818096" cy="5201066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localeCompare() </a:t>
            </a:r>
            <a:r>
              <a:rPr lang="en-GB" dirty="0"/>
              <a:t>method is used to compare any two </a:t>
            </a:r>
            <a:br>
              <a:rPr lang="en-GB" dirty="0"/>
            </a:br>
            <a:r>
              <a:rPr lang="en-GB" dirty="0"/>
              <a:t>characters without regard for the case used</a:t>
            </a:r>
          </a:p>
          <a:p>
            <a:pPr lvl="1"/>
            <a:r>
              <a:rPr lang="en-GB" dirty="0"/>
              <a:t>It's a string method so it can't be used directly on an array</a:t>
            </a:r>
          </a:p>
          <a:p>
            <a:pPr lvl="1"/>
            <a:r>
              <a:rPr lang="en-GB" dirty="0"/>
              <a:t>Pass localeCompare() as the comparison function: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String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05008" y="4058367"/>
            <a:ext cx="10761404" cy="1431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let words = ['nest', 'Eggs', 'bite', 'Grip', 'jAw'];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words.sort((a, b) =&gt;</a:t>
            </a:r>
            <a:r>
              <a:rPr lang="en-US" sz="29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 a.localeCompare(b))</a:t>
            </a:r>
            <a:r>
              <a:rPr lang="en-US" sz="29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900" noProof="1">
                <a:solidFill>
                  <a:schemeClr val="accent2"/>
                </a:solidFill>
                <a:effectLst/>
                <a:latin typeface="Consolas" pitchFamily="49" charset="0"/>
                <a:cs typeface="Consolas" pitchFamily="49" charset="0"/>
              </a:rPr>
              <a:t>// ['bite', 'Eggs', 'Grip', 'jAw', 'nest']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5368627-8541-4900-BF5B-059C3F72F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009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35246"/>
            <a:ext cx="8497012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are given an </a:t>
            </a:r>
            <a:r>
              <a:rPr lang="en-US" b="1" dirty="0">
                <a:solidFill>
                  <a:schemeClr val="bg1"/>
                </a:solidFill>
              </a:rPr>
              <a:t>array of numbers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Print the </a:t>
            </a:r>
            <a:r>
              <a:rPr lang="en-US" sz="3400" b="1" dirty="0">
                <a:solidFill>
                  <a:schemeClr val="bg1"/>
                </a:solidFill>
              </a:rPr>
              <a:t>smallest</a:t>
            </a:r>
            <a:r>
              <a:rPr lang="en-US" sz="3400" dirty="0"/>
              <a:t> two numbers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Smallest 2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46767" y="1339758"/>
            <a:ext cx="710246" cy="18429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15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43244" y="1888402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5 15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7"/>
          <p:cNvSpPr/>
          <p:nvPr/>
        </p:nvSpPr>
        <p:spPr>
          <a:xfrm>
            <a:off x="9716305" y="2088138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90358" y="2704743"/>
            <a:ext cx="7516017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function smallestTwoNumbers(arr)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sort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((a, b) =&gt; a-b);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let result = arr.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slice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(0, 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Wingdings 2" pitchFamily="18" charset="2"/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 return result.</a:t>
            </a:r>
            <a:r>
              <a:rPr lang="en-US" sz="3000" noProof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(' ');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3000" noProof="1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830051" y="3364147"/>
            <a:ext cx="710246" cy="24818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</a:p>
          <a:p>
            <a:pPr algn="ctr">
              <a:lnSpc>
                <a:spcPct val="9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4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bg-BG" sz="2800" b="1" noProof="1">
                <a:latin typeface="Consolas" panose="020B0609020204030204" pitchFamily="49" charset="0"/>
                <a:cs typeface="Arial" panose="020B0604020202020204" pitchFamily="34" charset="0"/>
              </a:rPr>
              <a:t>7</a:t>
            </a:r>
          </a:p>
          <a:p>
            <a:pPr algn="ctr">
              <a:lnSpc>
                <a:spcPct val="90000"/>
              </a:lnSpc>
            </a:pPr>
            <a:r>
              <a:rPr lang="bg-BG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3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0257647" y="4332104"/>
            <a:ext cx="1326181" cy="5459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0 3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ight Arrow 7"/>
          <p:cNvSpPr/>
          <p:nvPr/>
        </p:nvSpPr>
        <p:spPr>
          <a:xfrm>
            <a:off x="9716305" y="4431972"/>
            <a:ext cx="381099" cy="3461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54BD3E1A-77A0-4151-BF30-83050FEB1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027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6724" y="807603"/>
            <a:ext cx="3658553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2D8CB-8773-426E-A18E-E9E7C7E7BC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163" y="394225"/>
            <a:ext cx="3125015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447" y="2004291"/>
            <a:ext cx="8281864" cy="466078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Arrays in JavaScript aren't </a:t>
            </a:r>
            <a:r>
              <a:rPr lang="en-US" sz="3200" b="1" dirty="0">
                <a:solidFill>
                  <a:schemeClr val="bg1"/>
                </a:solidFill>
              </a:rPr>
              <a:t>fixed</a:t>
            </a:r>
            <a:endParaRPr lang="en-US" sz="3200" b="1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400" b="1" dirty="0">
                <a:solidFill>
                  <a:schemeClr val="bg2"/>
                </a:solidFill>
              </a:rPr>
              <a:t>Can </a:t>
            </a:r>
            <a:r>
              <a:rPr lang="en-US" sz="3400" b="1" dirty="0">
                <a:solidFill>
                  <a:schemeClr val="bg1"/>
                </a:solidFill>
              </a:rPr>
              <a:t>add</a:t>
            </a:r>
            <a:r>
              <a:rPr lang="en-US" sz="3400" b="1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sz="3400" b="1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sz="3400" b="1" dirty="0">
                <a:solidFill>
                  <a:schemeClr val="bg2"/>
                </a:solidFill>
              </a:rPr>
              <a:t> elements</a:t>
            </a:r>
            <a:br>
              <a:rPr lang="en-US" sz="3400" b="1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Sorting arrays can be done with and without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a </a:t>
            </a:r>
            <a:r>
              <a:rPr lang="en-US" sz="3200" b="1" dirty="0">
                <a:solidFill>
                  <a:schemeClr val="bg1"/>
                </a:solidFill>
              </a:rPr>
              <a:t>compare function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0ECCEFE-AF63-46B7-86D6-B092523AA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44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8FA2CA8-49AB-4893-90E4-73761F18C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80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9559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94FAA809-B310-4183-B802-5BD8B00F2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74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B4E0F294-0FF3-4431-AD24-788B78910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359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BBCCFCE-2982-499E-A626-16A60E3E33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51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4322D79-B9B8-42F2-BD32-5D768B5DD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123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23CE-0D79-4E34-BA9F-1D487CA1EBC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Additional Array Functionality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18" y="1148864"/>
            <a:ext cx="2640990" cy="2882804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7FAA564-30EE-447A-A728-0F37C0903B2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Inserting at Start, Removing at End</a:t>
            </a:r>
          </a:p>
        </p:txBody>
      </p:sp>
    </p:spTree>
    <p:extLst>
      <p:ext uri="{BB962C8B-B14F-4D97-AF65-F5344CB8AC3E}">
        <p14:creationId xmlns:p14="http://schemas.microsoft.com/office/powerpoint/2010/main" val="29035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200" dirty="0"/>
              <a:t>Advanced functionality of the array consists of the               following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functions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000" dirty="0"/>
              <a:t>– add to the end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end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add to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from the beginning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slice()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remove a range of elements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splice()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insert at position/delete from position</a:t>
            </a: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Overview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2CB915B-A08B-4F5F-9E0D-9A13DDDCF1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8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Arrays provide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at the End, Remove from the End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458832" y="2227827"/>
            <a:ext cx="2042004" cy="31258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7" name="TextBox 6"/>
          <p:cNvSpPr txBox="1"/>
          <p:nvPr/>
        </p:nvSpPr>
        <p:spPr>
          <a:xfrm>
            <a:off x="4565434" y="232866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2304970" y="22278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301767" y="287236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301766" y="352858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7049440" y="2504826"/>
            <a:ext cx="4580612" cy="852033"/>
          </a:xfrm>
          <a:prstGeom prst="wedgeRoundRectCallout">
            <a:avLst>
              <a:gd name="adj1" fmla="val -62571"/>
              <a:gd name="adj2" fmla="val 45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push()</a:t>
            </a:r>
            <a:r>
              <a:rPr lang="en-US" sz="2800" b="1" noProof="1">
                <a:solidFill>
                  <a:srgbClr val="FFFFFF"/>
                </a:solidFill>
              </a:rPr>
              <a:t> to add at the end.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049440" y="3936282"/>
            <a:ext cx="4701375" cy="772520"/>
          </a:xfrm>
          <a:prstGeom prst="wedgeRoundRectCallout">
            <a:avLst>
              <a:gd name="adj1" fmla="val -62571"/>
              <a:gd name="adj2" fmla="val 18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sz="2800" b="1" noProof="1">
                <a:solidFill>
                  <a:srgbClr val="FFFFFF"/>
                </a:solidFill>
              </a:rPr>
              <a:t> to remove from the end.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828BE40-EA6A-4221-886A-254521869C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3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44444E-6 L 0.09323 -4.44444E-6 C 0.13437 -4.44444E-6 0.18711 0.03959 0.18711 0.07269 L 0.18711 0.14769 " pathEditMode="relative" rAng="0" ptsTypes="AA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0.09323 4.07407E-6 C 0.13437 4.07407E-6 0.18711 0.03958 0.18711 0.07268 L 0.18711 0.14768 " pathEditMode="relative" rAng="0" ptsTypes="AA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22222E-6 L 0.09323 2.22222E-6 C 0.13437 2.22222E-6 0.18711 0.03958 0.18711 0.07268 L 0.18711 0.14768 " pathEditMode="relative" rAng="0" ptsTypes="AAAA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38931" y="1121144"/>
            <a:ext cx="10041699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unshift()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adds at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removes from the start of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at the Start, Remove from the Start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135500" y="2819388"/>
            <a:ext cx="183200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4241893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241047" y="413589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241047" y="482763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30</a:t>
            </a:r>
            <a:r>
              <a:rPr lang="bg-BG" noProof="1"/>
              <a:t>    </a:t>
            </a:r>
            <a:endParaRPr lang="en-US" noProof="1"/>
          </a:p>
        </p:txBody>
      </p:sp>
      <p:sp>
        <p:nvSpPr>
          <p:cNvPr id="9" name="TextBox 8"/>
          <p:cNvSpPr txBox="1"/>
          <p:nvPr/>
        </p:nvSpPr>
        <p:spPr>
          <a:xfrm>
            <a:off x="4135500" y="281748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endParaRPr lang="en-US" sz="2400" b="1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038932" y="342245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20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451266" y="2870901"/>
            <a:ext cx="4918573" cy="852033"/>
          </a:xfrm>
          <a:prstGeom prst="wedgeRoundRectCallout">
            <a:avLst>
              <a:gd name="adj1" fmla="val -49934"/>
              <a:gd name="adj2" fmla="val 156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shift()</a:t>
            </a:r>
            <a:r>
              <a:rPr lang="en-US" sz="2800" b="1" noProof="1">
                <a:solidFill>
                  <a:srgbClr val="FFFFFF"/>
                </a:solidFill>
              </a:rPr>
              <a:t> to remove from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6451265" y="4503008"/>
            <a:ext cx="4918573" cy="852033"/>
          </a:xfrm>
          <a:prstGeom prst="wedgeRoundRectCallout">
            <a:avLst>
              <a:gd name="adj1" fmla="val -49109"/>
              <a:gd name="adj2" fmla="val -21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</a:rPr>
              <a:t>Use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unshift(20)</a:t>
            </a:r>
            <a:r>
              <a:rPr lang="en-US" sz="2800" b="1" noProof="1">
                <a:solidFill>
                  <a:srgbClr val="FFFFFF"/>
                </a:solidFill>
              </a:rPr>
              <a:t> to add at the start</a:t>
            </a:r>
            <a:r>
              <a:rPr lang="en-US" sz="2400" b="1" noProof="1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F635A70-048C-476B-8585-44D61F0D618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8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2.96296E-6 L 0.00013 -0.1041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-0.1009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10092 L 0.00013 -0.20509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-0.00069 L 0.18034 -0.00024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9" y="20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0509 L -0.00039 -0.1009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2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8" grpId="4" animBg="1"/>
      <p:bldP spid="9" grpId="0"/>
      <p:bldP spid="12" grpId="0" animBg="1"/>
      <p:bldP spid="12" grpId="1" animBg="1"/>
      <p:bldP spid="12" grpId="2" animBg="1"/>
      <p:bldP spid="12" grpId="3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>
            <a:noAutofit/>
          </a:bodyPr>
          <a:lstStyle/>
          <a:p>
            <a:r>
              <a:rPr lang="en-US" sz="5400"/>
              <a:t>Push, Pop ,Shift, Unshift, Slice, … </a:t>
            </a:r>
            <a:endParaRPr lang="en-US" sz="5400" dirty="0"/>
          </a:p>
        </p:txBody>
      </p:sp>
      <p:pic>
        <p:nvPicPr>
          <p:cNvPr id="4" name="Picture 1" descr="C:\Trash\arra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614" y="1718265"/>
            <a:ext cx="4160208" cy="1449142"/>
          </a:xfrm>
          <a:prstGeom prst="rect">
            <a:avLst/>
          </a:prstGeom>
          <a:noFill/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8194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Pop() – Removes the Last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107" y="3654751"/>
            <a:ext cx="2074228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 rtl="0">
              <a:lnSpc>
                <a:spcPct val="90000"/>
              </a:lnSpc>
              <a:spcBef>
                <a:spcPct val="0"/>
              </a:spcBef>
            </a:pP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1225027"/>
            <a:ext cx="10681780" cy="2208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</a:t>
            </a:r>
            <a:r>
              <a:rPr lang="en-US" dirty="0"/>
              <a:t> method removes the </a:t>
            </a:r>
            <a:r>
              <a:rPr lang="en-US" b="1" dirty="0">
                <a:solidFill>
                  <a:schemeClr val="bg1"/>
                </a:solidFill>
              </a:rPr>
              <a:t>last</a:t>
            </a:r>
            <a:r>
              <a:rPr lang="en-US" dirty="0"/>
              <a:t> element from an array and </a:t>
            </a:r>
            <a:r>
              <a:rPr lang="en-US" b="1" dirty="0">
                <a:solidFill>
                  <a:schemeClr val="bg1"/>
                </a:solidFill>
              </a:rPr>
              <a:t>returns</a:t>
            </a:r>
            <a:r>
              <a:rPr lang="en-US" dirty="0"/>
              <a:t> that value to the caller</a:t>
            </a:r>
          </a:p>
          <a:p>
            <a:pPr>
              <a:buClr>
                <a:schemeClr val="tx1"/>
              </a:buClr>
            </a:pPr>
            <a:r>
              <a:rPr lang="en-US" dirty="0"/>
              <a:t>If you call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pop()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/>
              <a:t>on an empty array, it returns 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3816" y="3624470"/>
            <a:ext cx="10597896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myArray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["</a:t>
            </a:r>
            <a:r>
              <a:rPr lang="en-US" sz="2800" b="1" dirty="0" err="1">
                <a:latin typeface="Consolas" pitchFamily="49" charset="0"/>
              </a:rPr>
              <a:t>one","two","three","four","five</a:t>
            </a:r>
            <a:r>
              <a:rPr lang="en-US" sz="2800" b="1" dirty="0">
                <a:latin typeface="Consolas" pitchFamily="49" charset="0"/>
              </a:rPr>
              <a:t>"]</a:t>
            </a:r>
            <a:r>
              <a:rPr lang="bg-BG" sz="2800" b="1" dirty="0"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let popped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=</a:t>
            </a:r>
            <a:r>
              <a:rPr lang="bg-BG" sz="2800" b="1" dirty="0">
                <a:latin typeface="Consolas" pitchFamily="49" charset="0"/>
              </a:rPr>
              <a:t> </a:t>
            </a:r>
            <a:r>
              <a:rPr lang="en-US" sz="2800" b="1" dirty="0" err="1">
                <a:latin typeface="Consolas" pitchFamily="49" charset="0"/>
              </a:rPr>
              <a:t>myArray.</a:t>
            </a:r>
            <a:r>
              <a:rPr lang="en-US" sz="2800" b="1" dirty="0" err="1">
                <a:solidFill>
                  <a:schemeClr val="bg1"/>
                </a:solidFill>
                <a:latin typeface="Consolas" pitchFamily="49" charset="0"/>
              </a:rPr>
              <a:t>pop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</a:rPr>
              <a:t>;</a:t>
            </a:r>
            <a:endParaRPr lang="en-US" sz="2800" b="1" dirty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</a:t>
            </a:r>
            <a:r>
              <a:rPr lang="en-US" sz="2800" b="1" dirty="0" err="1">
                <a:latin typeface="Consolas" pitchFamily="49" charset="0"/>
              </a:rPr>
              <a:t>myArray</a:t>
            </a:r>
            <a:r>
              <a:rPr lang="en-US" sz="2800" b="1" dirty="0">
                <a:latin typeface="Consolas" pitchFamily="49" charset="0"/>
              </a:rPr>
              <a:t>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//["</a:t>
            </a:r>
            <a:r>
              <a:rPr lang="en-US" sz="2800" b="1" i="1" dirty="0" err="1">
                <a:solidFill>
                  <a:schemeClr val="accent2"/>
                </a:solidFill>
                <a:latin typeface="Consolas" pitchFamily="49" charset="0"/>
              </a:rPr>
              <a:t>one","two","three","four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console.log(popped)</a:t>
            </a:r>
            <a:r>
              <a:rPr lang="bg-BG" sz="2800" b="1" dirty="0">
                <a:latin typeface="Consolas" pitchFamily="49" charset="0"/>
              </a:rPr>
              <a:t>;</a:t>
            </a:r>
            <a:r>
              <a:rPr lang="en-US" sz="2800" b="1" dirty="0">
                <a:latin typeface="Consolas" pitchFamily="49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onsolas" pitchFamily="49" charset="0"/>
              </a:rPr>
              <a:t>//"five"</a:t>
            </a:r>
            <a:endParaRPr lang="en-US" sz="2800" b="1" i="1" dirty="0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6660D6B-43BE-436C-B33B-A4CA88A60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376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3262</TotalTime>
  <Words>2125</Words>
  <Application>Microsoft Office PowerPoint</Application>
  <PresentationFormat>Widescreen</PresentationFormat>
  <Paragraphs>357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Arrays Advanced</vt:lpstr>
      <vt:lpstr>Table of Contents</vt:lpstr>
      <vt:lpstr>Have a Question?</vt:lpstr>
      <vt:lpstr>Additional Array Functionality</vt:lpstr>
      <vt:lpstr>Advanced Overview</vt:lpstr>
      <vt:lpstr>Add at the End, Remove from the End</vt:lpstr>
      <vt:lpstr>Add at the Start, Remove from the Start</vt:lpstr>
      <vt:lpstr>Push, Pop ,Shift, Unshift, Slice, … </vt:lpstr>
      <vt:lpstr>Pop() – Removes the Last Element</vt:lpstr>
      <vt:lpstr>Problem: Sum First Last</vt:lpstr>
      <vt:lpstr>Pushing into Array</vt:lpstr>
      <vt:lpstr>Shifting and Unshifting</vt:lpstr>
      <vt:lpstr>Problem: Negative / Positive Numbers</vt:lpstr>
      <vt:lpstr>Solution: Negative / Positive Numbers</vt:lpstr>
      <vt:lpstr>Deleting Elements</vt:lpstr>
      <vt:lpstr>Slicing Arrays</vt:lpstr>
      <vt:lpstr>Splice: Cut and Insert Array Elements</vt:lpstr>
      <vt:lpstr>Problem: First and Last K Numbers</vt:lpstr>
      <vt:lpstr>Problem: Sum Last K Numbers Sequence</vt:lpstr>
      <vt:lpstr>Solution: Sum Last K Numbers Sequence</vt:lpstr>
      <vt:lpstr>Filtering and Transforming Elements</vt:lpstr>
      <vt:lpstr>Problem: Process Odd Numbers</vt:lpstr>
      <vt:lpstr>Arrange Elements in Increasing Order</vt:lpstr>
      <vt:lpstr>Sorting Arrays</vt:lpstr>
      <vt:lpstr>Sorting Arrays</vt:lpstr>
      <vt:lpstr>Sorting String Arrays</vt:lpstr>
      <vt:lpstr>Problem: Smallest 2 Numbers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Array Advanced - PHP</dc:title>
  <dc:subject>Technology Fundamentals  – Practical Training Course @ SoftUni</dc:subject>
  <dc:creator>Software University</dc:creator>
  <cp:keywords>Technology Fundamentals; js; programming; Software University; SoftUni; programming; coding; software development; education; training; course; array</cp:keywords>
  <dc:description>© SoftUni – https://softuni.org_x000d_
© Software University – https://softuni.bg_x000d_
_x000d_
Copyrighted document. Unauthorized copy, reproduction or use is not permitted.</dc:description>
  <cp:lastModifiedBy>Hristomir Asenov</cp:lastModifiedBy>
  <cp:revision>4</cp:revision>
  <dcterms:created xsi:type="dcterms:W3CDTF">2018-05-23T13:08:44Z</dcterms:created>
  <dcterms:modified xsi:type="dcterms:W3CDTF">2019-12-04T11:21:43Z</dcterms:modified>
  <cp:category>Technology fundamentals;computer programming;software development;web development</cp:category>
</cp:coreProperties>
</file>