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492" r:id="rId4"/>
    <p:sldId id="564" r:id="rId5"/>
    <p:sldId id="565" r:id="rId6"/>
    <p:sldId id="566" r:id="rId7"/>
    <p:sldId id="567" r:id="rId8"/>
    <p:sldId id="569" r:id="rId9"/>
    <p:sldId id="493" r:id="rId10"/>
    <p:sldId id="406" r:id="rId11"/>
    <p:sldId id="494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63" r:id="rId22"/>
    <p:sldId id="570" r:id="rId23"/>
    <p:sldId id="542" r:id="rId24"/>
    <p:sldId id="571" r:id="rId25"/>
    <p:sldId id="572" r:id="rId26"/>
    <p:sldId id="573" r:id="rId27"/>
    <p:sldId id="574" r:id="rId28"/>
    <p:sldId id="5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OM Events" id="{DEB3E1C3-4318-4413-8349-38EEC6838268}">
          <p14:sldIdLst>
            <p14:sldId id="564"/>
            <p14:sldId id="565"/>
            <p14:sldId id="566"/>
            <p14:sldId id="567"/>
            <p14:sldId id="569"/>
          </p14:sldIdLst>
        </p14:section>
        <p14:section name="Objects" id="{BC4A3995-4CED-4320-A673-95328C9C809D}">
          <p14:sldIdLst>
            <p14:sldId id="493"/>
            <p14:sldId id="406"/>
            <p14:sldId id="494"/>
            <p14:sldId id="549"/>
            <p14:sldId id="550"/>
            <p14:sldId id="551"/>
          </p14:sldIdLst>
        </p14:section>
        <p14:section name="JSON" id="{E2F6E15A-DA4B-4511-97D3-B11BC9B3971C}">
          <p14:sldIdLst>
            <p14:sldId id="552"/>
            <p14:sldId id="553"/>
            <p14:sldId id="554"/>
            <p14:sldId id="555"/>
            <p14:sldId id="556"/>
            <p14:sldId id="557"/>
            <p14:sldId id="563"/>
            <p14:sldId id="570"/>
          </p14:sldIdLst>
        </p14:section>
        <p14:section name="Conclusion" id="{10E03AB1-9AA8-4E86-9A64-D741901E50A2}">
          <p14:sldIdLst>
            <p14:sldId id="542"/>
            <p14:sldId id="571"/>
            <p14:sldId id="572"/>
            <p14:sldId id="573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74" d="100"/>
          <a:sy n="74" d="100"/>
        </p:scale>
        <p:origin x="498" y="54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6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069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3601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Objects, JSON and DOM Events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object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60" y="1844040"/>
            <a:ext cx="3971880" cy="397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Ð°Ñ Ñ Ð¸Ð·Ð¾Ð±ÑÐ°Ð¶ÐµÐ½Ð¸Ðµ Ð·Ð° js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8" y="1550670"/>
            <a:ext cx="1623060" cy="16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 ÐµÐ·ÑÐ»ÑÐ°Ñ Ñ Ð¸Ð·Ð¾Ð±ÑÐ°Ð¶ÐµÐ½Ð¸Ðµ Ð·Ð° do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17" y="3230881"/>
            <a:ext cx="1461082" cy="15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You have already learned that JavaScript variables are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containers </a:t>
            </a:r>
            <a:r>
              <a:rPr lang="en-US" sz="3000" dirty="0"/>
              <a:t>for data values</a:t>
            </a:r>
            <a:r>
              <a:rPr lang="en-US" sz="3000" dirty="0" smtClean="0"/>
              <a:t>.</a:t>
            </a:r>
            <a:endParaRPr lang="bg-BG" sz="3000" dirty="0" smtClean="0"/>
          </a:p>
          <a:p>
            <a:r>
              <a:rPr lang="en-US" sz="3000" dirty="0"/>
              <a:t>This code assigns a </a:t>
            </a:r>
            <a:r>
              <a:rPr lang="en-US" sz="3000" b="1" dirty="0">
                <a:solidFill>
                  <a:schemeClr val="bg1"/>
                </a:solidFill>
              </a:rPr>
              <a:t>simple value</a:t>
            </a:r>
            <a:r>
              <a:rPr lang="en-US" sz="3000" dirty="0"/>
              <a:t> (Fiat) to a </a:t>
            </a:r>
            <a:r>
              <a:rPr lang="en-US" sz="3000" b="1" dirty="0">
                <a:solidFill>
                  <a:schemeClr val="bg1"/>
                </a:solidFill>
              </a:rPr>
              <a:t>variable</a:t>
            </a:r>
            <a:r>
              <a:rPr lang="en-US" sz="3000" dirty="0"/>
              <a:t> 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/>
              <a:t>named </a:t>
            </a:r>
            <a:r>
              <a:rPr lang="en-US" sz="3000" dirty="0"/>
              <a:t>car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r>
              <a:rPr lang="en-US" sz="3000" dirty="0"/>
              <a:t>Objects are variables too. But objects can contain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many </a:t>
            </a:r>
            <a:r>
              <a:rPr lang="en-US" sz="3000" dirty="0"/>
              <a:t>values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This code assigns </a:t>
            </a:r>
            <a:r>
              <a:rPr lang="en-US" sz="3000" b="1" dirty="0">
                <a:solidFill>
                  <a:schemeClr val="bg1"/>
                </a:solidFill>
              </a:rPr>
              <a:t>many values</a:t>
            </a:r>
            <a:r>
              <a:rPr lang="en-US" sz="3000" dirty="0"/>
              <a:t> (Fiat, 500, white) to a 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variable</a:t>
            </a:r>
            <a:r>
              <a:rPr lang="en-US" sz="3000" dirty="0">
                <a:solidFill>
                  <a:schemeClr val="bg1"/>
                </a:solidFill>
              </a:rPr>
              <a:t> </a:t>
            </a:r>
            <a:r>
              <a:rPr lang="en-US" sz="3000" dirty="0"/>
              <a:t>named car: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07113" y="3226723"/>
            <a:ext cx="3392077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let car = "Fiat";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07113" y="6099463"/>
            <a:ext cx="9176227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 car = {</a:t>
            </a:r>
            <a:r>
              <a:rPr lang="en-US" dirty="0" err="1">
                <a:solidFill>
                  <a:schemeClr val="tx1"/>
                </a:solidFill>
              </a:rPr>
              <a:t>type:"Fiat</a:t>
            </a:r>
            <a:r>
              <a:rPr lang="en-US" dirty="0">
                <a:solidFill>
                  <a:schemeClr val="tx1"/>
                </a:solidFill>
              </a:rPr>
              <a:t>", model:"500", </a:t>
            </a:r>
            <a:r>
              <a:rPr lang="en-US" dirty="0" err="1">
                <a:solidFill>
                  <a:schemeClr val="tx1"/>
                </a:solidFill>
              </a:rPr>
              <a:t>color:"white</a:t>
            </a:r>
            <a:r>
              <a:rPr lang="en-US" dirty="0">
                <a:solidFill>
                  <a:schemeClr val="tx1"/>
                </a:solidFill>
              </a:rPr>
              <a:t>"};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000" dirty="0"/>
              <a:t>You define (and create) a JavaScript object with an object literal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r>
              <a:rPr lang="en-US" sz="3000" dirty="0"/>
              <a:t>Spaces and line breaks are not important. An object definition can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span </a:t>
            </a:r>
            <a:r>
              <a:rPr lang="en-US" sz="3000" dirty="0"/>
              <a:t>multiple lines</a:t>
            </a:r>
            <a:r>
              <a:rPr lang="en-US" sz="3000" dirty="0" smtClean="0"/>
              <a:t>:</a:t>
            </a:r>
          </a:p>
          <a:p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70362"/>
            <a:ext cx="978408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person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"Doe", </a:t>
            </a:r>
            <a:r>
              <a:rPr lang="en-US" dirty="0" smtClean="0">
                <a:solidFill>
                  <a:schemeClr val="tx1"/>
                </a:solidFill>
              </a:rPr>
              <a:t>age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50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729642"/>
            <a:ext cx="436626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let person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age:50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en-US" dirty="0"/>
              <a:t>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 err="1">
                <a:solidFill>
                  <a:schemeClr val="bg1"/>
                </a:solidFill>
              </a:rPr>
              <a:t>name:values</a:t>
            </a:r>
            <a:r>
              <a:rPr lang="en-US" sz="3000" dirty="0"/>
              <a:t> pairs in JavaScript objects are called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properties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You </a:t>
            </a:r>
            <a:r>
              <a:rPr lang="en-US" sz="3000" dirty="0"/>
              <a:t>can access object properties in two ways: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93780"/>
              </p:ext>
            </p:extLst>
          </p:nvPr>
        </p:nvGraphicFramePr>
        <p:xfrm>
          <a:off x="3639820" y="2076026"/>
          <a:ext cx="5418666" cy="18275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Placeholder 5"/>
          <p:cNvSpPr txBox="1">
            <a:spLocks/>
          </p:cNvSpPr>
          <p:nvPr/>
        </p:nvSpPr>
        <p:spPr>
          <a:xfrm>
            <a:off x="2293620" y="4773581"/>
            <a:ext cx="9265920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person</a:t>
            </a:r>
            <a:r>
              <a:rPr lang="en-US" dirty="0" err="1" smtClean="0">
                <a:solidFill>
                  <a:schemeClr val="bg1"/>
                </a:solidFill>
              </a:rPr>
              <a:t>.lastName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i="1" dirty="0" smtClean="0">
                <a:solidFill>
                  <a:schemeClr val="accent2"/>
                </a:solidFill>
              </a:rPr>
              <a:t>// John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let age = person[</a:t>
            </a:r>
            <a:r>
              <a:rPr lang="en-US" dirty="0" smtClean="0">
                <a:solidFill>
                  <a:schemeClr val="bg1"/>
                </a:solidFill>
              </a:rPr>
              <a:t>"age"</a:t>
            </a:r>
            <a:r>
              <a:rPr lang="en-US" dirty="0" smtClean="0">
                <a:solidFill>
                  <a:schemeClr val="tx1"/>
                </a:solidFill>
              </a:rPr>
              <a:t>];        </a:t>
            </a:r>
            <a:r>
              <a:rPr lang="en-US" i="1" dirty="0" smtClean="0">
                <a:solidFill>
                  <a:schemeClr val="accent2"/>
                </a:solidFill>
              </a:rPr>
              <a:t>// 50 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5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methods</a:t>
            </a:r>
            <a:r>
              <a:rPr lang="en-US" sz="3000" dirty="0" smtClean="0"/>
              <a:t>.</a:t>
            </a:r>
            <a:endParaRPr lang="en-US" sz="3000" dirty="0"/>
          </a:p>
          <a:p>
            <a:r>
              <a:rPr lang="en-US" sz="3000" dirty="0"/>
              <a:t>Methods are actions that can be performed on objects.</a:t>
            </a:r>
          </a:p>
          <a:p>
            <a:r>
              <a:rPr lang="en-US" sz="3000" dirty="0"/>
              <a:t>Methods are stored in properties as function definitions.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40280" y="2982881"/>
            <a:ext cx="926592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person =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"John",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 : "Doe</a:t>
            </a:r>
            <a:r>
              <a:rPr lang="en-US" dirty="0" smtClean="0">
                <a:solidFill>
                  <a:schemeClr val="tx1"/>
                </a:solidFill>
              </a:rPr>
              <a:t>",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fullName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chemeClr val="bg1"/>
                </a:solidFill>
              </a:rPr>
              <a:t>function() {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</a:t>
            </a:r>
            <a:r>
              <a:rPr lang="en-US" dirty="0" err="1">
                <a:solidFill>
                  <a:schemeClr val="bg1"/>
                </a:solidFill>
              </a:rPr>
              <a:t>this.firstName</a:t>
            </a:r>
            <a:r>
              <a:rPr lang="en-US" dirty="0">
                <a:solidFill>
                  <a:schemeClr val="bg1"/>
                </a:solidFill>
              </a:rPr>
              <a:t> + " " + </a:t>
            </a:r>
            <a:r>
              <a:rPr lang="en-US" dirty="0" err="1">
                <a:solidFill>
                  <a:schemeClr val="bg1"/>
                </a:solidFill>
              </a:rPr>
              <a:t>this.lastName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2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When a JavaScript variable is declared with the keyword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new"</a:t>
            </a:r>
            <a:r>
              <a:rPr lang="en-US" sz="3200" dirty="0"/>
              <a:t>, </a:t>
            </a:r>
            <a:r>
              <a:rPr lang="en-US" sz="3200" dirty="0" smtClean="0"/>
              <a:t>the </a:t>
            </a:r>
            <a:r>
              <a:rPr lang="en-US" sz="3200" dirty="0"/>
              <a:t>variable is created </a:t>
            </a:r>
            <a:r>
              <a:rPr lang="en-US" sz="3200" dirty="0" smtClean="0"/>
              <a:t>as </a:t>
            </a:r>
            <a:r>
              <a:rPr lang="en-US" sz="3200" dirty="0"/>
              <a:t>an object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Avoid String, Number, and Boolean objects. They </a:t>
            </a:r>
            <a:r>
              <a:rPr lang="en-US" sz="3200" b="1" dirty="0">
                <a:solidFill>
                  <a:schemeClr val="bg1"/>
                </a:solidFill>
              </a:rPr>
              <a:t>complicate</a:t>
            </a:r>
            <a:r>
              <a:rPr lang="en-US" sz="3200" dirty="0"/>
              <a:t> your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code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slow down execution</a:t>
            </a:r>
            <a:r>
              <a:rPr lang="en-US" sz="3200" dirty="0"/>
              <a:t> speed.</a:t>
            </a:r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avoid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2472342"/>
            <a:ext cx="1106424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x = new </a:t>
            </a:r>
            <a:r>
              <a:rPr lang="en-US" dirty="0">
                <a:solidFill>
                  <a:schemeClr val="bg1"/>
                </a:solidFill>
              </a:rPr>
              <a:t>String()</a:t>
            </a:r>
            <a:r>
              <a:rPr lang="en-US" dirty="0">
                <a:solidFill>
                  <a:schemeClr val="tx1"/>
                </a:solidFill>
              </a:rPr>
              <a:t>;        </a:t>
            </a:r>
            <a:r>
              <a:rPr lang="en-US" i="1" dirty="0">
                <a:solidFill>
                  <a:schemeClr val="accent2"/>
                </a:solidFill>
              </a:rPr>
              <a:t>// Declares x as a String object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y = new </a:t>
            </a:r>
            <a:r>
              <a:rPr lang="en-US" dirty="0">
                <a:solidFill>
                  <a:schemeClr val="bg1"/>
                </a:solidFill>
              </a:rPr>
              <a:t>Number()</a:t>
            </a:r>
            <a:r>
              <a:rPr lang="en-US" dirty="0">
                <a:solidFill>
                  <a:schemeClr val="tx1"/>
                </a:solidFill>
              </a:rPr>
              <a:t>;        </a:t>
            </a:r>
            <a:r>
              <a:rPr lang="en-US" i="1" dirty="0">
                <a:solidFill>
                  <a:schemeClr val="accent2"/>
                </a:solidFill>
              </a:rPr>
              <a:t>// Declares y as a Number object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z = new </a:t>
            </a:r>
            <a:r>
              <a:rPr lang="en-US" dirty="0">
                <a:solidFill>
                  <a:schemeClr val="bg1"/>
                </a:solidFill>
              </a:rPr>
              <a:t>Boolean(</a:t>
            </a:r>
            <a:r>
              <a:rPr lang="en-US" dirty="0">
                <a:solidFill>
                  <a:schemeClr val="tx1"/>
                </a:solidFill>
              </a:rPr>
              <a:t>);       </a:t>
            </a:r>
            <a:r>
              <a:rPr lang="en-US" i="1" dirty="0">
                <a:solidFill>
                  <a:schemeClr val="accent2"/>
                </a:solidFill>
              </a:rPr>
              <a:t>// Declares z as a Boolean object</a:t>
            </a:r>
          </a:p>
        </p:txBody>
      </p:sp>
    </p:spTree>
    <p:extLst>
      <p:ext uri="{BB962C8B-B14F-4D97-AF65-F5344CB8AC3E}">
        <p14:creationId xmlns:p14="http://schemas.microsoft.com/office/powerpoint/2010/main" val="1426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cript 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bject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en-US" dirty="0" smtClean="0"/>
              <a:t>otation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960620" y="1470660"/>
            <a:ext cx="2377440" cy="2377440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33847" y="2134820"/>
              <a:ext cx="1122423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2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JSON?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1524170"/>
            <a:ext cx="10036163" cy="4873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JSON</a:t>
            </a:r>
            <a:r>
              <a:rPr lang="en-US" sz="3000" dirty="0" smtClean="0"/>
              <a:t>:</a:t>
            </a:r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tands </a:t>
            </a:r>
            <a:r>
              <a:rPr lang="en-US" sz="3000" dirty="0"/>
              <a:t>for </a:t>
            </a:r>
            <a:r>
              <a:rPr lang="en-US" sz="3000" b="1" dirty="0">
                <a:solidFill>
                  <a:schemeClr val="bg1"/>
                </a:solidFill>
              </a:rPr>
              <a:t>J</a:t>
            </a:r>
            <a:r>
              <a:rPr lang="en-US" sz="3000" dirty="0"/>
              <a:t>ava</a:t>
            </a:r>
            <a:r>
              <a:rPr lang="en-US" sz="3000" b="1" dirty="0">
                <a:solidFill>
                  <a:schemeClr val="bg1"/>
                </a:solidFill>
              </a:rPr>
              <a:t>S</a:t>
            </a:r>
            <a:r>
              <a:rPr lang="en-US" sz="3000" dirty="0"/>
              <a:t>cript </a:t>
            </a:r>
            <a:r>
              <a:rPr lang="en-US" sz="3000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bject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otation</a:t>
            </a:r>
          </a:p>
          <a:p>
            <a:pPr lvl="1"/>
            <a:r>
              <a:rPr lang="en-US" sz="3000" dirty="0" smtClean="0"/>
              <a:t>It</a:t>
            </a:r>
            <a:r>
              <a:rPr lang="en-US" sz="3000" dirty="0" smtClean="0"/>
              <a:t> </a:t>
            </a:r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lightweight data </a:t>
            </a:r>
            <a:r>
              <a:rPr lang="en-US" sz="3000" dirty="0"/>
              <a:t>interchange </a:t>
            </a:r>
            <a:r>
              <a:rPr lang="en-US" sz="3000" b="1" dirty="0" smtClean="0">
                <a:solidFill>
                  <a:schemeClr val="bg1"/>
                </a:solidFill>
              </a:rPr>
              <a:t>format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I</a:t>
            </a:r>
            <a:r>
              <a:rPr lang="en-US" sz="3000" dirty="0" smtClean="0"/>
              <a:t>s </a:t>
            </a:r>
            <a:r>
              <a:rPr lang="en-US" sz="3000" b="1" dirty="0">
                <a:solidFill>
                  <a:schemeClr val="bg1"/>
                </a:solidFill>
              </a:rPr>
              <a:t>language </a:t>
            </a:r>
            <a:r>
              <a:rPr lang="en-US" sz="3000" b="1" dirty="0" smtClean="0">
                <a:solidFill>
                  <a:schemeClr val="bg1"/>
                </a:solidFill>
              </a:rPr>
              <a:t>independent </a:t>
            </a:r>
            <a:r>
              <a:rPr lang="en-US" sz="3000" dirty="0" smtClean="0"/>
              <a:t>- </a:t>
            </a:r>
            <a:r>
              <a:rPr lang="en-US" sz="3000" dirty="0"/>
              <a:t>syntax is derived </a:t>
            </a:r>
            <a:r>
              <a:rPr lang="en-US" sz="3000" dirty="0" smtClean="0"/>
              <a:t>from</a:t>
            </a:r>
            <a:br>
              <a:rPr lang="en-US" sz="3000" dirty="0" smtClean="0"/>
            </a:br>
            <a:r>
              <a:rPr lang="en-US" sz="3000" dirty="0" smtClean="0"/>
              <a:t>JavaScript object </a:t>
            </a:r>
            <a:r>
              <a:rPr lang="en-US" sz="3000" dirty="0"/>
              <a:t>notation syntax, but the JSON </a:t>
            </a:r>
            <a:r>
              <a:rPr lang="en-US" sz="3000" dirty="0" smtClean="0"/>
              <a:t>format</a:t>
            </a:r>
            <a:br>
              <a:rPr lang="en-US" sz="3000" dirty="0" smtClean="0"/>
            </a:br>
            <a:r>
              <a:rPr lang="en-US" sz="3000" dirty="0" smtClean="0"/>
              <a:t>is </a:t>
            </a:r>
            <a:r>
              <a:rPr lang="en-US" sz="3000" dirty="0"/>
              <a:t>text </a:t>
            </a:r>
            <a:r>
              <a:rPr lang="en-US" sz="3000" dirty="0" smtClean="0"/>
              <a:t>only</a:t>
            </a:r>
            <a:endParaRPr lang="en-US" sz="3000" dirty="0"/>
          </a:p>
          <a:p>
            <a:pPr lvl="1"/>
            <a:r>
              <a:rPr lang="en-US" sz="3000" dirty="0"/>
              <a:t>I</a:t>
            </a:r>
            <a:r>
              <a:rPr lang="en-US" sz="3000" dirty="0" smtClean="0"/>
              <a:t>s </a:t>
            </a:r>
            <a:r>
              <a:rPr lang="en-US" sz="3000" b="1" dirty="0">
                <a:solidFill>
                  <a:schemeClr val="bg1"/>
                </a:solidFill>
              </a:rPr>
              <a:t>"self-describing"</a:t>
            </a:r>
            <a:r>
              <a:rPr lang="en-US" sz="3000" dirty="0"/>
              <a:t> and easy to understand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syntax defines an employees object: an array of 3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employee </a:t>
            </a:r>
            <a:r>
              <a:rPr lang="en-US" sz="3200" dirty="0"/>
              <a:t>records (objects</a:t>
            </a:r>
            <a:r>
              <a:rPr lang="en-US" sz="3200" dirty="0" smtClean="0"/>
              <a:t>):</a:t>
            </a:r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27391" y="2510657"/>
            <a:ext cx="794411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"employees":[</a:t>
            </a:r>
          </a:p>
          <a:p>
            <a:r>
              <a:rPr lang="en-US" dirty="0">
                <a:solidFill>
                  <a:schemeClr val="tx1"/>
                </a:solidFill>
              </a:rPr>
              <a:t>    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 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"Doe"}, </a:t>
            </a:r>
          </a:p>
          <a:p>
            <a:r>
              <a:rPr lang="en-US" dirty="0">
                <a:solidFill>
                  <a:schemeClr val="tx1"/>
                </a:solidFill>
              </a:rPr>
              <a:t>    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"Anna", 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"Smith"},</a:t>
            </a:r>
          </a:p>
          <a:p>
            <a:r>
              <a:rPr lang="en-US" dirty="0">
                <a:solidFill>
                  <a:schemeClr val="tx1"/>
                </a:solidFill>
              </a:rPr>
              <a:t>    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"Peter", 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"Jones"}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7869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In JSON:</a:t>
            </a:r>
          </a:p>
          <a:p>
            <a:pPr lvl="1">
              <a:buClr>
                <a:schemeClr val="tx1"/>
              </a:buClr>
            </a:pPr>
            <a:r>
              <a:rPr lang="en-US" sz="3000" dirty="0" smtClean="0"/>
              <a:t>Data </a:t>
            </a:r>
            <a:r>
              <a:rPr lang="en-US" sz="3000" dirty="0"/>
              <a:t>is in </a:t>
            </a:r>
            <a:r>
              <a:rPr lang="en-US" sz="3000" b="1" dirty="0">
                <a:solidFill>
                  <a:schemeClr val="bg1"/>
                </a:solidFill>
              </a:rPr>
              <a:t>name/value</a:t>
            </a:r>
            <a:r>
              <a:rPr lang="en-US" sz="3000" dirty="0"/>
              <a:t> pairs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Data is </a:t>
            </a:r>
            <a:r>
              <a:rPr lang="en-US" sz="30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Curly braces </a:t>
            </a:r>
            <a:r>
              <a:rPr lang="en-US" sz="3000" dirty="0"/>
              <a:t>hold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Square brackets </a:t>
            </a:r>
            <a:r>
              <a:rPr lang="en-US" sz="3000" dirty="0"/>
              <a:t>hold </a:t>
            </a:r>
            <a:r>
              <a:rPr lang="en-US" sz="3000" b="1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rules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83984" y="4487541"/>
            <a:ext cx="9230932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"employees</a:t>
            </a:r>
            <a:r>
              <a:rPr lang="en-US" dirty="0" smtClean="0">
                <a:solidFill>
                  <a:schemeClr val="tx1"/>
                </a:solidFill>
              </a:rPr>
              <a:t>":</a:t>
            </a:r>
            <a:r>
              <a:rPr lang="en-US" dirty="0" smtClean="0">
                <a:solidFill>
                  <a:schemeClr val="bg1"/>
                </a:solidFill>
              </a:rPr>
              <a:t>[{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</a:t>
            </a:r>
            <a:r>
              <a:rPr lang="en-US" dirty="0" smtClean="0">
                <a:solidFill>
                  <a:schemeClr val="tx1"/>
                </a:solidFill>
              </a:rPr>
              <a:t>" ,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bg1"/>
                </a:solidFill>
              </a:rPr>
              <a:t>}]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dirty="0"/>
              <a:t>A common use of JSON is to read data from a web server, and display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the </a:t>
            </a:r>
            <a:r>
              <a:rPr lang="en-US" sz="3000" dirty="0"/>
              <a:t>data in a web page</a:t>
            </a:r>
            <a:r>
              <a:rPr lang="en-US" sz="3000" dirty="0" smtClean="0"/>
              <a:t>.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000" dirty="0"/>
              <a:t>For simplicity, this can be demonstrated using a string as input</a:t>
            </a:r>
            <a:r>
              <a:rPr lang="en-US" sz="3000" dirty="0" smtClean="0"/>
              <a:t>.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000" dirty="0"/>
              <a:t>Then, use the JavaScript built-in function </a:t>
            </a:r>
            <a:r>
              <a:rPr lang="en-US" sz="3000" dirty="0" err="1"/>
              <a:t>JSON.parse</a:t>
            </a:r>
            <a:r>
              <a:rPr lang="en-US" sz="3000" dirty="0"/>
              <a:t>() to convert the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string </a:t>
            </a:r>
            <a:r>
              <a:rPr lang="en-US" sz="3000" dirty="0"/>
              <a:t>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from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24886" y="3020982"/>
            <a:ext cx="874786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text = '{ "employees" : [' +</a:t>
            </a:r>
          </a:p>
          <a:p>
            <a:r>
              <a:rPr lang="en-US" dirty="0">
                <a:solidFill>
                  <a:schemeClr val="tx1"/>
                </a:solidFill>
              </a:rPr>
              <a:t>'{ 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 , 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 },' 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'{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":"Peter" , 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":"Jones" } ]}';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382474" y="5892023"/>
            <a:ext cx="483269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JSON.</a:t>
            </a:r>
            <a:r>
              <a:rPr lang="en-US" dirty="0" err="1">
                <a:solidFill>
                  <a:schemeClr val="bg1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(text);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2540"/>
            <a:ext cx="8182463" cy="543306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DOM Events</a:t>
            </a:r>
          </a:p>
          <a:p>
            <a:pPr lvl="1"/>
            <a:r>
              <a:rPr lang="en-US" sz="3000" dirty="0"/>
              <a:t>Definition</a:t>
            </a:r>
          </a:p>
          <a:p>
            <a:pPr lvl="1"/>
            <a:r>
              <a:rPr lang="en-US" sz="3000" dirty="0"/>
              <a:t>Reacting to </a:t>
            </a:r>
            <a:r>
              <a:rPr lang="en-US" sz="3000" dirty="0" smtClean="0"/>
              <a:t>events</a:t>
            </a:r>
            <a:endParaRPr lang="en-US" sz="3200" dirty="0" smtClean="0"/>
          </a:p>
          <a:p>
            <a:r>
              <a:rPr lang="en-US" sz="3200" dirty="0" smtClean="0"/>
              <a:t>Objects</a:t>
            </a:r>
          </a:p>
          <a:p>
            <a:pPr lvl="1"/>
            <a:r>
              <a:rPr lang="en-US" sz="3000" dirty="0" smtClean="0"/>
              <a:t>Definition</a:t>
            </a:r>
          </a:p>
          <a:p>
            <a:pPr lvl="1"/>
            <a:r>
              <a:rPr lang="en-US" sz="3000" dirty="0" smtClean="0"/>
              <a:t>Properties</a:t>
            </a:r>
          </a:p>
          <a:p>
            <a:pPr lvl="1"/>
            <a:r>
              <a:rPr lang="en-US" sz="3000" dirty="0" smtClean="0"/>
              <a:t>Methods</a:t>
            </a:r>
          </a:p>
          <a:p>
            <a:r>
              <a:rPr lang="en-US" sz="3200" dirty="0" smtClean="0"/>
              <a:t>JSON</a:t>
            </a:r>
          </a:p>
          <a:p>
            <a:pPr lvl="1"/>
            <a:r>
              <a:rPr lang="en-US" sz="3000" dirty="0" smtClean="0"/>
              <a:t>Definition</a:t>
            </a:r>
          </a:p>
          <a:p>
            <a:pPr lvl="1"/>
            <a:r>
              <a:rPr lang="en-US" sz="3000" dirty="0" smtClean="0"/>
              <a:t>Examples</a:t>
            </a:r>
          </a:p>
          <a:p>
            <a:pPr lvl="1"/>
            <a:r>
              <a:rPr lang="en-US" sz="3000" dirty="0" smtClean="0"/>
              <a:t>Syntax rules</a:t>
            </a:r>
            <a:endParaRPr lang="bg-BG" sz="3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4184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Finally, use the new JavaScript object in your page:</a:t>
            </a:r>
            <a:endParaRPr lang="en-US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from strings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8919" y="2318080"/>
            <a:ext cx="10641062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chemeClr val="tx1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</a:t>
            </a:r>
          </a:p>
          <a:p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employees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+ " " + </a:t>
            </a: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4278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Use </a:t>
            </a:r>
            <a:r>
              <a:rPr lang="en-US" sz="3200" dirty="0" err="1" smtClean="0"/>
              <a:t>JSON.</a:t>
            </a:r>
            <a:r>
              <a:rPr lang="en-US" sz="3200" b="1" dirty="0" err="1" smtClean="0">
                <a:solidFill>
                  <a:schemeClr val="bg1"/>
                </a:solidFill>
              </a:rPr>
              <a:t>stringify</a:t>
            </a:r>
            <a:r>
              <a:rPr lang="en-US" sz="3200" dirty="0" smtClean="0"/>
              <a:t> to convert objects into a string: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dirty="0" smtClean="0"/>
              <a:t>You can do the same for </a:t>
            </a:r>
            <a:r>
              <a:rPr lang="en-US" sz="3200" b="1" dirty="0" smtClean="0">
                <a:solidFill>
                  <a:schemeClr val="bg1"/>
                </a:solidFill>
              </a:rPr>
              <a:t>arrays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64294" y="1873204"/>
            <a:ext cx="7886271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let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>
                <a:solidFill>
                  <a:schemeClr val="tx1"/>
                </a:solidFill>
              </a:rPr>
              <a:t>obj</a:t>
            </a:r>
            <a:r>
              <a:rPr lang="en-US" sz="2000" dirty="0">
                <a:solidFill>
                  <a:schemeClr val="tx1"/>
                </a:solidFill>
              </a:rPr>
              <a:t> = { name: "John", age: 30, city: "New York" </a:t>
            </a:r>
            <a:r>
              <a:rPr lang="en-US" sz="2000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 err="1">
                <a:solidFill>
                  <a:schemeClr val="tx1"/>
                </a:solidFill>
              </a:rPr>
              <a:t>myJSON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JSON.</a:t>
            </a:r>
            <a:r>
              <a:rPr lang="en-US" sz="2000" dirty="0" err="1">
                <a:solidFill>
                  <a:schemeClr val="bg1"/>
                </a:solidFill>
              </a:rPr>
              <a:t>stringify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obj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console.log(</a:t>
            </a:r>
            <a:r>
              <a:rPr lang="en-US" sz="2000" dirty="0" err="1" smtClean="0">
                <a:solidFill>
                  <a:schemeClr val="tx1"/>
                </a:solidFill>
              </a:rPr>
              <a:t>myJSON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{"name":"John","age":30,"city":"New 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6826" y="4514503"/>
            <a:ext cx="700524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 err="1">
                <a:solidFill>
                  <a:schemeClr val="tx1"/>
                </a:solidFill>
              </a:rPr>
              <a:t>arr</a:t>
            </a:r>
            <a:r>
              <a:rPr lang="en-US" sz="2000" dirty="0">
                <a:solidFill>
                  <a:schemeClr val="tx1"/>
                </a:solidFill>
              </a:rPr>
              <a:t> = [ "John", "Peter", "Sally", "Jane" </a:t>
            </a:r>
            <a:r>
              <a:rPr lang="en-US" sz="2000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 err="1">
                <a:solidFill>
                  <a:schemeClr val="tx1"/>
                </a:solidFill>
              </a:rPr>
              <a:t>myJSON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</a:rPr>
              <a:t>JSON.</a:t>
            </a:r>
            <a:r>
              <a:rPr lang="en-US" sz="2000" dirty="0" err="1" smtClean="0">
                <a:solidFill>
                  <a:schemeClr val="bg1"/>
                </a:solidFill>
              </a:rPr>
              <a:t>stringify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arr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console.log(</a:t>
            </a:r>
            <a:r>
              <a:rPr lang="en-US" sz="2000" dirty="0" err="1" smtClean="0">
                <a:solidFill>
                  <a:schemeClr val="tx1"/>
                </a:solidFill>
              </a:rPr>
              <a:t>myJSON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["</a:t>
            </a:r>
            <a:r>
              <a:rPr lang="en-US" sz="20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000" i="1" dirty="0">
                <a:solidFill>
                  <a:schemeClr val="accent2"/>
                </a:solidFill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6830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 smtClean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3200" dirty="0">
                <a:solidFill>
                  <a:schemeClr val="bg2"/>
                </a:solidFill>
              </a:rPr>
              <a:t>Objects are </a:t>
            </a:r>
            <a:r>
              <a:rPr lang="en-US" sz="3200" dirty="0">
                <a:solidFill>
                  <a:schemeClr val="bg2"/>
                </a:solidFill>
              </a:rPr>
              <a:t>variables which can contain </a:t>
            </a:r>
            <a:r>
              <a:rPr lang="en-US" sz="3200" dirty="0" smtClean="0">
                <a:solidFill>
                  <a:schemeClr val="bg2"/>
                </a:solidFill>
              </a:rPr>
              <a:t/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>
                <a:solidFill>
                  <a:schemeClr val="bg2"/>
                </a:solidFill>
              </a:rPr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3200" dirty="0">
                <a:solidFill>
                  <a:schemeClr val="bg2"/>
                </a:solidFill>
              </a:rPr>
              <a:t>We can access values using 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r>
              <a:rPr lang="en-US" altLang="ko-KR" sz="3200" dirty="0">
                <a:solidFill>
                  <a:schemeClr val="bg2"/>
                </a:solidFill>
              </a:rPr>
              <a:t> or </a:t>
            </a:r>
            <a:r>
              <a:rPr lang="en-US" altLang="ko-KR" sz="3200" b="1" dirty="0">
                <a:solidFill>
                  <a:schemeClr val="bg1"/>
                </a:solidFill>
              </a:rPr>
              <a:t>[]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altLang="ko-KR" sz="3200" dirty="0">
              <a:solidFill>
                <a:schemeClr val="bg2"/>
              </a:solidFill>
            </a:endParaRPr>
          </a:p>
          <a:p>
            <a:pPr marL="800100" lvl="2" indent="-342900">
              <a:buFont typeface="Wingdings" pitchFamily="2" charset="2"/>
              <a:buChar char="§"/>
            </a:pPr>
            <a:r>
              <a:rPr lang="en-US" altLang="ko-KR" sz="3200" dirty="0">
                <a:solidFill>
                  <a:schemeClr val="bg2"/>
                </a:solidFill>
              </a:rPr>
              <a:t>JSON is </a:t>
            </a:r>
            <a:r>
              <a:rPr lang="en-US" sz="3200" dirty="0">
                <a:solidFill>
                  <a:schemeClr val="bg2"/>
                </a:solidFill>
              </a:rPr>
              <a:t>a lightweight data interchange format</a:t>
            </a:r>
          </a:p>
          <a:p>
            <a:pPr marL="800100" lvl="2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800100" lvl="2" indent="-3429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>
                <a:solidFill>
                  <a:schemeClr val="bg2"/>
                </a:solidFill>
              </a:rPr>
              <a:t> to change the </a:t>
            </a:r>
            <a:r>
              <a:rPr lang="en-US" sz="3200" b="1" dirty="0">
                <a:solidFill>
                  <a:schemeClr val="bg1"/>
                </a:solidFill>
              </a:rPr>
              <a:t>behavior </a:t>
            </a:r>
            <a:r>
              <a:rPr lang="en-US" sz="3200" b="1" dirty="0" smtClean="0">
                <a:solidFill>
                  <a:schemeClr val="bg1"/>
                </a:solidFill>
              </a:rPr>
              <a:t>of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407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820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JavaScript reacting to HTML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6" descr="Ð ÐµÐ·ÑÐ»ÑÐ°Ñ Ñ Ð¸Ð·Ð¾Ð±ÑÐ°Ð¶ÐµÐ½Ð¸Ðµ Ð·Ð° do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96" y="1345037"/>
            <a:ext cx="2499123" cy="27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dirty="0"/>
              <a:t>A JavaScript can be executed when an </a:t>
            </a:r>
            <a:r>
              <a:rPr lang="en-US" sz="3000" b="1" dirty="0">
                <a:solidFill>
                  <a:schemeClr val="bg1"/>
                </a:solidFill>
              </a:rPr>
              <a:t>event occurs</a:t>
            </a:r>
            <a:r>
              <a:rPr lang="en-US" sz="3000" dirty="0"/>
              <a:t>, like when a user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clicks </a:t>
            </a:r>
            <a:r>
              <a:rPr lang="en-US" sz="3000" dirty="0"/>
              <a:t>on an HTML element.</a:t>
            </a:r>
          </a:p>
          <a:p>
            <a:pPr>
              <a:buClr>
                <a:schemeClr val="tx1"/>
              </a:buClr>
            </a:pPr>
            <a:r>
              <a:rPr lang="en-US" sz="3000" dirty="0"/>
              <a:t>To execute code when a user clicks on an element, </a:t>
            </a:r>
            <a:r>
              <a:rPr lang="en-US" sz="3000" b="1" dirty="0">
                <a:solidFill>
                  <a:schemeClr val="bg1"/>
                </a:solidFill>
              </a:rPr>
              <a:t>add JavaScript code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to </a:t>
            </a:r>
            <a:r>
              <a:rPr lang="en-US" sz="3000" dirty="0"/>
              <a:t>an </a:t>
            </a:r>
            <a:r>
              <a:rPr lang="en-US" sz="3000" b="1" dirty="0">
                <a:solidFill>
                  <a:schemeClr val="bg1"/>
                </a:solidFill>
              </a:rPr>
              <a:t>HTML event attribute</a:t>
            </a:r>
            <a:r>
              <a:rPr lang="en-US" sz="3000" dirty="0" smtClean="0"/>
              <a:t>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000" dirty="0" smtClean="0"/>
          </a:p>
          <a:p>
            <a:pPr>
              <a:buClr>
                <a:schemeClr val="tx1"/>
              </a:buClr>
            </a:pPr>
            <a:r>
              <a:rPr lang="en-US" sz="3000" dirty="0" smtClean="0"/>
              <a:t>Examples </a:t>
            </a:r>
            <a:r>
              <a:rPr lang="en-US" sz="3000" dirty="0"/>
              <a:t>of HTML events</a:t>
            </a:r>
            <a:r>
              <a:rPr lang="en-US" sz="3000" dirty="0" smtClean="0"/>
              <a:t>: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800" dirty="0"/>
              <a:t>When a user clicks the </a:t>
            </a:r>
            <a:r>
              <a:rPr lang="en-US" sz="2800" dirty="0" smtClean="0"/>
              <a:t>mouse</a:t>
            </a:r>
          </a:p>
          <a:p>
            <a:pPr lvl="1">
              <a:buClr>
                <a:schemeClr val="tx1"/>
              </a:buClr>
            </a:pPr>
            <a:r>
              <a:rPr lang="en-US" sz="2800" dirty="0" smtClean="0"/>
              <a:t>When </a:t>
            </a:r>
            <a:r>
              <a:rPr lang="en-US" sz="2800" dirty="0"/>
              <a:t>the mouse moves over an </a:t>
            </a:r>
            <a:r>
              <a:rPr lang="en-US" sz="2800" dirty="0" smtClean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sz="2800" dirty="0" smtClean="0"/>
              <a:t>When </a:t>
            </a:r>
            <a:r>
              <a:rPr lang="en-US" sz="2800" dirty="0"/>
              <a:t>an HTML form is </a:t>
            </a:r>
            <a:r>
              <a:rPr lang="en-US" sz="2800" dirty="0" smtClean="0"/>
              <a:t>submitted</a:t>
            </a: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Reacting </a:t>
            </a:r>
            <a:r>
              <a:rPr lang="en-US" dirty="0"/>
              <a:t>t</a:t>
            </a:r>
            <a:r>
              <a:rPr lang="en-US" dirty="0" smtClean="0"/>
              <a:t>o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9620" y="3401982"/>
            <a:ext cx="365760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onclick</a:t>
            </a:r>
            <a:r>
              <a:rPr lang="en-US" dirty="0">
                <a:solidFill>
                  <a:schemeClr val="tx1"/>
                </a:solidFill>
              </a:rPr>
              <a:t>=JavaScript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4278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dirty="0"/>
              <a:t>In this example, a function is called from the event handler:</a:t>
            </a: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52500" y="1708116"/>
            <a:ext cx="9814560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&lt;body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&lt;h1 </a:t>
            </a:r>
            <a:r>
              <a:rPr lang="en-US" sz="2400" dirty="0" err="1">
                <a:solidFill>
                  <a:schemeClr val="bg1"/>
                </a:solidFill>
              </a:rPr>
              <a:t>onclick</a:t>
            </a:r>
            <a:r>
              <a:rPr lang="en-US" sz="2400" dirty="0">
                <a:solidFill>
                  <a:schemeClr val="bg1"/>
                </a:solidFill>
              </a:rPr>
              <a:t>="</a:t>
            </a:r>
            <a:r>
              <a:rPr lang="en-US" sz="2400" dirty="0" err="1">
                <a:solidFill>
                  <a:schemeClr val="bg1"/>
                </a:solidFill>
              </a:rPr>
              <a:t>changeText</a:t>
            </a:r>
            <a:r>
              <a:rPr lang="en-US" sz="2400" dirty="0">
                <a:solidFill>
                  <a:schemeClr val="bg1"/>
                </a:solidFill>
              </a:rPr>
              <a:t>(this)"</a:t>
            </a:r>
            <a:r>
              <a:rPr lang="en-US" sz="2400" dirty="0">
                <a:solidFill>
                  <a:schemeClr val="tx1"/>
                </a:solidFill>
              </a:rPr>
              <a:t>&gt;Click on this text!&lt;/h1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&lt;/</a:t>
            </a:r>
            <a:r>
              <a:rPr lang="en-US" sz="2400" dirty="0">
                <a:solidFill>
                  <a:schemeClr val="tx1"/>
                </a:solidFill>
              </a:rPr>
              <a:t>body&gt;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&lt;/html&gt;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2500" y="5026777"/>
            <a:ext cx="981456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changeText</a:t>
            </a:r>
            <a:r>
              <a:rPr lang="en-US" sz="2400" dirty="0">
                <a:solidFill>
                  <a:schemeClr val="tx1"/>
                </a:solidFill>
              </a:rPr>
              <a:t>(id) {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id.innerHTML</a:t>
            </a:r>
            <a:r>
              <a:rPr lang="en-US" sz="2400" dirty="0">
                <a:solidFill>
                  <a:schemeClr val="tx1"/>
                </a:solidFill>
              </a:rPr>
              <a:t> = "</a:t>
            </a:r>
            <a:r>
              <a:rPr lang="en-US" sz="2400" dirty="0" err="1">
                <a:solidFill>
                  <a:schemeClr val="tx1"/>
                </a:solidFill>
              </a:rPr>
              <a:t>Ooops</a:t>
            </a:r>
            <a:r>
              <a:rPr lang="en-US" sz="2400" dirty="0">
                <a:solidFill>
                  <a:schemeClr val="tx1"/>
                </a:solidFill>
              </a:rPr>
              <a:t>!";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Attributes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1044110"/>
            <a:ext cx="10036163" cy="5722449"/>
          </a:xfrm>
        </p:spPr>
        <p:txBody>
          <a:bodyPr>
            <a:normAutofit/>
          </a:bodyPr>
          <a:lstStyle/>
          <a:p>
            <a:r>
              <a:rPr lang="en-US" sz="3200" dirty="0"/>
              <a:t>To assign events to HTML elements you can use event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attributes.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The HTML DOM allows you to assign events to HTML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elements </a:t>
            </a:r>
            <a:r>
              <a:rPr lang="en-US" sz="3200" dirty="0"/>
              <a:t>using JavaScript: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6000" y="2517488"/>
            <a:ext cx="972312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&lt;button </a:t>
            </a:r>
            <a:r>
              <a:rPr lang="en-US" dirty="0" err="1">
                <a:solidFill>
                  <a:schemeClr val="bg1"/>
                </a:solidFill>
              </a:rPr>
              <a:t>onclick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displayDate</a:t>
            </a:r>
            <a:r>
              <a:rPr lang="en-US" dirty="0">
                <a:solidFill>
                  <a:schemeClr val="bg1"/>
                </a:solidFill>
              </a:rPr>
              <a:t>()"</a:t>
            </a:r>
            <a:r>
              <a:rPr lang="en-US" dirty="0">
                <a:solidFill>
                  <a:schemeClr val="tx1"/>
                </a:solidFill>
              </a:rPr>
              <a:t>&gt;Try it&lt;/button&gt;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4903121"/>
            <a:ext cx="972312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&lt;script&gt;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n-US" dirty="0">
                <a:solidFill>
                  <a:schemeClr val="tx1"/>
                </a:solidFill>
              </a:rPr>
              <a:t>").</a:t>
            </a:r>
            <a:r>
              <a:rPr lang="en-US" dirty="0" err="1">
                <a:solidFill>
                  <a:schemeClr val="bg1"/>
                </a:solidFill>
              </a:rPr>
              <a:t>onclick</a:t>
            </a:r>
            <a:r>
              <a:rPr lang="en-US" dirty="0">
                <a:solidFill>
                  <a:schemeClr val="tx1"/>
                </a:solidFill>
              </a:rPr>
              <a:t> = </a:t>
            </a:r>
            <a:r>
              <a:rPr lang="en-US" dirty="0" err="1">
                <a:solidFill>
                  <a:schemeClr val="tx1"/>
                </a:solidFill>
              </a:rPr>
              <a:t>displayDate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&lt;/script&gt;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dirty="0" err="1"/>
              <a:t>onmouseover</a:t>
            </a:r>
            <a:r>
              <a:rPr lang="en-US" sz="3200" dirty="0"/>
              <a:t> and </a:t>
            </a:r>
            <a:r>
              <a:rPr lang="en-US" sz="3200" dirty="0" err="1"/>
              <a:t>onmouseout</a:t>
            </a:r>
            <a:r>
              <a:rPr lang="en-US" sz="3200" dirty="0"/>
              <a:t> events can be used to trigger a function when the user </a:t>
            </a:r>
            <a:r>
              <a:rPr lang="en-US" sz="3200" dirty="0" err="1"/>
              <a:t>mouses</a:t>
            </a:r>
            <a:r>
              <a:rPr lang="en-US" sz="3200" dirty="0"/>
              <a:t> over, or out of, an HTML element:</a:t>
            </a: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О</a:t>
            </a:r>
            <a:r>
              <a:rPr lang="en-US" dirty="0" err="1" smtClean="0"/>
              <a:t>nmouseover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bg-BG" dirty="0" err="1"/>
              <a:t>О</a:t>
            </a:r>
            <a:r>
              <a:rPr lang="en-US" dirty="0" err="1" smtClean="0"/>
              <a:t>nmouseout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96340" y="2525682"/>
            <a:ext cx="961644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&lt;div </a:t>
            </a:r>
            <a:r>
              <a:rPr lang="en-US" dirty="0" err="1">
                <a:solidFill>
                  <a:schemeClr val="bg1"/>
                </a:solidFill>
              </a:rPr>
              <a:t>onmouseover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mOver</a:t>
            </a:r>
            <a:r>
              <a:rPr lang="en-US" dirty="0">
                <a:solidFill>
                  <a:schemeClr val="bg1"/>
                </a:solidFill>
              </a:rPr>
              <a:t>(this)" </a:t>
            </a:r>
            <a:r>
              <a:rPr lang="en-US" dirty="0" err="1">
                <a:solidFill>
                  <a:schemeClr val="bg1"/>
                </a:solidFill>
              </a:rPr>
              <a:t>onmouseout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mOut</a:t>
            </a:r>
            <a:r>
              <a:rPr lang="en-US" dirty="0">
                <a:solidFill>
                  <a:schemeClr val="bg1"/>
                </a:solidFill>
              </a:rPr>
              <a:t>(this</a:t>
            </a:r>
            <a:r>
              <a:rPr lang="en-US" dirty="0" smtClean="0">
                <a:solidFill>
                  <a:schemeClr val="bg1"/>
                </a:solidFill>
              </a:rPr>
              <a:t>)"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Mouse </a:t>
            </a:r>
            <a:r>
              <a:rPr lang="en-US" dirty="0">
                <a:solidFill>
                  <a:schemeClr val="tx1"/>
                </a:solidFill>
              </a:rPr>
              <a:t>Over Me&lt;/div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 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i="1" dirty="0" smtClean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TODO: write the functions to change the </a:t>
            </a:r>
            <a:r>
              <a:rPr lang="en-US" i="1" dirty="0" err="1" smtClean="0">
                <a:solidFill>
                  <a:schemeClr val="accent2"/>
                </a:solidFill>
              </a:rPr>
              <a:t>innerHTML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Collection of key-value pairs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55" y="1440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5037</TotalTime>
  <Words>927</Words>
  <Application>Microsoft Office PowerPoint</Application>
  <PresentationFormat>Widescreen</PresentationFormat>
  <Paragraphs>248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Objects, JSON and DOM Events</vt:lpstr>
      <vt:lpstr>Table of Content</vt:lpstr>
      <vt:lpstr>Have a Question?</vt:lpstr>
      <vt:lpstr>PowerPoint Presentation</vt:lpstr>
      <vt:lpstr>Reacting to Events</vt:lpstr>
      <vt:lpstr>Example</vt:lpstr>
      <vt:lpstr>Event Attributes</vt:lpstr>
      <vt:lpstr>Оnmouseover and Оnmouseout </vt:lpstr>
      <vt:lpstr>PowerPoint Presentation</vt:lpstr>
      <vt:lpstr>What is an Object?</vt:lpstr>
      <vt:lpstr>Defining and Object</vt:lpstr>
      <vt:lpstr>Object Properties</vt:lpstr>
      <vt:lpstr>Object Methods</vt:lpstr>
      <vt:lpstr>What to avoid</vt:lpstr>
      <vt:lpstr>PowerPoint Presentation</vt:lpstr>
      <vt:lpstr>What is a JSON?</vt:lpstr>
      <vt:lpstr>Example</vt:lpstr>
      <vt:lpstr>Syntax rules</vt:lpstr>
      <vt:lpstr>Parsing from strings</vt:lpstr>
      <vt:lpstr>Parsing from strings (2)</vt:lpstr>
      <vt:lpstr>Converting to string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JSON and DOM Events</dc:title>
  <dc:creator>Alen Paunov</dc:creator>
  <cp:keywords>JS Fundamentals, Software University, SoftUni, programming, coding, software development, education, training, course</cp:keywords>
  <cp:lastModifiedBy>miro LLL</cp:lastModifiedBy>
  <cp:revision>162</cp:revision>
  <dcterms:created xsi:type="dcterms:W3CDTF">2018-05-23T13:08:44Z</dcterms:created>
  <dcterms:modified xsi:type="dcterms:W3CDTF">2019-02-01T14:56:20Z</dcterms:modified>
  <cp:category>programming;computer programming;software development;web development</cp:category>
</cp:coreProperties>
</file>