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3" r:id="rId17"/>
    <p:sldId id="274" r:id="rId18"/>
    <p:sldId id="271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8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2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500px.com/shivangshah" TargetMode="External"/><Relationship Id="rId3" Type="http://schemas.openxmlformats.org/officeDocument/2006/relationships/hyperlink" Target="https://github.com/shivangshah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Craft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SBG Platform Service Craft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7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Social Graph (Neo4J)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8901"/>
            <a:ext cx="2434680" cy="1595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7857" y="2954205"/>
            <a:ext cx="7305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graph: </a:t>
            </a:r>
            <a:br>
              <a:rPr lang="en-US" dirty="0"/>
            </a:br>
            <a:r>
              <a:rPr lang="en-US" dirty="0"/>
              <a:t>create (</a:t>
            </a:r>
            <a:r>
              <a:rPr lang="en-US" dirty="0" err="1"/>
              <a:t>Shivang:Employee</a:t>
            </a:r>
            <a:r>
              <a:rPr lang="en-US" dirty="0"/>
              <a:t> {</a:t>
            </a:r>
            <a:r>
              <a:rPr lang="en-US" dirty="0" err="1"/>
              <a:t>name:'Shivang</a:t>
            </a:r>
            <a:r>
              <a:rPr lang="en-US" dirty="0"/>
              <a:t>'}), (</a:t>
            </a:r>
            <a:r>
              <a:rPr lang="en-US" dirty="0" err="1"/>
              <a:t>John:Employee</a:t>
            </a:r>
            <a:r>
              <a:rPr lang="en-US" dirty="0"/>
              <a:t> {name: 'John'}), (</a:t>
            </a:r>
            <a:r>
              <a:rPr lang="en-US" dirty="0" err="1"/>
              <a:t>Jack:Employee</a:t>
            </a:r>
            <a:r>
              <a:rPr lang="en-US" dirty="0"/>
              <a:t> {name: 'Jack'}), (Shivang)-[:FOLLOWS]-&gt;(John), (Shivang)-[:FOLLOWS]-&gt;(Jack), (Shivang)&lt;-[:FOLLOWS]-(John), (John)-[:FOLLOWS]-&gt;(Jack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Query followings:</a:t>
            </a:r>
            <a:br>
              <a:rPr lang="en-US" dirty="0"/>
            </a:br>
            <a:r>
              <a:rPr lang="en-US" dirty="0"/>
              <a:t>match (</a:t>
            </a:r>
            <a:r>
              <a:rPr lang="en-US" dirty="0" err="1"/>
              <a:t>n:Employee</a:t>
            </a:r>
            <a:r>
              <a:rPr lang="en-US" dirty="0"/>
              <a:t>)-[:FOLLOWS]-&gt;(followings) where </a:t>
            </a:r>
            <a:r>
              <a:rPr lang="en-US" dirty="0" err="1"/>
              <a:t>n.name</a:t>
            </a:r>
            <a:r>
              <a:rPr lang="en-US" dirty="0"/>
              <a:t>='Shivang' return n as Shivang, followings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 followers:</a:t>
            </a:r>
          </a:p>
          <a:p>
            <a:r>
              <a:rPr lang="en-US" dirty="0"/>
              <a:t>match (</a:t>
            </a:r>
            <a:r>
              <a:rPr lang="en-US" dirty="0" err="1"/>
              <a:t>n:Employee</a:t>
            </a:r>
            <a:r>
              <a:rPr lang="en-US" dirty="0"/>
              <a:t>)-[:FOLLOWS]-&gt;(followings) where </a:t>
            </a:r>
            <a:r>
              <a:rPr lang="en-US" dirty="0" err="1"/>
              <a:t>n.name</a:t>
            </a:r>
            <a:r>
              <a:rPr lang="en-US" dirty="0"/>
              <a:t>='Shivang' return n as Shivang, followings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5628" y="1740803"/>
            <a:ext cx="476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Fundamental Graph Problem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Bi-directional “Follows” relationship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7" y="460143"/>
            <a:ext cx="3302246" cy="2163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5048"/>
            <a:ext cx="9144000" cy="2248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9921"/>
            <a:ext cx="9144000" cy="15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2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(</a:t>
            </a:r>
            <a:r>
              <a:rPr lang="en-US" dirty="0" err="1" smtClean="0"/>
              <a:t>Elasticsearch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Indexes -&gt; User, Tweet, </a:t>
            </a:r>
            <a:r>
              <a:rPr lang="en-US" dirty="0" err="1" smtClean="0"/>
              <a:t>AuthTokens</a:t>
            </a:r>
            <a:endParaRPr lang="en-US" dirty="0" smtClean="0"/>
          </a:p>
          <a:p>
            <a:r>
              <a:rPr lang="en-US" dirty="0" smtClean="0"/>
              <a:t>By default, indexing on all attributes</a:t>
            </a:r>
          </a:p>
          <a:p>
            <a:r>
              <a:rPr lang="en-US" dirty="0" smtClean="0"/>
              <a:t>Horizontally scalable architecture</a:t>
            </a:r>
          </a:p>
          <a:p>
            <a:r>
              <a:rPr lang="en-US" dirty="0" smtClean="0"/>
              <a:t>Minimum 2 node cluster</a:t>
            </a:r>
          </a:p>
          <a:p>
            <a:r>
              <a:rPr lang="en-US" dirty="0" smtClean="0"/>
              <a:t>Index archiving and rolling + snapshot backup per index</a:t>
            </a:r>
          </a:p>
          <a:p>
            <a:r>
              <a:rPr lang="en-US" dirty="0" smtClean="0"/>
              <a:t>Extremely high throughput for document search &amp; retrieval</a:t>
            </a:r>
          </a:p>
        </p:txBody>
      </p:sp>
    </p:spTree>
    <p:extLst>
      <p:ext uri="{BB962C8B-B14F-4D97-AF65-F5344CB8AC3E}">
        <p14:creationId xmlns:p14="http://schemas.microsoft.com/office/powerpoint/2010/main" val="131667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Microservices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Three tiered architecture</a:t>
            </a:r>
          </a:p>
          <a:p>
            <a:r>
              <a:rPr lang="en-US" dirty="0" err="1" smtClean="0"/>
              <a:t>Hystrix</a:t>
            </a:r>
            <a:r>
              <a:rPr lang="en-US" dirty="0" smtClean="0"/>
              <a:t> protected business layer for resiliency</a:t>
            </a:r>
          </a:p>
          <a:p>
            <a:r>
              <a:rPr lang="en-US" dirty="0" err="1" smtClean="0"/>
              <a:t>RxJava</a:t>
            </a:r>
            <a:r>
              <a:rPr lang="en-US" dirty="0" smtClean="0"/>
              <a:t> + </a:t>
            </a:r>
            <a:r>
              <a:rPr lang="en-US" dirty="0" err="1" smtClean="0"/>
              <a:t>DeferredResult</a:t>
            </a:r>
            <a:r>
              <a:rPr lang="en-US" dirty="0" smtClean="0"/>
              <a:t> + </a:t>
            </a:r>
            <a:r>
              <a:rPr lang="en-US" dirty="0" err="1" smtClean="0"/>
              <a:t>asynchttpclient</a:t>
            </a:r>
            <a:r>
              <a:rPr lang="en-US" dirty="0" smtClean="0"/>
              <a:t> for end-to-end non-blocking architecture</a:t>
            </a:r>
          </a:p>
          <a:p>
            <a:r>
              <a:rPr lang="en-US" dirty="0" smtClean="0"/>
              <a:t>Spring MVC for REST APIs</a:t>
            </a:r>
          </a:p>
          <a:p>
            <a:r>
              <a:rPr lang="en-US" dirty="0" smtClean="0"/>
              <a:t>Spring Sleuth for distributed Tracing</a:t>
            </a:r>
          </a:p>
          <a:p>
            <a:r>
              <a:rPr lang="en-US" dirty="0" smtClean="0"/>
              <a:t>Spring Actuator for health check and info endpoints</a:t>
            </a:r>
          </a:p>
          <a:p>
            <a:r>
              <a:rPr lang="en-US" dirty="0" smtClean="0"/>
              <a:t>Spring Security for OAuth2 + SAML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websockets</a:t>
            </a:r>
            <a:r>
              <a:rPr lang="en-US" dirty="0" smtClean="0"/>
              <a:t> for message broadcasting</a:t>
            </a:r>
          </a:p>
          <a:p>
            <a:r>
              <a:rPr lang="en-US" dirty="0" smtClean="0"/>
              <a:t>Testing Strategy: Spock based Unit + Integration + End-To-End. </a:t>
            </a:r>
            <a:r>
              <a:rPr lang="en-US" dirty="0" err="1" smtClean="0"/>
              <a:t>PactJVM</a:t>
            </a:r>
            <a:r>
              <a:rPr lang="en-US" dirty="0" smtClean="0"/>
              <a:t> for Contract Tests</a:t>
            </a:r>
          </a:p>
          <a:p>
            <a:r>
              <a:rPr lang="en-US" dirty="0" smtClean="0"/>
              <a:t>Swagger </a:t>
            </a:r>
            <a:r>
              <a:rPr lang="en-US" dirty="0" err="1" smtClean="0"/>
              <a:t>Springfox</a:t>
            </a:r>
            <a:r>
              <a:rPr lang="en-US" dirty="0" smtClean="0"/>
              <a:t> for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0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Broadcasting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19" y="1582868"/>
            <a:ext cx="8349381" cy="42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2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Broadcasting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1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a distributed environment, as </a:t>
            </a:r>
            <a:r>
              <a:rPr lang="en-US" dirty="0" err="1" smtClean="0"/>
              <a:t>websockets</a:t>
            </a:r>
            <a:r>
              <a:rPr lang="en-US" dirty="0" smtClean="0"/>
              <a:t> are sticky, long lived TCP connections, A messaging server (Kafka) needs to be used to communicate the broadcasted message across all the application nodes</a:t>
            </a:r>
          </a:p>
          <a:p>
            <a:r>
              <a:rPr lang="en-US" dirty="0" smtClean="0"/>
              <a:t>All application nodes by default are subscribed to a topic on Kafka</a:t>
            </a:r>
          </a:p>
          <a:p>
            <a:r>
              <a:rPr lang="en-US" dirty="0" smtClean="0"/>
              <a:t>When a new post is broadcasted by a user, the handling application node, finds the user’s followers, adds that as the metadata to the message, and publishes it to Kafka</a:t>
            </a:r>
          </a:p>
          <a:p>
            <a:r>
              <a:rPr lang="en-US" dirty="0" smtClean="0"/>
              <a:t>All the subscribed nodes now receive the message on topic. Based on the “followers” metadata, the app node figures out of there are any </a:t>
            </a:r>
            <a:r>
              <a:rPr lang="en-US" dirty="0" err="1" smtClean="0"/>
              <a:t>websocket</a:t>
            </a:r>
            <a:r>
              <a:rPr lang="en-US" dirty="0" smtClean="0"/>
              <a:t> subscriptions open for 1 ..* “followers” in the list. If so, the original user’s post is than published on their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6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8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Because of the indexing strategy implemented using </a:t>
            </a:r>
            <a:r>
              <a:rPr lang="en-US" dirty="0" err="1" smtClean="0"/>
              <a:t>Elasticsearch</a:t>
            </a:r>
            <a:r>
              <a:rPr lang="en-US" dirty="0" smtClean="0"/>
              <a:t>, Populating User Feed on user login is as simple as an ES query</a:t>
            </a:r>
          </a:p>
          <a:p>
            <a:r>
              <a:rPr lang="en-US" dirty="0" smtClean="0"/>
              <a:t>{</a:t>
            </a:r>
            <a:r>
              <a:rPr lang="en-US" dirty="0"/>
              <a:t>"from":0,"size":10,"query":{"</a:t>
            </a:r>
            <a:r>
              <a:rPr lang="en-US" dirty="0" err="1"/>
              <a:t>bool</a:t>
            </a:r>
            <a:r>
              <a:rPr lang="en-US" dirty="0"/>
              <a:t>":{"must":{"</a:t>
            </a:r>
            <a:r>
              <a:rPr lang="en-US" dirty="0" err="1"/>
              <a:t>bool</a:t>
            </a:r>
            <a:r>
              <a:rPr lang="en-US" dirty="0"/>
              <a:t>":{"should":[{"</a:t>
            </a:r>
            <a:r>
              <a:rPr lang="en-US" dirty="0" err="1"/>
              <a:t>query_string</a:t>
            </a:r>
            <a:r>
              <a:rPr lang="en-US" dirty="0"/>
              <a:t>":{"query":"AVUjCi5fxiqX9fSryYNy","fields":["</a:t>
            </a:r>
            <a:r>
              <a:rPr lang="en-US" dirty="0" err="1"/>
              <a:t>userId</a:t>
            </a:r>
            <a:r>
              <a:rPr lang="en-US" dirty="0"/>
              <a:t>"]}}]}}}},"sort":[{"</a:t>
            </a:r>
            <a:r>
              <a:rPr lang="en-US" dirty="0" err="1"/>
              <a:t>timeCreatedInMillis</a:t>
            </a:r>
            <a:r>
              <a:rPr lang="en-US" dirty="0"/>
              <a:t>":{"order":"</a:t>
            </a:r>
            <a:r>
              <a:rPr lang="en-US" dirty="0" err="1"/>
              <a:t>desc</a:t>
            </a:r>
            <a:r>
              <a:rPr lang="en-US" dirty="0"/>
              <a:t>"}},{"</a:t>
            </a:r>
            <a:r>
              <a:rPr lang="en-US" dirty="0" err="1"/>
              <a:t>timeCreatedInMillis</a:t>
            </a:r>
            <a:r>
              <a:rPr lang="en-US" dirty="0"/>
              <a:t>":{"order":"</a:t>
            </a:r>
            <a:r>
              <a:rPr lang="en-US" dirty="0" err="1"/>
              <a:t>desc</a:t>
            </a:r>
            <a:r>
              <a:rPr lang="en-US" dirty="0"/>
              <a:t>"}}]</a:t>
            </a:r>
            <a:r>
              <a:rPr lang="en-US" dirty="0" smtClean="0"/>
              <a:t>}</a:t>
            </a:r>
          </a:p>
          <a:p>
            <a:r>
              <a:rPr lang="en-US" dirty="0" smtClean="0"/>
              <a:t>The above query supports pagination as well. Because at the core of </a:t>
            </a:r>
            <a:r>
              <a:rPr lang="en-US" dirty="0" err="1" smtClean="0"/>
              <a:t>Elasticsearch</a:t>
            </a:r>
            <a:r>
              <a:rPr lang="en-US" dirty="0" smtClean="0"/>
              <a:t> is </a:t>
            </a:r>
            <a:r>
              <a:rPr lang="en-US" dirty="0" err="1" smtClean="0"/>
              <a:t>Lucene</a:t>
            </a:r>
            <a:r>
              <a:rPr lang="en-US" dirty="0" smtClean="0"/>
              <a:t> based search engine, the performance and throughput is very high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52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&amp;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Choice of technologies out-of-the-box provide horizontal scaling &amp; high throughput</a:t>
            </a:r>
          </a:p>
          <a:p>
            <a:r>
              <a:rPr lang="en-US" dirty="0" smtClean="0"/>
              <a:t>As </a:t>
            </a:r>
            <a:r>
              <a:rPr lang="en-US" dirty="0" err="1" smtClean="0"/>
              <a:t>Microservices</a:t>
            </a:r>
            <a:r>
              <a:rPr lang="en-US" dirty="0" smtClean="0"/>
              <a:t> by default are stateless, and all states are in shared database (including </a:t>
            </a:r>
            <a:r>
              <a:rPr lang="en-US" dirty="0" err="1" smtClean="0"/>
              <a:t>Auth</a:t>
            </a:r>
            <a:r>
              <a:rPr lang="en-US" dirty="0" smtClean="0"/>
              <a:t> Tokens and corresponding sessions), it’s very easy to have container based deployments and horizontal scalability in Cloud Foundry</a:t>
            </a:r>
          </a:p>
          <a:p>
            <a:r>
              <a:rPr lang="en-US" dirty="0" smtClean="0"/>
              <a:t>Neo4J &amp; </a:t>
            </a:r>
            <a:r>
              <a:rPr lang="en-US" dirty="0" err="1" smtClean="0"/>
              <a:t>Elasticsearch</a:t>
            </a:r>
            <a:r>
              <a:rPr lang="en-US" dirty="0" smtClean="0"/>
              <a:t> are default horizontally scalable databases</a:t>
            </a:r>
          </a:p>
          <a:p>
            <a:r>
              <a:rPr lang="en-US" dirty="0" smtClean="0"/>
              <a:t>Because the inserts in a graph database is comparatively heavy (add/remove relationships), Neo4j cluster can be divided into READ cluster and WRITE cluster and can be scaled independently depending on the </a:t>
            </a:r>
            <a:r>
              <a:rPr lang="en-US" dirty="0" err="1" smtClean="0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9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Clients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up the REST APIs Platform to 3</a:t>
            </a:r>
            <a:r>
              <a:rPr lang="en-US" baseline="30000" dirty="0" smtClean="0"/>
              <a:t>rd</a:t>
            </a:r>
            <a:r>
              <a:rPr lang="en-US" dirty="0" smtClean="0"/>
              <a:t> Party Clients</a:t>
            </a:r>
          </a:p>
          <a:p>
            <a:r>
              <a:rPr lang="en-US" dirty="0" smtClean="0"/>
              <a:t>Vanilla OAuth2.0 authentication &amp; Authorization (client credentials OR JWT)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8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 Integration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for Continuous Integration (CI)</a:t>
            </a:r>
          </a:p>
          <a:p>
            <a:r>
              <a:rPr lang="en-US" dirty="0" smtClean="0"/>
              <a:t>Full automated Pipeline based CI with automatic audit trails in Corporate Ticketing System.</a:t>
            </a:r>
          </a:p>
          <a:p>
            <a:r>
              <a:rPr lang="en-US" dirty="0" smtClean="0"/>
              <a:t>Cloud Foundry as Deployment Platform (deployment is comparatively easier for Spring Ecosystem based applications)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4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Personal</a:t>
            </a:r>
          </a:p>
          <a:p>
            <a:pPr lvl="1"/>
            <a:r>
              <a:rPr lang="en-US" dirty="0" smtClean="0"/>
              <a:t>Name: Shivang Shah</a:t>
            </a:r>
          </a:p>
          <a:p>
            <a:pPr lvl="1"/>
            <a:r>
              <a:rPr lang="en-US" dirty="0" smtClean="0"/>
              <a:t>Love to Travel, Take Photos &amp; Swim</a:t>
            </a:r>
          </a:p>
          <a:p>
            <a:pPr lvl="1"/>
            <a:r>
              <a:rPr lang="en-US" dirty="0" smtClean="0"/>
              <a:t>Some of my photography work here: </a:t>
            </a:r>
            <a:r>
              <a:rPr lang="en-US" dirty="0" smtClean="0">
                <a:hlinkClick r:id="rId2"/>
              </a:rPr>
              <a:t>https://500px.com/shivangshah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Professional</a:t>
            </a:r>
          </a:p>
          <a:p>
            <a:pPr lvl="1"/>
            <a:r>
              <a:rPr lang="en-US" dirty="0" smtClean="0"/>
              <a:t>Principal Software Engineer @ Gap Inc.</a:t>
            </a:r>
          </a:p>
          <a:p>
            <a:pPr lvl="1"/>
            <a:r>
              <a:rPr lang="en-US" dirty="0" smtClean="0"/>
              <a:t>Senior Software Engineer @ TOTVS | Labs</a:t>
            </a:r>
          </a:p>
          <a:p>
            <a:pPr lvl="1"/>
            <a:r>
              <a:rPr lang="en-US" dirty="0" smtClean="0"/>
              <a:t>Software Engineer @ IBM</a:t>
            </a:r>
          </a:p>
          <a:p>
            <a:pPr lvl="1"/>
            <a:r>
              <a:rPr lang="en-US" dirty="0" smtClean="0"/>
              <a:t>Software Engineer @ Verizon Wireless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profile: </a:t>
            </a:r>
            <a:r>
              <a:rPr lang="en-US" dirty="0" smtClean="0">
                <a:hlinkClick r:id="rId3"/>
              </a:rPr>
              <a:t>https://github.com/shivangshah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58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306"/>
            <a:ext cx="8229600" cy="11430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027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E-commerce monolith Platform decomposition to </a:t>
            </a:r>
            <a:r>
              <a:rPr lang="en-US" dirty="0" err="1" smtClean="0"/>
              <a:t>Microservices</a:t>
            </a:r>
            <a:r>
              <a:rPr lang="en-US" dirty="0" smtClean="0"/>
              <a:t> (12 factored apps) @ Gap Inc.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Decompose Monolith App to 12 Factor, DDD based,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Spring ecosystem, Netflix OSS, Pivotal </a:t>
            </a:r>
            <a:r>
              <a:rPr lang="en-US" dirty="0" err="1" smtClean="0"/>
              <a:t>Cloudfoundry</a:t>
            </a:r>
            <a:r>
              <a:rPr lang="en-US" dirty="0" smtClean="0"/>
              <a:t>, Jenkins, Spock, APIGEE</a:t>
            </a:r>
          </a:p>
          <a:p>
            <a:pPr marL="400050" lvl="2" indent="0">
              <a:buNone/>
            </a:pPr>
            <a:endParaRPr lang="en-US" dirty="0" smtClean="0"/>
          </a:p>
          <a:p>
            <a:r>
              <a:rPr lang="en-US" dirty="0" smtClean="0"/>
              <a:t>Customer </a:t>
            </a:r>
            <a:r>
              <a:rPr lang="en-US" dirty="0" smtClean="0"/>
              <a:t>traffic </a:t>
            </a:r>
            <a:r>
              <a:rPr lang="en-US" dirty="0" err="1" smtClean="0"/>
              <a:t>heatmap</a:t>
            </a:r>
            <a:r>
              <a:rPr lang="en-US" dirty="0" smtClean="0"/>
              <a:t> @ Gap Inc.</a:t>
            </a:r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Spring ecosystem, Netflix OSS, </a:t>
            </a:r>
            <a:r>
              <a:rPr lang="en-US" dirty="0" err="1" smtClean="0"/>
              <a:t>Cloudfoundry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, </a:t>
            </a:r>
            <a:r>
              <a:rPr lang="en-US" dirty="0" err="1" smtClean="0"/>
              <a:t>Kibana</a:t>
            </a:r>
            <a:endParaRPr lang="en-US" dirty="0" smtClean="0"/>
          </a:p>
          <a:p>
            <a:pPr marL="742950" lvl="2" indent="-342900"/>
            <a:endParaRPr lang="en-US" dirty="0" smtClean="0"/>
          </a:p>
          <a:p>
            <a:r>
              <a:rPr lang="en-US" dirty="0" smtClean="0"/>
              <a:t>Master Data Management @ TOTVS | Labs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Manage &amp; maximize quality of customer data by providing Data Management Solutions to promote &amp; distribute cleansed data across systems </a:t>
            </a:r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</a:t>
            </a:r>
            <a:r>
              <a:rPr lang="en-US" dirty="0" err="1" smtClean="0"/>
              <a:t>DropWizard</a:t>
            </a:r>
            <a:r>
              <a:rPr lang="en-US" dirty="0" smtClean="0"/>
              <a:t>, Jersey, </a:t>
            </a:r>
            <a:r>
              <a:rPr lang="en-US" dirty="0" err="1" smtClean="0"/>
              <a:t>RxJava</a:t>
            </a:r>
            <a:r>
              <a:rPr lang="en-US" dirty="0" smtClean="0"/>
              <a:t>, </a:t>
            </a:r>
            <a:r>
              <a:rPr lang="en-US" dirty="0" err="1" smtClean="0"/>
              <a:t>Couchbase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, AWS</a:t>
            </a:r>
          </a:p>
          <a:p>
            <a:pPr marL="742950" lvl="2" indent="-342900"/>
            <a:endParaRPr lang="en-US" dirty="0" smtClean="0"/>
          </a:p>
          <a:p>
            <a:r>
              <a:rPr lang="en-US" dirty="0" smtClean="0"/>
              <a:t>Identity Management @ TOTVS | Labs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Providing Identity Management Solutions to Enterprises</a:t>
            </a:r>
          </a:p>
          <a:p>
            <a:pPr marL="742950" lvl="2" indent="-342900"/>
            <a:r>
              <a:rPr lang="en-US" dirty="0" smtClean="0"/>
              <a:t>Technologies: </a:t>
            </a:r>
            <a:r>
              <a:rPr lang="en-US" dirty="0" err="1" smtClean="0"/>
              <a:t>DropWizard</a:t>
            </a:r>
            <a:r>
              <a:rPr lang="en-US" dirty="0" smtClean="0"/>
              <a:t>, Jersey, </a:t>
            </a:r>
            <a:r>
              <a:rPr lang="en-US" dirty="0" err="1" smtClean="0"/>
              <a:t>Couchbase</a:t>
            </a:r>
            <a:r>
              <a:rPr lang="en-US" dirty="0" smtClean="0"/>
              <a:t>, </a:t>
            </a:r>
            <a:r>
              <a:rPr lang="en-US" dirty="0" err="1" smtClean="0"/>
              <a:t>RxJava</a:t>
            </a:r>
            <a:r>
              <a:rPr lang="en-US" dirty="0" smtClean="0"/>
              <a:t>, Neo4J, AWS and 3</a:t>
            </a:r>
            <a:r>
              <a:rPr lang="en-US" baseline="30000" dirty="0" smtClean="0"/>
              <a:t>rd</a:t>
            </a:r>
            <a:r>
              <a:rPr lang="en-US" dirty="0" smtClean="0"/>
              <a:t> party integrations with Facebook, Google, </a:t>
            </a:r>
            <a:r>
              <a:rPr lang="en-US" dirty="0" err="1" smtClean="0"/>
              <a:t>Linkedin</a:t>
            </a:r>
            <a:r>
              <a:rPr lang="en-US" dirty="0" smtClean="0"/>
              <a:t>.</a:t>
            </a:r>
          </a:p>
          <a:p>
            <a:pPr marL="742950" lvl="2" indent="-342900"/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IBM Content Manager @ IBM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Content Management Produce for Enterprises</a:t>
            </a:r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IBM Proprietary technologies + DOJO framework</a:t>
            </a:r>
          </a:p>
        </p:txBody>
      </p:sp>
    </p:spTree>
    <p:extLst>
      <p:ext uri="{BB962C8B-B14F-4D97-AF65-F5344CB8AC3E}">
        <p14:creationId xmlns:p14="http://schemas.microsoft.com/office/powerpoint/2010/main" val="189113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User Stories</a:t>
            </a:r>
          </a:p>
          <a:p>
            <a:r>
              <a:rPr lang="en-US" sz="2000" b="1" dirty="0" smtClean="0"/>
              <a:t>User Management</a:t>
            </a:r>
            <a:endParaRPr lang="en-US" sz="2000" dirty="0" smtClean="0"/>
          </a:p>
          <a:p>
            <a:pPr lvl="1"/>
            <a:r>
              <a:rPr lang="en-US" sz="1600" dirty="0" smtClean="0"/>
              <a:t>As a User, my profile in Enterprise Twitter is auto-imported through Corporate LDAP</a:t>
            </a:r>
          </a:p>
          <a:p>
            <a:pPr lvl="1"/>
            <a:r>
              <a:rPr lang="en-US" sz="1600" dirty="0" smtClean="0"/>
              <a:t>As a User, I can login to the Application using my LDAP credentials</a:t>
            </a:r>
          </a:p>
          <a:p>
            <a:r>
              <a:rPr lang="en-US" sz="2000" b="1" dirty="0" smtClean="0"/>
              <a:t>Social Graph</a:t>
            </a:r>
          </a:p>
          <a:p>
            <a:pPr lvl="1"/>
            <a:r>
              <a:rPr lang="en-US" sz="1600" dirty="0" smtClean="0"/>
              <a:t>As a User, I can follow my colleagues already using the Application (</a:t>
            </a:r>
            <a:r>
              <a:rPr lang="en-US" sz="1600" b="1" dirty="0" smtClean="0"/>
              <a:t>Followings)</a:t>
            </a:r>
            <a:endParaRPr lang="en-US" sz="1600" dirty="0" smtClean="0"/>
          </a:p>
          <a:p>
            <a:pPr lvl="1"/>
            <a:r>
              <a:rPr lang="en-US" sz="1600" dirty="0" smtClean="0"/>
              <a:t>As a User, I can see my colleagues who are following me (</a:t>
            </a:r>
            <a:r>
              <a:rPr lang="en-US" sz="1600" b="1" dirty="0" smtClean="0"/>
              <a:t>Followers</a:t>
            </a:r>
            <a:r>
              <a:rPr lang="en-US" sz="1600" dirty="0" smtClean="0"/>
              <a:t>)</a:t>
            </a:r>
          </a:p>
          <a:p>
            <a:r>
              <a:rPr lang="en-US" sz="2000" b="1" dirty="0" smtClean="0"/>
              <a:t>Message Broadcasting &amp; Feed</a:t>
            </a:r>
          </a:p>
          <a:p>
            <a:pPr lvl="1"/>
            <a:r>
              <a:rPr lang="en-US" sz="1600" dirty="0" smtClean="0"/>
              <a:t>As a User, I can `tweet`  &amp; `broadcast` my messages to my followers</a:t>
            </a:r>
          </a:p>
          <a:p>
            <a:pPr lvl="1"/>
            <a:r>
              <a:rPr lang="en-US" sz="1600" dirty="0" smtClean="0"/>
              <a:t>As a User, I can see latest posts and tweets from my colleagues I am following</a:t>
            </a:r>
          </a:p>
          <a:p>
            <a:r>
              <a:rPr lang="en-US" sz="2000" b="1" dirty="0" smtClean="0"/>
              <a:t>Scaling &amp; Performance</a:t>
            </a:r>
          </a:p>
          <a:p>
            <a:pPr lvl="1"/>
            <a:r>
              <a:rPr lang="en-US" sz="1600" dirty="0" smtClean="0"/>
              <a:t>As a User, I can enjoy all the provided features without any lag or delay in my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2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06458" y="1386721"/>
            <a:ext cx="6902791" cy="1103096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06458" y="2576295"/>
            <a:ext cx="6902791" cy="29440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06458" y="5558074"/>
            <a:ext cx="3671431" cy="105629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47099" y="4841311"/>
            <a:ext cx="6460978" cy="450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Data Access/Persistence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11074" y="4228634"/>
            <a:ext cx="6497003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Business Logic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11074" y="3601395"/>
            <a:ext cx="6497003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REST APIs &amp;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23697" y="1834381"/>
            <a:ext cx="3253018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Native Client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11074" y="2999305"/>
            <a:ext cx="6497003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OAuth2.0 + SAML (Authentication &amp; Authorization)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576715" y="1834381"/>
            <a:ext cx="3253018" cy="51207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Third Party Clients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47099" y="5934613"/>
            <a:ext cx="1745956" cy="5114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93641" y="5944614"/>
            <a:ext cx="1383074" cy="5114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0290" y="5558074"/>
            <a:ext cx="3078960" cy="105629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548132" y="5944614"/>
            <a:ext cx="1745956" cy="5114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Kafka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1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 (first time user login)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17" y="1747827"/>
            <a:ext cx="7333431" cy="492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 (subsequent logins)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1" y="1546705"/>
            <a:ext cx="8673948" cy="47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0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 (user profile update)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854200"/>
            <a:ext cx="83439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0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flow (user social Graph update)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371600"/>
            <a:ext cx="6731000" cy="410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371600"/>
            <a:ext cx="6731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5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1024</Words>
  <Application>Microsoft Macintosh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Craft Demo</vt:lpstr>
      <vt:lpstr>Who am I</vt:lpstr>
      <vt:lpstr>Projects</vt:lpstr>
      <vt:lpstr>Enterprise Twitter</vt:lpstr>
      <vt:lpstr>High-Level Architecture</vt:lpstr>
      <vt:lpstr>Design Flow (first time user login)</vt:lpstr>
      <vt:lpstr>Design Flow (subsequent logins)</vt:lpstr>
      <vt:lpstr>Design flow (user profile update)</vt:lpstr>
      <vt:lpstr>Design flow (user social Graph update)</vt:lpstr>
      <vt:lpstr>User Social Graph (Neo4J)</vt:lpstr>
      <vt:lpstr>PowerPoint Presentation</vt:lpstr>
      <vt:lpstr>Indexing (Elasticsearch)</vt:lpstr>
      <vt:lpstr>Design (Microservices)</vt:lpstr>
      <vt:lpstr>Message Broadcasting</vt:lpstr>
      <vt:lpstr>Message Broadcasting (Cont.)</vt:lpstr>
      <vt:lpstr>User Feed</vt:lpstr>
      <vt:lpstr>Scaling &amp; Performance</vt:lpstr>
      <vt:lpstr>3rd Party Clients </vt:lpstr>
      <vt:lpstr>Continuous Integration &amp; Deployment</vt:lpstr>
      <vt:lpstr>Q&amp;A</vt:lpstr>
    </vt:vector>
  </TitlesOfParts>
  <Company>TOTVS |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Demo</dc:title>
  <dc:creator>Shivang Shah</dc:creator>
  <cp:lastModifiedBy>Shivang Shah</cp:lastModifiedBy>
  <cp:revision>30</cp:revision>
  <dcterms:created xsi:type="dcterms:W3CDTF">2016-06-05T21:10:54Z</dcterms:created>
  <dcterms:modified xsi:type="dcterms:W3CDTF">2016-06-06T00:32:28Z</dcterms:modified>
</cp:coreProperties>
</file>