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charts/chartEx7.xml" ContentType="application/vnd.ms-office.chartex+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8" r:id="rId4"/>
    <p:sldId id="259" r:id="rId5"/>
    <p:sldId id="261" r:id="rId6"/>
    <p:sldId id="262" r:id="rId7"/>
    <p:sldId id="263" r:id="rId8"/>
    <p:sldId id="266" r:id="rId9"/>
    <p:sldId id="268" r:id="rId10"/>
    <p:sldId id="269" r:id="rId11"/>
    <p:sldId id="264"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meysaozer99@outlook.com" initials="r" lastIdx="2" clrIdx="0">
    <p:extLst>
      <p:ext uri="{19B8F6BF-5375-455C-9EA6-DF929625EA0E}">
        <p15:presenceInfo xmlns:p15="http://schemas.microsoft.com/office/powerpoint/2012/main" userId="96d2543f4ceb33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%17.35</cx:pt>
          <cx:pt idx="1">%51.56</cx:pt>
          <cx:pt idx="2">%20.57</cx:pt>
          <cx:pt idx="3">%8.77</cx:pt>
          <cx:pt idx="4">%1.75</cx:pt>
          <cx:pt idx="5"/>
          <cx:pt idx="6"/>
          <cx:pt idx="7">%55.6</cx:pt>
          <cx:pt idx="8">%44.4</cx:pt>
          <cx:pt idx="9"/>
          <cx:pt idx="10"/>
          <cx:pt idx="11">%55.7</cx:pt>
          <cx:pt idx="12">%4.4</cx:pt>
          <cx:pt idx="13">%39.9</cx:pt>
          <cx:pt idx="14"/>
          <cx:pt idx="15"/>
        </cx:lvl>
        <cx:lvl ptCount="16">
          <cx:pt idx="0">18-25</cx:pt>
          <cx:pt idx="1">26-40</cx:pt>
          <cx:pt idx="2">41-55</cx:pt>
          <cx:pt idx="3">56-64</cx:pt>
          <cx:pt idx="4">65+</cx:pt>
          <cx:pt idx="5"/>
          <cx:pt idx="6"/>
          <cx:pt idx="7">female</cx:pt>
          <cx:pt idx="8">male</cx:pt>
          <cx:pt idx="9"/>
          <cx:pt idx="10"/>
          <cx:pt idx="11">married</cx:pt>
          <cx:pt idx="12">divorced</cx:pt>
          <cx:pt idx="13">single</cx:pt>
          <cx:pt idx="14"/>
          <cx:pt idx="15"/>
        </cx:lvl>
        <cx:lvl ptCount="16">
          <cx:pt idx="0">age</cx:pt>
          <cx:pt idx="1">age</cx:pt>
          <cx:pt idx="2">age</cx:pt>
          <cx:pt idx="3">age</cx:pt>
          <cx:pt idx="4">age</cx:pt>
          <cx:pt idx="5">age</cx:pt>
          <cx:pt idx="6">age</cx:pt>
          <cx:pt idx="7">gender</cx:pt>
          <cx:pt idx="8">gender</cx:pt>
          <cx:pt idx="9">gender</cx:pt>
          <cx:pt idx="10">gender</cx:pt>
          <cx:pt idx="11">marital status</cx:pt>
          <cx:pt idx="12">marital status</cx:pt>
          <cx:pt idx="13">marital status</cx:pt>
          <cx:pt idx="14">marital status</cx:pt>
          <cx:pt idx="15">marital status</cx:pt>
        </cx:lvl>
      </cx:strDim>
      <cx:numDim type="size">
        <cx:f>Sayfa1!$D$2:$D$17</cx:f>
        <cx:lvl ptCount="16" formatCode="Genel">
          <cx:pt idx="0">178</cx:pt>
          <cx:pt idx="1">529</cx:pt>
          <cx:pt idx="2">211</cx:pt>
          <cx:pt idx="3">90</cx:pt>
          <cx:pt idx="4">18</cx:pt>
          <cx:pt idx="7">570</cx:pt>
          <cx:pt idx="8">456</cx:pt>
          <cx:pt idx="11">572</cx:pt>
          <cx:pt idx="12">45</cx:pt>
          <cx:pt idx="13">409</cx:pt>
        </cx:lvl>
      </cx:numDim>
    </cx:data>
  </cx:chartData>
  <cx:chart>
    <cx:plotArea>
      <cx:plotAreaRegion>
        <cx:series layoutId="sunburst" uniqueId="{E78C570B-AADB-4465-A78B-871DFBBEEE08}">
          <cx:tx>
            <cx:txData>
              <cx:f>Sayfa1!$D$1</cx:f>
              <cx:v>Seri1</cx:v>
            </cx:txData>
          </cx:tx>
          <cx:dataLabels>
            <cx:visibility seriesName="0" categoryName="1" value="0"/>
          </cx:dataLabels>
          <cx:dataId val="0"/>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%1.7</cx:pt>
          <cx:pt idx="1">%1.85</cx:pt>
          <cx:pt idx="2">%12.18</cx:pt>
          <cx:pt idx="3">%62.87</cx:pt>
          <cx:pt idx="4">%21.83</cx:pt>
          <cx:pt idx="5"/>
          <cx:pt idx="6"/>
          <cx:pt idx="7">%59.94</cx:pt>
          <cx:pt idx="8">%19.30</cx:pt>
          <cx:pt idx="9">%10.04</cx:pt>
          <cx:pt idx="10">%10.72</cx:pt>
          <cx:pt idx="11"/>
          <cx:pt idx="12"/>
          <cx:pt idx="13"/>
          <cx:pt idx="14"/>
          <cx:pt idx="15"/>
        </cx:lvl>
        <cx:lvl ptCount="16">
          <cx:pt idx="0">primary</cx:pt>
          <cx:pt idx="1">secondary</cx:pt>
          <cx:pt idx="2">high school</cx:pt>
          <cx:pt idx="3">university</cx:pt>
          <cx:pt idx="4">graduate</cx:pt>
          <cx:pt idx="5"/>
          <cx:pt idx="6"/>
          <cx:pt idx="7">working</cx:pt>
          <cx:pt idx="8">not working</cx:pt>
          <cx:pt idx="9">retired</cx:pt>
          <cx:pt idx="10">searching job</cx:pt>
          <cx:pt idx="11"/>
          <cx:pt idx="12"/>
          <cx:pt idx="13"/>
          <cx:pt idx="14"/>
          <cx:pt idx="15"/>
        </cx:lvl>
        <cx:lvl ptCount="16">
          <cx:pt idx="0">education level</cx:pt>
          <cx:pt idx="1">education level</cx:pt>
          <cx:pt idx="2">education level</cx:pt>
          <cx:pt idx="3">education level</cx:pt>
          <cx:pt idx="4">education level</cx:pt>
          <cx:pt idx="5"/>
          <cx:pt idx="6"/>
          <cx:pt idx="7">working status</cx:pt>
          <cx:pt idx="8">working status</cx:pt>
          <cx:pt idx="9">working status</cx:pt>
          <cx:pt idx="10">working status</cx:pt>
          <cx:pt idx="11"/>
          <cx:pt idx="12"/>
          <cx:pt idx="13"/>
          <cx:pt idx="14"/>
          <cx:pt idx="15"/>
        </cx:lvl>
      </cx:strDim>
      <cx:numDim type="size">
        <cx:f>Sayfa1!$D$2:$D$17</cx:f>
        <cx:lvl ptCount="16" formatCode="Genel">
          <cx:pt idx="0">13</cx:pt>
          <cx:pt idx="1">19</cx:pt>
          <cx:pt idx="2">125</cx:pt>
          <cx:pt idx="3">645</cx:pt>
          <cx:pt idx="4">224</cx:pt>
          <cx:pt idx="7">645</cx:pt>
          <cx:pt idx="8">198</cx:pt>
          <cx:pt idx="9">103</cx:pt>
          <cx:pt idx="10">110</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kern="1200" dirty="0" err="1">
                <a:solidFill>
                  <a:srgbClr val="000000"/>
                </a:solidFill>
                <a:effectLst/>
                <a:latin typeface="Calibri" panose="020F0502020204030204" pitchFamily="34" charset="0"/>
                <a:ea typeface="+mn-ea"/>
                <a:cs typeface="+mn-cs"/>
              </a:rPr>
              <a:t>Demographic</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information</a:t>
            </a:r>
            <a:r>
              <a:rPr lang="tr-TR" sz="1800" kern="1200" dirty="0">
                <a:solidFill>
                  <a:srgbClr val="000000"/>
                </a:solidFill>
                <a:effectLst/>
                <a:latin typeface="Calibri" panose="020F0502020204030204" pitchFamily="34" charset="0"/>
                <a:ea typeface="+mn-ea"/>
                <a:cs typeface="+mn-cs"/>
              </a:rPr>
              <a:t> of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participants</a:t>
            </a:r>
            <a:endParaRPr lang="tr-TR"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88076E04-EE0E-4577-B472-4FDA956D0417}">
          <cx:tx>
            <cx:txData>
              <cx:f>Sayfa1!$D$1</cx:f>
              <cx:v>Seri1</cx:v>
            </cx:txData>
          </cx:tx>
          <cx:dataLabels pos="ctr">
            <cx:visibility seriesName="0" categoryName="1" value="0"/>
          </cx:dataLabels>
          <cx:dataId val="0"/>
        </cx:series>
      </cx:plotAreaRegion>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%17.54</cx:pt>
          <cx:pt idx="1">%82.56</cx:pt>
          <cx:pt idx="2"/>
          <cx:pt idx="3"/>
          <cx:pt idx="4"/>
          <cx:pt idx="5"/>
          <cx:pt idx="6"/>
          <cx:pt idx="7">%11.20</cx:pt>
          <cx:pt idx="8">%88.80</cx:pt>
          <cx:pt idx="9"/>
          <cx:pt idx="10"/>
          <cx:pt idx="11"/>
          <cx:pt idx="12"/>
          <cx:pt idx="13"/>
          <cx:pt idx="14"/>
          <cx:pt idx="15"/>
        </cx:lvl>
        <cx:lvl ptCount="16">
          <cx:pt idx="0">yes</cx:pt>
          <cx:pt idx="1">no</cx:pt>
          <cx:pt idx="2"/>
          <cx:pt idx="3"/>
          <cx:pt idx="4"/>
          <cx:pt idx="5"/>
          <cx:pt idx="6"/>
          <cx:pt idx="7">yes</cx:pt>
          <cx:pt idx="8">no</cx:pt>
          <cx:pt idx="9"/>
          <cx:pt idx="10"/>
          <cx:pt idx="11"/>
          <cx:pt idx="12"/>
          <cx:pt idx="13"/>
          <cx:pt idx="14"/>
          <cx:pt idx="15"/>
        </cx:lvl>
        <cx:lvl ptCount="16">
          <cx:pt idx="0">have chronic illness</cx:pt>
          <cx:pt idx="1">have chronic illness</cx:pt>
          <cx:pt idx="2"/>
          <cx:pt idx="3"/>
          <cx:pt idx="4"/>
          <cx:pt idx="5"/>
          <cx:pt idx="6"/>
          <cx:pt idx="7">have a psychological illness</cx:pt>
          <cx:pt idx="8">have a psychological illness</cx:pt>
          <cx:pt idx="9"/>
          <cx:pt idx="10"/>
          <cx:pt idx="11"/>
          <cx:pt idx="12"/>
          <cx:pt idx="13"/>
          <cx:pt idx="14"/>
          <cx:pt idx="15"/>
        </cx:lvl>
      </cx:strDim>
      <cx:numDim type="size">
        <cx:f>Sayfa1!$D$2:$D$17</cx:f>
        <cx:lvl ptCount="16" formatCode="Genel">
          <cx:pt idx="0">180</cx:pt>
          <cx:pt idx="1">846</cx:pt>
          <cx:pt idx="7">115</cx:pt>
          <cx:pt idx="8">911</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kern="1200" dirty="0" err="1">
                <a:solidFill>
                  <a:srgbClr val="000000"/>
                </a:solidFill>
                <a:effectLst/>
                <a:latin typeface="Calibri" panose="020F0502020204030204" pitchFamily="34" charset="0"/>
                <a:ea typeface="+mn-ea"/>
                <a:cs typeface="+mn-cs"/>
              </a:rPr>
              <a:t>Demographic</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information</a:t>
            </a:r>
            <a:r>
              <a:rPr lang="tr-TR" sz="1800" kern="1200" dirty="0">
                <a:solidFill>
                  <a:srgbClr val="000000"/>
                </a:solidFill>
                <a:effectLst/>
                <a:latin typeface="Calibri" panose="020F0502020204030204" pitchFamily="34" charset="0"/>
                <a:ea typeface="+mn-ea"/>
                <a:cs typeface="+mn-cs"/>
              </a:rPr>
              <a:t> of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participants</a:t>
            </a:r>
            <a:endParaRPr lang="tr-TR"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012F1275-470A-49DB-9F79-A97FF5FBCF4F}">
          <cx:tx>
            <cx:txData>
              <cx:f>Sayfa1!$D$1</cx:f>
              <cx:v>Seri1</cx:v>
            </cx:txData>
          </cx:tx>
          <cx:dataLabels pos="ctr">
            <cx:visibility seriesName="0" categoryName="1" value="0"/>
          </cx:dataLabels>
          <cx:dataId val="0"/>
        </cx:series>
      </cx:plotAreaRegion>
    </cx:plotArea>
    <cx:legend pos="t"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%25.0</cx:pt>
          <cx:pt idx="1">%53.8</cx:pt>
          <cx:pt idx="2">%21.2</cx:pt>
          <cx:pt idx="3"/>
          <cx:pt idx="4"/>
          <cx:pt idx="5"/>
          <cx:pt idx="6"/>
          <cx:pt idx="7">%18.4</cx:pt>
          <cx:pt idx="8">%52.7</cx:pt>
          <cx:pt idx="9">%28.9</cx:pt>
          <cx:pt idx="10"/>
          <cx:pt idx="11"/>
          <cx:pt idx="12"/>
          <cx:pt idx="13"/>
          <cx:pt idx="14"/>
          <cx:pt idx="15"/>
        </cx:lvl>
        <cx:lvl ptCount="16">
          <cx:pt idx="0">enough</cx:pt>
          <cx:pt idx="1">not enough</cx:pt>
          <cx:pt idx="2">unstable</cx:pt>
          <cx:pt idx="3"/>
          <cx:pt idx="4"/>
          <cx:pt idx="5"/>
          <cx:pt idx="6"/>
          <cx:pt idx="7">enough</cx:pt>
          <cx:pt idx="8">not enough</cx:pt>
          <cx:pt idx="9">unstable</cx:pt>
          <cx:pt idx="10"/>
          <cx:pt idx="11"/>
          <cx:pt idx="12"/>
          <cx:pt idx="13"/>
          <cx:pt idx="14"/>
          <cx:pt idx="15"/>
        </cx:lvl>
        <cx:lvl ptCount="16">
          <cx:pt idx="0">regional health measures</cx:pt>
          <cx:pt idx="1">regional health measures</cx:pt>
          <cx:pt idx="2">regional health measures</cx:pt>
          <cx:pt idx="3"/>
          <cx:pt idx="4"/>
          <cx:pt idx="5"/>
          <cx:pt idx="6"/>
          <cx:pt idx="7">global health measures</cx:pt>
          <cx:pt idx="8">global health measures</cx:pt>
          <cx:pt idx="9">global health measures</cx:pt>
          <cx:pt idx="10"/>
          <cx:pt idx="11"/>
          <cx:pt idx="12"/>
          <cx:pt idx="13"/>
          <cx:pt idx="14"/>
          <cx:pt idx="15"/>
        </cx:lvl>
      </cx:strDim>
      <cx:numDim type="size">
        <cx:f>Sayfa1!$D$2:$D$17</cx:f>
        <cx:lvl ptCount="16" formatCode="Genel">
          <cx:pt idx="0">257</cx:pt>
          <cx:pt idx="1">552</cx:pt>
          <cx:pt idx="2">217</cx:pt>
          <cx:pt idx="7">189</cx:pt>
          <cx:pt idx="8">541</cx:pt>
          <cx:pt idx="9">296</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Evaluation of participants the adequacy of COVID-19 measures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FFB000DE-E96B-4CDE-8014-04922D10FE09}">
          <cx:tx>
            <cx:txData>
              <cx:f>Sayfa1!$D$1</cx:f>
              <cx:v>Seri1</cx:v>
            </cx:txData>
          </cx:tx>
          <cx:dataLabels pos="ctr">
            <cx:visibility seriesName="0" categoryName="1" value="0"/>
          </cx:dataLabels>
          <cx:dataId val="0"/>
        </cx:series>
      </cx:plotAreaRegion>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%10.7</cx:pt>
          <cx:pt idx="1">%72.4</cx:pt>
          <cx:pt idx="2">%16.9</cx:pt>
          <cx:pt idx="3"/>
          <cx:pt idx="4"/>
          <cx:pt idx="5"/>
          <cx:pt idx="6"/>
          <cx:pt idx="7">%10.3</cx:pt>
          <cx:pt idx="8">%67.7</cx:pt>
          <cx:pt idx="9">%22.0</cx:pt>
          <cx:pt idx="10"/>
          <cx:pt idx="11"/>
          <cx:pt idx="12"/>
          <cx:pt idx="13"/>
          <cx:pt idx="14"/>
          <cx:pt idx="15"/>
        </cx:lvl>
        <cx:lvl ptCount="16">
          <cx:pt idx="0">enough</cx:pt>
          <cx:pt idx="1">not enough</cx:pt>
          <cx:pt idx="2">unstable</cx:pt>
          <cx:pt idx="3"/>
          <cx:pt idx="4"/>
          <cx:pt idx="5"/>
          <cx:pt idx="6"/>
          <cx:pt idx="7">enough</cx:pt>
          <cx:pt idx="8">not enough</cx:pt>
          <cx:pt idx="9">unstable</cx:pt>
          <cx:pt idx="10"/>
          <cx:pt idx="11"/>
          <cx:pt idx="12"/>
          <cx:pt idx="13"/>
          <cx:pt idx="14"/>
          <cx:pt idx="15"/>
        </cx:lvl>
        <cx:lvl ptCount="16">
          <cx:pt idx="0">regional economic measures</cx:pt>
          <cx:pt idx="1">regional economic measures</cx:pt>
          <cx:pt idx="2">regional economic measures</cx:pt>
          <cx:pt idx="3"/>
          <cx:pt idx="4"/>
          <cx:pt idx="5"/>
          <cx:pt idx="6"/>
          <cx:pt idx="7">global economic measures</cx:pt>
          <cx:pt idx="8">global economic measures</cx:pt>
          <cx:pt idx="9">global economic measures</cx:pt>
          <cx:pt idx="10"/>
          <cx:pt idx="11"/>
          <cx:pt idx="12"/>
          <cx:pt idx="13"/>
          <cx:pt idx="14"/>
          <cx:pt idx="15"/>
        </cx:lvl>
      </cx:strDim>
      <cx:numDim type="size">
        <cx:f>Sayfa1!$D$2:$D$17</cx:f>
        <cx:lvl ptCount="16" formatCode="Genel">
          <cx:pt idx="0">110</cx:pt>
          <cx:pt idx="1">743</cx:pt>
          <cx:pt idx="2">173</cx:pt>
          <cx:pt idx="7">106</cx:pt>
          <cx:pt idx="8">694</cx:pt>
          <cx:pt idx="9">226</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Evaluation of participants the adequacy of COVID-19 measures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B08C04A9-C00B-4DBF-B655-C4186D576105}">
          <cx:tx>
            <cx:txData>
              <cx:f>Sayfa1!$D$1</cx:f>
              <cx:v>Seri1</cx:v>
            </cx:txData>
          </cx:tx>
          <cx:dataLabels pos="ctr">
            <cx:visibility seriesName="0" categoryName="1" value="0"/>
          </cx:dataLabels>
          <cx:dataId val="0"/>
        </cx:series>
      </cx:plotAreaRegion>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%24.1</cx:pt>
          <cx:pt idx="1">52%</cx:pt>
          <cx:pt idx="2">%23.9</cx:pt>
          <cx:pt idx="3"/>
          <cx:pt idx="4"/>
          <cx:pt idx="5"/>
          <cx:pt idx="6"/>
          <cx:pt idx="7">%18.6</cx:pt>
          <cx:pt idx="8">%54.2</cx:pt>
          <cx:pt idx="9">%27.2</cx:pt>
          <cx:pt idx="10"/>
          <cx:pt idx="11"/>
          <cx:pt idx="12"/>
          <cx:pt idx="13"/>
          <cx:pt idx="14"/>
          <cx:pt idx="15"/>
        </cx:lvl>
        <cx:lvl ptCount="16">
          <cx:pt idx="0">enough</cx:pt>
          <cx:pt idx="1">not enough</cx:pt>
          <cx:pt idx="2">unstable</cx:pt>
          <cx:pt idx="3"/>
          <cx:pt idx="4"/>
          <cx:pt idx="5"/>
          <cx:pt idx="6"/>
          <cx:pt idx="7">enough</cx:pt>
          <cx:pt idx="8">not enough</cx:pt>
          <cx:pt idx="9">unstable</cx:pt>
          <cx:pt idx="10"/>
          <cx:pt idx="11"/>
          <cx:pt idx="12"/>
          <cx:pt idx="13"/>
          <cx:pt idx="14"/>
          <cx:pt idx="15"/>
        </cx:lvl>
        <cx:lvl ptCount="16">
          <cx:pt idx="0">regional security measures</cx:pt>
          <cx:pt idx="1">regional security measures</cx:pt>
          <cx:pt idx="2">regional security measures</cx:pt>
          <cx:pt idx="3"/>
          <cx:pt idx="4"/>
          <cx:pt idx="5"/>
          <cx:pt idx="6"/>
          <cx:pt idx="7">global security measures</cx:pt>
          <cx:pt idx="8">global security measures</cx:pt>
          <cx:pt idx="9">global security measures</cx:pt>
          <cx:pt idx="10"/>
          <cx:pt idx="11"/>
          <cx:pt idx="12"/>
          <cx:pt idx="13"/>
          <cx:pt idx="14"/>
          <cx:pt idx="15"/>
        </cx:lvl>
      </cx:strDim>
      <cx:numDim type="size">
        <cx:f>Sayfa1!$D$2:$D$17</cx:f>
        <cx:lvl ptCount="16" formatCode="Genel">
          <cx:pt idx="0">247</cx:pt>
          <cx:pt idx="1">534</cx:pt>
          <cx:pt idx="2">245</cx:pt>
          <cx:pt idx="7">191</cx:pt>
          <cx:pt idx="8">556</cx:pt>
          <cx:pt idx="9">279</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Evaluation of participants the adequacy of COVID-19 measures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95D53A26-2E44-4060-A008-A99D018019AE}">
          <cx:tx>
            <cx:txData>
              <cx:f>Sayfa1!$D$1</cx:f>
              <cx:v>Seri1</cx:v>
            </cx:txData>
          </cx:tx>
          <cx:dataLabels pos="ctr">
            <cx:visibility seriesName="0" categoryName="1" value="0"/>
          </cx:dataLabels>
          <cx:dataId val="0"/>
        </cx:series>
      </cx:plotAreaRegion>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%50.1</cx:pt>
          <cx:pt idx="1">%25.6</cx:pt>
          <cx:pt idx="2">%16.4</cx:pt>
          <cx:pt idx="3">%7.9</cx:pt>
          <cx:pt idx="4"/>
          <cx:pt idx="5"/>
          <cx:pt idx="6"/>
          <cx:pt idx="7">%40.9</cx:pt>
          <cx:pt idx="8">%30.6</cx:pt>
          <cx:pt idx="9">%17.7</cx:pt>
          <cx:pt idx="10">%10.8</cx:pt>
          <cx:pt idx="11"/>
          <cx:pt idx="12"/>
          <cx:pt idx="13"/>
          <cx:pt idx="14"/>
          <cx:pt idx="15"/>
        </cx:lvl>
        <cx:lvl ptCount="16">
          <cx:pt idx="0">asymptomatic</cx:pt>
          <cx:pt idx="1">mild</cx:pt>
          <cx:pt idx="2">middle</cx:pt>
          <cx:pt idx="3">severe</cx:pt>
          <cx:pt idx="4"/>
          <cx:pt idx="5"/>
          <cx:pt idx="6"/>
          <cx:pt idx="7">asymptomatic</cx:pt>
          <cx:pt idx="8">mild</cx:pt>
          <cx:pt idx="9">middle</cx:pt>
          <cx:pt idx="10">severe</cx:pt>
          <cx:pt idx="11"/>
          <cx:pt idx="12"/>
          <cx:pt idx="13"/>
          <cx:pt idx="14"/>
          <cx:pt idx="15"/>
        </cx:lvl>
        <cx:lvl ptCount="16">
          <cx:pt idx="0">anxiety</cx:pt>
          <cx:pt idx="1">anxiety</cx:pt>
          <cx:pt idx="2">anxiety</cx:pt>
          <cx:pt idx="3">anxiety</cx:pt>
          <cx:pt idx="4"/>
          <cx:pt idx="5"/>
          <cx:pt idx="6"/>
          <cx:pt idx="7">despair</cx:pt>
          <cx:pt idx="8">despair</cx:pt>
          <cx:pt idx="9">despair</cx:pt>
          <cx:pt idx="10">despair</cx:pt>
          <cx:pt idx="11"/>
          <cx:pt idx="12"/>
          <cx:pt idx="13"/>
          <cx:pt idx="14"/>
          <cx:pt idx="15"/>
        </cx:lvl>
      </cx:strDim>
      <cx:numDim type="size">
        <cx:f>Sayfa1!$D$2:$D$17</cx:f>
        <cx:lvl ptCount="16" formatCode="Genel">
          <cx:pt idx="0">514</cx:pt>
          <cx:pt idx="1">263</cx:pt>
          <cx:pt idx="2">168</cx:pt>
          <cx:pt idx="3">81</cx:pt>
          <cx:pt idx="7">420</cx:pt>
          <cx:pt idx="8">313</cx:pt>
          <cx:pt idx="9">182</cx:pt>
          <cx:pt idx="10">111</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Distribution of the participants according to the severity of anxiety and hopelessness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41172834-74E8-47E2-9495-011942417514}">
          <cx:tx>
            <cx:txData>
              <cx:f>Sayfa1!$D$1</cx:f>
              <cx:v>Seri1</cx:v>
            </cx:txData>
          </cx:tx>
          <cx:dataLabels pos="ctr">
            <cx:visibility seriesName="0" categoryName="1" value="0"/>
          </cx:dataLabels>
          <cx:dataId val="0"/>
        </cx:series>
      </cx:plotAreaRegion>
    </cx:plotArea>
    <cx:legend pos="t" align="ctr" overlay="0"/>
  </cx:chart>
</cx: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D1CF12-A133-4D19-89A8-7C8E00905D4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2E0309A-88A2-4E57-A4BF-80674FA58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A33F9A5-6B2A-461F-90EF-A84FE048C80A}"/>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5" name="Alt Bilgi Yer Tutucusu 4">
            <a:extLst>
              <a:ext uri="{FF2B5EF4-FFF2-40B4-BE49-F238E27FC236}">
                <a16:creationId xmlns:a16="http://schemas.microsoft.com/office/drawing/2014/main" id="{EB64C9C0-E517-47DB-AB3D-4E552A46055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454EA28-EC7E-4334-9965-4F6FEA1C70E6}"/>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53540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D81091-8CF4-4E41-9126-74C8BA22E17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D55B550-6872-432A-8B5D-89855E87FA1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6CF782E-2DD6-4ECA-B7D7-B893192D7CCC}"/>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5" name="Alt Bilgi Yer Tutucusu 4">
            <a:extLst>
              <a:ext uri="{FF2B5EF4-FFF2-40B4-BE49-F238E27FC236}">
                <a16:creationId xmlns:a16="http://schemas.microsoft.com/office/drawing/2014/main" id="{E5627A64-8E1D-462A-B198-C2BC6FDD37F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9157417-0703-493E-ACBA-88C25BF3C6BC}"/>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37572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FF30833-1FF7-43C2-B2A9-7DC24CDB39A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9F3EC2C-4E4F-4AF8-9C74-9AB9784EB5E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43E840-38E4-4F36-B804-FF5E06EBFC9D}"/>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5" name="Alt Bilgi Yer Tutucusu 4">
            <a:extLst>
              <a:ext uri="{FF2B5EF4-FFF2-40B4-BE49-F238E27FC236}">
                <a16:creationId xmlns:a16="http://schemas.microsoft.com/office/drawing/2014/main" id="{DEDFC8B8-BE01-4D1D-BBDD-4B4593543C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A63365-B0FA-4AA9-A85A-84C3F0D0814F}"/>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7846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7A7AC6-7B23-4BF3-AF2B-9778001F90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899D80F-0E9B-4F23-9E8E-A3CE3AEA5E2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D843810-EC37-46DA-898A-5190B70A433E}"/>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5" name="Alt Bilgi Yer Tutucusu 4">
            <a:extLst>
              <a:ext uri="{FF2B5EF4-FFF2-40B4-BE49-F238E27FC236}">
                <a16:creationId xmlns:a16="http://schemas.microsoft.com/office/drawing/2014/main" id="{6BC261A4-0CC7-4FD3-8555-22F93194A9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440F19-70E7-4A48-BC22-225116E35F59}"/>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8119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2BA203-EFB3-44D3-B308-31C3D9D7893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822B308-5994-4CA7-B9D3-96D6D232E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BF76331-EDCF-477F-8BB1-3EA5D73728EF}"/>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5" name="Alt Bilgi Yer Tutucusu 4">
            <a:extLst>
              <a:ext uri="{FF2B5EF4-FFF2-40B4-BE49-F238E27FC236}">
                <a16:creationId xmlns:a16="http://schemas.microsoft.com/office/drawing/2014/main" id="{3FC61F88-DA96-4A45-A8F2-68EB9ED714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32DC67-F9D1-4A0C-B935-9836F3FEB45E}"/>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84174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3EDA5A-5937-4759-AE79-D1C93CE9D27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3143DA9-5809-40B8-B767-B8F81DAC3C2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7329BF6-55AE-46ED-9AE7-E64D015508D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1F23A44-95FA-4760-A88B-7F5ADA95F763}"/>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6" name="Alt Bilgi Yer Tutucusu 5">
            <a:extLst>
              <a:ext uri="{FF2B5EF4-FFF2-40B4-BE49-F238E27FC236}">
                <a16:creationId xmlns:a16="http://schemas.microsoft.com/office/drawing/2014/main" id="{A44B00BC-892E-4D13-BBE2-17668BEF2F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2475AF2-CC64-49E3-BCD5-002078D24902}"/>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12615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DED75-BFCB-485D-8B30-A7E8F2E60AF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EEE141B-2C8E-4232-BA85-ACAFF8869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66455CB-CA4F-48B6-BB9E-6CD52598203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2923F19-3AC4-4E3B-A40A-F89F77F54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5BF0CD6-DAFD-45B9-8E31-5AE93CD7FC5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9C2AF0C-1017-4714-A3CC-F7636D3C1775}"/>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8" name="Alt Bilgi Yer Tutucusu 7">
            <a:extLst>
              <a:ext uri="{FF2B5EF4-FFF2-40B4-BE49-F238E27FC236}">
                <a16:creationId xmlns:a16="http://schemas.microsoft.com/office/drawing/2014/main" id="{752911AF-2298-4AFC-976F-F5E67AD5D31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A9BC7D7-F463-4BA1-988B-3F9F3803B416}"/>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27223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ECA90-3ADF-4606-95ED-9DB7D952F13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81C5FFE-2ABB-4290-B938-6D3F74956E48}"/>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4" name="Alt Bilgi Yer Tutucusu 3">
            <a:extLst>
              <a:ext uri="{FF2B5EF4-FFF2-40B4-BE49-F238E27FC236}">
                <a16:creationId xmlns:a16="http://schemas.microsoft.com/office/drawing/2014/main" id="{0A03B929-EDD2-47E2-BADE-DAE3177281E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020D266-271E-4E1D-860F-67C9D3671202}"/>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80065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3D3822B-FE5B-4CA4-8093-53915ADB8F9E}"/>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3" name="Alt Bilgi Yer Tutucusu 2">
            <a:extLst>
              <a:ext uri="{FF2B5EF4-FFF2-40B4-BE49-F238E27FC236}">
                <a16:creationId xmlns:a16="http://schemas.microsoft.com/office/drawing/2014/main" id="{09805741-9DE0-4F8D-8434-7AAB7E1B464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A0D3D46-59B5-4D3B-B22C-6371C227C2F9}"/>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1565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BDA28F-A300-4942-9799-DF9F65E41B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FAC557C-D6BA-40F5-97B6-8DAE18DFE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BB54A53-F375-4777-98BC-2AC59A04B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B5084B1-DD0B-428D-A514-22E474F52A46}"/>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6" name="Alt Bilgi Yer Tutucusu 5">
            <a:extLst>
              <a:ext uri="{FF2B5EF4-FFF2-40B4-BE49-F238E27FC236}">
                <a16:creationId xmlns:a16="http://schemas.microsoft.com/office/drawing/2014/main" id="{A5662833-1AA5-4582-A6C1-0D00E1F1F1F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2C8F81-D3D9-47B8-B2C2-A5135377F1F5}"/>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7764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3EECB-F393-4616-95B8-65B9C1EE449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9F632AC-27C5-4681-BAB1-9F9D3EB6D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3D83FBF-5FF3-4F85-BD52-9BFD94B23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F012707-BDA9-4FA1-9BD1-E99BEF119CDA}"/>
              </a:ext>
            </a:extLst>
          </p:cNvPr>
          <p:cNvSpPr>
            <a:spLocks noGrp="1"/>
          </p:cNvSpPr>
          <p:nvPr>
            <p:ph type="dt" sz="half" idx="10"/>
          </p:nvPr>
        </p:nvSpPr>
        <p:spPr/>
        <p:txBody>
          <a:bodyPr/>
          <a:lstStyle/>
          <a:p>
            <a:fld id="{B8D26B8E-A651-4DEC-B723-87E77670C5C2}" type="datetimeFigureOut">
              <a:rPr lang="tr-TR" smtClean="0"/>
              <a:t>20.05.2021</a:t>
            </a:fld>
            <a:endParaRPr lang="tr-TR"/>
          </a:p>
        </p:txBody>
      </p:sp>
      <p:sp>
        <p:nvSpPr>
          <p:cNvPr id="6" name="Alt Bilgi Yer Tutucusu 5">
            <a:extLst>
              <a:ext uri="{FF2B5EF4-FFF2-40B4-BE49-F238E27FC236}">
                <a16:creationId xmlns:a16="http://schemas.microsoft.com/office/drawing/2014/main" id="{B77B8A3D-54D4-427D-A1A3-A095A70A00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5266D95-E6DF-4AE8-A20E-289F0EF4C305}"/>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45197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4573609-416B-4179-97EE-4AFFF1790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23C204D-26AD-4C52-82B1-E3085E8FB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31C5432-7E82-4404-BF4D-C75233B82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26B8E-A651-4DEC-B723-87E77670C5C2}" type="datetimeFigureOut">
              <a:rPr lang="tr-TR" smtClean="0"/>
              <a:t>20.05.2021</a:t>
            </a:fld>
            <a:endParaRPr lang="tr-TR"/>
          </a:p>
        </p:txBody>
      </p:sp>
      <p:sp>
        <p:nvSpPr>
          <p:cNvPr id="5" name="Alt Bilgi Yer Tutucusu 4">
            <a:extLst>
              <a:ext uri="{FF2B5EF4-FFF2-40B4-BE49-F238E27FC236}">
                <a16:creationId xmlns:a16="http://schemas.microsoft.com/office/drawing/2014/main" id="{502DF3DD-AFBB-41F1-A8BD-ADD03EE8A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9B44A29-C69C-42FF-ABAA-2D3933B72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E9B85-D49B-4BF2-B12D-D083EDCF5991}" type="slidenum">
              <a:rPr lang="tr-TR" smtClean="0"/>
              <a:t>‹#›</a:t>
            </a:fld>
            <a:endParaRPr lang="tr-TR"/>
          </a:p>
        </p:txBody>
      </p:sp>
    </p:spTree>
    <p:extLst>
      <p:ext uri="{BB962C8B-B14F-4D97-AF65-F5344CB8AC3E}">
        <p14:creationId xmlns:p14="http://schemas.microsoft.com/office/powerpoint/2010/main" val="1050631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4/relationships/chartEx" Target="../charts/chartEx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87F520DF-113B-4D55-9309-664B8405278F}"/>
              </a:ext>
            </a:extLst>
          </p:cNvPr>
          <p:cNvSpPr>
            <a:spLocks noGrp="1"/>
          </p:cNvSpPr>
          <p:nvPr>
            <p:ph type="ctrTitle"/>
          </p:nvPr>
        </p:nvSpPr>
        <p:spPr>
          <a:xfrm>
            <a:off x="-146180" y="74645"/>
            <a:ext cx="12484359" cy="4077478"/>
          </a:xfrm>
        </p:spPr>
        <p:txBody>
          <a:bodyPr>
            <a:normAutofit fontScale="90000"/>
          </a:bodyPr>
          <a:lstStyle/>
          <a:p>
            <a:br>
              <a:rPr lang="tr-TR" sz="9800" b="1" i="0" dirty="0">
                <a:solidFill>
                  <a:schemeClr val="accent1">
                    <a:lumMod val="75000"/>
                  </a:schemeClr>
                </a:solidFill>
                <a:effectLst/>
                <a:latin typeface="cnn-sans"/>
              </a:rPr>
            </a:br>
            <a:r>
              <a:rPr lang="tr-TR" sz="8900" b="1" dirty="0">
                <a:solidFill>
                  <a:schemeClr val="accent1">
                    <a:lumMod val="75000"/>
                  </a:schemeClr>
                </a:solidFill>
                <a:latin typeface="Arial Black" panose="020B0A04020102020204" pitchFamily="34" charset="0"/>
              </a:rPr>
              <a:t>C</a:t>
            </a:r>
            <a:r>
              <a:rPr lang="tr-TR" sz="8900" b="1" i="0" dirty="0">
                <a:solidFill>
                  <a:schemeClr val="accent1">
                    <a:lumMod val="75000"/>
                  </a:schemeClr>
                </a:solidFill>
                <a:effectLst/>
                <a:latin typeface="Arial Black" panose="020B0A04020102020204" pitchFamily="34" charset="0"/>
              </a:rPr>
              <a:t>ORONAVİRUS</a:t>
            </a:r>
            <a:r>
              <a:rPr lang="tr-TR" sz="2800" b="1" i="0" dirty="0">
                <a:solidFill>
                  <a:srgbClr val="000000"/>
                </a:solidFill>
                <a:effectLst/>
                <a:latin typeface="Arial Black" panose="020B0A04020102020204" pitchFamily="34" charset="0"/>
              </a:rPr>
              <a:t> </a:t>
            </a:r>
            <a:br>
              <a:rPr lang="tr-TR" sz="8000" b="1" i="0" dirty="0">
                <a:solidFill>
                  <a:schemeClr val="accent1">
                    <a:lumMod val="75000"/>
                  </a:schemeClr>
                </a:solidFill>
                <a:effectLst/>
                <a:latin typeface="Arial Black" panose="020B0A04020102020204" pitchFamily="34" charset="0"/>
              </a:rPr>
            </a:br>
            <a:r>
              <a:rPr lang="en-US" sz="8000" b="1" i="0" dirty="0">
                <a:solidFill>
                  <a:schemeClr val="accent1">
                    <a:lumMod val="75000"/>
                  </a:schemeClr>
                </a:solidFill>
                <a:effectLst/>
                <a:latin typeface="Arial Black" panose="020B0A04020102020204" pitchFamily="34" charset="0"/>
              </a:rPr>
              <a:t>Psychosocial Effects of the Epidemic</a:t>
            </a:r>
            <a:br>
              <a:rPr lang="tr-TR" b="1" i="0" dirty="0">
                <a:solidFill>
                  <a:srgbClr val="141414"/>
                </a:solidFill>
                <a:effectLst/>
                <a:latin typeface="cnn-sans"/>
              </a:rPr>
            </a:br>
            <a:endParaRPr lang="tr-TR" dirty="0"/>
          </a:p>
        </p:txBody>
      </p:sp>
      <p:sp>
        <p:nvSpPr>
          <p:cNvPr id="5" name="Alt Başlık 4">
            <a:extLst>
              <a:ext uri="{FF2B5EF4-FFF2-40B4-BE49-F238E27FC236}">
                <a16:creationId xmlns:a16="http://schemas.microsoft.com/office/drawing/2014/main" id="{EFB7E1BB-2074-41DA-BCF8-F04E00CD4D26}"/>
              </a:ext>
            </a:extLst>
          </p:cNvPr>
          <p:cNvSpPr>
            <a:spLocks noGrp="1"/>
          </p:cNvSpPr>
          <p:nvPr>
            <p:ph type="subTitle" idx="1"/>
          </p:nvPr>
        </p:nvSpPr>
        <p:spPr>
          <a:xfrm>
            <a:off x="1632974" y="2869214"/>
            <a:ext cx="9862340" cy="1282909"/>
          </a:xfrm>
        </p:spPr>
        <p:txBody>
          <a:bodyPr>
            <a:normAutofit fontScale="70000" lnSpcReduction="20000"/>
          </a:bodyPr>
          <a:lstStyle/>
          <a:p>
            <a:endParaRPr lang="tr-TR" dirty="0">
              <a:latin typeface="Arial Black" panose="020B0A04020102020204" pitchFamily="34" charset="0"/>
            </a:endParaRPr>
          </a:p>
          <a:p>
            <a:endParaRPr lang="tr-TR" b="1" dirty="0">
              <a:latin typeface="Arial Black" panose="020B0A04020102020204" pitchFamily="34" charset="0"/>
            </a:endParaRPr>
          </a:p>
          <a:p>
            <a:r>
              <a:rPr lang="en-US" b="1" dirty="0">
                <a:solidFill>
                  <a:schemeClr val="accent1">
                    <a:lumMod val="75000"/>
                  </a:schemeClr>
                </a:solidFill>
                <a:latin typeface="Arial Black" panose="020B0A04020102020204" pitchFamily="34" charset="0"/>
              </a:rPr>
              <a:t>Data visualization of Examining the relationship between psychosocial and demographic variables with hopelessness and anxiety level during the COVID-19 pandemic process.</a:t>
            </a:r>
            <a:endParaRPr lang="tr-TR" dirty="0"/>
          </a:p>
        </p:txBody>
      </p:sp>
      <p:pic>
        <p:nvPicPr>
          <p:cNvPr id="7" name="Resim 6">
            <a:extLst>
              <a:ext uri="{FF2B5EF4-FFF2-40B4-BE49-F238E27FC236}">
                <a16:creationId xmlns:a16="http://schemas.microsoft.com/office/drawing/2014/main" id="{04C25C87-FFB7-421F-898F-9D59102B1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294" y="4217437"/>
            <a:ext cx="4365356" cy="2449708"/>
          </a:xfrm>
          <a:prstGeom prst="rect">
            <a:avLst/>
          </a:prstGeom>
        </p:spPr>
      </p:pic>
      <p:pic>
        <p:nvPicPr>
          <p:cNvPr id="11" name="Grafik 10" descr="Köşeli oklar">
            <a:extLst>
              <a:ext uri="{FF2B5EF4-FFF2-40B4-BE49-F238E27FC236}">
                <a16:creationId xmlns:a16="http://schemas.microsoft.com/office/drawing/2014/main" id="{EA47430A-9941-47C4-A78A-A397E35AF1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 y="5747401"/>
            <a:ext cx="914400" cy="914400"/>
          </a:xfrm>
          <a:prstGeom prst="rect">
            <a:avLst/>
          </a:prstGeom>
        </p:spPr>
      </p:pic>
      <p:pic>
        <p:nvPicPr>
          <p:cNvPr id="13" name="Grafik 12" descr="Köşeli oklar sağdan sola">
            <a:extLst>
              <a:ext uri="{FF2B5EF4-FFF2-40B4-BE49-F238E27FC236}">
                <a16:creationId xmlns:a16="http://schemas.microsoft.com/office/drawing/2014/main" id="{7464CCC8-8100-4F13-BA52-FCDDC3741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76974" y="5747401"/>
            <a:ext cx="914400" cy="914400"/>
          </a:xfrm>
          <a:prstGeom prst="rect">
            <a:avLst/>
          </a:prstGeom>
        </p:spPr>
      </p:pic>
    </p:spTree>
    <p:extLst>
      <p:ext uri="{BB962C8B-B14F-4D97-AF65-F5344CB8AC3E}">
        <p14:creationId xmlns:p14="http://schemas.microsoft.com/office/powerpoint/2010/main" val="90005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Grafik 3">
                <a:extLst>
                  <a:ext uri="{FF2B5EF4-FFF2-40B4-BE49-F238E27FC236}">
                    <a16:creationId xmlns:a16="http://schemas.microsoft.com/office/drawing/2014/main" id="{E79EC255-FFA2-4157-940A-81D850CBBDD1}"/>
                  </a:ext>
                </a:extLst>
              </p:cNvPr>
              <p:cNvGraphicFramePr/>
              <p:nvPr>
                <p:extLst>
                  <p:ext uri="{D42A27DB-BD31-4B8C-83A1-F6EECF244321}">
                    <p14:modId xmlns:p14="http://schemas.microsoft.com/office/powerpoint/2010/main" val="933736391"/>
                  </p:ext>
                </p:extLst>
              </p:nvPr>
            </p:nvGraphicFramePr>
            <p:xfrm>
              <a:off x="203200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Grafik 3">
                <a:extLst>
                  <a:ext uri="{FF2B5EF4-FFF2-40B4-BE49-F238E27FC236}">
                    <a16:creationId xmlns:a16="http://schemas.microsoft.com/office/drawing/2014/main" id="{E79EC255-FFA2-4157-940A-81D850CBBDD1}"/>
                  </a:ext>
                </a:extLst>
              </p:cNvPr>
              <p:cNvPicPr>
                <a:picLocks noGrp="1" noRot="1" noChangeAspect="1" noMove="1" noResize="1" noEditPoints="1" noAdjustHandles="1" noChangeArrowheads="1" noChangeShapeType="1"/>
              </p:cNvPicPr>
              <p:nvPr/>
            </p:nvPicPr>
            <p:blipFill>
              <a:blip r:embed="rId3"/>
              <a:stretch>
                <a:fillRect/>
              </a:stretch>
            </p:blipFill>
            <p:spPr>
              <a:xfrm>
                <a:off x="2032000" y="719666"/>
                <a:ext cx="8128000" cy="5418667"/>
              </a:xfrm>
              <a:prstGeom prst="rect">
                <a:avLst/>
              </a:prstGeom>
            </p:spPr>
          </p:pic>
        </mc:Fallback>
      </mc:AlternateContent>
    </p:spTree>
    <p:extLst>
      <p:ext uri="{BB962C8B-B14F-4D97-AF65-F5344CB8AC3E}">
        <p14:creationId xmlns:p14="http://schemas.microsoft.com/office/powerpoint/2010/main" val="327247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Grafik 3">
                <a:extLst>
                  <a:ext uri="{FF2B5EF4-FFF2-40B4-BE49-F238E27FC236}">
                    <a16:creationId xmlns:a16="http://schemas.microsoft.com/office/drawing/2014/main" id="{6A292C3B-4AA4-48EB-8805-E86FE48B22A7}"/>
                  </a:ext>
                </a:extLst>
              </p:cNvPr>
              <p:cNvGraphicFramePr/>
              <p:nvPr>
                <p:extLst>
                  <p:ext uri="{D42A27DB-BD31-4B8C-83A1-F6EECF244321}">
                    <p14:modId xmlns:p14="http://schemas.microsoft.com/office/powerpoint/2010/main" val="1009935319"/>
                  </p:ext>
                </p:extLst>
              </p:nvPr>
            </p:nvGraphicFramePr>
            <p:xfrm>
              <a:off x="203200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Grafik 3">
                <a:extLst>
                  <a:ext uri="{FF2B5EF4-FFF2-40B4-BE49-F238E27FC236}">
                    <a16:creationId xmlns:a16="http://schemas.microsoft.com/office/drawing/2014/main" id="{6A292C3B-4AA4-48EB-8805-E86FE48B22A7}"/>
                  </a:ext>
                </a:extLst>
              </p:cNvPr>
              <p:cNvPicPr>
                <a:picLocks noGrp="1" noRot="1" noChangeAspect="1" noMove="1" noResize="1" noEditPoints="1" noAdjustHandles="1" noChangeArrowheads="1" noChangeShapeType="1"/>
              </p:cNvPicPr>
              <p:nvPr/>
            </p:nvPicPr>
            <p:blipFill>
              <a:blip r:embed="rId3"/>
              <a:stretch>
                <a:fillRect/>
              </a:stretch>
            </p:blipFill>
            <p:spPr>
              <a:xfrm>
                <a:off x="2032000" y="719666"/>
                <a:ext cx="8128000" cy="5418667"/>
              </a:xfrm>
              <a:prstGeom prst="rect">
                <a:avLst/>
              </a:prstGeom>
            </p:spPr>
          </p:pic>
        </mc:Fallback>
      </mc:AlternateContent>
    </p:spTree>
    <p:extLst>
      <p:ext uri="{BB962C8B-B14F-4D97-AF65-F5344CB8AC3E}">
        <p14:creationId xmlns:p14="http://schemas.microsoft.com/office/powerpoint/2010/main" val="165664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AAEFE-B019-41E6-ACBA-9B7FD67D0C3A}"/>
              </a:ext>
            </a:extLst>
          </p:cNvPr>
          <p:cNvSpPr>
            <a:spLocks noGrp="1"/>
          </p:cNvSpPr>
          <p:nvPr>
            <p:ph type="title"/>
          </p:nvPr>
        </p:nvSpPr>
        <p:spPr/>
        <p:txBody>
          <a:bodyPr/>
          <a:lstStyle/>
          <a:p>
            <a:r>
              <a:rPr lang="tr-TR" dirty="0">
                <a:solidFill>
                  <a:schemeClr val="accent1">
                    <a:lumMod val="75000"/>
                  </a:schemeClr>
                </a:solidFill>
                <a:latin typeface="Arial Black" panose="020B0A04020102020204" pitchFamily="34" charset="0"/>
              </a:rPr>
              <a:t>INTRODUCTION</a:t>
            </a:r>
          </a:p>
        </p:txBody>
      </p:sp>
      <p:sp>
        <p:nvSpPr>
          <p:cNvPr id="3" name="İçerik Yer Tutucusu 2">
            <a:extLst>
              <a:ext uri="{FF2B5EF4-FFF2-40B4-BE49-F238E27FC236}">
                <a16:creationId xmlns:a16="http://schemas.microsoft.com/office/drawing/2014/main" id="{C5EAEC07-03B5-419E-9007-CC3CC36DCCD1}"/>
              </a:ext>
            </a:extLst>
          </p:cNvPr>
          <p:cNvSpPr>
            <a:spLocks noGrp="1"/>
          </p:cNvSpPr>
          <p:nvPr>
            <p:ph idx="1"/>
          </p:nvPr>
        </p:nvSpPr>
        <p:spPr/>
        <p:txBody>
          <a:bodyPr>
            <a:normAutofit/>
          </a:bodyPr>
          <a:lstStyle/>
          <a:p>
            <a:r>
              <a:rPr lang="en-US" dirty="0"/>
              <a:t>After the first coronavirus case was seen in Turkey, people were badly affected in economic, health and psychological and many aspects. The corona epidemic causes psychological and behavioral problems as well as its biological effects. It is not only the virus that is transmitted, but also the extreme phobic reactions caused by social trauma, psychological problems such as depression, panic, paranoia, and destructive behaviors such as selfishness, impulsivity, aggression, stigmatization. In this </a:t>
            </a:r>
            <a:r>
              <a:rPr lang="tr-TR" dirty="0" err="1"/>
              <a:t>study</a:t>
            </a:r>
            <a:r>
              <a:rPr lang="en-US" dirty="0"/>
              <a:t>, the  of examining the relationship between psychosocial and demographic variables and the level of hopelessness and anxiety during the COVID-19 pandemic process data were visualized.</a:t>
            </a:r>
            <a:endParaRPr lang="tr-TR" dirty="0"/>
          </a:p>
        </p:txBody>
      </p:sp>
    </p:spTree>
    <p:extLst>
      <p:ext uri="{BB962C8B-B14F-4D97-AF65-F5344CB8AC3E}">
        <p14:creationId xmlns:p14="http://schemas.microsoft.com/office/powerpoint/2010/main" val="273101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7E3C9F-1562-43B2-A3B7-77D11A33F7A8}"/>
              </a:ext>
            </a:extLst>
          </p:cNvPr>
          <p:cNvSpPr>
            <a:spLocks noGrp="1"/>
          </p:cNvSpPr>
          <p:nvPr>
            <p:ph type="title"/>
          </p:nvPr>
        </p:nvSpPr>
        <p:spPr/>
        <p:txBody>
          <a:bodyPr>
            <a:normAutofit/>
          </a:bodyPr>
          <a:lstStyle/>
          <a:p>
            <a:r>
              <a:rPr lang="tr-TR" dirty="0">
                <a:solidFill>
                  <a:schemeClr val="accent1">
                    <a:lumMod val="75000"/>
                  </a:schemeClr>
                </a:solidFill>
                <a:latin typeface="Arial Black" panose="020B0A04020102020204" pitchFamily="34" charset="0"/>
              </a:rPr>
              <a:t>SCOPE &amp; OBJECTIVES</a:t>
            </a:r>
          </a:p>
        </p:txBody>
      </p:sp>
      <p:sp>
        <p:nvSpPr>
          <p:cNvPr id="3" name="İçerik Yer Tutucusu 2">
            <a:extLst>
              <a:ext uri="{FF2B5EF4-FFF2-40B4-BE49-F238E27FC236}">
                <a16:creationId xmlns:a16="http://schemas.microsoft.com/office/drawing/2014/main" id="{F4B473BB-33AE-4053-BCAD-F200FD5F461D}"/>
              </a:ext>
            </a:extLst>
          </p:cNvPr>
          <p:cNvSpPr>
            <a:spLocks noGrp="1"/>
          </p:cNvSpPr>
          <p:nvPr>
            <p:ph idx="1"/>
          </p:nvPr>
        </p:nvSpPr>
        <p:spPr/>
        <p:txBody>
          <a:bodyPr/>
          <a:lstStyle/>
          <a:p>
            <a:r>
              <a:rPr lang="en-US" dirty="0"/>
              <a:t>The purpose of this study is to visualize the data of the analysis of anxiety and hopelessness levels according to psychosocial and demographic variables during the COVID-19 pandemic process.</a:t>
            </a:r>
            <a:endParaRPr lang="tr-TR" dirty="0"/>
          </a:p>
        </p:txBody>
      </p:sp>
    </p:spTree>
    <p:extLst>
      <p:ext uri="{BB962C8B-B14F-4D97-AF65-F5344CB8AC3E}">
        <p14:creationId xmlns:p14="http://schemas.microsoft.com/office/powerpoint/2010/main" val="29101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3B181F-79AC-4F75-A769-25BD5D5B250F}"/>
              </a:ext>
            </a:extLst>
          </p:cNvPr>
          <p:cNvSpPr>
            <a:spLocks noGrp="1"/>
          </p:cNvSpPr>
          <p:nvPr>
            <p:ph type="title"/>
          </p:nvPr>
        </p:nvSpPr>
        <p:spPr/>
        <p:txBody>
          <a:bodyPr/>
          <a:lstStyle/>
          <a:p>
            <a:r>
              <a:rPr lang="tr-TR" dirty="0">
                <a:solidFill>
                  <a:schemeClr val="accent1">
                    <a:lumMod val="75000"/>
                  </a:schemeClr>
                </a:solidFill>
                <a:latin typeface="Arial Black" panose="020B0A04020102020204" pitchFamily="34" charset="0"/>
              </a:rPr>
              <a:t>RESULT &amp; GRAPHICS</a:t>
            </a:r>
          </a:p>
        </p:txBody>
      </p:sp>
      <p:sp>
        <p:nvSpPr>
          <p:cNvPr id="3" name="İçerik Yer Tutucusu 2">
            <a:extLst>
              <a:ext uri="{FF2B5EF4-FFF2-40B4-BE49-F238E27FC236}">
                <a16:creationId xmlns:a16="http://schemas.microsoft.com/office/drawing/2014/main" id="{227F33EE-AE1C-4BBD-95A2-436765E4CAB5}"/>
              </a:ext>
            </a:extLst>
          </p:cNvPr>
          <p:cNvSpPr>
            <a:spLocks noGrp="1"/>
          </p:cNvSpPr>
          <p:nvPr>
            <p:ph idx="1"/>
          </p:nvPr>
        </p:nvSpPr>
        <p:spPr/>
        <p:txBody>
          <a:bodyPr/>
          <a:lstStyle/>
          <a:p>
            <a:pPr marL="0" indent="0">
              <a:buNone/>
            </a:pPr>
            <a:r>
              <a:rPr lang="en-US" dirty="0"/>
              <a:t>In this study, it was determined that individuals needed psychological support as well as medical support during the COVID-19 pandemic, which was observed to be characterized by anxiety and hopelessness. In order to solve this problem, it would be beneficial to facilitate their access to mental health support. While putting the measures to reduce virus spread at the center of management strategies, it is necessary to adopt practices that support the physical and psychological health of individuals. Enabling individuals to overcome this process with less physical and psychological damage will result in countries overcoming this process with less economic and social damage in the long term.</a:t>
            </a:r>
            <a:endParaRPr lang="tr-TR" dirty="0"/>
          </a:p>
        </p:txBody>
      </p:sp>
    </p:spTree>
    <p:extLst>
      <p:ext uri="{BB962C8B-B14F-4D97-AF65-F5344CB8AC3E}">
        <p14:creationId xmlns:p14="http://schemas.microsoft.com/office/powerpoint/2010/main" val="728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5" name="Grafik 4">
                <a:extLst>
                  <a:ext uri="{FF2B5EF4-FFF2-40B4-BE49-F238E27FC236}">
                    <a16:creationId xmlns:a16="http://schemas.microsoft.com/office/drawing/2014/main" id="{88230A69-6390-4622-8BC2-419A72B322BD}"/>
                  </a:ext>
                </a:extLst>
              </p:cNvPr>
              <p:cNvGraphicFramePr/>
              <p:nvPr>
                <p:extLst>
                  <p:ext uri="{D42A27DB-BD31-4B8C-83A1-F6EECF244321}">
                    <p14:modId xmlns:p14="http://schemas.microsoft.com/office/powerpoint/2010/main" val="3815767317"/>
                  </p:ext>
                </p:extLst>
              </p:nvPr>
            </p:nvGraphicFramePr>
            <p:xfrm>
              <a:off x="203200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Grafik 4">
                <a:extLst>
                  <a:ext uri="{FF2B5EF4-FFF2-40B4-BE49-F238E27FC236}">
                    <a16:creationId xmlns:a16="http://schemas.microsoft.com/office/drawing/2014/main" id="{88230A69-6390-4622-8BC2-419A72B322BD}"/>
                  </a:ext>
                </a:extLst>
              </p:cNvPr>
              <p:cNvPicPr>
                <a:picLocks noGrp="1" noRot="1" noChangeAspect="1" noMove="1" noResize="1" noEditPoints="1" noAdjustHandles="1" noChangeArrowheads="1" noChangeShapeType="1"/>
              </p:cNvPicPr>
              <p:nvPr/>
            </p:nvPicPr>
            <p:blipFill>
              <a:blip r:embed="rId3"/>
              <a:stretch>
                <a:fillRect/>
              </a:stretch>
            </p:blipFill>
            <p:spPr>
              <a:xfrm>
                <a:off x="2032000" y="719666"/>
                <a:ext cx="8128000" cy="5418667"/>
              </a:xfrm>
              <a:prstGeom prst="rect">
                <a:avLst/>
              </a:prstGeom>
            </p:spPr>
          </p:pic>
        </mc:Fallback>
      </mc:AlternateContent>
      <p:sp>
        <p:nvSpPr>
          <p:cNvPr id="7" name="Metin kutusu 6">
            <a:extLst>
              <a:ext uri="{FF2B5EF4-FFF2-40B4-BE49-F238E27FC236}">
                <a16:creationId xmlns:a16="http://schemas.microsoft.com/office/drawing/2014/main" id="{82E36346-74E6-4725-A5E3-0282889E839F}"/>
              </a:ext>
            </a:extLst>
          </p:cNvPr>
          <p:cNvSpPr txBox="1"/>
          <p:nvPr/>
        </p:nvSpPr>
        <p:spPr>
          <a:xfrm>
            <a:off x="3891280" y="350334"/>
            <a:ext cx="6096000" cy="369332"/>
          </a:xfrm>
          <a:prstGeom prst="rect">
            <a:avLst/>
          </a:prstGeom>
          <a:noFill/>
        </p:spPr>
        <p:txBody>
          <a:bodyPr wrap="square">
            <a:spAutoFit/>
          </a:bodyPr>
          <a:lstStyle/>
          <a:p>
            <a:r>
              <a:rPr lang="tr-TR" dirty="0" err="1"/>
              <a:t>Demographic</a:t>
            </a:r>
            <a:r>
              <a:rPr lang="tr-TR" dirty="0"/>
              <a:t> </a:t>
            </a:r>
            <a:r>
              <a:rPr lang="tr-TR" dirty="0" err="1"/>
              <a:t>information</a:t>
            </a:r>
            <a:r>
              <a:rPr lang="tr-TR" dirty="0"/>
              <a:t> of </a:t>
            </a:r>
            <a:r>
              <a:rPr lang="tr-TR" dirty="0" err="1"/>
              <a:t>the</a:t>
            </a:r>
            <a:r>
              <a:rPr lang="tr-TR" dirty="0"/>
              <a:t> </a:t>
            </a:r>
            <a:r>
              <a:rPr lang="tr-TR" dirty="0" err="1"/>
              <a:t>participants</a:t>
            </a:r>
            <a:endParaRPr lang="tr-TR" dirty="0"/>
          </a:p>
        </p:txBody>
      </p:sp>
    </p:spTree>
    <p:extLst>
      <p:ext uri="{BB962C8B-B14F-4D97-AF65-F5344CB8AC3E}">
        <p14:creationId xmlns:p14="http://schemas.microsoft.com/office/powerpoint/2010/main" val="391732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10" name="Grafik 9">
                <a:extLst>
                  <a:ext uri="{FF2B5EF4-FFF2-40B4-BE49-F238E27FC236}">
                    <a16:creationId xmlns:a16="http://schemas.microsoft.com/office/drawing/2014/main" id="{E27F42C5-C46B-4155-9D11-11446C72DF2F}"/>
                  </a:ext>
                </a:extLst>
              </p:cNvPr>
              <p:cNvGraphicFramePr/>
              <p:nvPr>
                <p:extLst>
                  <p:ext uri="{D42A27DB-BD31-4B8C-83A1-F6EECF244321}">
                    <p14:modId xmlns:p14="http://schemas.microsoft.com/office/powerpoint/2010/main" val="3460997301"/>
                  </p:ext>
                </p:extLst>
              </p:nvPr>
            </p:nvGraphicFramePr>
            <p:xfrm>
              <a:off x="1930400" y="636600"/>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0" name="Grafik 9">
                <a:extLst>
                  <a:ext uri="{FF2B5EF4-FFF2-40B4-BE49-F238E27FC236}">
                    <a16:creationId xmlns:a16="http://schemas.microsoft.com/office/drawing/2014/main" id="{E27F42C5-C46B-4155-9D11-11446C72DF2F}"/>
                  </a:ext>
                </a:extLst>
              </p:cNvPr>
              <p:cNvPicPr>
                <a:picLocks noGrp="1" noRot="1" noChangeAspect="1" noMove="1" noResize="1" noEditPoints="1" noAdjustHandles="1" noChangeArrowheads="1" noChangeShapeType="1"/>
              </p:cNvPicPr>
              <p:nvPr/>
            </p:nvPicPr>
            <p:blipFill>
              <a:blip r:embed="rId3"/>
              <a:stretch>
                <a:fillRect/>
              </a:stretch>
            </p:blipFill>
            <p:spPr>
              <a:xfrm>
                <a:off x="1930400" y="636600"/>
                <a:ext cx="8128000" cy="5418667"/>
              </a:xfrm>
              <a:prstGeom prst="rect">
                <a:avLst/>
              </a:prstGeom>
            </p:spPr>
          </p:pic>
        </mc:Fallback>
      </mc:AlternateContent>
    </p:spTree>
    <p:extLst>
      <p:ext uri="{BB962C8B-B14F-4D97-AF65-F5344CB8AC3E}">
        <p14:creationId xmlns:p14="http://schemas.microsoft.com/office/powerpoint/2010/main" val="2659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22" name="Grafik 21">
                <a:extLst>
                  <a:ext uri="{FF2B5EF4-FFF2-40B4-BE49-F238E27FC236}">
                    <a16:creationId xmlns:a16="http://schemas.microsoft.com/office/drawing/2014/main" id="{27994A79-787A-42EA-BA0D-EDC20D21A2E2}"/>
                  </a:ext>
                </a:extLst>
              </p:cNvPr>
              <p:cNvGraphicFramePr/>
              <p:nvPr>
                <p:extLst>
                  <p:ext uri="{D42A27DB-BD31-4B8C-83A1-F6EECF244321}">
                    <p14:modId xmlns:p14="http://schemas.microsoft.com/office/powerpoint/2010/main" val="1027074712"/>
                  </p:ext>
                </p:extLst>
              </p:nvPr>
            </p:nvGraphicFramePr>
            <p:xfrm>
              <a:off x="195072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2" name="Grafik 21">
                <a:extLst>
                  <a:ext uri="{FF2B5EF4-FFF2-40B4-BE49-F238E27FC236}">
                    <a16:creationId xmlns:a16="http://schemas.microsoft.com/office/drawing/2014/main" id="{27994A79-787A-42EA-BA0D-EDC20D21A2E2}"/>
                  </a:ext>
                </a:extLst>
              </p:cNvPr>
              <p:cNvPicPr>
                <a:picLocks noGrp="1" noRot="1" noChangeAspect="1" noMove="1" noResize="1" noEditPoints="1" noAdjustHandles="1" noChangeArrowheads="1" noChangeShapeType="1"/>
              </p:cNvPicPr>
              <p:nvPr/>
            </p:nvPicPr>
            <p:blipFill>
              <a:blip r:embed="rId3"/>
              <a:stretch>
                <a:fillRect/>
              </a:stretch>
            </p:blipFill>
            <p:spPr>
              <a:xfrm>
                <a:off x="1950720" y="719666"/>
                <a:ext cx="8128000" cy="5418667"/>
              </a:xfrm>
              <a:prstGeom prst="rect">
                <a:avLst/>
              </a:prstGeom>
            </p:spPr>
          </p:pic>
        </mc:Fallback>
      </mc:AlternateContent>
    </p:spTree>
    <p:extLst>
      <p:ext uri="{BB962C8B-B14F-4D97-AF65-F5344CB8AC3E}">
        <p14:creationId xmlns:p14="http://schemas.microsoft.com/office/powerpoint/2010/main" val="148146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Grafik 3">
                <a:extLst>
                  <a:ext uri="{FF2B5EF4-FFF2-40B4-BE49-F238E27FC236}">
                    <a16:creationId xmlns:a16="http://schemas.microsoft.com/office/drawing/2014/main" id="{6F06083D-AE48-4FAC-9459-64CB7937BAA6}"/>
                  </a:ext>
                </a:extLst>
              </p:cNvPr>
              <p:cNvGraphicFramePr/>
              <p:nvPr>
                <p:extLst>
                  <p:ext uri="{D42A27DB-BD31-4B8C-83A1-F6EECF244321}">
                    <p14:modId xmlns:p14="http://schemas.microsoft.com/office/powerpoint/2010/main" val="4275722935"/>
                  </p:ext>
                </p:extLst>
              </p:nvPr>
            </p:nvGraphicFramePr>
            <p:xfrm>
              <a:off x="203200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Grafik 3">
                <a:extLst>
                  <a:ext uri="{FF2B5EF4-FFF2-40B4-BE49-F238E27FC236}">
                    <a16:creationId xmlns:a16="http://schemas.microsoft.com/office/drawing/2014/main" id="{6F06083D-AE48-4FAC-9459-64CB7937BAA6}"/>
                  </a:ext>
                </a:extLst>
              </p:cNvPr>
              <p:cNvPicPr>
                <a:picLocks noGrp="1" noRot="1" noChangeAspect="1" noMove="1" noResize="1" noEditPoints="1" noAdjustHandles="1" noChangeArrowheads="1" noChangeShapeType="1"/>
              </p:cNvPicPr>
              <p:nvPr/>
            </p:nvPicPr>
            <p:blipFill>
              <a:blip r:embed="rId3"/>
              <a:stretch>
                <a:fillRect/>
              </a:stretch>
            </p:blipFill>
            <p:spPr>
              <a:xfrm>
                <a:off x="2032000" y="719666"/>
                <a:ext cx="8128000" cy="5418667"/>
              </a:xfrm>
              <a:prstGeom prst="rect">
                <a:avLst/>
              </a:prstGeom>
            </p:spPr>
          </p:pic>
        </mc:Fallback>
      </mc:AlternateContent>
    </p:spTree>
    <p:extLst>
      <p:ext uri="{BB962C8B-B14F-4D97-AF65-F5344CB8AC3E}">
        <p14:creationId xmlns:p14="http://schemas.microsoft.com/office/powerpoint/2010/main" val="371578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Grafik 3">
                <a:extLst>
                  <a:ext uri="{FF2B5EF4-FFF2-40B4-BE49-F238E27FC236}">
                    <a16:creationId xmlns:a16="http://schemas.microsoft.com/office/drawing/2014/main" id="{E9314CF6-A590-4AB3-A23A-4DFD0D741448}"/>
                  </a:ext>
                </a:extLst>
              </p:cNvPr>
              <p:cNvGraphicFramePr/>
              <p:nvPr>
                <p:extLst>
                  <p:ext uri="{D42A27DB-BD31-4B8C-83A1-F6EECF244321}">
                    <p14:modId xmlns:p14="http://schemas.microsoft.com/office/powerpoint/2010/main" val="2905901634"/>
                  </p:ext>
                </p:extLst>
              </p:nvPr>
            </p:nvGraphicFramePr>
            <p:xfrm>
              <a:off x="203200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Grafik 3">
                <a:extLst>
                  <a:ext uri="{FF2B5EF4-FFF2-40B4-BE49-F238E27FC236}">
                    <a16:creationId xmlns:a16="http://schemas.microsoft.com/office/drawing/2014/main" id="{E9314CF6-A590-4AB3-A23A-4DFD0D741448}"/>
                  </a:ext>
                </a:extLst>
              </p:cNvPr>
              <p:cNvPicPr>
                <a:picLocks noGrp="1" noRot="1" noChangeAspect="1" noMove="1" noResize="1" noEditPoints="1" noAdjustHandles="1" noChangeArrowheads="1" noChangeShapeType="1"/>
              </p:cNvPicPr>
              <p:nvPr/>
            </p:nvPicPr>
            <p:blipFill>
              <a:blip r:embed="rId3"/>
              <a:stretch>
                <a:fillRect/>
              </a:stretch>
            </p:blipFill>
            <p:spPr>
              <a:xfrm>
                <a:off x="2032000" y="719666"/>
                <a:ext cx="8128000" cy="5418667"/>
              </a:xfrm>
              <a:prstGeom prst="rect">
                <a:avLst/>
              </a:prstGeom>
            </p:spPr>
          </p:pic>
        </mc:Fallback>
      </mc:AlternateContent>
    </p:spTree>
    <p:extLst>
      <p:ext uri="{BB962C8B-B14F-4D97-AF65-F5344CB8AC3E}">
        <p14:creationId xmlns:p14="http://schemas.microsoft.com/office/powerpoint/2010/main" val="85286120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346</Words>
  <Application>Microsoft Office PowerPoint</Application>
  <PresentationFormat>Geniş ekran</PresentationFormat>
  <Paragraphs>17</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Arial Black</vt:lpstr>
      <vt:lpstr>Calibri</vt:lpstr>
      <vt:lpstr>Calibri Light</vt:lpstr>
      <vt:lpstr>cnn-sans</vt:lpstr>
      <vt:lpstr>Office Teması</vt:lpstr>
      <vt:lpstr> CORONAVİRUS  Psychosocial Effects of the Epidemic </vt:lpstr>
      <vt:lpstr>INTRODUCTION</vt:lpstr>
      <vt:lpstr>SCOPE &amp; OBJECTIVES</vt:lpstr>
      <vt:lpstr>RESULT &amp; GRAPHICS</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rumeysaozer99@outlook.com</dc:creator>
  <cp:lastModifiedBy>rumeysaozer99@outlook.com</cp:lastModifiedBy>
  <cp:revision>25</cp:revision>
  <dcterms:created xsi:type="dcterms:W3CDTF">2021-05-20T10:47:12Z</dcterms:created>
  <dcterms:modified xsi:type="dcterms:W3CDTF">2021-05-20T18:58:05Z</dcterms:modified>
</cp:coreProperties>
</file>