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4"/>
  </p:notesMasterIdLst>
  <p:sldIdLst>
    <p:sldId id="284" r:id="rId2"/>
    <p:sldId id="257" r:id="rId3"/>
    <p:sldId id="259" r:id="rId4"/>
    <p:sldId id="260" r:id="rId5"/>
    <p:sldId id="261" r:id="rId6"/>
    <p:sldId id="289" r:id="rId7"/>
    <p:sldId id="290" r:id="rId8"/>
    <p:sldId id="287" r:id="rId9"/>
    <p:sldId id="286" r:id="rId10"/>
    <p:sldId id="288" r:id="rId11"/>
    <p:sldId id="291" r:id="rId12"/>
    <p:sldId id="292" r:id="rId13"/>
    <p:sldId id="297" r:id="rId14"/>
    <p:sldId id="264" r:id="rId15"/>
    <p:sldId id="298" r:id="rId16"/>
    <p:sldId id="300" r:id="rId17"/>
    <p:sldId id="301" r:id="rId18"/>
    <p:sldId id="303" r:id="rId19"/>
    <p:sldId id="304" r:id="rId20"/>
    <p:sldId id="305" r:id="rId21"/>
    <p:sldId id="311" r:id="rId22"/>
    <p:sldId id="312" r:id="rId23"/>
    <p:sldId id="313" r:id="rId24"/>
    <p:sldId id="314" r:id="rId25"/>
    <p:sldId id="316" r:id="rId26"/>
    <p:sldId id="317" r:id="rId27"/>
    <p:sldId id="318" r:id="rId28"/>
    <p:sldId id="319" r:id="rId29"/>
    <p:sldId id="320" r:id="rId30"/>
    <p:sldId id="321" r:id="rId31"/>
    <p:sldId id="322" r:id="rId32"/>
    <p:sldId id="323" r:id="rId33"/>
    <p:sldId id="299"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Lst>
  <p:sldSz cx="9144000" cy="5143500" type="screen16x9"/>
  <p:notesSz cx="6858000" cy="9144000"/>
  <p:embeddedFontLst>
    <p:embeddedFont>
      <p:font typeface="Roboto Condensed" panose="020B0604020202020204" charset="0"/>
      <p:regular r:id="rId55"/>
      <p:bold r:id="rId56"/>
      <p:italic r:id="rId57"/>
      <p:boldItalic r:id="rId58"/>
    </p:embeddedFont>
    <p:embeddedFont>
      <p:font typeface="Oswald" panose="02000503000000000000" pitchFamily="2"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300BD6-409E-49E5-B909-429AFCEC9FF9}">
  <a:tblStyle styleId="{E9300BD6-409E-49E5-B909-429AFCEC9FF9}"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90" d="100"/>
          <a:sy n="90" d="100"/>
        </p:scale>
        <p:origin x="8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8540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402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949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447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497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901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121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800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932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338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292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369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133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860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bg>
      <p:bgPr>
        <a:solidFill>
          <a:srgbClr val="FF9900"/>
        </a:solidFill>
        <a:effectLst/>
      </p:bgPr>
    </p:bg>
    <p:spTree>
      <p:nvGrpSpPr>
        <p:cNvPr id="1" name="Shape 22"/>
        <p:cNvGrpSpPr/>
        <p:nvPr/>
      </p:nvGrpSpPr>
      <p:grpSpPr>
        <a:xfrm>
          <a:off x="0" y="0"/>
          <a:ext cx="0" cy="0"/>
          <a:chOff x="0" y="0"/>
          <a:chExt cx="0" cy="0"/>
        </a:xfrm>
      </p:grpSpPr>
      <p:grpSp>
        <p:nvGrpSpPr>
          <p:cNvPr id="23" name="Shape 23"/>
          <p:cNvGrpSpPr/>
          <p:nvPr/>
        </p:nvGrpSpPr>
        <p:grpSpPr>
          <a:xfrm>
            <a:off x="6172200" y="2656117"/>
            <a:ext cx="2971754" cy="2886150"/>
            <a:chOff x="6172200" y="2656117"/>
            <a:chExt cx="2971754" cy="2886150"/>
          </a:xfrm>
        </p:grpSpPr>
        <p:sp>
          <p:nvSpPr>
            <p:cNvPr id="24" name="Shape 24"/>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rot="9208606" flipH="1">
              <a:off x="7481789" y="4276912"/>
              <a:ext cx="408796" cy="1016449"/>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rot="9208678" flipH="1">
              <a:off x="6287617" y="4657701"/>
              <a:ext cx="229659" cy="571018"/>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32" y="-228026"/>
            <a:ext cx="2163561" cy="1347300"/>
            <a:chOff x="-32" y="-215963"/>
            <a:chExt cx="2163561" cy="1347300"/>
          </a:xfrm>
        </p:grpSpPr>
        <p:sp>
          <p:nvSpPr>
            <p:cNvPr id="30" name="Shape 30"/>
            <p:cNvSpPr/>
            <p:nvPr/>
          </p:nvSpPr>
          <p:spPr>
            <a:xfrm rot="-1591408" flipH="1">
              <a:off x="1362168" y="-63166"/>
              <a:ext cx="205102" cy="509980"/>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rot="-1591371" flipH="1">
              <a:off x="239462" y="-151890"/>
              <a:ext cx="434753" cy="1080979"/>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5" name="Shape 35"/>
          <p:cNvSpPr txBox="1">
            <a:spLocks noGrp="1"/>
          </p:cNvSpPr>
          <p:nvPr>
            <p:ph type="ctrTitle"/>
          </p:nvPr>
        </p:nvSpPr>
        <p:spPr>
          <a:xfrm>
            <a:off x="685800" y="2421550"/>
            <a:ext cx="5074500" cy="1159800"/>
          </a:xfrm>
          <a:prstGeom prst="rect">
            <a:avLst/>
          </a:prstGeom>
        </p:spPr>
        <p:txBody>
          <a:bodyPr lIns="91425" tIns="91425" rIns="91425" bIns="91425" anchor="b" anchorCtr="0"/>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a:endParaRPr/>
          </a:p>
        </p:txBody>
      </p:sp>
      <p:sp>
        <p:nvSpPr>
          <p:cNvPr id="36" name="Shape 36"/>
          <p:cNvSpPr txBox="1">
            <a:spLocks noGrp="1"/>
          </p:cNvSpPr>
          <p:nvPr>
            <p:ph type="subTitle" idx="1"/>
          </p:nvPr>
        </p:nvSpPr>
        <p:spPr>
          <a:xfrm>
            <a:off x="685800" y="3449654"/>
            <a:ext cx="5074500" cy="784800"/>
          </a:xfrm>
          <a:prstGeom prst="rect">
            <a:avLst/>
          </a:prstGeom>
        </p:spPr>
        <p:txBody>
          <a:bodyPr lIns="91425" tIns="91425" rIns="91425" bIns="91425" anchor="t" anchorCtr="0"/>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3000">
                <a:solidFill>
                  <a:srgbClr val="FFFFFF"/>
                </a:solidFill>
              </a:defRPr>
            </a:lvl2pPr>
            <a:lvl3pPr lvl="2" rtl="0">
              <a:spcBef>
                <a:spcPts val="0"/>
              </a:spcBef>
              <a:buClr>
                <a:srgbClr val="FFFFFF"/>
              </a:buClr>
              <a:buSzPct val="100000"/>
              <a:buNone/>
              <a:defRPr sz="3000">
                <a:solidFill>
                  <a:srgbClr val="FFFFFF"/>
                </a:solidFill>
              </a:defRPr>
            </a:lvl3pPr>
            <a:lvl4pPr lvl="3" rtl="0">
              <a:spcBef>
                <a:spcPts val="0"/>
              </a:spcBef>
              <a:buClr>
                <a:srgbClr val="FFFFFF"/>
              </a:buClr>
              <a:buSzPct val="100000"/>
              <a:buNone/>
              <a:defRPr sz="3000">
                <a:solidFill>
                  <a:srgbClr val="FFFFFF"/>
                </a:solidFill>
              </a:defRPr>
            </a:lvl4pPr>
            <a:lvl5pPr lvl="4" rtl="0">
              <a:spcBef>
                <a:spcPts val="0"/>
              </a:spcBef>
              <a:buClr>
                <a:srgbClr val="FFFFFF"/>
              </a:buClr>
              <a:buSzPct val="100000"/>
              <a:buNone/>
              <a:defRPr sz="3000">
                <a:solidFill>
                  <a:srgbClr val="FFFFFF"/>
                </a:solidFill>
              </a:defRPr>
            </a:lvl5pPr>
            <a:lvl6pPr lvl="5" rtl="0">
              <a:spcBef>
                <a:spcPts val="0"/>
              </a:spcBef>
              <a:buClr>
                <a:srgbClr val="FFFFFF"/>
              </a:buClr>
              <a:buSzPct val="100000"/>
              <a:buNone/>
              <a:defRPr sz="3000">
                <a:solidFill>
                  <a:srgbClr val="FFFFFF"/>
                </a:solidFill>
              </a:defRPr>
            </a:lvl6pPr>
            <a:lvl7pPr lvl="6" rtl="0">
              <a:spcBef>
                <a:spcPts val="0"/>
              </a:spcBef>
              <a:buClr>
                <a:srgbClr val="FFFFFF"/>
              </a:buClr>
              <a:buSzPct val="100000"/>
              <a:buNone/>
              <a:defRPr sz="3000">
                <a:solidFill>
                  <a:srgbClr val="FFFFFF"/>
                </a:solidFill>
              </a:defRPr>
            </a:lvl7pPr>
            <a:lvl8pPr lvl="7" rtl="0">
              <a:spcBef>
                <a:spcPts val="0"/>
              </a:spcBef>
              <a:buClr>
                <a:srgbClr val="FFFFFF"/>
              </a:buClr>
              <a:buSzPct val="100000"/>
              <a:buNone/>
              <a:defRPr sz="3000">
                <a:solidFill>
                  <a:srgbClr val="FFFFFF"/>
                </a:solidFill>
              </a:defRPr>
            </a:lvl8pPr>
            <a:lvl9pPr lvl="8"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2822775" y="2161800"/>
            <a:ext cx="3498300" cy="819900"/>
          </a:xfrm>
          <a:prstGeom prst="rect">
            <a:avLst/>
          </a:prstGeom>
        </p:spPr>
        <p:txBody>
          <a:bodyPr lIns="91425" tIns="91425" rIns="91425" bIns="91425" anchor="ctr" anchorCtr="0"/>
          <a:lstStyle>
            <a:lvl1pPr lvl="0" algn="ctr" rtl="0">
              <a:spcBef>
                <a:spcPts val="0"/>
              </a:spcBef>
              <a:buClr>
                <a:srgbClr val="3796BF"/>
              </a:buClr>
              <a:buSzPct val="100000"/>
              <a:buFont typeface="Oswald"/>
              <a:defRPr sz="2400">
                <a:solidFill>
                  <a:srgbClr val="3796BF"/>
                </a:solidFill>
                <a:latin typeface="Oswald"/>
                <a:ea typeface="Oswald"/>
                <a:cs typeface="Oswald"/>
                <a:sym typeface="Oswald"/>
              </a:defRPr>
            </a:lvl1pPr>
            <a:lvl2pPr lvl="1" algn="ctr" rtl="0">
              <a:spcBef>
                <a:spcPts val="0"/>
              </a:spcBef>
              <a:buClr>
                <a:srgbClr val="3796BF"/>
              </a:buClr>
              <a:buSzPct val="100000"/>
              <a:buFont typeface="Oswald"/>
              <a:defRPr sz="2400">
                <a:solidFill>
                  <a:srgbClr val="3796BF"/>
                </a:solidFill>
                <a:latin typeface="Oswald"/>
                <a:ea typeface="Oswald"/>
                <a:cs typeface="Oswald"/>
                <a:sym typeface="Oswald"/>
              </a:defRPr>
            </a:lvl2pPr>
            <a:lvl3pPr lvl="2" algn="ctr" rtl="0">
              <a:spcBef>
                <a:spcPts val="0"/>
              </a:spcBef>
              <a:buClr>
                <a:srgbClr val="3796BF"/>
              </a:buClr>
              <a:buSzPct val="100000"/>
              <a:buFont typeface="Oswald"/>
              <a:defRPr sz="2400">
                <a:solidFill>
                  <a:srgbClr val="3796BF"/>
                </a:solidFill>
                <a:latin typeface="Oswald"/>
                <a:ea typeface="Oswald"/>
                <a:cs typeface="Oswald"/>
                <a:sym typeface="Oswald"/>
              </a:defRPr>
            </a:lvl3pPr>
            <a:lvl4pPr lvl="3" algn="ctr" rtl="0">
              <a:spcBef>
                <a:spcPts val="0"/>
              </a:spcBef>
              <a:buClr>
                <a:srgbClr val="3796BF"/>
              </a:buClr>
              <a:buSzPct val="100000"/>
              <a:buFont typeface="Oswald"/>
              <a:defRPr sz="2400">
                <a:solidFill>
                  <a:srgbClr val="3796BF"/>
                </a:solidFill>
                <a:latin typeface="Oswald"/>
                <a:ea typeface="Oswald"/>
                <a:cs typeface="Oswald"/>
                <a:sym typeface="Oswald"/>
              </a:defRPr>
            </a:lvl4pPr>
            <a:lvl5pPr lvl="4" algn="ctr" rtl="0">
              <a:spcBef>
                <a:spcPts val="0"/>
              </a:spcBef>
              <a:buClr>
                <a:srgbClr val="3796BF"/>
              </a:buClr>
              <a:buSzPct val="100000"/>
              <a:buFont typeface="Oswald"/>
              <a:defRPr sz="2400">
                <a:solidFill>
                  <a:srgbClr val="3796BF"/>
                </a:solidFill>
                <a:latin typeface="Oswald"/>
                <a:ea typeface="Oswald"/>
                <a:cs typeface="Oswald"/>
                <a:sym typeface="Oswald"/>
              </a:defRPr>
            </a:lvl5pPr>
            <a:lvl6pPr lvl="5" algn="ctr" rtl="0">
              <a:spcBef>
                <a:spcPts val="0"/>
              </a:spcBef>
              <a:buClr>
                <a:srgbClr val="3796BF"/>
              </a:buClr>
              <a:buSzPct val="100000"/>
              <a:buFont typeface="Oswald"/>
              <a:defRPr sz="2400">
                <a:solidFill>
                  <a:srgbClr val="3796BF"/>
                </a:solidFill>
                <a:latin typeface="Oswald"/>
                <a:ea typeface="Oswald"/>
                <a:cs typeface="Oswald"/>
                <a:sym typeface="Oswald"/>
              </a:defRPr>
            </a:lvl6pPr>
            <a:lvl7pPr lvl="6" algn="ctr" rtl="0">
              <a:spcBef>
                <a:spcPts val="0"/>
              </a:spcBef>
              <a:buClr>
                <a:srgbClr val="3796BF"/>
              </a:buClr>
              <a:buSzPct val="100000"/>
              <a:buFont typeface="Oswald"/>
              <a:defRPr sz="2400">
                <a:solidFill>
                  <a:srgbClr val="3796BF"/>
                </a:solidFill>
                <a:latin typeface="Oswald"/>
                <a:ea typeface="Oswald"/>
                <a:cs typeface="Oswald"/>
                <a:sym typeface="Oswald"/>
              </a:defRPr>
            </a:lvl7pPr>
            <a:lvl8pPr lvl="7" algn="ctr" rtl="0">
              <a:spcBef>
                <a:spcPts val="0"/>
              </a:spcBef>
              <a:buClr>
                <a:srgbClr val="3796BF"/>
              </a:buClr>
              <a:buSzPct val="100000"/>
              <a:buFont typeface="Oswald"/>
              <a:defRPr sz="2400">
                <a:solidFill>
                  <a:srgbClr val="3796BF"/>
                </a:solidFill>
                <a:latin typeface="Oswald"/>
                <a:ea typeface="Oswald"/>
                <a:cs typeface="Oswald"/>
                <a:sym typeface="Oswald"/>
              </a:defRPr>
            </a:lvl8pPr>
            <a:lvl9pPr lvl="8" algn="ctr">
              <a:spcBef>
                <a:spcPts val="0"/>
              </a:spcBef>
              <a:buClr>
                <a:srgbClr val="3796BF"/>
              </a:buClr>
              <a:buSzPct val="100000"/>
              <a:buFont typeface="Oswald"/>
              <a:defRPr sz="2400">
                <a:solidFill>
                  <a:srgbClr val="3796BF"/>
                </a:solidFill>
                <a:latin typeface="Oswald"/>
                <a:ea typeface="Oswald"/>
                <a:cs typeface="Oswald"/>
                <a:sym typeface="Oswald"/>
              </a:defRPr>
            </a:lvl9pPr>
          </a:lstStyle>
          <a:p>
            <a:endParaRPr/>
          </a:p>
        </p:txBody>
      </p:sp>
      <p:grpSp>
        <p:nvGrpSpPr>
          <p:cNvPr id="39" name="Shape 39"/>
          <p:cNvGrpSpPr/>
          <p:nvPr/>
        </p:nvGrpSpPr>
        <p:grpSpPr>
          <a:xfrm>
            <a:off x="5609666" y="2185857"/>
            <a:ext cx="3534604" cy="3432787"/>
            <a:chOff x="6172200" y="2656117"/>
            <a:chExt cx="2971754" cy="2886150"/>
          </a:xfrm>
        </p:grpSpPr>
        <p:sp>
          <p:nvSpPr>
            <p:cNvPr id="40" name="Shape 40"/>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rot="9208678" flipH="1">
              <a:off x="6287617" y="465770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5" name="Shape 45"/>
          <p:cNvGrpSpPr/>
          <p:nvPr/>
        </p:nvGrpSpPr>
        <p:grpSpPr>
          <a:xfrm>
            <a:off x="-22" y="-324543"/>
            <a:ext cx="3068579" cy="1910875"/>
            <a:chOff x="-32" y="-215963"/>
            <a:chExt cx="2163561" cy="1347300"/>
          </a:xfrm>
        </p:grpSpPr>
        <p:sp>
          <p:nvSpPr>
            <p:cNvPr id="46" name="Shape 46"/>
            <p:cNvSpPr/>
            <p:nvPr/>
          </p:nvSpPr>
          <p:spPr>
            <a:xfrm rot="-1591408" flipH="1">
              <a:off x="1362168" y="-63166"/>
              <a:ext cx="205102" cy="509980"/>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
        <p:cNvGrpSpPr/>
        <p:nvPr/>
      </p:nvGrpSpPr>
      <p:grpSpPr>
        <a:xfrm>
          <a:off x="0" y="0"/>
          <a:ext cx="0" cy="0"/>
          <a:chOff x="0" y="0"/>
          <a:chExt cx="0" cy="0"/>
        </a:xfrm>
      </p:grpSpPr>
      <p:grpSp>
        <p:nvGrpSpPr>
          <p:cNvPr id="52" name="Shape 52"/>
          <p:cNvGrpSpPr/>
          <p:nvPr/>
        </p:nvGrpSpPr>
        <p:grpSpPr>
          <a:xfrm>
            <a:off x="6172200" y="2656117"/>
            <a:ext cx="2971754" cy="2886150"/>
            <a:chOff x="6172200" y="2656117"/>
            <a:chExt cx="2971754" cy="2886150"/>
          </a:xfrm>
        </p:grpSpPr>
        <p:sp>
          <p:nvSpPr>
            <p:cNvPr id="53" name="Shape 53"/>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32" y="-228026"/>
            <a:ext cx="2163561" cy="1347300"/>
            <a:chOff x="-32" y="-215963"/>
            <a:chExt cx="2163561" cy="1347300"/>
          </a:xfrm>
        </p:grpSpPr>
        <p:sp>
          <p:nvSpPr>
            <p:cNvPr id="59" name="Shape 59"/>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4" name="Shape 64"/>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5" name="Shape 65"/>
          <p:cNvSpPr txBox="1">
            <a:spLocks noGrp="1"/>
          </p:cNvSpPr>
          <p:nvPr>
            <p:ph type="body" idx="1"/>
          </p:nvPr>
        </p:nvSpPr>
        <p:spPr>
          <a:xfrm>
            <a:off x="1031425" y="1777125"/>
            <a:ext cx="5760300" cy="252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6"/>
        <p:cNvGrpSpPr/>
        <p:nvPr/>
      </p:nvGrpSpPr>
      <p:grpSpPr>
        <a:xfrm>
          <a:off x="0" y="0"/>
          <a:ext cx="0" cy="0"/>
          <a:chOff x="0" y="0"/>
          <a:chExt cx="0" cy="0"/>
        </a:xfrm>
      </p:grpSpPr>
      <p:grpSp>
        <p:nvGrpSpPr>
          <p:cNvPr id="67" name="Shape 67"/>
          <p:cNvGrpSpPr/>
          <p:nvPr/>
        </p:nvGrpSpPr>
        <p:grpSpPr>
          <a:xfrm>
            <a:off x="6172200" y="2656117"/>
            <a:ext cx="2971754" cy="2886150"/>
            <a:chOff x="6172200" y="2656117"/>
            <a:chExt cx="2971754" cy="2886150"/>
          </a:xfrm>
        </p:grpSpPr>
        <p:sp>
          <p:nvSpPr>
            <p:cNvPr id="68" name="Shape 68"/>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32" y="-228026"/>
            <a:ext cx="2163561" cy="1347300"/>
            <a:chOff x="-32" y="-215963"/>
            <a:chExt cx="2163561" cy="1347300"/>
          </a:xfrm>
        </p:grpSpPr>
        <p:sp>
          <p:nvSpPr>
            <p:cNvPr id="74" name="Shape 74"/>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79" name="Shape 79"/>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body" idx="1"/>
          </p:nvPr>
        </p:nvSpPr>
        <p:spPr>
          <a:xfrm>
            <a:off x="1031425" y="1860875"/>
            <a:ext cx="2796000" cy="30648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81" name="Shape 81"/>
          <p:cNvSpPr txBox="1">
            <a:spLocks noGrp="1"/>
          </p:cNvSpPr>
          <p:nvPr>
            <p:ph type="body" idx="2"/>
          </p:nvPr>
        </p:nvSpPr>
        <p:spPr>
          <a:xfrm>
            <a:off x="3995772" y="1860875"/>
            <a:ext cx="2796000" cy="30648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2"/>
        <p:cNvGrpSpPr/>
        <p:nvPr/>
      </p:nvGrpSpPr>
      <p:grpSpPr>
        <a:xfrm>
          <a:off x="0" y="0"/>
          <a:ext cx="0" cy="0"/>
          <a:chOff x="0" y="0"/>
          <a:chExt cx="0" cy="0"/>
        </a:xfrm>
      </p:grpSpPr>
      <p:grpSp>
        <p:nvGrpSpPr>
          <p:cNvPr id="83" name="Shape 83"/>
          <p:cNvGrpSpPr/>
          <p:nvPr/>
        </p:nvGrpSpPr>
        <p:grpSpPr>
          <a:xfrm>
            <a:off x="6791633" y="3181574"/>
            <a:ext cx="2352143" cy="2284388"/>
            <a:chOff x="6172200" y="2656117"/>
            <a:chExt cx="2971754" cy="2886150"/>
          </a:xfrm>
        </p:grpSpPr>
        <p:sp>
          <p:nvSpPr>
            <p:cNvPr id="84" name="Shape 84"/>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89" name="Shape 89"/>
          <p:cNvGrpSpPr/>
          <p:nvPr/>
        </p:nvGrpSpPr>
        <p:grpSpPr>
          <a:xfrm>
            <a:off x="-32" y="-228026"/>
            <a:ext cx="2163561" cy="1347300"/>
            <a:chOff x="-32" y="-215963"/>
            <a:chExt cx="2163561" cy="1347300"/>
          </a:xfrm>
        </p:grpSpPr>
        <p:sp>
          <p:nvSpPr>
            <p:cNvPr id="90" name="Shape 90"/>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95" name="Shape 95"/>
          <p:cNvSpPr txBox="1">
            <a:spLocks noGrp="1"/>
          </p:cNvSpPr>
          <p:nvPr>
            <p:ph type="title"/>
          </p:nvPr>
        </p:nvSpPr>
        <p:spPr>
          <a:xfrm>
            <a:off x="1031425" y="1149725"/>
            <a:ext cx="6321000" cy="680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6" name="Shape 96"/>
          <p:cNvSpPr txBox="1">
            <a:spLocks noGrp="1"/>
          </p:cNvSpPr>
          <p:nvPr>
            <p:ph type="body" idx="1"/>
          </p:nvPr>
        </p:nvSpPr>
        <p:spPr>
          <a:xfrm>
            <a:off x="1031425" y="1830425"/>
            <a:ext cx="2037600"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97" name="Shape 97"/>
          <p:cNvSpPr txBox="1">
            <a:spLocks noGrp="1"/>
          </p:cNvSpPr>
          <p:nvPr>
            <p:ph type="body" idx="2"/>
          </p:nvPr>
        </p:nvSpPr>
        <p:spPr>
          <a:xfrm>
            <a:off x="3173274" y="1830425"/>
            <a:ext cx="2037600"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98" name="Shape 98"/>
          <p:cNvSpPr txBox="1">
            <a:spLocks noGrp="1"/>
          </p:cNvSpPr>
          <p:nvPr>
            <p:ph type="body" idx="3"/>
          </p:nvPr>
        </p:nvSpPr>
        <p:spPr>
          <a:xfrm>
            <a:off x="5315124" y="1830425"/>
            <a:ext cx="2037599"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9"/>
        <p:cNvGrpSpPr/>
        <p:nvPr/>
      </p:nvGrpSpPr>
      <p:grpSpPr>
        <a:xfrm>
          <a:off x="0" y="0"/>
          <a:ext cx="0" cy="0"/>
          <a:chOff x="0" y="0"/>
          <a:chExt cx="0" cy="0"/>
        </a:xfrm>
      </p:grpSpPr>
      <p:grpSp>
        <p:nvGrpSpPr>
          <p:cNvPr id="100" name="Shape 100"/>
          <p:cNvGrpSpPr/>
          <p:nvPr/>
        </p:nvGrpSpPr>
        <p:grpSpPr>
          <a:xfrm>
            <a:off x="6172200" y="2656117"/>
            <a:ext cx="2971754" cy="2886150"/>
            <a:chOff x="6172200" y="2656117"/>
            <a:chExt cx="2971754" cy="2886150"/>
          </a:xfrm>
        </p:grpSpPr>
        <p:sp>
          <p:nvSpPr>
            <p:cNvPr id="101" name="Shape 101"/>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06" name="Shape 106"/>
          <p:cNvGrpSpPr/>
          <p:nvPr/>
        </p:nvGrpSpPr>
        <p:grpSpPr>
          <a:xfrm>
            <a:off x="-32" y="-228026"/>
            <a:ext cx="2163561" cy="1347300"/>
            <a:chOff x="-32" y="-215963"/>
            <a:chExt cx="2163561" cy="1347300"/>
          </a:xfrm>
        </p:grpSpPr>
        <p:sp>
          <p:nvSpPr>
            <p:cNvPr id="107" name="Shape 107"/>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2" name="Shape 112"/>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grpSp>
        <p:nvGrpSpPr>
          <p:cNvPr id="114" name="Shape 114"/>
          <p:cNvGrpSpPr/>
          <p:nvPr/>
        </p:nvGrpSpPr>
        <p:grpSpPr>
          <a:xfrm>
            <a:off x="-32" y="-228026"/>
            <a:ext cx="2163561" cy="1347300"/>
            <a:chOff x="-32" y="-215963"/>
            <a:chExt cx="2163561" cy="1347300"/>
          </a:xfrm>
        </p:grpSpPr>
        <p:sp>
          <p:nvSpPr>
            <p:cNvPr id="115" name="Shape 115"/>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0" name="Shape 120"/>
          <p:cNvSpPr txBox="1">
            <a:spLocks noGrp="1"/>
          </p:cNvSpPr>
          <p:nvPr>
            <p:ph type="body" idx="1"/>
          </p:nvPr>
        </p:nvSpPr>
        <p:spPr>
          <a:xfrm>
            <a:off x="1097775" y="4025300"/>
            <a:ext cx="6948600" cy="519600"/>
          </a:xfrm>
          <a:prstGeom prst="rect">
            <a:avLst/>
          </a:prstGeom>
        </p:spPr>
        <p:txBody>
          <a:bodyPr lIns="91425" tIns="91425" rIns="91425" bIns="91425" anchor="t" anchorCtr="0"/>
          <a:lstStyle>
            <a:lvl1pPr lvl="0">
              <a:spcBef>
                <a:spcPts val="360"/>
              </a:spcBef>
              <a:buSzPct val="100000"/>
              <a:buNone/>
              <a:defRPr sz="1800"/>
            </a:lvl1pPr>
          </a:lstStyle>
          <a:p>
            <a:endParaRPr/>
          </a:p>
        </p:txBody>
      </p:sp>
      <p:grpSp>
        <p:nvGrpSpPr>
          <p:cNvPr id="121" name="Shape 121"/>
          <p:cNvGrpSpPr/>
          <p:nvPr/>
        </p:nvGrpSpPr>
        <p:grpSpPr>
          <a:xfrm>
            <a:off x="6791633" y="3181574"/>
            <a:ext cx="2352143" cy="2284388"/>
            <a:chOff x="6172200" y="2656117"/>
            <a:chExt cx="2971754" cy="2886150"/>
          </a:xfrm>
        </p:grpSpPr>
        <p:sp>
          <p:nvSpPr>
            <p:cNvPr id="122" name="Shape 122"/>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7"/>
        <p:cNvGrpSpPr/>
        <p:nvPr/>
      </p:nvGrpSpPr>
      <p:grpSpPr>
        <a:xfrm>
          <a:off x="0" y="0"/>
          <a:ext cx="0" cy="0"/>
          <a:chOff x="0" y="0"/>
          <a:chExt cx="0" cy="0"/>
        </a:xfrm>
      </p:grpSpPr>
      <p:grpSp>
        <p:nvGrpSpPr>
          <p:cNvPr id="128" name="Shape 128"/>
          <p:cNvGrpSpPr/>
          <p:nvPr/>
        </p:nvGrpSpPr>
        <p:grpSpPr>
          <a:xfrm>
            <a:off x="6172200" y="2656117"/>
            <a:ext cx="2971754" cy="2886150"/>
            <a:chOff x="6172200" y="2656117"/>
            <a:chExt cx="2971754" cy="2886150"/>
          </a:xfrm>
        </p:grpSpPr>
        <p:sp>
          <p:nvSpPr>
            <p:cNvPr id="129" name="Shape 129"/>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6"/>
            <a:ext cx="2163561" cy="1347300"/>
            <a:chOff x="-32" y="-215963"/>
            <a:chExt cx="2163561" cy="1347300"/>
          </a:xfrm>
        </p:grpSpPr>
        <p:sp>
          <p:nvSpPr>
            <p:cNvPr id="135" name="Shape 135"/>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ansparent Shapes">
    <p:bg>
      <p:bgPr>
        <a:solidFill>
          <a:srgbClr val="3796BF"/>
        </a:solidFill>
        <a:effectLst/>
      </p:bgPr>
    </p:bg>
    <p:spTree>
      <p:nvGrpSpPr>
        <p:cNvPr id="1" name="Shape 140"/>
        <p:cNvGrpSpPr/>
        <p:nvPr/>
      </p:nvGrpSpPr>
      <p:grpSpPr>
        <a:xfrm>
          <a:off x="0" y="0"/>
          <a:ext cx="0" cy="0"/>
          <a:chOff x="0" y="0"/>
          <a:chExt cx="0" cy="0"/>
        </a:xfrm>
      </p:grpSpPr>
      <p:grpSp>
        <p:nvGrpSpPr>
          <p:cNvPr id="141" name="Shape 141"/>
          <p:cNvGrpSpPr/>
          <p:nvPr/>
        </p:nvGrpSpPr>
        <p:grpSpPr>
          <a:xfrm>
            <a:off x="6172200" y="2656117"/>
            <a:ext cx="2971754" cy="2886150"/>
            <a:chOff x="6172200" y="2656117"/>
            <a:chExt cx="2971754" cy="2886150"/>
          </a:xfrm>
        </p:grpSpPr>
        <p:sp>
          <p:nvSpPr>
            <p:cNvPr id="142" name="Shape 142"/>
            <p:cNvSpPr/>
            <p:nvPr/>
          </p:nvSpPr>
          <p:spPr>
            <a:xfrm rot="9208626" flipH="1">
              <a:off x="6704903" y="4110434"/>
              <a:ext cx="484232" cy="120400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rot="9208633" flipH="1">
              <a:off x="7804300" y="3279012"/>
              <a:ext cx="877623" cy="218213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9208606" flipH="1">
              <a:off x="7481789" y="4276912"/>
              <a:ext cx="408796" cy="101644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9208678" flipH="1">
              <a:off x="6287617" y="465770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6"/>
            <a:ext cx="2163561" cy="1347300"/>
            <a:chOff x="-32" y="-215963"/>
            <a:chExt cx="2163561" cy="1347300"/>
          </a:xfrm>
        </p:grpSpPr>
        <p:sp>
          <p:nvSpPr>
            <p:cNvPr id="148" name="Shape 148"/>
            <p:cNvSpPr/>
            <p:nvPr/>
          </p:nvSpPr>
          <p:spPr>
            <a:xfrm rot="-1591408" flipH="1">
              <a:off x="1362168" y="-63166"/>
              <a:ext cx="205102" cy="509980"/>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rot="-1591371" flipH="1">
              <a:off x="239462" y="-151890"/>
              <a:ext cx="434753" cy="108097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rot="-1591339" flipH="1">
              <a:off x="892400" y="-169346"/>
              <a:ext cx="504373" cy="1254067"/>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rot="-1591322" flipH="1">
              <a:off x="1818452" y="-7629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1425" y="1149725"/>
            <a:ext cx="5760300" cy="680700"/>
          </a:xfrm>
          <a:prstGeom prst="rect">
            <a:avLst/>
          </a:prstGeom>
          <a:noFill/>
          <a:ln>
            <a:noFill/>
          </a:ln>
        </p:spPr>
        <p:txBody>
          <a:bodyPr lIns="91425" tIns="91425" rIns="91425" bIns="91425" anchor="b" anchorCtr="0"/>
          <a:lstStyle>
            <a:lvl1pPr lvl="0">
              <a:spcBef>
                <a:spcPts val="0"/>
              </a:spcBef>
              <a:buClr>
                <a:srgbClr val="3796BF"/>
              </a:buClr>
              <a:buSzPct val="100000"/>
              <a:buFont typeface="Oswald"/>
              <a:buNone/>
              <a:defRPr sz="3000" b="1">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1031425" y="1777125"/>
            <a:ext cx="5760300" cy="2521200"/>
          </a:xfrm>
          <a:prstGeom prst="rect">
            <a:avLst/>
          </a:prstGeom>
          <a:noFill/>
          <a:ln>
            <a:noFill/>
          </a:ln>
        </p:spPr>
        <p:txBody>
          <a:bodyPr lIns="91425" tIns="91425" rIns="91425" bIns="91425" anchor="t" anchorCtr="0"/>
          <a:lstStyle>
            <a:lvl1pPr lvl="0">
              <a:spcBef>
                <a:spcPts val="60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1pPr>
            <a:lvl2pPr lvl="1">
              <a:spcBef>
                <a:spcPts val="48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2pPr>
            <a:lvl3pPr lvl="2">
              <a:spcBef>
                <a:spcPts val="48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3pPr>
            <a:lvl4pPr lvl="3">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4pPr>
            <a:lvl5pPr lvl="4">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5pPr>
            <a:lvl6pPr lvl="5">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6pPr>
            <a:lvl7pPr lvl="6">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7pPr>
            <a:lvl8pPr lvl="7">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8pPr>
            <a:lvl9pPr lvl="8">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developer.android.com/reference/android/net/sip/SipSession.html" TargetMode="External"/><Relationship Id="rId3" Type="http://schemas.openxmlformats.org/officeDocument/2006/relationships/hyperlink" Target="http://developer.android.com/reference/android/net/sip/SipAudioCall.Listener.html" TargetMode="External"/><Relationship Id="rId7" Type="http://schemas.openxmlformats.org/officeDocument/2006/relationships/hyperlink" Target="http://developer.android.com/reference/android/net/sip/SipProfile.Builder.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developer.android.com/reference/android/net/sip/SipManager.html" TargetMode="External"/><Relationship Id="rId5" Type="http://schemas.openxmlformats.org/officeDocument/2006/relationships/hyperlink" Target="http://developer.android.com/reference/android/net/sip/SipErrorCode.html" TargetMode="External"/><Relationship Id="rId10" Type="http://schemas.openxmlformats.org/officeDocument/2006/relationships/hyperlink" Target="http://developer.android.com/reference/android/net/sip/SipSession.State.html" TargetMode="External"/><Relationship Id="rId4" Type="http://schemas.openxmlformats.org/officeDocument/2006/relationships/hyperlink" Target="http://developer.android.com/reference/android/net/sip/SipAudioCall.Listener.html#onRinging%28android.net.sip.SipAudioCall,%20android.net.sip.SipProfile%29" TargetMode="External"/><Relationship Id="rId9" Type="http://schemas.openxmlformats.org/officeDocument/2006/relationships/hyperlink" Target="http://developer.android.com/reference/android/net/sip/SipSession.Listener.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developer.android.com/reference/android/hardware/usb/UsbRequest.html" TargetMode="External"/><Relationship Id="rId3" Type="http://schemas.openxmlformats.org/officeDocument/2006/relationships/hyperlink" Target="http://developer.android.com/reference/android/hardware/usb/UsbManager.html" TargetMode="External"/><Relationship Id="rId7" Type="http://schemas.openxmlformats.org/officeDocument/2006/relationships/hyperlink" Target="http://developer.android.com/reference/android/hardware/usb/UsbEndpoint.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developer.android.com/reference/android/hardware/usb/UsbInterface.html" TargetMode="External"/><Relationship Id="rId5" Type="http://schemas.openxmlformats.org/officeDocument/2006/relationships/hyperlink" Target="http://developer.android.com/reference/android/hardware/usb/UsbAccessory.html" TargetMode="External"/><Relationship Id="rId4" Type="http://schemas.openxmlformats.org/officeDocument/2006/relationships/hyperlink" Target="http://developer.android.com/reference/android/hardware/usb/UsbDevic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www.fontsquirrel.com/fonts/roboto"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p:nvPr/>
        </p:nvSpPr>
        <p:spPr>
          <a:xfrm>
            <a:off x="6789539" y="435095"/>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600">
              <a:latin typeface="Roboto Condensed" panose="020B0604020202020204" charset="0"/>
              <a:ea typeface="Roboto Condensed" panose="020B0604020202020204" charset="0"/>
              <a:cs typeface="Roboto Condensed" panose="020B0604020202020204" charset="0"/>
            </a:endParaRPr>
          </a:p>
        </p:txBody>
      </p:sp>
      <p:sp>
        <p:nvSpPr>
          <p:cNvPr id="310" name="Shape 310"/>
          <p:cNvSpPr txBox="1">
            <a:spLocks noGrp="1"/>
          </p:cNvSpPr>
          <p:nvPr>
            <p:ph type="body" idx="4294967295"/>
          </p:nvPr>
        </p:nvSpPr>
        <p:spPr>
          <a:xfrm>
            <a:off x="0" y="1137684"/>
            <a:ext cx="5282104" cy="1881963"/>
          </a:xfrm>
          <a:prstGeom prst="rect">
            <a:avLst/>
          </a:prstGeom>
        </p:spPr>
        <p:txBody>
          <a:bodyPr lIns="91425" tIns="91425" rIns="91425" bIns="91425" anchor="ctr" anchorCtr="0">
            <a:noAutofit/>
          </a:bodyPr>
          <a:lstStyle/>
          <a:p>
            <a:pPr lvl="0" rtl="0">
              <a:spcBef>
                <a:spcPts val="0"/>
              </a:spcBef>
              <a:buNone/>
            </a:pPr>
            <a:r>
              <a:rPr lang="en" sz="3200" dirty="0">
                <a:solidFill>
                  <a:srgbClr val="FF9900"/>
                </a:solidFill>
                <a:latin typeface="Roboto Condensed" panose="020B0604020202020204" charset="0"/>
                <a:ea typeface="Roboto Condensed" panose="020B0604020202020204" charset="0"/>
                <a:cs typeface="Roboto Condensed" panose="020B0604020202020204" charset="0"/>
                <a:sym typeface="Oswald"/>
              </a:rPr>
              <a:t>BÁO C</a:t>
            </a:r>
            <a:r>
              <a:rPr lang="en-US" sz="3200" dirty="0">
                <a:solidFill>
                  <a:srgbClr val="FF9900"/>
                </a:solidFill>
                <a:latin typeface="Roboto Condensed" panose="020B0604020202020204" charset="0"/>
                <a:ea typeface="Roboto Condensed" panose="020B0604020202020204" charset="0"/>
                <a:cs typeface="Roboto Condensed" panose="020B0604020202020204" charset="0"/>
                <a:sym typeface="Oswald"/>
              </a:rPr>
              <a:t>ÁO</a:t>
            </a:r>
            <a:r>
              <a:rPr lang="en" sz="3200" dirty="0">
                <a:solidFill>
                  <a:srgbClr val="FFFFFF"/>
                </a:solidFill>
                <a:latin typeface="Roboto Condensed" panose="020B0604020202020204" charset="0"/>
                <a:ea typeface="Roboto Condensed" panose="020B0604020202020204" charset="0"/>
                <a:cs typeface="Roboto Condensed" panose="020B0604020202020204" charset="0"/>
                <a:sym typeface="Oswald"/>
              </a:rPr>
              <a:t> </a:t>
            </a:r>
            <a:r>
              <a:rPr lang="en-US" sz="3200" dirty="0">
                <a:solidFill>
                  <a:srgbClr val="FFFFFF"/>
                </a:solidFill>
                <a:latin typeface="Roboto Condensed" panose="020B0604020202020204" charset="0"/>
                <a:ea typeface="Roboto Condensed" panose="020B0604020202020204" charset="0"/>
                <a:cs typeface="Roboto Condensed" panose="020B0604020202020204" charset="0"/>
                <a:sym typeface="Oswald"/>
              </a:rPr>
              <a:t>THUYẾT TRÌNH</a:t>
            </a:r>
            <a:endParaRPr lang="en" sz="3200" dirty="0">
              <a:solidFill>
                <a:srgbClr val="FFFFFF"/>
              </a:solidFill>
              <a:latin typeface="Roboto Condensed" panose="020B0604020202020204" charset="0"/>
              <a:ea typeface="Roboto Condensed" panose="020B0604020202020204" charset="0"/>
              <a:cs typeface="Roboto Condensed" panose="020B0604020202020204" charset="0"/>
              <a:sym typeface="Oswald"/>
            </a:endParaRPr>
          </a:p>
          <a:p>
            <a:pPr lvl="0" rtl="0">
              <a:spcBef>
                <a:spcPts val="0"/>
              </a:spcBef>
              <a:buNone/>
            </a:pPr>
            <a:r>
              <a:rPr lang="en-US" sz="3200" dirty="0">
                <a:solidFill>
                  <a:srgbClr val="FFFFFF"/>
                </a:solidFill>
                <a:latin typeface="Roboto Condensed" panose="020B0604020202020204" charset="0"/>
                <a:ea typeface="Roboto Condensed" panose="020B0604020202020204" charset="0"/>
                <a:cs typeface="Roboto Condensed" panose="020B0604020202020204" charset="0"/>
                <a:sym typeface="Oswald"/>
              </a:rPr>
              <a:t>CHỦ ĐỀ 7.1: KẾT NỐI WIFI VÀ BLUETOOTH TRONG ANDROID</a:t>
            </a:r>
            <a:endParaRPr lang="en" sz="3200" dirty="0">
              <a:solidFill>
                <a:srgbClr val="FFFFFF"/>
              </a:solidFill>
              <a:latin typeface="Roboto Condensed" panose="020B0604020202020204" charset="0"/>
              <a:ea typeface="Roboto Condensed" panose="020B0604020202020204" charset="0"/>
              <a:cs typeface="Roboto Condensed" panose="020B0604020202020204" charset="0"/>
              <a:sym typeface="Oswald"/>
            </a:endParaRPr>
          </a:p>
          <a:p>
            <a:pPr lvl="0" rtl="0">
              <a:spcBef>
                <a:spcPts val="0"/>
              </a:spcBef>
              <a:buNone/>
            </a:pPr>
            <a:r>
              <a:rPr lang="en-US" dirty="0">
                <a:solidFill>
                  <a:srgbClr val="FFFFFF"/>
                </a:solidFill>
                <a:latin typeface="Roboto Condensed" panose="020B0604020202020204" charset="0"/>
                <a:ea typeface="Roboto Condensed" panose="020B0604020202020204" charset="0"/>
                <a:cs typeface="Roboto Condensed" panose="020B0604020202020204" charset="0"/>
              </a:rPr>
              <a:t>DEMO CÁCH SỬ DỤNG WIFI API TRONG BỘ TH</a:t>
            </a:r>
            <a:r>
              <a:rPr lang="vi-VN" dirty="0">
                <a:solidFill>
                  <a:srgbClr val="FFFFFF"/>
                </a:solidFill>
                <a:latin typeface="Roboto Condensed" panose="020B0604020202020204" charset="0"/>
                <a:ea typeface="Roboto Condensed" panose="020B0604020202020204" charset="0"/>
                <a:cs typeface="Roboto Condensed" panose="020B0604020202020204" charset="0"/>
              </a:rPr>
              <a:t>Ư</a:t>
            </a:r>
            <a:r>
              <a:rPr lang="en-US" dirty="0">
                <a:solidFill>
                  <a:srgbClr val="FFFFFF"/>
                </a:solidFill>
                <a:latin typeface="Roboto Condensed" panose="020B0604020202020204" charset="0"/>
                <a:ea typeface="Roboto Condensed" panose="020B0604020202020204" charset="0"/>
                <a:cs typeface="Roboto Condensed" panose="020B0604020202020204" charset="0"/>
              </a:rPr>
              <a:t> VIỆN ANDROID.</a:t>
            </a:r>
            <a:endParaRPr lang="en" dirty="0">
              <a:solidFill>
                <a:srgbClr val="FFFFFF"/>
              </a:solidFill>
              <a:latin typeface="Roboto Condensed" panose="020B0604020202020204" charset="0"/>
              <a:ea typeface="Roboto Condensed" panose="020B0604020202020204" charset="0"/>
              <a:cs typeface="Roboto Condensed" panose="020B0604020202020204" charset="0"/>
            </a:endParaRPr>
          </a:p>
        </p:txBody>
      </p:sp>
      <p:sp>
        <p:nvSpPr>
          <p:cNvPr id="311" name="Shape 311"/>
          <p:cNvSpPr/>
          <p:nvPr/>
        </p:nvSpPr>
        <p:spPr>
          <a:xfrm>
            <a:off x="6882849" y="893700"/>
            <a:ext cx="1888499" cy="3356100"/>
          </a:xfrm>
          <a:prstGeom prst="rect">
            <a:avLst/>
          </a:prstGeom>
          <a:noFill/>
          <a:ln>
            <a:noFill/>
          </a:ln>
        </p:spPr>
        <p:txBody>
          <a:bodyPr lIns="91425" tIns="91425" rIns="91425" bIns="91425" anchor="ctr" anchorCtr="0">
            <a:noAutofit/>
          </a:bodyPr>
          <a:lstStyle/>
          <a:p>
            <a:pPr lvl="0" algn="ctr">
              <a:spcBef>
                <a:spcPts val="0"/>
              </a:spcBef>
              <a:buNone/>
            </a:pPr>
            <a:r>
              <a:rPr lang="en-US" sz="1050" dirty="0">
                <a:solidFill>
                  <a:srgbClr val="FFFFFF"/>
                </a:solidFill>
                <a:latin typeface="Roboto Condensed" panose="020B0604020202020204" charset="0"/>
                <a:ea typeface="Roboto Condensed" panose="020B0604020202020204" charset="0"/>
                <a:cs typeface="Roboto Condensed" panose="020B0604020202020204" charset="0"/>
                <a:sym typeface="Roboto Condensed"/>
              </a:rPr>
              <a:t>Hello Crush &lt;3 !!</a:t>
            </a:r>
            <a:endParaRPr lang="en" sz="1050" dirty="0">
              <a:solidFill>
                <a:srgbClr val="FFFFFF"/>
              </a:solidFill>
              <a:latin typeface="Roboto Condensed" panose="020B0604020202020204" charset="0"/>
              <a:ea typeface="Roboto Condensed" panose="020B0604020202020204" charset="0"/>
              <a:cs typeface="Roboto Condensed" panose="020B0604020202020204" charset="0"/>
              <a:sym typeface="Roboto Condensed"/>
            </a:endParaRPr>
          </a:p>
        </p:txBody>
      </p:sp>
      <p:sp>
        <p:nvSpPr>
          <p:cNvPr id="5" name="Shape 310">
            <a:extLst>
              <a:ext uri="{FF2B5EF4-FFF2-40B4-BE49-F238E27FC236}">
                <a16:creationId xmlns:a16="http://schemas.microsoft.com/office/drawing/2014/main" id="{2E7C0B60-D460-433B-B008-715F0A8D4413}"/>
              </a:ext>
            </a:extLst>
          </p:cNvPr>
          <p:cNvSpPr txBox="1">
            <a:spLocks/>
          </p:cNvSpPr>
          <p:nvPr/>
        </p:nvSpPr>
        <p:spPr>
          <a:xfrm>
            <a:off x="0" y="3188638"/>
            <a:ext cx="5282104" cy="37326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48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48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9pPr>
          </a:lstStyle>
          <a:p>
            <a:pPr>
              <a:spcBef>
                <a:spcPts val="0"/>
              </a:spcBef>
              <a:buFont typeface="Roboto Condensed"/>
              <a:buNone/>
            </a:pPr>
            <a:r>
              <a:rPr lang="en-US" dirty="0">
                <a:solidFill>
                  <a:srgbClr val="FFFFFF"/>
                </a:solidFill>
                <a:latin typeface="Roboto Condensed" panose="020B0604020202020204" charset="0"/>
                <a:ea typeface="Roboto Condensed" panose="020B0604020202020204" charset="0"/>
                <a:cs typeface="Roboto Condensed" panose="020B0604020202020204" charset="0"/>
              </a:rPr>
              <a:t>GVHD: </a:t>
            </a:r>
            <a:r>
              <a:rPr lang="en-US" dirty="0" err="1">
                <a:solidFill>
                  <a:srgbClr val="FFFFFF"/>
                </a:solidFill>
                <a:latin typeface="Roboto Condensed" panose="020B0604020202020204" charset="0"/>
                <a:ea typeface="Roboto Condensed" panose="020B0604020202020204" charset="0"/>
                <a:cs typeface="Roboto Condensed" panose="020B0604020202020204" charset="0"/>
              </a:rPr>
              <a:t>Th.S</a:t>
            </a:r>
            <a:r>
              <a:rPr lang="en-US" dirty="0">
                <a:solidFill>
                  <a:srgbClr val="FFFFFF"/>
                </a:solidFill>
                <a:latin typeface="Roboto Condensed" panose="020B0604020202020204" charset="0"/>
                <a:ea typeface="Roboto Condensed" panose="020B0604020202020204" charset="0"/>
                <a:cs typeface="Roboto Condensed" panose="020B0604020202020204" charset="0"/>
              </a:rPr>
              <a:t> </a:t>
            </a:r>
            <a:r>
              <a:rPr lang="en-US" dirty="0" err="1">
                <a:solidFill>
                  <a:srgbClr val="FFFFFF"/>
                </a:solidFill>
                <a:latin typeface="Roboto Condensed" panose="020B0604020202020204" charset="0"/>
                <a:ea typeface="Roboto Condensed" panose="020B0604020202020204" charset="0"/>
                <a:cs typeface="Roboto Condensed" panose="020B0604020202020204" charset="0"/>
              </a:rPr>
              <a:t>Nguyễn</a:t>
            </a:r>
            <a:r>
              <a:rPr lang="en-US" dirty="0">
                <a:solidFill>
                  <a:srgbClr val="FFFFFF"/>
                </a:solidFill>
                <a:latin typeface="Roboto Condensed" panose="020B0604020202020204" charset="0"/>
                <a:ea typeface="Roboto Condensed" panose="020B0604020202020204" charset="0"/>
                <a:cs typeface="Roboto Condensed" panose="020B0604020202020204" charset="0"/>
              </a:rPr>
              <a:t> </a:t>
            </a:r>
            <a:r>
              <a:rPr lang="en-US" dirty="0" err="1">
                <a:solidFill>
                  <a:srgbClr val="FFFFFF"/>
                </a:solidFill>
                <a:latin typeface="Roboto Condensed" panose="020B0604020202020204" charset="0"/>
                <a:ea typeface="Roboto Condensed" panose="020B0604020202020204" charset="0"/>
                <a:cs typeface="Roboto Condensed" panose="020B0604020202020204" charset="0"/>
              </a:rPr>
              <a:t>Trần</a:t>
            </a:r>
            <a:r>
              <a:rPr lang="en-US" dirty="0">
                <a:solidFill>
                  <a:srgbClr val="FFFFFF"/>
                </a:solidFill>
                <a:latin typeface="Roboto Condensed" panose="020B0604020202020204" charset="0"/>
                <a:ea typeface="Roboto Condensed" panose="020B0604020202020204" charset="0"/>
                <a:cs typeface="Roboto Condensed" panose="020B0604020202020204" charset="0"/>
              </a:rPr>
              <a:t> </a:t>
            </a:r>
            <a:r>
              <a:rPr lang="en-US" dirty="0" err="1">
                <a:solidFill>
                  <a:srgbClr val="FFFFFF"/>
                </a:solidFill>
                <a:latin typeface="Roboto Condensed" panose="020B0604020202020204" charset="0"/>
                <a:ea typeface="Roboto Condensed" panose="020B0604020202020204" charset="0"/>
                <a:cs typeface="Roboto Condensed" panose="020B0604020202020204" charset="0"/>
              </a:rPr>
              <a:t>Thi</a:t>
            </a:r>
            <a:r>
              <a:rPr lang="en-US" dirty="0">
                <a:solidFill>
                  <a:srgbClr val="FFFFFF"/>
                </a:solidFill>
                <a:latin typeface="Roboto Condensed" panose="020B0604020202020204" charset="0"/>
                <a:ea typeface="Roboto Condensed" panose="020B0604020202020204" charset="0"/>
                <a:cs typeface="Roboto Condensed" panose="020B0604020202020204" charset="0"/>
              </a:rPr>
              <a:t> </a:t>
            </a:r>
            <a:r>
              <a:rPr lang="en-US" dirty="0" err="1">
                <a:solidFill>
                  <a:srgbClr val="FFFFFF"/>
                </a:solidFill>
                <a:latin typeface="Roboto Condensed" panose="020B0604020202020204" charset="0"/>
                <a:ea typeface="Roboto Condensed" panose="020B0604020202020204" charset="0"/>
                <a:cs typeface="Roboto Condensed" panose="020B0604020202020204" charset="0"/>
              </a:rPr>
              <a:t>Văn</a:t>
            </a:r>
            <a:endParaRPr lang="en" dirty="0">
              <a:solidFill>
                <a:srgbClr val="FFFFFF"/>
              </a:solidFill>
              <a:latin typeface="Roboto Condensed" panose="020B0604020202020204" charset="0"/>
              <a:ea typeface="Roboto Condensed" panose="020B0604020202020204" charset="0"/>
              <a:cs typeface="Roboto Condensed" panose="020B0604020202020204" charset="0"/>
            </a:endParaRPr>
          </a:p>
        </p:txBody>
      </p:sp>
      <p:sp>
        <p:nvSpPr>
          <p:cNvPr id="6" name="Shape 310">
            <a:extLst>
              <a:ext uri="{FF2B5EF4-FFF2-40B4-BE49-F238E27FC236}">
                <a16:creationId xmlns:a16="http://schemas.microsoft.com/office/drawing/2014/main" id="{54A84E44-D05D-46F8-B302-8F4E575B1165}"/>
              </a:ext>
            </a:extLst>
          </p:cNvPr>
          <p:cNvSpPr txBox="1">
            <a:spLocks/>
          </p:cNvSpPr>
          <p:nvPr/>
        </p:nvSpPr>
        <p:spPr>
          <a:xfrm>
            <a:off x="3668226" y="4063165"/>
            <a:ext cx="2509290" cy="37326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48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48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36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36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9pPr>
          </a:lstStyle>
          <a:p>
            <a:pPr>
              <a:spcBef>
                <a:spcPts val="0"/>
              </a:spcBef>
              <a:buFont typeface="Roboto Condensed"/>
              <a:buNone/>
            </a:pPr>
            <a:r>
              <a:rPr lang="en-US" sz="1600" dirty="0">
                <a:solidFill>
                  <a:srgbClr val="FFFFFF"/>
                </a:solidFill>
                <a:latin typeface="Roboto Condensed" panose="020B0604020202020204" charset="0"/>
                <a:ea typeface="Roboto Condensed" panose="020B0604020202020204" charset="0"/>
                <a:cs typeface="Roboto Condensed" panose="020B0604020202020204" charset="0"/>
              </a:rPr>
              <a:t>SVTH:</a:t>
            </a:r>
          </a:p>
          <a:p>
            <a:pPr marL="285750" indent="-285750">
              <a:spcBef>
                <a:spcPts val="0"/>
              </a:spcBef>
            </a:pP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Nguyễn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Tuấn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Đạt</a:t>
            </a:r>
            <a:endParaRPr lang="en-US" sz="1600" dirty="0">
              <a:solidFill>
                <a:srgbClr val="FFFFFF"/>
              </a:solidFill>
              <a:latin typeface="Roboto Condensed" panose="020B0604020202020204" charset="0"/>
              <a:ea typeface="Roboto Condensed" panose="020B0604020202020204" charset="0"/>
              <a:cs typeface="Roboto Condensed" panose="020B0604020202020204" charset="0"/>
            </a:endParaRPr>
          </a:p>
          <a:p>
            <a:pPr marL="285750" indent="-285750">
              <a:spcBef>
                <a:spcPts val="0"/>
              </a:spcBef>
            </a:pP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Nguyễn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Thành</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Đồng</a:t>
            </a:r>
            <a:endParaRPr lang="en-US" sz="1600" dirty="0">
              <a:solidFill>
                <a:srgbClr val="FFFFFF"/>
              </a:solidFill>
              <a:latin typeface="Roboto Condensed" panose="020B0604020202020204" charset="0"/>
              <a:ea typeface="Roboto Condensed" panose="020B0604020202020204" charset="0"/>
              <a:cs typeface="Roboto Condensed" panose="020B0604020202020204" charset="0"/>
            </a:endParaRPr>
          </a:p>
          <a:p>
            <a:pPr marL="285750" indent="-285750">
              <a:spcBef>
                <a:spcPts val="0"/>
              </a:spcBef>
            </a:pP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Nguyễn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Văn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Rum</a:t>
            </a:r>
          </a:p>
          <a:p>
            <a:pPr marL="285750" indent="-285750">
              <a:spcBef>
                <a:spcPts val="0"/>
              </a:spcBef>
            </a:pP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Nguyễn</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Ngọc</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Hoàng</a:t>
            </a:r>
            <a:r>
              <a:rPr lang="en-US" sz="1600" dirty="0">
                <a:solidFill>
                  <a:srgbClr val="FFFFFF"/>
                </a:solidFill>
                <a:latin typeface="Roboto Condensed" panose="020B0604020202020204" charset="0"/>
                <a:ea typeface="Roboto Condensed" panose="020B0604020202020204" charset="0"/>
                <a:cs typeface="Roboto Condensed" panose="020B0604020202020204" charset="0"/>
              </a:rPr>
              <a:t> </a:t>
            </a:r>
            <a:r>
              <a:rPr lang="en-US" sz="1600" dirty="0" err="1">
                <a:solidFill>
                  <a:srgbClr val="FFFFFF"/>
                </a:solidFill>
                <a:latin typeface="Roboto Condensed" panose="020B0604020202020204" charset="0"/>
                <a:ea typeface="Roboto Condensed" panose="020B0604020202020204" charset="0"/>
                <a:cs typeface="Roboto Condensed" panose="020B0604020202020204" charset="0"/>
              </a:rPr>
              <a:t>Vy</a:t>
            </a:r>
            <a:endParaRPr lang="en" sz="1600" dirty="0">
              <a:solidFill>
                <a:srgbClr val="FFFFFF"/>
              </a:solidFill>
              <a:latin typeface="Roboto Condensed" panose="020B0604020202020204" charset="0"/>
              <a:ea typeface="Roboto Condensed" panose="020B0604020202020204" charset="0"/>
              <a:cs typeface="Roboto Condensed" panose="020B0604020202020204" charset="0"/>
            </a:endParaRPr>
          </a:p>
        </p:txBody>
      </p:sp>
      <p:pic>
        <p:nvPicPr>
          <p:cNvPr id="4" name="Picture 3">
            <a:extLst>
              <a:ext uri="{FF2B5EF4-FFF2-40B4-BE49-F238E27FC236}">
                <a16:creationId xmlns:a16="http://schemas.microsoft.com/office/drawing/2014/main" id="{C1E26D91-7863-4781-B1FF-03C1883530DC}"/>
              </a:ext>
            </a:extLst>
          </p:cNvPr>
          <p:cNvPicPr>
            <a:picLocks noChangeAspect="1"/>
          </p:cNvPicPr>
          <p:nvPr/>
        </p:nvPicPr>
        <p:blipFill>
          <a:blip r:embed="rId3"/>
          <a:stretch>
            <a:fillRect/>
          </a:stretch>
        </p:blipFill>
        <p:spPr>
          <a:xfrm>
            <a:off x="146526" y="129104"/>
            <a:ext cx="655064" cy="839589"/>
          </a:xfrm>
          <a:prstGeom prst="rect">
            <a:avLst/>
          </a:prstGeom>
        </p:spPr>
      </p:pic>
      <p:pic>
        <p:nvPicPr>
          <p:cNvPr id="8" name="Picture 7">
            <a:extLst>
              <a:ext uri="{FF2B5EF4-FFF2-40B4-BE49-F238E27FC236}">
                <a16:creationId xmlns:a16="http://schemas.microsoft.com/office/drawing/2014/main" id="{78C0765D-535F-4475-BB3E-FFAE43437EAF}"/>
              </a:ext>
            </a:extLst>
          </p:cNvPr>
          <p:cNvPicPr>
            <a:picLocks noChangeAspect="1"/>
          </p:cNvPicPr>
          <p:nvPr/>
        </p:nvPicPr>
        <p:blipFill>
          <a:blip r:embed="rId4"/>
          <a:stretch>
            <a:fillRect/>
          </a:stretch>
        </p:blipFill>
        <p:spPr>
          <a:xfrm>
            <a:off x="1026026" y="170411"/>
            <a:ext cx="655064" cy="619971"/>
          </a:xfrm>
          <a:prstGeom prst="rect">
            <a:avLst/>
          </a:prstGeom>
        </p:spPr>
      </p:pic>
    </p:spTree>
    <p:extLst>
      <p:ext uri="{BB962C8B-B14F-4D97-AF65-F5344CB8AC3E}">
        <p14:creationId xmlns:p14="http://schemas.microsoft.com/office/powerpoint/2010/main" val="238757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NFC </a:t>
            </a:r>
            <a:r>
              <a:rPr lang="en-US" dirty="0" err="1">
                <a:latin typeface="Roboto Condensed" panose="020B0604020202020204" charset="0"/>
                <a:ea typeface="Roboto Condensed" panose="020B0604020202020204" charset="0"/>
                <a:cs typeface="Roboto Condensed" panose="020B0604020202020204" charset="0"/>
              </a:rPr>
              <a:t>trong</a:t>
            </a:r>
            <a:r>
              <a:rPr lang="en-US" dirty="0">
                <a:latin typeface="Roboto Condensed" panose="020B0604020202020204" charset="0"/>
                <a:ea typeface="Roboto Condensed" panose="020B0604020202020204" charset="0"/>
                <a:cs typeface="Roboto Condensed" panose="020B0604020202020204" charset="0"/>
              </a:rPr>
              <a:t> Android</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lvl="0" indent="-228600"/>
            <a:r>
              <a:rPr lang="en-US" dirty="0" err="1"/>
              <a:t>Trong</a:t>
            </a:r>
            <a:r>
              <a:rPr lang="en-US" dirty="0"/>
              <a:t> Android, </a:t>
            </a:r>
            <a:r>
              <a:rPr lang="en-US" dirty="0" err="1"/>
              <a:t>từ</a:t>
            </a:r>
            <a:r>
              <a:rPr lang="en-US" dirty="0"/>
              <a:t> API 10 (</a:t>
            </a:r>
            <a:r>
              <a:rPr lang="en-US" dirty="0" err="1"/>
              <a:t>Ứng</a:t>
            </a:r>
            <a:r>
              <a:rPr lang="en-US" dirty="0"/>
              <a:t> </a:t>
            </a:r>
            <a:r>
              <a:rPr lang="en-US" dirty="0" err="1"/>
              <a:t>với</a:t>
            </a:r>
            <a:r>
              <a:rPr lang="en-US" dirty="0"/>
              <a:t> </a:t>
            </a:r>
            <a:r>
              <a:rPr lang="en-US" dirty="0" err="1"/>
              <a:t>phiên</a:t>
            </a:r>
            <a:r>
              <a:rPr lang="en-US" dirty="0"/>
              <a:t> </a:t>
            </a:r>
            <a:r>
              <a:rPr lang="en-US" dirty="0" err="1"/>
              <a:t>bản</a:t>
            </a:r>
            <a:r>
              <a:rPr lang="en-US" dirty="0"/>
              <a:t> 2.3.3 - Gingerbread) </a:t>
            </a:r>
            <a:r>
              <a:rPr lang="en-US" dirty="0" err="1"/>
              <a:t>hổ</a:t>
            </a:r>
            <a:r>
              <a:rPr lang="en-US" dirty="0"/>
              <a:t> </a:t>
            </a:r>
            <a:r>
              <a:rPr lang="en-US" dirty="0" err="1"/>
              <a:t>trợ</a:t>
            </a:r>
            <a:r>
              <a:rPr lang="en-US" dirty="0"/>
              <a:t> NFC. </a:t>
            </a:r>
          </a:p>
          <a:p>
            <a:pPr marL="457200" lvl="0" indent="-228600"/>
            <a:r>
              <a:rPr lang="en-US" dirty="0" err="1"/>
              <a:t>Trên</a:t>
            </a:r>
            <a:r>
              <a:rPr lang="en-US" dirty="0"/>
              <a:t> Android 4.0 (Ice Cream Sandwich) </a:t>
            </a:r>
            <a:r>
              <a:rPr lang="en-US" dirty="0" err="1"/>
              <a:t>tính</a:t>
            </a:r>
            <a:r>
              <a:rPr lang="en-US" dirty="0"/>
              <a:t> </a:t>
            </a:r>
            <a:r>
              <a:rPr lang="en-US" dirty="0" err="1"/>
              <a:t>năng</a:t>
            </a:r>
            <a:r>
              <a:rPr lang="en-US" dirty="0"/>
              <a:t> </a:t>
            </a:r>
            <a:r>
              <a:rPr lang="en-US" dirty="0" err="1"/>
              <a:t>này</a:t>
            </a:r>
            <a:r>
              <a:rPr lang="en-US" dirty="0"/>
              <a:t> </a:t>
            </a:r>
            <a:r>
              <a:rPr lang="en-US" dirty="0" err="1"/>
              <a:t>được</a:t>
            </a:r>
            <a:r>
              <a:rPr lang="en-US" dirty="0"/>
              <a:t> </a:t>
            </a:r>
            <a:r>
              <a:rPr lang="en-US" dirty="0" err="1"/>
              <a:t>đặt</a:t>
            </a:r>
            <a:r>
              <a:rPr lang="en-US" dirty="0"/>
              <a:t> </a:t>
            </a:r>
            <a:r>
              <a:rPr lang="en-US" dirty="0" err="1"/>
              <a:t>tên</a:t>
            </a:r>
            <a:r>
              <a:rPr lang="en-US" dirty="0"/>
              <a:t> </a:t>
            </a:r>
            <a:r>
              <a:rPr lang="en-US" dirty="0" err="1"/>
              <a:t>là</a:t>
            </a:r>
            <a:r>
              <a:rPr lang="en-US" dirty="0"/>
              <a:t> Android Beam.</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05039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28504" y="2571750"/>
            <a:ext cx="6672026" cy="819900"/>
          </a:xfrm>
          <a:prstGeom prst="rect">
            <a:avLst/>
          </a:prstGeom>
        </p:spPr>
        <p:txBody>
          <a:bodyPr lIns="91425" tIns="91425" rIns="91425" bIns="91425" anchor="ctr" anchorCtr="0">
            <a:noAutofit/>
          </a:bodyPr>
          <a:lstStyle/>
          <a:p>
            <a:pPr lvl="0">
              <a:buNone/>
            </a:pPr>
            <a:r>
              <a:rPr lang="en-US" sz="4800" dirty="0"/>
              <a:t>Session Initiation Protocol (SIP)</a:t>
            </a:r>
            <a:endParaRPr lang="en" sz="13800" dirty="0"/>
          </a:p>
        </p:txBody>
      </p:sp>
    </p:spTree>
    <p:extLst>
      <p:ext uri="{BB962C8B-B14F-4D97-AF65-F5344CB8AC3E}">
        <p14:creationId xmlns:p14="http://schemas.microsoft.com/office/powerpoint/2010/main" val="425939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Khái</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niệm</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lvl="0" indent="-228600"/>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c</a:t>
            </a:r>
            <a:r>
              <a:rPr lang="vi-VN" dirty="0"/>
              <a:t>ho phép ứng dụng thực hiện cuộc hội thoại đến và đi qua mạng máy tính. </a:t>
            </a:r>
            <a:endParaRPr lang="en-US" dirty="0"/>
          </a:p>
          <a:p>
            <a:pPr marL="457200" lvl="0" indent="-228600"/>
            <a:r>
              <a:rPr lang="en-US" dirty="0"/>
              <a:t>C</a:t>
            </a:r>
            <a:r>
              <a:rPr lang="vi-VN" dirty="0"/>
              <a:t>ó thể được sử dụng để thiết lập các phiên cho hội thoại bằng audio/video, nhắn tin, truyền tệp, trò chơi trực tuyến và chuyển tiếp cuộc gọi qua IP network.</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53092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76244" y="1149725"/>
            <a:ext cx="5760300" cy="680700"/>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 SIP </a:t>
            </a:r>
            <a:r>
              <a:rPr lang="en-US" dirty="0" err="1">
                <a:latin typeface="Roboto Condensed" panose="020B0604020202020204" charset="0"/>
                <a:ea typeface="Roboto Condensed" panose="020B0604020202020204" charset="0"/>
                <a:cs typeface="Roboto Condensed" panose="020B0604020202020204" charset="0"/>
              </a:rPr>
              <a:t>trong</a:t>
            </a:r>
            <a:r>
              <a:rPr lang="en-US" dirty="0">
                <a:latin typeface="Roboto Condensed" panose="020B0604020202020204" charset="0"/>
                <a:ea typeface="Roboto Condensed" panose="020B0604020202020204" charset="0"/>
                <a:cs typeface="Roboto Condensed" panose="020B0604020202020204" charset="0"/>
              </a:rPr>
              <a:t> Android</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776244" y="1777125"/>
            <a:ext cx="5760300" cy="1072401"/>
          </a:xfrm>
          <a:prstGeom prst="rect">
            <a:avLst/>
          </a:prstGeom>
        </p:spPr>
        <p:txBody>
          <a:bodyPr lIns="91425" tIns="91425" rIns="91425" bIns="91425" anchor="t" anchorCtr="0">
            <a:noAutofit/>
          </a:bodyPr>
          <a:lstStyle/>
          <a:p>
            <a:pPr marL="457200" lvl="0" indent="-228600"/>
            <a:r>
              <a:rPr lang="vi-VN" dirty="0"/>
              <a:t>Android cung cấp một API hỗ trợ giao thức SIP đầy đủ mà ứng dụng của bạn có thể sử dụng để kết hợp các tính năng điện thoại internet dựa trên SIP</a:t>
            </a:r>
            <a:r>
              <a:rPr lang="en-US" dirty="0"/>
              <a:t>.</a:t>
            </a:r>
            <a:endParaRPr lang="en" dirty="0">
              <a:latin typeface="Roboto Condensed" panose="020B0604020202020204" charset="0"/>
              <a:ea typeface="Roboto Condensed" panose="020B0604020202020204" charset="0"/>
              <a:cs typeface="Roboto Condensed" panose="020B0604020202020204" charset="0"/>
            </a:endParaRPr>
          </a:p>
        </p:txBody>
      </p:sp>
      <p:sp>
        <p:nvSpPr>
          <p:cNvPr id="4" name="Shape 189">
            <a:extLst>
              <a:ext uri="{FF2B5EF4-FFF2-40B4-BE49-F238E27FC236}">
                <a16:creationId xmlns:a16="http://schemas.microsoft.com/office/drawing/2014/main" id="{75ABBC91-6A7D-4FA9-B046-5F7FF2A985C6}"/>
              </a:ext>
            </a:extLst>
          </p:cNvPr>
          <p:cNvSpPr txBox="1">
            <a:spLocks/>
          </p:cNvSpPr>
          <p:nvPr/>
        </p:nvSpPr>
        <p:spPr>
          <a:xfrm>
            <a:off x="776244" y="2972726"/>
            <a:ext cx="5760300" cy="680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ct val="100000"/>
              <a:buFont typeface="Oswald"/>
              <a:buNone/>
              <a:defRPr sz="3000" b="1" i="0" u="none" strike="noStrike" cap="none">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r>
              <a:rPr lang="en-US" dirty="0" err="1">
                <a:latin typeface="Roboto Condensed" panose="020B0604020202020204" charset="0"/>
                <a:ea typeface="Roboto Condensed" panose="020B0604020202020204" charset="0"/>
                <a:cs typeface="Roboto Condensed" panose="020B0604020202020204" charset="0"/>
              </a:rPr>
              <a:t>Chức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năng</a:t>
            </a:r>
            <a:endParaRPr lang="en" dirty="0">
              <a:latin typeface="Roboto Condensed" panose="020B0604020202020204" charset="0"/>
              <a:ea typeface="Roboto Condensed" panose="020B0604020202020204" charset="0"/>
              <a:cs typeface="Roboto Condensed" panose="020B0604020202020204" charset="0"/>
            </a:endParaRPr>
          </a:p>
        </p:txBody>
      </p:sp>
      <p:sp>
        <p:nvSpPr>
          <p:cNvPr id="5" name="Shape 190">
            <a:extLst>
              <a:ext uri="{FF2B5EF4-FFF2-40B4-BE49-F238E27FC236}">
                <a16:creationId xmlns:a16="http://schemas.microsoft.com/office/drawing/2014/main" id="{E9A8AAFA-6BEA-42D7-9319-828C3300364A}"/>
              </a:ext>
            </a:extLst>
          </p:cNvPr>
          <p:cNvSpPr txBox="1">
            <a:spLocks/>
          </p:cNvSpPr>
          <p:nvPr/>
        </p:nvSpPr>
        <p:spPr>
          <a:xfrm>
            <a:off x="776244" y="3600126"/>
            <a:ext cx="5760300" cy="107240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9pPr>
          </a:lstStyle>
          <a:p>
            <a:pPr marL="457200" indent="-228600"/>
            <a:r>
              <a:rPr lang="vi-VN" dirty="0"/>
              <a:t>Quản lý cuộc gọi</a:t>
            </a:r>
            <a:endParaRPr lang="en-US" dirty="0"/>
          </a:p>
          <a:p>
            <a:pPr marL="457200" indent="-228600"/>
            <a:r>
              <a:rPr lang="vi-VN" dirty="0"/>
              <a:t>Thiết lập vị trí người dùng</a:t>
            </a:r>
            <a:endParaRPr lang="en-US" dirty="0"/>
          </a:p>
          <a:p>
            <a:pPr marL="457200" indent="-228600"/>
            <a:r>
              <a:rPr lang="vi-VN" dirty="0"/>
              <a:t>Thỏa thuận các tính năng được hỗ trợ  trong nhóm người tham gia.</a:t>
            </a:r>
            <a:endParaRPr lang="en-US" dirty="0"/>
          </a:p>
          <a:p>
            <a:pPr marL="457200" indent="-228600"/>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83364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381759" y="116958"/>
            <a:ext cx="4970963" cy="574158"/>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Chi </a:t>
            </a:r>
            <a:r>
              <a:rPr lang="en-US" dirty="0" err="1">
                <a:latin typeface="Roboto Condensed" panose="020B0604020202020204" charset="0"/>
                <a:ea typeface="Roboto Condensed" panose="020B0604020202020204" charset="0"/>
                <a:cs typeface="Roboto Condensed" panose="020B0604020202020204" charset="0"/>
              </a:rPr>
              <a:t>tiết</a:t>
            </a:r>
            <a:r>
              <a:rPr lang="en-US" dirty="0">
                <a:latin typeface="Roboto Condensed" panose="020B0604020202020204" charset="0"/>
                <a:ea typeface="Roboto Condensed" panose="020B0604020202020204" charset="0"/>
                <a:cs typeface="Roboto Condensed" panose="020B0604020202020204" charset="0"/>
              </a:rPr>
              <a:t> API (Class/Interface)</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2" name="Shape 222"/>
          <p:cNvSpPr txBox="1">
            <a:spLocks noGrp="1"/>
          </p:cNvSpPr>
          <p:nvPr>
            <p:ph type="body" idx="1"/>
          </p:nvPr>
        </p:nvSpPr>
        <p:spPr>
          <a:xfrm>
            <a:off x="370432" y="1200962"/>
            <a:ext cx="2037600" cy="2626759"/>
          </a:xfrm>
          <a:prstGeom prst="rect">
            <a:avLst/>
          </a:prstGeom>
        </p:spPr>
        <p:txBody>
          <a:bodyPr lIns="91425" tIns="91425" rIns="91425" bIns="91425" anchor="t" anchorCtr="0">
            <a:noAutofit/>
          </a:bodyPr>
          <a:lstStyle/>
          <a:p>
            <a:pPr lvl="0">
              <a:buNone/>
            </a:pPr>
            <a:r>
              <a:rPr lang="en-US" b="1" u="sng" dirty="0" err="1">
                <a:hlinkClick r:id="rId3"/>
              </a:rPr>
              <a:t>SipAudioCall.Listener</a:t>
            </a:r>
            <a:endParaRPr lang="en-US" b="1" u="sng" dirty="0"/>
          </a:p>
          <a:p>
            <a:pPr lvl="0">
              <a:buNone/>
            </a:pPr>
            <a:r>
              <a:rPr lang="vi-VN" dirty="0"/>
              <a:t>Đại diện một Listener để theo dõi các sự kiện luên quan đến 1 cuộc gọi SIP</a:t>
            </a:r>
            <a:r>
              <a:rPr lang="en-US" dirty="0"/>
              <a:t>, </a:t>
            </a:r>
            <a:r>
              <a:rPr lang="vi-VN" dirty="0"/>
              <a:t>và gọi sự kiện xử lý tương ứng  khi có một sự kiện xảy ra</a:t>
            </a:r>
            <a:r>
              <a:rPr lang="en-US" dirty="0"/>
              <a:t>. </a:t>
            </a:r>
            <a:r>
              <a:rPr lang="en-US" dirty="0" err="1"/>
              <a:t>Ví</a:t>
            </a:r>
            <a:r>
              <a:rPr lang="en-US" dirty="0"/>
              <a:t> </a:t>
            </a:r>
            <a:r>
              <a:rPr lang="en-US" dirty="0" err="1"/>
              <a:t>dụ</a:t>
            </a:r>
            <a:r>
              <a:rPr lang="en-US" dirty="0"/>
              <a:t>, "</a:t>
            </a:r>
            <a:r>
              <a:rPr lang="en-US" u="sng" dirty="0" err="1">
                <a:hlinkClick r:id="rId4"/>
              </a:rPr>
              <a:t>onRinging</a:t>
            </a:r>
            <a:r>
              <a:rPr lang="en-US" u="sng" dirty="0">
                <a:hlinkClick r:id="rId4"/>
              </a:rPr>
              <a:t>()</a:t>
            </a:r>
            <a:r>
              <a:rPr lang="en-US" dirty="0"/>
              <a:t>" </a:t>
            </a:r>
            <a:r>
              <a:rPr lang="vi-VN" dirty="0"/>
              <a:t>được gọi khi có một cuộc gọi mới</a:t>
            </a:r>
            <a:r>
              <a:rPr lang="en-US" dirty="0"/>
              <a:t>.</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3" name="Shape 223"/>
          <p:cNvSpPr txBox="1">
            <a:spLocks noGrp="1"/>
          </p:cNvSpPr>
          <p:nvPr>
            <p:ph type="body" idx="2"/>
          </p:nvPr>
        </p:nvSpPr>
        <p:spPr>
          <a:xfrm>
            <a:off x="370432" y="3996809"/>
            <a:ext cx="2037600" cy="947331"/>
          </a:xfrm>
          <a:prstGeom prst="rect">
            <a:avLst/>
          </a:prstGeom>
        </p:spPr>
        <p:txBody>
          <a:bodyPr lIns="91425" tIns="91425" rIns="91425" bIns="91425" anchor="t" anchorCtr="0">
            <a:noAutofit/>
          </a:bodyPr>
          <a:lstStyle/>
          <a:p>
            <a:pPr lvl="0">
              <a:buNone/>
            </a:pPr>
            <a:r>
              <a:rPr lang="en-US" b="1" u="sng" dirty="0" err="1">
                <a:hlinkClick r:id="rId5"/>
              </a:rPr>
              <a:t>SipErrorCode</a:t>
            </a:r>
            <a:endParaRPr lang="en-US" b="1" u="sng" dirty="0"/>
          </a:p>
          <a:p>
            <a:pPr lvl="0">
              <a:buNone/>
            </a:pPr>
            <a:r>
              <a:rPr lang="vi-VN" dirty="0"/>
              <a:t>Chứa các error code cho SIP actions</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4" name="Shape 224"/>
          <p:cNvSpPr txBox="1">
            <a:spLocks noGrp="1"/>
          </p:cNvSpPr>
          <p:nvPr>
            <p:ph type="body" idx="3"/>
          </p:nvPr>
        </p:nvSpPr>
        <p:spPr>
          <a:xfrm>
            <a:off x="2408032" y="788731"/>
            <a:ext cx="2037599" cy="2082356"/>
          </a:xfrm>
          <a:prstGeom prst="rect">
            <a:avLst/>
          </a:prstGeom>
        </p:spPr>
        <p:txBody>
          <a:bodyPr lIns="91425" tIns="91425" rIns="91425" bIns="91425" anchor="t" anchorCtr="0">
            <a:noAutofit/>
          </a:bodyPr>
          <a:lstStyle/>
          <a:p>
            <a:pPr lvl="0">
              <a:buNone/>
            </a:pPr>
            <a:r>
              <a:rPr lang="en-US" b="1" u="sng" dirty="0" err="1">
                <a:hlinkClick r:id="rId6"/>
              </a:rPr>
              <a:t>SipManager</a:t>
            </a:r>
            <a:endParaRPr lang="en-US" b="1" u="sng" dirty="0"/>
          </a:p>
          <a:p>
            <a:pPr lvl="0">
              <a:buNone/>
            </a:pPr>
            <a:r>
              <a:rPr lang="vi-VN" dirty="0"/>
              <a:t>Cung cấp các phương thức truy cập vào các API class để thực hiện các nhiệm vụ SIP khác nhau, như tạo một SIP session, tạo cuộc gọi và nhận cuộc gọi.</a:t>
            </a:r>
            <a:endParaRPr dirty="0">
              <a:latin typeface="Roboto Condensed" panose="020B0604020202020204" charset="0"/>
              <a:ea typeface="Roboto Condensed" panose="020B0604020202020204" charset="0"/>
              <a:cs typeface="Roboto Condensed" panose="020B0604020202020204" charset="0"/>
            </a:endParaRPr>
          </a:p>
        </p:txBody>
      </p:sp>
      <p:sp>
        <p:nvSpPr>
          <p:cNvPr id="6" name="Shape 224">
            <a:extLst>
              <a:ext uri="{FF2B5EF4-FFF2-40B4-BE49-F238E27FC236}">
                <a16:creationId xmlns:a16="http://schemas.microsoft.com/office/drawing/2014/main" id="{19E5F8F9-6021-4FD5-BC7B-F44D34899F43}"/>
              </a:ext>
            </a:extLst>
          </p:cNvPr>
          <p:cNvSpPr txBox="1">
            <a:spLocks/>
          </p:cNvSpPr>
          <p:nvPr/>
        </p:nvSpPr>
        <p:spPr>
          <a:xfrm>
            <a:off x="2408031" y="3340324"/>
            <a:ext cx="2037599" cy="121019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7"/>
              </a:rPr>
              <a:t>SipProfile.Builder</a:t>
            </a:r>
            <a:endParaRPr lang="en-US" b="1" u="sng" dirty="0"/>
          </a:p>
          <a:p>
            <a:pPr>
              <a:buNone/>
            </a:pPr>
            <a:r>
              <a:rPr lang="vi-VN" dirty="0"/>
              <a:t>Đại diện một helper class cho việc tạo một SIP profile</a:t>
            </a:r>
            <a:endParaRPr lang="vi-VN" dirty="0">
              <a:latin typeface="Roboto Condensed" panose="020B0604020202020204" charset="0"/>
              <a:ea typeface="Roboto Condensed" panose="020B0604020202020204" charset="0"/>
              <a:cs typeface="Roboto Condensed" panose="020B0604020202020204" charset="0"/>
            </a:endParaRPr>
          </a:p>
        </p:txBody>
      </p:sp>
      <p:sp>
        <p:nvSpPr>
          <p:cNvPr id="7" name="Shape 224">
            <a:extLst>
              <a:ext uri="{FF2B5EF4-FFF2-40B4-BE49-F238E27FC236}">
                <a16:creationId xmlns:a16="http://schemas.microsoft.com/office/drawing/2014/main" id="{BA347DD9-EC16-4FD9-A0DD-14C0218B9796}"/>
              </a:ext>
            </a:extLst>
          </p:cNvPr>
          <p:cNvSpPr txBox="1">
            <a:spLocks/>
          </p:cNvSpPr>
          <p:nvPr/>
        </p:nvSpPr>
        <p:spPr>
          <a:xfrm>
            <a:off x="4445630" y="918651"/>
            <a:ext cx="2037599" cy="10480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8"/>
              </a:rPr>
              <a:t>SipSession</a:t>
            </a:r>
            <a:endParaRPr lang="en-US" b="1" u="sng" dirty="0"/>
          </a:p>
          <a:p>
            <a:pPr>
              <a:buNone/>
            </a:pPr>
            <a:r>
              <a:rPr lang="vi-VN" dirty="0"/>
              <a:t>Đại diện một SIP Session</a:t>
            </a:r>
            <a:endParaRPr lang="vi-VN" dirty="0">
              <a:latin typeface="Roboto Condensed" panose="020B0604020202020204" charset="0"/>
              <a:ea typeface="Roboto Condensed" panose="020B0604020202020204" charset="0"/>
              <a:cs typeface="Roboto Condensed" panose="020B0604020202020204" charset="0"/>
            </a:endParaRPr>
          </a:p>
        </p:txBody>
      </p:sp>
      <p:sp>
        <p:nvSpPr>
          <p:cNvPr id="8" name="Shape 224">
            <a:extLst>
              <a:ext uri="{FF2B5EF4-FFF2-40B4-BE49-F238E27FC236}">
                <a16:creationId xmlns:a16="http://schemas.microsoft.com/office/drawing/2014/main" id="{39AA223E-C511-4801-9230-20227E5AE2F3}"/>
              </a:ext>
            </a:extLst>
          </p:cNvPr>
          <p:cNvSpPr txBox="1">
            <a:spLocks/>
          </p:cNvSpPr>
          <p:nvPr/>
        </p:nvSpPr>
        <p:spPr>
          <a:xfrm>
            <a:off x="4445629" y="2121797"/>
            <a:ext cx="2037599" cy="296950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9"/>
              </a:rPr>
              <a:t>SipSession.Listener</a:t>
            </a:r>
            <a:endParaRPr lang="en-US" b="1" u="sng" dirty="0"/>
          </a:p>
          <a:p>
            <a:pPr>
              <a:buNone/>
            </a:pPr>
            <a:r>
              <a:rPr lang="vi-VN" dirty="0"/>
              <a:t>Đại diện cho một Listener để theo giõi các sự kiện liên quan đến SIP Session, và gọi trình xử lý sự kiện tương ứng khi xảy ra sự kiện nào đó. Ví dụ, “onRegistering()” được gọi khi yêu cầu đăng kí được gửi.</a:t>
            </a:r>
            <a:endParaRPr lang="vi-VN" dirty="0">
              <a:latin typeface="Roboto Condensed" panose="020B0604020202020204" charset="0"/>
              <a:ea typeface="Roboto Condensed" panose="020B0604020202020204" charset="0"/>
              <a:cs typeface="Roboto Condensed" panose="020B0604020202020204" charset="0"/>
            </a:endParaRPr>
          </a:p>
        </p:txBody>
      </p:sp>
      <p:sp>
        <p:nvSpPr>
          <p:cNvPr id="9" name="Shape 224">
            <a:extLst>
              <a:ext uri="{FF2B5EF4-FFF2-40B4-BE49-F238E27FC236}">
                <a16:creationId xmlns:a16="http://schemas.microsoft.com/office/drawing/2014/main" id="{8350DB97-3746-4EB9-B12F-CAA8CBC47C3C}"/>
              </a:ext>
            </a:extLst>
          </p:cNvPr>
          <p:cNvSpPr txBox="1">
            <a:spLocks/>
          </p:cNvSpPr>
          <p:nvPr/>
        </p:nvSpPr>
        <p:spPr>
          <a:xfrm>
            <a:off x="6483228" y="1200962"/>
            <a:ext cx="2037599" cy="196902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10"/>
              </a:rPr>
              <a:t>SipSession.State</a:t>
            </a:r>
            <a:endParaRPr lang="en-US" b="1" u="sng" dirty="0"/>
          </a:p>
          <a:p>
            <a:pPr>
              <a:buNone/>
            </a:pPr>
            <a:r>
              <a:rPr lang="vi-VN" dirty="0"/>
              <a:t>Chứa các hằng số đại diện cho các trạng thái SIP session khác nhau, chẳng hạn như "INCOMING_CALL", "OUTGOING_CALL".</a:t>
            </a:r>
            <a:endParaRPr lang="vi-VN" dirty="0">
              <a:latin typeface="Roboto Condensed" panose="020B0604020202020204" charset="0"/>
              <a:ea typeface="Roboto Condensed" panose="020B0604020202020204" charset="0"/>
              <a:cs typeface="Roboto Condensed"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28504" y="2571750"/>
            <a:ext cx="6672026" cy="819900"/>
          </a:xfrm>
          <a:prstGeom prst="rect">
            <a:avLst/>
          </a:prstGeom>
        </p:spPr>
        <p:txBody>
          <a:bodyPr lIns="91425" tIns="91425" rIns="91425" bIns="91425" anchor="ctr" anchorCtr="0">
            <a:noAutofit/>
          </a:bodyPr>
          <a:lstStyle/>
          <a:p>
            <a:pPr lvl="0">
              <a:buNone/>
            </a:pPr>
            <a:r>
              <a:rPr lang="en-US" sz="4800" dirty="0"/>
              <a:t>USB</a:t>
            </a:r>
            <a:endParaRPr lang="en" sz="13800" dirty="0"/>
          </a:p>
        </p:txBody>
      </p:sp>
    </p:spTree>
    <p:extLst>
      <p:ext uri="{BB962C8B-B14F-4D97-AF65-F5344CB8AC3E}">
        <p14:creationId xmlns:p14="http://schemas.microsoft.com/office/powerpoint/2010/main" val="420993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297778" y="1139092"/>
            <a:ext cx="5760300" cy="680700"/>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Ph</a:t>
            </a:r>
            <a:r>
              <a:rPr lang="vi-VN" dirty="0">
                <a:latin typeface="Roboto Condensed" panose="020B0604020202020204" charset="0"/>
                <a:ea typeface="Roboto Condensed" panose="020B0604020202020204" charset="0"/>
                <a:cs typeface="Roboto Condensed" panose="020B0604020202020204" charset="0"/>
              </a:rPr>
              <a:t>ư</a:t>
            </a:r>
            <a:r>
              <a:rPr lang="en-US" dirty="0" err="1">
                <a:latin typeface="Roboto Condensed" panose="020B0604020202020204" charset="0"/>
                <a:ea typeface="Roboto Condensed" panose="020B0604020202020204" charset="0"/>
                <a:cs typeface="Roboto Condensed" panose="020B0604020202020204" charset="0"/>
              </a:rPr>
              <a:t>ơng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thức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cách</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hoạt</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động</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297778" y="1766492"/>
            <a:ext cx="5760300" cy="2521200"/>
          </a:xfrm>
          <a:prstGeom prst="rect">
            <a:avLst/>
          </a:prstGeom>
        </p:spPr>
        <p:txBody>
          <a:bodyPr lIns="91425" tIns="91425" rIns="91425" bIns="91425" anchor="t" anchorCtr="0">
            <a:noAutofit/>
          </a:bodyPr>
          <a:lstStyle/>
          <a:p>
            <a:pPr marL="228600" lvl="0">
              <a:buNone/>
            </a:pPr>
            <a:r>
              <a:rPr lang="vi-VN" dirty="0"/>
              <a:t>Android hỗ trợ một loạt các thiết bị ngoại vi USB ở hai chế độ - USB Host và USB Accessory.</a:t>
            </a:r>
            <a:endParaRPr lang="en-US" dirty="0"/>
          </a:p>
          <a:p>
            <a:pPr marL="685800" lvl="1" indent="-457200">
              <a:buFont typeface="+mj-lt"/>
              <a:buAutoNum type="arabicPeriod"/>
            </a:pPr>
            <a:r>
              <a:rPr lang="vi-VN" dirty="0"/>
              <a:t>USB Host - Thiết bị Android-powered hoạt động như một máy chủ và cấp nguồn cho bus. Ví dụ về các thiết bị USB như vậy bao gồm bàn phím và game controller.</a:t>
            </a:r>
            <a:endParaRPr lang="en-US" dirty="0"/>
          </a:p>
          <a:p>
            <a:pPr marL="685800" lvl="1" indent="-457200">
              <a:buFont typeface="+mj-lt"/>
              <a:buAutoNum type="arabicPeriod"/>
            </a:pPr>
            <a:r>
              <a:rPr lang="vi-VN" dirty="0"/>
              <a:t>USB Accessory – Phần cứng USB bên ngoài hoạt động như máy chủ cấp nguồn cho bus. Chế độ này cho phép thiết bị Android giao tiếp với phần cứng USB có các khả năng mà thiết bị Android này không có.</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103807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0">
            <a:extLst>
              <a:ext uri="{FF2B5EF4-FFF2-40B4-BE49-F238E27FC236}">
                <a16:creationId xmlns:a16="http://schemas.microsoft.com/office/drawing/2014/main" id="{10F33CA0-A73D-40B3-8558-CA2E2766FB2D}"/>
              </a:ext>
            </a:extLst>
          </p:cNvPr>
          <p:cNvSpPr txBox="1">
            <a:spLocks noGrp="1"/>
          </p:cNvSpPr>
          <p:nvPr>
            <p:ph type="body" idx="1"/>
          </p:nvPr>
        </p:nvSpPr>
        <p:spPr>
          <a:xfrm>
            <a:off x="297778" y="1936750"/>
            <a:ext cx="5760300" cy="2521200"/>
          </a:xfrm>
          <a:prstGeom prst="rect">
            <a:avLst/>
          </a:prstGeom>
        </p:spPr>
        <p:txBody>
          <a:bodyPr lIns="91425" tIns="91425" rIns="91425" bIns="91425" anchor="t" anchorCtr="0">
            <a:noAutofit/>
          </a:bodyPr>
          <a:lstStyle/>
          <a:p>
            <a:pPr marL="457200" lvl="0" indent="-228600"/>
            <a:r>
              <a:rPr lang="en-US" dirty="0"/>
              <a:t>P</a:t>
            </a:r>
            <a:r>
              <a:rPr lang="vi-VN" dirty="0"/>
              <a:t>hần cứng USB như bàn phím âm thanh, máy tập thể dục, thiết bị y tế, bộ điều khiển robot, đầu đọc thẻ và các tính năng khác. </a:t>
            </a:r>
            <a:endParaRPr lang="en-US" dirty="0"/>
          </a:p>
          <a:p>
            <a:pPr marL="457200" lvl="0" indent="-228600"/>
            <a:r>
              <a:rPr lang="vi-VN" dirty="0"/>
              <a:t>Để các</a:t>
            </a:r>
            <a:r>
              <a:rPr lang="en-US" dirty="0"/>
              <a:t> </a:t>
            </a:r>
            <a:r>
              <a:rPr lang="vi-VN" dirty="0"/>
              <a:t>phần cứng này hoạt động với các thiết bị android, nó cần tuân theo giao thức giao tiếp phụ kiện Android</a:t>
            </a:r>
            <a:r>
              <a:rPr lang="en-US" dirty="0"/>
              <a:t>.</a:t>
            </a:r>
            <a:endParaRPr lang="en" dirty="0">
              <a:latin typeface="Roboto Condensed" panose="020B0604020202020204" charset="0"/>
              <a:ea typeface="Roboto Condensed" panose="020B0604020202020204" charset="0"/>
              <a:cs typeface="Roboto Condensed" panose="020B0604020202020204" charset="0"/>
            </a:endParaRPr>
          </a:p>
        </p:txBody>
      </p:sp>
      <p:sp>
        <p:nvSpPr>
          <p:cNvPr id="5" name="Shape 189">
            <a:extLst>
              <a:ext uri="{FF2B5EF4-FFF2-40B4-BE49-F238E27FC236}">
                <a16:creationId xmlns:a16="http://schemas.microsoft.com/office/drawing/2014/main" id="{BF33C1A1-8FDB-4761-AFA4-8A81B6D86366}"/>
              </a:ext>
            </a:extLst>
          </p:cNvPr>
          <p:cNvSpPr txBox="1">
            <a:spLocks noGrp="1"/>
          </p:cNvSpPr>
          <p:nvPr>
            <p:ph type="title"/>
          </p:nvPr>
        </p:nvSpPr>
        <p:spPr>
          <a:xfrm>
            <a:off x="297778" y="1139092"/>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Ứng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dụng</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184482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381759" y="116958"/>
            <a:ext cx="4970963" cy="574158"/>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Chi </a:t>
            </a:r>
            <a:r>
              <a:rPr lang="en-US" dirty="0" err="1">
                <a:latin typeface="Roboto Condensed" panose="020B0604020202020204" charset="0"/>
                <a:ea typeface="Roboto Condensed" panose="020B0604020202020204" charset="0"/>
                <a:cs typeface="Roboto Condensed" panose="020B0604020202020204" charset="0"/>
              </a:rPr>
              <a:t>tiết</a:t>
            </a:r>
            <a:r>
              <a:rPr lang="en-US" dirty="0">
                <a:latin typeface="Roboto Condensed" panose="020B0604020202020204" charset="0"/>
                <a:ea typeface="Roboto Condensed" panose="020B0604020202020204" charset="0"/>
                <a:cs typeface="Roboto Condensed" panose="020B0604020202020204" charset="0"/>
              </a:rPr>
              <a:t> API (Class/Interface)</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2" name="Shape 222"/>
          <p:cNvSpPr txBox="1">
            <a:spLocks noGrp="1"/>
          </p:cNvSpPr>
          <p:nvPr>
            <p:ph type="body" idx="1"/>
          </p:nvPr>
        </p:nvSpPr>
        <p:spPr>
          <a:xfrm>
            <a:off x="370432" y="1200963"/>
            <a:ext cx="2037600" cy="1499708"/>
          </a:xfrm>
          <a:prstGeom prst="rect">
            <a:avLst/>
          </a:prstGeom>
        </p:spPr>
        <p:txBody>
          <a:bodyPr lIns="91425" tIns="91425" rIns="91425" bIns="91425" anchor="t" anchorCtr="0">
            <a:noAutofit/>
          </a:bodyPr>
          <a:lstStyle/>
          <a:p>
            <a:pPr lvl="0">
              <a:buNone/>
            </a:pPr>
            <a:r>
              <a:rPr lang="en-US" b="1" u="sng" dirty="0" err="1">
                <a:hlinkClick r:id="rId3"/>
              </a:rPr>
              <a:t>UsbManager</a:t>
            </a:r>
            <a:endParaRPr lang="en-US" b="1" u="sng" dirty="0"/>
          </a:p>
          <a:p>
            <a:pPr lvl="0">
              <a:buNone/>
            </a:pPr>
            <a:r>
              <a:rPr lang="vi-VN" dirty="0"/>
              <a:t>Cho phép ứng dụng liệt kê và giao tiếp với các thiết bị USB được kết nối</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3" name="Shape 223"/>
          <p:cNvSpPr txBox="1">
            <a:spLocks noGrp="1"/>
          </p:cNvSpPr>
          <p:nvPr>
            <p:ph type="body" idx="2"/>
          </p:nvPr>
        </p:nvSpPr>
        <p:spPr>
          <a:xfrm>
            <a:off x="370432" y="2871087"/>
            <a:ext cx="2037600" cy="1286243"/>
          </a:xfrm>
          <a:prstGeom prst="rect">
            <a:avLst/>
          </a:prstGeom>
        </p:spPr>
        <p:txBody>
          <a:bodyPr lIns="91425" tIns="91425" rIns="91425" bIns="91425" anchor="t" anchorCtr="0">
            <a:noAutofit/>
          </a:bodyPr>
          <a:lstStyle/>
          <a:p>
            <a:pPr lvl="0">
              <a:buNone/>
            </a:pPr>
            <a:r>
              <a:rPr lang="en-US" b="1" u="sng" dirty="0" err="1">
                <a:hlinkClick r:id="rId4"/>
              </a:rPr>
              <a:t>UsbDevice</a:t>
            </a:r>
            <a:endParaRPr lang="en-US" b="1" u="sng" dirty="0"/>
          </a:p>
          <a:p>
            <a:pPr lvl="0">
              <a:buNone/>
            </a:pPr>
            <a:r>
              <a:rPr lang="vi-VN" dirty="0"/>
              <a:t>Đại diện cho một thiết bị được kết nối ở chế độ USB Host</a:t>
            </a:r>
            <a:endParaRPr lang="en" dirty="0">
              <a:latin typeface="Roboto Condensed" panose="020B0604020202020204" charset="0"/>
              <a:ea typeface="Roboto Condensed" panose="020B0604020202020204" charset="0"/>
              <a:cs typeface="Roboto Condensed" panose="020B0604020202020204" charset="0"/>
            </a:endParaRPr>
          </a:p>
        </p:txBody>
      </p:sp>
      <p:sp>
        <p:nvSpPr>
          <p:cNvPr id="224" name="Shape 224"/>
          <p:cNvSpPr txBox="1">
            <a:spLocks noGrp="1"/>
          </p:cNvSpPr>
          <p:nvPr>
            <p:ph type="body" idx="3"/>
          </p:nvPr>
        </p:nvSpPr>
        <p:spPr>
          <a:xfrm>
            <a:off x="2408032" y="788731"/>
            <a:ext cx="2037599" cy="1483682"/>
          </a:xfrm>
          <a:prstGeom prst="rect">
            <a:avLst/>
          </a:prstGeom>
        </p:spPr>
        <p:txBody>
          <a:bodyPr lIns="91425" tIns="91425" rIns="91425" bIns="91425" anchor="t" anchorCtr="0">
            <a:noAutofit/>
          </a:bodyPr>
          <a:lstStyle/>
          <a:p>
            <a:pPr lvl="0">
              <a:buNone/>
            </a:pPr>
            <a:r>
              <a:rPr lang="en-US" b="1" u="sng" dirty="0" err="1">
                <a:hlinkClick r:id="rId5"/>
              </a:rPr>
              <a:t>UsbAccessory</a:t>
            </a:r>
            <a:endParaRPr lang="en-US" b="1" u="sng" dirty="0"/>
          </a:p>
          <a:p>
            <a:pPr lvl="0">
              <a:buNone/>
            </a:pPr>
            <a:r>
              <a:rPr lang="vi-VN" dirty="0"/>
              <a:t>Đại diện cho một thiết bị được kết nối trong chế độ USB accessory (phụ kiện)</a:t>
            </a:r>
            <a:endParaRPr lang="en-US" u="sng" dirty="0"/>
          </a:p>
        </p:txBody>
      </p:sp>
      <p:sp>
        <p:nvSpPr>
          <p:cNvPr id="6" name="Shape 224">
            <a:extLst>
              <a:ext uri="{FF2B5EF4-FFF2-40B4-BE49-F238E27FC236}">
                <a16:creationId xmlns:a16="http://schemas.microsoft.com/office/drawing/2014/main" id="{19E5F8F9-6021-4FD5-BC7B-F44D34899F43}"/>
              </a:ext>
            </a:extLst>
          </p:cNvPr>
          <p:cNvSpPr txBox="1">
            <a:spLocks/>
          </p:cNvSpPr>
          <p:nvPr/>
        </p:nvSpPr>
        <p:spPr>
          <a:xfrm>
            <a:off x="2381759" y="2439818"/>
            <a:ext cx="2037599" cy="121019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6"/>
              </a:rPr>
              <a:t>UsbInterface</a:t>
            </a:r>
            <a:endParaRPr lang="en-US" b="1" u="sng" dirty="0"/>
          </a:p>
          <a:p>
            <a:pPr>
              <a:buNone/>
            </a:pPr>
            <a:r>
              <a:rPr lang="vi-VN" dirty="0"/>
              <a:t>Đại diện một interface trên đối tượng “UsbDevice” – thứ xác định một tập các chức năng và có một hoặc nhiều “</a:t>
            </a:r>
            <a:r>
              <a:rPr lang="en-US" dirty="0" err="1"/>
              <a:t>UsbEndPoints</a:t>
            </a:r>
            <a:r>
              <a:rPr lang="vi-VN" dirty="0"/>
              <a:t>” cho giao tiếp.</a:t>
            </a:r>
            <a:endParaRPr lang="vi-VN" dirty="0">
              <a:latin typeface="Roboto Condensed" panose="020B0604020202020204" charset="0"/>
              <a:ea typeface="Roboto Condensed" panose="020B0604020202020204" charset="0"/>
              <a:cs typeface="Roboto Condensed" panose="020B0604020202020204" charset="0"/>
            </a:endParaRPr>
          </a:p>
        </p:txBody>
      </p:sp>
      <p:sp>
        <p:nvSpPr>
          <p:cNvPr id="7" name="Shape 224">
            <a:extLst>
              <a:ext uri="{FF2B5EF4-FFF2-40B4-BE49-F238E27FC236}">
                <a16:creationId xmlns:a16="http://schemas.microsoft.com/office/drawing/2014/main" id="{BA347DD9-EC16-4FD9-A0DD-14C0218B9796}"/>
              </a:ext>
            </a:extLst>
          </p:cNvPr>
          <p:cNvSpPr txBox="1">
            <a:spLocks/>
          </p:cNvSpPr>
          <p:nvPr/>
        </p:nvSpPr>
        <p:spPr>
          <a:xfrm>
            <a:off x="4419358" y="892562"/>
            <a:ext cx="2037599" cy="10480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7"/>
              </a:rPr>
              <a:t>UsbEndpoint</a:t>
            </a:r>
            <a:endParaRPr lang="en-US" b="1" u="sng" dirty="0"/>
          </a:p>
          <a:p>
            <a:pPr>
              <a:buNone/>
            </a:pPr>
            <a:r>
              <a:rPr lang="vi-VN" dirty="0"/>
              <a:t>Đại diện cho một kênh giao tiếp cho một đối tượng “UsbInterface”  thông qua đó máy chủ  chuyển dữ liệu với thiết bị. Một giao diện có thể có một hoặc nhiều thiết bị đầu cuối, ví dụ endpoint đầu vào và ra cho phép giao tiếp 2 chiều.</a:t>
            </a:r>
            <a:endParaRPr lang="vi-VN" dirty="0">
              <a:latin typeface="Roboto Condensed" panose="020B0604020202020204" charset="0"/>
              <a:ea typeface="Roboto Condensed" panose="020B0604020202020204" charset="0"/>
              <a:cs typeface="Roboto Condensed" panose="020B0604020202020204" charset="0"/>
            </a:endParaRPr>
          </a:p>
        </p:txBody>
      </p:sp>
      <p:sp>
        <p:nvSpPr>
          <p:cNvPr id="9" name="Shape 224">
            <a:extLst>
              <a:ext uri="{FF2B5EF4-FFF2-40B4-BE49-F238E27FC236}">
                <a16:creationId xmlns:a16="http://schemas.microsoft.com/office/drawing/2014/main" id="{8350DB97-3746-4EB9-B12F-CAA8CBC47C3C}"/>
              </a:ext>
            </a:extLst>
          </p:cNvPr>
          <p:cNvSpPr txBox="1">
            <a:spLocks/>
          </p:cNvSpPr>
          <p:nvPr/>
        </p:nvSpPr>
        <p:spPr>
          <a:xfrm>
            <a:off x="6610818" y="1187633"/>
            <a:ext cx="2037599" cy="21695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None/>
            </a:pPr>
            <a:r>
              <a:rPr lang="en-US" b="1" u="sng" dirty="0" err="1">
                <a:hlinkClick r:id="rId8"/>
              </a:rPr>
              <a:t>UsbRequest</a:t>
            </a:r>
            <a:endParaRPr lang="en-US" b="1" u="sng" dirty="0"/>
          </a:p>
          <a:p>
            <a:pPr>
              <a:buNone/>
            </a:pPr>
            <a:r>
              <a:rPr lang="en-US" dirty="0" err="1"/>
              <a:t>Đại</a:t>
            </a:r>
            <a:r>
              <a:rPr lang="en-US" dirty="0"/>
              <a:t> </a:t>
            </a:r>
            <a:r>
              <a:rPr lang="en-US" dirty="0" err="1"/>
              <a:t>diện</a:t>
            </a:r>
            <a:r>
              <a:rPr lang="en-US" dirty="0"/>
              <a:t> </a:t>
            </a:r>
            <a:r>
              <a:rPr lang="en-US" dirty="0" err="1"/>
              <a:t>một</a:t>
            </a:r>
            <a:r>
              <a:rPr lang="en-US" dirty="0"/>
              <a:t> USB request packet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đọc</a:t>
            </a:r>
            <a:r>
              <a:rPr lang="en-US" dirty="0"/>
              <a:t> </a:t>
            </a:r>
            <a:r>
              <a:rPr lang="en-US" dirty="0" err="1"/>
              <a:t>và</a:t>
            </a:r>
            <a:r>
              <a:rPr lang="en-US" dirty="0"/>
              <a:t> </a:t>
            </a:r>
            <a:r>
              <a:rPr lang="en-US" dirty="0" err="1"/>
              <a:t>ghi</a:t>
            </a:r>
            <a:r>
              <a:rPr lang="en-US" dirty="0"/>
              <a:t> </a:t>
            </a:r>
            <a:r>
              <a:rPr lang="en-US" dirty="0" err="1"/>
              <a:t>dữ</a:t>
            </a:r>
            <a:r>
              <a:rPr lang="en-US" dirty="0"/>
              <a:t> </a:t>
            </a:r>
            <a:r>
              <a:rPr lang="en-US" dirty="0" err="1"/>
              <a:t>liệu</a:t>
            </a:r>
            <a:r>
              <a:rPr lang="en-US" dirty="0"/>
              <a:t> qua </a:t>
            </a:r>
            <a:r>
              <a:rPr lang="en-US" dirty="0" err="1"/>
              <a:t>một</a:t>
            </a:r>
            <a:r>
              <a:rPr lang="en-US" dirty="0"/>
              <a:t> "</a:t>
            </a:r>
            <a:r>
              <a:rPr lang="en-US" dirty="0" err="1"/>
              <a:t>UsbDeviceConnection</a:t>
            </a:r>
            <a:r>
              <a:rPr lang="en-US" dirty="0"/>
              <a:t>".</a:t>
            </a:r>
            <a:endParaRPr lang="vi-V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89797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92299" y="2571750"/>
            <a:ext cx="6661393" cy="819900"/>
          </a:xfrm>
          <a:prstGeom prst="rect">
            <a:avLst/>
          </a:prstGeom>
        </p:spPr>
        <p:txBody>
          <a:bodyPr lIns="91425" tIns="91425" rIns="91425" bIns="91425" anchor="ctr" anchorCtr="0">
            <a:noAutofit/>
          </a:bodyPr>
          <a:lstStyle/>
          <a:p>
            <a:pPr lvl="0">
              <a:buNone/>
            </a:pPr>
            <a:r>
              <a:rPr lang="en-US" sz="6600" dirty="0"/>
              <a:t>Bluetooth</a:t>
            </a:r>
            <a:endParaRPr lang="en" sz="6600" dirty="0"/>
          </a:p>
        </p:txBody>
      </p:sp>
    </p:spTree>
    <p:extLst>
      <p:ext uri="{BB962C8B-B14F-4D97-AF65-F5344CB8AC3E}">
        <p14:creationId xmlns:p14="http://schemas.microsoft.com/office/powerpoint/2010/main" val="99692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6847" y="350875"/>
            <a:ext cx="6653503" cy="680700"/>
          </a:xfrm>
          <a:prstGeom prst="rect">
            <a:avLst/>
          </a:prstGeom>
        </p:spPr>
        <p:txBody>
          <a:bodyPr lIns="91425" tIns="91425" rIns="91425" bIns="91425" anchor="b" anchorCtr="0">
            <a:noAutofit/>
          </a:bodyPr>
          <a:lstStyle/>
          <a:p>
            <a:pPr lvl="0" rtl="0">
              <a:spcBef>
                <a:spcPts val="0"/>
              </a:spcBef>
              <a:buNone/>
            </a:pPr>
            <a:r>
              <a:rPr lang="en-US" sz="3600" dirty="0">
                <a:latin typeface="Times New Roman" panose="02020603050405020304" pitchFamily="18" charset="0"/>
                <a:cs typeface="Times New Roman" panose="02020603050405020304" pitchFamily="18" charset="0"/>
              </a:rPr>
              <a:t>OUTLINE</a:t>
            </a:r>
            <a:endParaRPr lang="en" sz="36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4A24793-23BD-4B9D-BFE2-C5BC69812EF5}"/>
              </a:ext>
            </a:extLst>
          </p:cNvPr>
          <p:cNvSpPr>
            <a:spLocks noGrp="1"/>
          </p:cNvSpPr>
          <p:nvPr>
            <p:ph type="body" idx="1"/>
          </p:nvPr>
        </p:nvSpPr>
        <p:spPr>
          <a:xfrm>
            <a:off x="159555" y="1727825"/>
            <a:ext cx="5613923" cy="3064800"/>
          </a:xfrm>
        </p:spPr>
        <p:txBody>
          <a:bodyPr/>
          <a:lstStyle/>
          <a:p>
            <a:pPr marL="342900" indent="-342900">
              <a:buFont typeface="+mj-lt"/>
              <a:buAutoNum type="arabicPeriod"/>
            </a:pPr>
            <a:r>
              <a:rPr lang="en-US" sz="3200" dirty="0" err="1"/>
              <a:t>Tổng</a:t>
            </a:r>
            <a:r>
              <a:rPr lang="en-US" sz="3200" dirty="0"/>
              <a:t> </a:t>
            </a:r>
            <a:r>
              <a:rPr lang="en-US" sz="3200" dirty="0" err="1"/>
              <a:t>quan</a:t>
            </a:r>
            <a:r>
              <a:rPr lang="en-US" sz="3200" dirty="0"/>
              <a:t> </a:t>
            </a:r>
            <a:r>
              <a:rPr lang="en-US" sz="3200" dirty="0" err="1"/>
              <a:t>về</a:t>
            </a:r>
            <a:r>
              <a:rPr lang="en-US" sz="3200" dirty="0"/>
              <a:t> </a:t>
            </a:r>
            <a:r>
              <a:rPr lang="en-US" sz="3200" dirty="0" err="1"/>
              <a:t>các</a:t>
            </a:r>
            <a:r>
              <a:rPr lang="en-US" sz="3200" dirty="0"/>
              <a:t> </a:t>
            </a:r>
            <a:r>
              <a:rPr lang="en-US" sz="3200" dirty="0" err="1"/>
              <a:t>công</a:t>
            </a:r>
            <a:r>
              <a:rPr lang="en-US" sz="3200" dirty="0"/>
              <a:t> </a:t>
            </a:r>
            <a:r>
              <a:rPr lang="en-US" sz="3200" dirty="0" err="1"/>
              <a:t>nghệ</a:t>
            </a:r>
            <a:r>
              <a:rPr lang="en-US" sz="3200" dirty="0"/>
              <a:t> </a:t>
            </a:r>
            <a:r>
              <a:rPr lang="en-US" sz="3200" dirty="0" err="1"/>
              <a:t>kết</a:t>
            </a:r>
            <a:r>
              <a:rPr lang="en-US" sz="3200" dirty="0"/>
              <a:t> </a:t>
            </a:r>
            <a:r>
              <a:rPr lang="en-US" sz="3200" dirty="0" err="1"/>
              <a:t>nối</a:t>
            </a:r>
            <a:r>
              <a:rPr lang="en-US" sz="3200" dirty="0"/>
              <a:t> </a:t>
            </a:r>
            <a:r>
              <a:rPr lang="en-US" sz="3200" dirty="0" err="1"/>
              <a:t>trong</a:t>
            </a:r>
            <a:r>
              <a:rPr lang="en-US" sz="3200" dirty="0"/>
              <a:t> Android.</a:t>
            </a:r>
          </a:p>
          <a:p>
            <a:pPr marL="342900" indent="-342900">
              <a:buFont typeface="+mj-lt"/>
              <a:buAutoNum type="arabicPeriod"/>
            </a:pPr>
            <a:r>
              <a:rPr lang="en-US" sz="3200" dirty="0" err="1"/>
              <a:t>Giới</a:t>
            </a:r>
            <a:r>
              <a:rPr lang="en-US" sz="3200" dirty="0"/>
              <a:t> </a:t>
            </a:r>
            <a:r>
              <a:rPr lang="en-US" sz="3200" dirty="0" err="1"/>
              <a:t>thiệu</a:t>
            </a:r>
            <a:r>
              <a:rPr lang="en-US" sz="3200" dirty="0"/>
              <a:t> </a:t>
            </a:r>
            <a:r>
              <a:rPr lang="en-US" sz="3200" dirty="0" err="1"/>
              <a:t>Wifi</a:t>
            </a:r>
            <a:r>
              <a:rPr lang="en-US" sz="3200" dirty="0"/>
              <a:t> API, </a:t>
            </a:r>
            <a:r>
              <a:rPr lang="en-US" sz="3200" dirty="0" err="1"/>
              <a:t>Blutooth</a:t>
            </a:r>
            <a:r>
              <a:rPr lang="en-US" sz="3200" dirty="0"/>
              <a:t> API </a:t>
            </a:r>
            <a:r>
              <a:rPr lang="en-US" sz="3200" dirty="0" err="1"/>
              <a:t>trong</a:t>
            </a:r>
            <a:r>
              <a:rPr lang="en-US" sz="3200" dirty="0"/>
              <a:t> Android.</a:t>
            </a:r>
          </a:p>
          <a:p>
            <a:pPr marL="342900" indent="-342900">
              <a:buFont typeface="+mj-lt"/>
              <a:buAutoNum type="arabicPeriod"/>
            </a:pPr>
            <a:r>
              <a:rPr lang="en-US" sz="3200" dirty="0"/>
              <a:t>Demo </a:t>
            </a:r>
            <a:r>
              <a:rPr lang="en-US" sz="3200" dirty="0" err="1"/>
              <a:t>sử</a:t>
            </a:r>
            <a:r>
              <a:rPr lang="en-US" sz="3200" dirty="0"/>
              <a:t> </a:t>
            </a:r>
            <a:r>
              <a:rPr lang="en-US" sz="3200" dirty="0" err="1"/>
              <a:t>dụng</a:t>
            </a:r>
            <a:r>
              <a:rPr lang="en-US" sz="3200" dirty="0"/>
              <a:t> </a:t>
            </a:r>
            <a:r>
              <a:rPr lang="en-US" sz="3200" dirty="0" err="1"/>
              <a:t>Blutooth</a:t>
            </a:r>
            <a:r>
              <a:rPr lang="en-US" sz="3200" dirty="0"/>
              <a:t> API.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Khái</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niệm</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lvl="0" indent="-228600"/>
            <a:r>
              <a:rPr lang="en-US" dirty="0" err="1"/>
              <a:t>Công</a:t>
            </a:r>
            <a:r>
              <a:rPr lang="en-US" dirty="0"/>
              <a:t> </a:t>
            </a:r>
            <a:r>
              <a:rPr lang="en-US" dirty="0" err="1"/>
              <a:t>nghệ</a:t>
            </a:r>
            <a:r>
              <a:rPr lang="en-US" dirty="0"/>
              <a:t> Bluetooth </a:t>
            </a:r>
            <a:r>
              <a:rPr lang="en-US" dirty="0" err="1"/>
              <a:t>là</a:t>
            </a:r>
            <a:r>
              <a:rPr lang="en-US" dirty="0"/>
              <a:t> </a:t>
            </a:r>
            <a:r>
              <a:rPr lang="en-US" dirty="0" err="1"/>
              <a:t>công</a:t>
            </a:r>
            <a:r>
              <a:rPr lang="en-US" dirty="0"/>
              <a:t> </a:t>
            </a:r>
            <a:r>
              <a:rPr lang="en-US" dirty="0" err="1"/>
              <a:t>nghệ</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dây</a:t>
            </a:r>
            <a:r>
              <a:rPr lang="en-US" dirty="0"/>
              <a:t>. </a:t>
            </a:r>
          </a:p>
          <a:p>
            <a:pPr marL="457200" lvl="0" indent="-228600"/>
            <a:r>
              <a:rPr lang="en-US" dirty="0" err="1"/>
              <a:t>Lần</a:t>
            </a:r>
            <a:r>
              <a:rPr lang="en-US" dirty="0"/>
              <a:t> </a:t>
            </a:r>
            <a:r>
              <a:rPr lang="en-US" dirty="0" err="1"/>
              <a:t>đầu</a:t>
            </a:r>
            <a:r>
              <a:rPr lang="en-US" dirty="0"/>
              <a:t> </a:t>
            </a:r>
            <a:r>
              <a:rPr lang="en-US" dirty="0" err="1"/>
              <a:t>xuất</a:t>
            </a:r>
            <a:r>
              <a:rPr lang="en-US" dirty="0"/>
              <a:t> </a:t>
            </a:r>
            <a:r>
              <a:rPr lang="en-US" dirty="0" err="1"/>
              <a:t>hiện</a:t>
            </a:r>
            <a:r>
              <a:rPr lang="en-US" dirty="0"/>
              <a:t> </a:t>
            </a:r>
            <a:r>
              <a:rPr lang="en-US" dirty="0" err="1"/>
              <a:t>vào</a:t>
            </a:r>
            <a:r>
              <a:rPr lang="en-US" dirty="0"/>
              <a:t> </a:t>
            </a:r>
            <a:r>
              <a:rPr lang="en-US" dirty="0" err="1"/>
              <a:t>năm</a:t>
            </a:r>
            <a:r>
              <a:rPr lang="en-US" dirty="0"/>
              <a:t> 1994 </a:t>
            </a:r>
            <a:r>
              <a:rPr lang="en-US" dirty="0" err="1"/>
              <a:t>bởi</a:t>
            </a:r>
            <a:r>
              <a:rPr lang="en-US" dirty="0"/>
              <a:t> </a:t>
            </a:r>
            <a:r>
              <a:rPr lang="en-US" dirty="0" err="1"/>
              <a:t>hãng</a:t>
            </a:r>
            <a:r>
              <a:rPr lang="en-US" dirty="0"/>
              <a:t> </a:t>
            </a:r>
            <a:r>
              <a:rPr lang="en-US" dirty="0" err="1"/>
              <a:t>điện</a:t>
            </a:r>
            <a:r>
              <a:rPr lang="en-US" dirty="0"/>
              <a:t> </a:t>
            </a:r>
            <a:r>
              <a:rPr lang="en-US" dirty="0" err="1"/>
              <a:t>tử</a:t>
            </a:r>
            <a:r>
              <a:rPr lang="en-US" dirty="0"/>
              <a:t> </a:t>
            </a:r>
            <a:r>
              <a:rPr lang="en-US" dirty="0" err="1"/>
              <a:t>viễn</a:t>
            </a:r>
            <a:r>
              <a:rPr lang="en-US" dirty="0"/>
              <a:t> </a:t>
            </a:r>
            <a:r>
              <a:rPr lang="en-US" dirty="0" err="1"/>
              <a:t>thông</a:t>
            </a:r>
            <a:r>
              <a:rPr lang="en-US" dirty="0"/>
              <a:t> Ericsson. </a:t>
            </a:r>
          </a:p>
          <a:p>
            <a:pPr marL="457200" lvl="0" indent="-228600"/>
            <a:r>
              <a:rPr lang="en-US" dirty="0"/>
              <a:t>Hai </a:t>
            </a:r>
            <a:r>
              <a:rPr lang="en-US" dirty="0" err="1"/>
              <a:t>thiết</a:t>
            </a:r>
            <a:r>
              <a:rPr lang="en-US" dirty="0"/>
              <a:t> </a:t>
            </a:r>
            <a:r>
              <a:rPr lang="en-US" dirty="0" err="1"/>
              <a:t>bị</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việc</a:t>
            </a:r>
            <a:r>
              <a:rPr lang="en-US" dirty="0"/>
              <a:t> </a:t>
            </a:r>
            <a:r>
              <a:rPr lang="en-US" dirty="0" err="1"/>
              <a:t>xác</a:t>
            </a:r>
            <a:r>
              <a:rPr lang="en-US" dirty="0"/>
              <a:t> </a:t>
            </a:r>
            <a:r>
              <a:rPr lang="en-US" dirty="0" err="1"/>
              <a:t>nhận</a:t>
            </a:r>
            <a:r>
              <a:rPr lang="en-US" dirty="0"/>
              <a:t> </a:t>
            </a:r>
            <a:r>
              <a:rPr lang="en-US" dirty="0" err="1"/>
              <a:t>kết</a:t>
            </a:r>
            <a:r>
              <a:rPr lang="en-US" dirty="0"/>
              <a:t> </a:t>
            </a:r>
            <a:r>
              <a:rPr lang="en-US" dirty="0" err="1"/>
              <a:t>nối</a:t>
            </a:r>
            <a:r>
              <a:rPr lang="en-US" dirty="0"/>
              <a:t> </a:t>
            </a:r>
            <a:r>
              <a:rPr lang="en-US" dirty="0" err="1"/>
              <a:t>của</a:t>
            </a:r>
            <a:r>
              <a:rPr lang="en-US" dirty="0"/>
              <a:t> </a:t>
            </a:r>
            <a:r>
              <a:rPr lang="en-US" dirty="0" err="1"/>
              <a:t>bên</a:t>
            </a:r>
            <a:r>
              <a:rPr lang="en-US" dirty="0"/>
              <a:t> </a:t>
            </a:r>
            <a:r>
              <a:rPr lang="en-US" dirty="0" err="1"/>
              <a:t>gửi</a:t>
            </a:r>
            <a:r>
              <a:rPr lang="en-US" dirty="0"/>
              <a:t> </a:t>
            </a:r>
            <a:r>
              <a:rPr lang="en-US" dirty="0" err="1"/>
              <a:t>cho</a:t>
            </a:r>
            <a:r>
              <a:rPr lang="en-US" dirty="0"/>
              <a:t> </a:t>
            </a:r>
            <a:r>
              <a:rPr lang="en-US" dirty="0" err="1"/>
              <a:t>bên</a:t>
            </a:r>
            <a:r>
              <a:rPr lang="en-US" dirty="0"/>
              <a:t> </a:t>
            </a:r>
            <a:r>
              <a:rPr lang="en-US" dirty="0" err="1"/>
              <a:t>nhận</a:t>
            </a:r>
            <a:r>
              <a:rPr lang="en-US" dirty="0"/>
              <a:t> </a:t>
            </a:r>
            <a:r>
              <a:rPr lang="en-US" dirty="0" err="1"/>
              <a:t>thông</a:t>
            </a:r>
            <a:r>
              <a:rPr lang="en-US" dirty="0"/>
              <a:t> qua </a:t>
            </a:r>
            <a:r>
              <a:rPr lang="en-US" dirty="0" err="1"/>
              <a:t>một</a:t>
            </a:r>
            <a:r>
              <a:rPr lang="en-US" dirty="0"/>
              <a:t> </a:t>
            </a:r>
            <a:r>
              <a:rPr lang="en-US" dirty="0" err="1"/>
              <a:t>mã</a:t>
            </a:r>
            <a:r>
              <a:rPr lang="en-US" dirty="0"/>
              <a:t> </a:t>
            </a:r>
            <a:r>
              <a:rPr lang="en-US" dirty="0" err="1"/>
              <a:t>được</a:t>
            </a:r>
            <a:r>
              <a:rPr lang="en-US" dirty="0"/>
              <a:t> </a:t>
            </a:r>
            <a:r>
              <a:rPr lang="en-US" dirty="0" err="1"/>
              <a:t>quyền</a:t>
            </a:r>
            <a:r>
              <a:rPr lang="en-US" dirty="0"/>
              <a:t> </a:t>
            </a:r>
            <a:r>
              <a:rPr lang="en-US" dirty="0" err="1"/>
              <a:t>đi</a:t>
            </a:r>
            <a:r>
              <a:rPr lang="en-US" dirty="0"/>
              <a:t> </a:t>
            </a:r>
            <a:r>
              <a:rPr lang="en-US" dirty="0" err="1"/>
              <a:t>thì</a:t>
            </a:r>
            <a:r>
              <a:rPr lang="en-US" dirty="0"/>
              <a:t> </a:t>
            </a:r>
            <a:r>
              <a:rPr lang="en-US" dirty="0" err="1"/>
              <a:t>hai</a:t>
            </a:r>
            <a:r>
              <a:rPr lang="en-US" dirty="0"/>
              <a:t> </a:t>
            </a:r>
            <a:r>
              <a:rPr lang="en-US" dirty="0" err="1"/>
              <a:t>thiết</a:t>
            </a:r>
            <a:r>
              <a:rPr lang="en-US" dirty="0"/>
              <a:t> </a:t>
            </a:r>
            <a:r>
              <a:rPr lang="en-US" dirty="0" err="1"/>
              <a:t>bị</a:t>
            </a:r>
            <a:r>
              <a:rPr lang="en-US" dirty="0"/>
              <a:t> </a:t>
            </a:r>
            <a:r>
              <a:rPr lang="en-US" dirty="0" err="1"/>
              <a:t>mới</a:t>
            </a:r>
            <a:r>
              <a:rPr lang="en-US" dirty="0"/>
              <a:t> </a:t>
            </a:r>
            <a:r>
              <a:rPr lang="en-US" dirty="0" err="1"/>
              <a:t>được</a:t>
            </a:r>
            <a:r>
              <a:rPr lang="en-US" dirty="0"/>
              <a:t> </a:t>
            </a:r>
            <a:r>
              <a:rPr lang="en-US" dirty="0" err="1"/>
              <a:t>ghép</a:t>
            </a:r>
            <a:r>
              <a:rPr lang="en-US" dirty="0"/>
              <a:t> </a:t>
            </a:r>
            <a:r>
              <a:rPr lang="en-US" dirty="0" err="1"/>
              <a:t>nối</a:t>
            </a:r>
            <a:r>
              <a:rPr lang="en-US" dirty="0"/>
              <a:t> </a:t>
            </a:r>
            <a:r>
              <a:rPr lang="en-US" dirty="0" err="1"/>
              <a:t>với</a:t>
            </a:r>
            <a:r>
              <a:rPr lang="en-US" dirty="0"/>
              <a:t> </a:t>
            </a:r>
            <a:r>
              <a:rPr lang="en-US" dirty="0" err="1"/>
              <a:t>nhau</a:t>
            </a:r>
            <a:r>
              <a:rPr lang="en-US" dirty="0"/>
              <a:t>.</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7317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Các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phiên</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bản</a:t>
            </a:r>
            <a:r>
              <a:rPr lang="en-US" dirty="0">
                <a:latin typeface="Roboto Condensed" panose="020B0604020202020204" charset="0"/>
                <a:ea typeface="Roboto Condensed" panose="020B0604020202020204" charset="0"/>
                <a:cs typeface="Roboto Condensed" panose="020B0604020202020204" charset="0"/>
              </a:rPr>
              <a:t> </a:t>
            </a: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2943732"/>
          </a:xfrm>
          <a:prstGeom prst="rect">
            <a:avLst/>
          </a:prstGeom>
        </p:spPr>
        <p:txBody>
          <a:bodyPr lIns="91425" tIns="91425" rIns="91425" bIns="91425" anchor="t" anchorCtr="0">
            <a:noAutofit/>
          </a:bodyPr>
          <a:lstStyle/>
          <a:p>
            <a:pPr marL="457200" lvl="0" indent="-228600"/>
            <a:r>
              <a:rPr lang="en-US" dirty="0"/>
              <a:t>Bluetooth 1.0</a:t>
            </a:r>
          </a:p>
          <a:p>
            <a:pPr marL="457200" lvl="0" indent="-228600"/>
            <a:r>
              <a:rPr lang="en-US" dirty="0"/>
              <a:t>Bluetooth 1.2</a:t>
            </a:r>
          </a:p>
          <a:p>
            <a:pPr marL="457200" lvl="0" indent="-228600"/>
            <a:r>
              <a:rPr lang="en-US" dirty="0"/>
              <a:t>Bluetooth 2.0+EDR (enhanced data rate)</a:t>
            </a:r>
          </a:p>
          <a:p>
            <a:pPr marL="457200" lvl="0" indent="-228600"/>
            <a:r>
              <a:rPr lang="en-US" dirty="0"/>
              <a:t>Bluetooth 2.1+EDR (enhanced data rate)</a:t>
            </a:r>
          </a:p>
          <a:p>
            <a:pPr marL="457200" lvl="0" indent="-228600"/>
            <a:r>
              <a:rPr lang="en-US" dirty="0"/>
              <a:t>Bluetooth 3.0 HS (high speed)</a:t>
            </a:r>
          </a:p>
          <a:p>
            <a:pPr marL="457200" lvl="0" indent="-228600"/>
            <a:r>
              <a:rPr lang="en-US" dirty="0"/>
              <a:t>Bluetooth 4.0 + LE</a:t>
            </a:r>
          </a:p>
          <a:p>
            <a:pPr marL="457200" lvl="0" indent="-228600"/>
            <a:r>
              <a:rPr lang="en-US" dirty="0"/>
              <a:t>Bluetooth 4.1</a:t>
            </a:r>
          </a:p>
          <a:p>
            <a:pPr marL="457200" lvl="0" indent="-228600"/>
            <a:r>
              <a:rPr lang="en-US" dirty="0"/>
              <a:t>Bluetooth 4.2</a:t>
            </a:r>
          </a:p>
          <a:p>
            <a:pPr marL="457200" lvl="0" indent="-228600"/>
            <a:r>
              <a:rPr lang="en-US" dirty="0"/>
              <a:t>Bluetooth 5</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939707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Ứng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dụng</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901740"/>
          </a:xfrm>
          <a:prstGeom prst="rect">
            <a:avLst/>
          </a:prstGeom>
        </p:spPr>
        <p:txBody>
          <a:bodyPr lIns="91425" tIns="91425" rIns="91425" bIns="91425" anchor="t" anchorCtr="0">
            <a:noAutofit/>
          </a:bodyPr>
          <a:lstStyle/>
          <a:p>
            <a:pPr marL="457200" lvl="0" indent="-228600"/>
            <a:r>
              <a:rPr lang="en-US" dirty="0" err="1"/>
              <a:t>Truyền</a:t>
            </a:r>
            <a:r>
              <a:rPr lang="en-US" dirty="0"/>
              <a:t> </a:t>
            </a:r>
            <a:r>
              <a:rPr lang="en-US" dirty="0" err="1"/>
              <a:t>dữ</a:t>
            </a:r>
            <a:r>
              <a:rPr lang="en-US" dirty="0"/>
              <a:t> </a:t>
            </a:r>
            <a:r>
              <a:rPr lang="en-US" dirty="0" err="1"/>
              <a:t>liệu</a:t>
            </a:r>
            <a:r>
              <a:rPr lang="en-US" dirty="0"/>
              <a:t> </a:t>
            </a:r>
            <a:r>
              <a:rPr lang="en-US" dirty="0" err="1"/>
              <a:t>giữa</a:t>
            </a:r>
            <a:r>
              <a:rPr lang="en-US" dirty="0"/>
              <a:t> </a:t>
            </a:r>
            <a:r>
              <a:rPr lang="en-US" dirty="0" err="1"/>
              <a:t>hai</a:t>
            </a:r>
            <a:r>
              <a:rPr lang="en-US" dirty="0"/>
              <a:t> </a:t>
            </a:r>
            <a:r>
              <a:rPr lang="en-US" dirty="0" err="1"/>
              <a:t>thiết</a:t>
            </a:r>
            <a:r>
              <a:rPr lang="en-US" dirty="0"/>
              <a:t> </a:t>
            </a:r>
            <a:r>
              <a:rPr lang="en-US" dirty="0" err="1"/>
              <a:t>bị</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điều</a:t>
            </a:r>
            <a:r>
              <a:rPr lang="en-US" dirty="0"/>
              <a:t> </a:t>
            </a:r>
            <a:r>
              <a:rPr lang="en-US" dirty="0" err="1"/>
              <a:t>khiển</a:t>
            </a:r>
            <a:r>
              <a:rPr lang="en-US" dirty="0"/>
              <a:t>, game </a:t>
            </a:r>
            <a:r>
              <a:rPr lang="en-US" dirty="0" err="1"/>
              <a:t>Blutooth</a:t>
            </a:r>
            <a:r>
              <a:rPr lang="en-US" dirty="0"/>
              <a:t>, …) </a:t>
            </a:r>
          </a:p>
          <a:p>
            <a:pPr marL="457200" indent="-228600"/>
            <a:r>
              <a:rPr lang="en-US" dirty="0"/>
              <a:t>Tai </a:t>
            </a:r>
            <a:r>
              <a:rPr lang="en-US" dirty="0" err="1"/>
              <a:t>nghe</a:t>
            </a:r>
            <a:r>
              <a:rPr lang="en-US" dirty="0"/>
              <a:t> </a:t>
            </a:r>
            <a:r>
              <a:rPr lang="en-US" dirty="0" err="1"/>
              <a:t>không</a:t>
            </a:r>
            <a:r>
              <a:rPr lang="en-US" dirty="0"/>
              <a:t> </a:t>
            </a:r>
            <a:r>
              <a:rPr lang="en-US" dirty="0" err="1"/>
              <a:t>dây</a:t>
            </a:r>
            <a:r>
              <a:rPr lang="en-US" dirty="0"/>
              <a:t>.</a:t>
            </a:r>
          </a:p>
          <a:p>
            <a:pPr marL="457200" lvl="0" indent="-228600"/>
            <a:r>
              <a:rPr lang="en-US" dirty="0"/>
              <a:t>NFC</a:t>
            </a:r>
          </a:p>
        </p:txBody>
      </p:sp>
    </p:spTree>
    <p:extLst>
      <p:ext uri="{BB962C8B-B14F-4D97-AF65-F5344CB8AC3E}">
        <p14:creationId xmlns:p14="http://schemas.microsoft.com/office/powerpoint/2010/main" val="1897289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Ưu</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901740"/>
          </a:xfrm>
          <a:prstGeom prst="rect">
            <a:avLst/>
          </a:prstGeom>
        </p:spPr>
        <p:txBody>
          <a:bodyPr lIns="91425" tIns="91425" rIns="91425" bIns="91425" anchor="t" anchorCtr="0">
            <a:noAutofit/>
          </a:bodyPr>
          <a:lstStyle/>
          <a:p>
            <a:pPr marL="457200" indent="-228600"/>
            <a:r>
              <a:rPr lang="en-US" dirty="0" err="1"/>
              <a:t>Kết</a:t>
            </a:r>
            <a:r>
              <a:rPr lang="en-US" dirty="0"/>
              <a:t> </a:t>
            </a:r>
            <a:r>
              <a:rPr lang="en-US" dirty="0" err="1"/>
              <a:t>nối</a:t>
            </a:r>
            <a:r>
              <a:rPr lang="en-US" dirty="0"/>
              <a:t> </a:t>
            </a:r>
            <a:r>
              <a:rPr lang="en-US" dirty="0" err="1"/>
              <a:t>đơn</a:t>
            </a:r>
            <a:r>
              <a:rPr lang="en-US" dirty="0"/>
              <a:t> </a:t>
            </a:r>
            <a:r>
              <a:rPr lang="en-US" dirty="0" err="1"/>
              <a:t>giản</a:t>
            </a:r>
            <a:endParaRPr lang="en-US" dirty="0"/>
          </a:p>
          <a:p>
            <a:pPr marL="457200" indent="-228600"/>
            <a:r>
              <a:rPr lang="en-US" dirty="0"/>
              <a:t>Chi </a:t>
            </a:r>
            <a:r>
              <a:rPr lang="en-US" dirty="0" err="1"/>
              <a:t>phí</a:t>
            </a:r>
            <a:r>
              <a:rPr lang="en-US" dirty="0"/>
              <a:t> </a:t>
            </a:r>
            <a:r>
              <a:rPr lang="en-US" dirty="0" err="1"/>
              <a:t>thấp</a:t>
            </a:r>
            <a:endParaRPr lang="en-US" dirty="0"/>
          </a:p>
          <a:p>
            <a:pPr marL="457200" indent="-228600"/>
            <a:r>
              <a:rPr lang="en-US" dirty="0" err="1"/>
              <a:t>Tiêu</a:t>
            </a:r>
            <a:r>
              <a:rPr lang="en-US" dirty="0"/>
              <a:t> </a:t>
            </a:r>
            <a:r>
              <a:rPr lang="en-US" dirty="0" err="1"/>
              <a:t>thụ</a:t>
            </a:r>
            <a:r>
              <a:rPr lang="en-US" dirty="0"/>
              <a:t> </a:t>
            </a:r>
            <a:r>
              <a:rPr lang="en-US" dirty="0" err="1"/>
              <a:t>lượng</a:t>
            </a:r>
            <a:r>
              <a:rPr lang="en-US" dirty="0"/>
              <a:t> </a:t>
            </a:r>
            <a:r>
              <a:rPr lang="en-US" dirty="0" err="1"/>
              <a:t>điện</a:t>
            </a:r>
            <a:r>
              <a:rPr lang="en-US" dirty="0"/>
              <a:t> </a:t>
            </a:r>
            <a:r>
              <a:rPr lang="en-US" dirty="0" err="1"/>
              <a:t>thấp</a:t>
            </a:r>
            <a:r>
              <a:rPr lang="en-US" dirty="0"/>
              <a:t> (</a:t>
            </a:r>
            <a:r>
              <a:rPr lang="en-US" dirty="0" err="1"/>
              <a:t>Phiên</a:t>
            </a:r>
            <a:r>
              <a:rPr lang="en-US" dirty="0"/>
              <a:t> </a:t>
            </a:r>
            <a:r>
              <a:rPr lang="en-US" dirty="0" err="1"/>
              <a:t>bản</a:t>
            </a:r>
            <a:r>
              <a:rPr lang="en-US" dirty="0"/>
              <a:t> </a:t>
            </a:r>
            <a:r>
              <a:rPr lang="en-US" dirty="0" err="1"/>
              <a:t>mới</a:t>
            </a:r>
            <a:r>
              <a:rPr lang="en-US" dirty="0"/>
              <a:t>)</a:t>
            </a:r>
          </a:p>
        </p:txBody>
      </p:sp>
    </p:spTree>
    <p:extLst>
      <p:ext uri="{BB962C8B-B14F-4D97-AF65-F5344CB8AC3E}">
        <p14:creationId xmlns:p14="http://schemas.microsoft.com/office/powerpoint/2010/main" val="141391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a:latin typeface="Roboto Condensed" panose="020B0604020202020204" charset="0"/>
                <a:ea typeface="Roboto Condensed" panose="020B0604020202020204" charset="0"/>
                <a:cs typeface="Roboto Condensed" panose="020B0604020202020204" charset="0"/>
              </a:rPr>
              <a:t>Nh</a:t>
            </a:r>
            <a:r>
              <a:rPr lang="vi-VN" dirty="0">
                <a:latin typeface="Roboto Condensed" panose="020B0604020202020204" charset="0"/>
                <a:ea typeface="Roboto Condensed" panose="020B0604020202020204" charset="0"/>
                <a:cs typeface="Roboto Condensed" panose="020B0604020202020204" charset="0"/>
              </a:rPr>
              <a:t>ư</a:t>
            </a:r>
            <a:r>
              <a:rPr lang="en-US" dirty="0" err="1">
                <a:latin typeface="Roboto Condensed" panose="020B0604020202020204" charset="0"/>
                <a:ea typeface="Roboto Condensed" panose="020B0604020202020204" charset="0"/>
                <a:cs typeface="Roboto Condensed" panose="020B0604020202020204" charset="0"/>
              </a:rPr>
              <a:t>ợc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189359"/>
          </a:xfrm>
          <a:prstGeom prst="rect">
            <a:avLst/>
          </a:prstGeom>
        </p:spPr>
        <p:txBody>
          <a:bodyPr lIns="91425" tIns="91425" rIns="91425" bIns="91425" anchor="t" anchorCtr="0">
            <a:noAutofit/>
          </a:bodyPr>
          <a:lstStyle/>
          <a:p>
            <a:pPr marL="457200" indent="-228600"/>
            <a:r>
              <a:rPr lang="en-US" dirty="0" err="1"/>
              <a:t>Bảo</a:t>
            </a:r>
            <a:r>
              <a:rPr lang="en-US" dirty="0"/>
              <a:t> </a:t>
            </a:r>
            <a:r>
              <a:rPr lang="en-US" dirty="0" err="1"/>
              <a:t>mật</a:t>
            </a:r>
            <a:r>
              <a:rPr lang="en-US" dirty="0"/>
              <a:t> </a:t>
            </a:r>
            <a:r>
              <a:rPr lang="en-US" dirty="0" err="1"/>
              <a:t>không</a:t>
            </a:r>
            <a:r>
              <a:rPr lang="en-US" dirty="0"/>
              <a:t> </a:t>
            </a:r>
            <a:r>
              <a:rPr lang="en-US" dirty="0" err="1"/>
              <a:t>tốt</a:t>
            </a:r>
            <a:endParaRPr lang="en-US" dirty="0"/>
          </a:p>
          <a:p>
            <a:pPr marL="457200" indent="-228600"/>
            <a:r>
              <a:rPr lang="en-US" dirty="0" err="1"/>
              <a:t>Băng</a:t>
            </a:r>
            <a:r>
              <a:rPr lang="en-US" dirty="0"/>
              <a:t> </a:t>
            </a:r>
            <a:r>
              <a:rPr lang="en-US" dirty="0" err="1"/>
              <a:t>thông</a:t>
            </a:r>
            <a:r>
              <a:rPr lang="en-US" dirty="0"/>
              <a:t> </a:t>
            </a:r>
            <a:r>
              <a:rPr lang="en-US" dirty="0" err="1"/>
              <a:t>thấp</a:t>
            </a:r>
            <a:r>
              <a:rPr lang="en-US" dirty="0"/>
              <a:t> </a:t>
            </a:r>
            <a:r>
              <a:rPr lang="en-US" dirty="0" err="1"/>
              <a:t>hơn</a:t>
            </a:r>
            <a:r>
              <a:rPr lang="en-US" dirty="0"/>
              <a:t> so </a:t>
            </a:r>
            <a:r>
              <a:rPr lang="en-US" dirty="0" err="1"/>
              <a:t>với</a:t>
            </a:r>
            <a:r>
              <a:rPr lang="en-US" dirty="0"/>
              <a:t> </a:t>
            </a:r>
            <a:r>
              <a:rPr lang="en-US" dirty="0" err="1"/>
              <a:t>Wifi</a:t>
            </a:r>
            <a:r>
              <a:rPr lang="en-US" dirty="0"/>
              <a:t>.</a:t>
            </a:r>
          </a:p>
        </p:txBody>
      </p:sp>
    </p:spTree>
    <p:extLst>
      <p:ext uri="{BB962C8B-B14F-4D97-AF65-F5344CB8AC3E}">
        <p14:creationId xmlns:p14="http://schemas.microsoft.com/office/powerpoint/2010/main" val="26893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a:latin typeface="Roboto Condensed" panose="020B0604020202020204" charset="0"/>
                <a:ea typeface="Roboto Condensed" panose="020B0604020202020204" charset="0"/>
                <a:cs typeface="Roboto Condensed" panose="020B0604020202020204" charset="0"/>
              </a:rPr>
              <a:t>Bluetooth API </a:t>
            </a:r>
            <a:r>
              <a:rPr lang="en-US" dirty="0" err="1">
                <a:latin typeface="Roboto Condensed" panose="020B0604020202020204" charset="0"/>
                <a:ea typeface="Roboto Condensed" panose="020B0604020202020204" charset="0"/>
                <a:cs typeface="Roboto Condensed" panose="020B0604020202020204" charset="0"/>
              </a:rPr>
              <a:t>trong</a:t>
            </a:r>
            <a:r>
              <a:rPr lang="en-US" dirty="0">
                <a:latin typeface="Roboto Condensed" panose="020B0604020202020204" charset="0"/>
                <a:ea typeface="Roboto Condensed" panose="020B0604020202020204" charset="0"/>
                <a:cs typeface="Roboto Condensed" panose="020B0604020202020204" charset="0"/>
              </a:rPr>
              <a:t> Android.</a:t>
            </a: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4" y="1777125"/>
            <a:ext cx="6326305" cy="1189359"/>
          </a:xfrm>
          <a:prstGeom prst="rect">
            <a:avLst/>
          </a:prstGeom>
        </p:spPr>
        <p:txBody>
          <a:bodyPr lIns="91425" tIns="91425" rIns="91425" bIns="91425" anchor="t" anchorCtr="0">
            <a:noAutofit/>
          </a:bodyPr>
          <a:lstStyle/>
          <a:p>
            <a:pPr marL="228600">
              <a:buNone/>
            </a:pPr>
            <a:r>
              <a:rPr lang="en-US" dirty="0" err="1"/>
              <a:t>Các</a:t>
            </a:r>
            <a:r>
              <a:rPr lang="en-US" dirty="0"/>
              <a:t> </a:t>
            </a:r>
            <a:r>
              <a:rPr lang="en-US" dirty="0" err="1"/>
              <a:t>thiết</a:t>
            </a:r>
            <a:r>
              <a:rPr lang="en-US" dirty="0"/>
              <a:t> </a:t>
            </a:r>
            <a:r>
              <a:rPr lang="en-US" dirty="0" err="1"/>
              <a:t>bị</a:t>
            </a:r>
            <a:r>
              <a:rPr lang="en-US" dirty="0"/>
              <a:t> di </a:t>
            </a:r>
            <a:r>
              <a:rPr lang="en-US" dirty="0" err="1"/>
              <a:t>dộng</a:t>
            </a:r>
            <a:r>
              <a:rPr lang="en-US" dirty="0"/>
              <a:t> </a:t>
            </a:r>
            <a:r>
              <a:rPr lang="en-US" dirty="0" err="1"/>
              <a:t>đa</a:t>
            </a:r>
            <a:r>
              <a:rPr lang="en-US" dirty="0"/>
              <a:t> </a:t>
            </a:r>
            <a:r>
              <a:rPr lang="en-US" dirty="0" err="1"/>
              <a:t>số</a:t>
            </a:r>
            <a:r>
              <a:rPr lang="en-US" dirty="0"/>
              <a:t> </a:t>
            </a:r>
            <a:r>
              <a:rPr lang="en-US" dirty="0" err="1"/>
              <a:t>điều</a:t>
            </a:r>
            <a:r>
              <a:rPr lang="en-US" dirty="0"/>
              <a:t> </a:t>
            </a:r>
            <a:r>
              <a:rPr lang="en-US" dirty="0" err="1"/>
              <a:t>trang</a:t>
            </a:r>
            <a:r>
              <a:rPr lang="en-US" dirty="0"/>
              <a:t> </a:t>
            </a:r>
            <a:r>
              <a:rPr lang="en-US" dirty="0" err="1"/>
              <a:t>bị</a:t>
            </a:r>
            <a:r>
              <a:rPr lang="en-US" dirty="0"/>
              <a:t> </a:t>
            </a:r>
            <a:r>
              <a:rPr lang="en-US" dirty="0" err="1"/>
              <a:t>công</a:t>
            </a:r>
            <a:r>
              <a:rPr lang="en-US" dirty="0"/>
              <a:t> </a:t>
            </a:r>
            <a:r>
              <a:rPr lang="en-US" dirty="0" err="1"/>
              <a:t>nghệ</a:t>
            </a:r>
            <a:r>
              <a:rPr lang="en-US" dirty="0"/>
              <a:t> Bluetooth, </a:t>
            </a:r>
            <a:r>
              <a:rPr lang="en-US" dirty="0" err="1"/>
              <a:t>đặc</a:t>
            </a:r>
            <a:r>
              <a:rPr lang="en-US" dirty="0"/>
              <a:t> </a:t>
            </a:r>
            <a:r>
              <a:rPr lang="en-US" dirty="0" err="1"/>
              <a:t>biệt</a:t>
            </a:r>
            <a:r>
              <a:rPr lang="en-US" dirty="0"/>
              <a:t> </a:t>
            </a:r>
            <a:r>
              <a:rPr lang="en-US" dirty="0" err="1"/>
              <a:t>là</a:t>
            </a:r>
            <a:r>
              <a:rPr lang="en-US" dirty="0"/>
              <a:t> </a:t>
            </a:r>
            <a:r>
              <a:rPr lang="en-US" dirty="0" err="1"/>
              <a:t>các</a:t>
            </a:r>
            <a:r>
              <a:rPr lang="en-US" dirty="0"/>
              <a:t> </a:t>
            </a:r>
            <a:r>
              <a:rPr lang="en-US" dirty="0" err="1"/>
              <a:t>thiết</a:t>
            </a:r>
            <a:r>
              <a:rPr lang="en-US" dirty="0"/>
              <a:t> </a:t>
            </a:r>
            <a:r>
              <a:rPr lang="en-US" dirty="0" err="1"/>
              <a:t>bị</a:t>
            </a:r>
            <a:r>
              <a:rPr lang="en-US" dirty="0"/>
              <a:t> Android. Android </a:t>
            </a:r>
            <a:r>
              <a:rPr lang="en-US" dirty="0" err="1"/>
              <a:t>cung</a:t>
            </a:r>
            <a:r>
              <a:rPr lang="en-US" dirty="0"/>
              <a:t> </a:t>
            </a:r>
            <a:r>
              <a:rPr lang="en-US" dirty="0" err="1"/>
              <a:t>cấp</a:t>
            </a:r>
            <a:r>
              <a:rPr lang="en-US" dirty="0"/>
              <a:t> </a:t>
            </a:r>
            <a:r>
              <a:rPr lang="en-US" dirty="0" err="1"/>
              <a:t>cho</a:t>
            </a:r>
            <a:r>
              <a:rPr lang="en-US" dirty="0"/>
              <a:t> </a:t>
            </a:r>
            <a:r>
              <a:rPr lang="en-US" dirty="0" err="1"/>
              <a:t>chúng</a:t>
            </a:r>
            <a:r>
              <a:rPr lang="en-US" dirty="0"/>
              <a:t> ta Bluetooth API  </a:t>
            </a:r>
            <a:r>
              <a:rPr lang="en-US" dirty="0" err="1"/>
              <a:t>để</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số</a:t>
            </a:r>
            <a:r>
              <a:rPr lang="en-US" dirty="0"/>
              <a:t> </a:t>
            </a:r>
            <a:r>
              <a:rPr lang="en-US" dirty="0" err="1"/>
              <a:t>nhiệm</a:t>
            </a:r>
            <a:r>
              <a:rPr lang="en-US" dirty="0"/>
              <a:t> </a:t>
            </a:r>
            <a:r>
              <a:rPr lang="en-US" dirty="0" err="1"/>
              <a:t>vụ</a:t>
            </a:r>
            <a:r>
              <a:rPr lang="en-US" dirty="0"/>
              <a:t> </a:t>
            </a:r>
            <a:r>
              <a:rPr lang="en-US" dirty="0" err="1"/>
              <a:t>nh</a:t>
            </a:r>
            <a:r>
              <a:rPr lang="vi-VN" dirty="0"/>
              <a:t>ư</a:t>
            </a:r>
            <a:r>
              <a:rPr lang="en-US" dirty="0"/>
              <a:t> </a:t>
            </a:r>
            <a:r>
              <a:rPr lang="en-US" dirty="0" err="1"/>
              <a:t>sau</a:t>
            </a:r>
            <a:r>
              <a:rPr lang="en-US" dirty="0"/>
              <a:t>:</a:t>
            </a:r>
          </a:p>
          <a:p>
            <a:pPr marL="571500" indent="-342900"/>
            <a:r>
              <a:rPr lang="en-US" dirty="0" err="1"/>
              <a:t>Thiết</a:t>
            </a:r>
            <a:r>
              <a:rPr lang="en-US" dirty="0"/>
              <a:t> </a:t>
            </a:r>
            <a:r>
              <a:rPr lang="en-US" dirty="0" err="1"/>
              <a:t>bị</a:t>
            </a:r>
            <a:r>
              <a:rPr lang="en-US" dirty="0"/>
              <a:t> </a:t>
            </a:r>
            <a:r>
              <a:rPr lang="en-US" dirty="0" err="1"/>
              <a:t>quét</a:t>
            </a:r>
            <a:r>
              <a:rPr lang="en-US" dirty="0"/>
              <a:t> Bluetooth</a:t>
            </a:r>
          </a:p>
          <a:p>
            <a:pPr marL="571500" indent="-342900"/>
            <a:r>
              <a:rPr lang="en-US" i="1" dirty="0" err="1"/>
              <a:t>Kết</a:t>
            </a:r>
            <a:r>
              <a:rPr lang="en-US" i="1" dirty="0"/>
              <a:t> </a:t>
            </a:r>
            <a:r>
              <a:rPr lang="en-US" i="1" dirty="0" err="1"/>
              <a:t>nối</a:t>
            </a:r>
            <a:r>
              <a:rPr lang="en-US" i="1" dirty="0"/>
              <a:t> </a:t>
            </a:r>
            <a:r>
              <a:rPr lang="en-US" i="1" dirty="0" err="1"/>
              <a:t>và</a:t>
            </a:r>
            <a:r>
              <a:rPr lang="en-US" i="1" dirty="0"/>
              <a:t> </a:t>
            </a:r>
            <a:r>
              <a:rPr lang="en-US" i="1" dirty="0" err="1"/>
              <a:t>chuyển</a:t>
            </a:r>
            <a:r>
              <a:rPr lang="en-US" i="1" dirty="0"/>
              <a:t> </a:t>
            </a:r>
            <a:r>
              <a:rPr lang="en-US" i="1" dirty="0" err="1"/>
              <a:t>dữ</a:t>
            </a:r>
            <a:r>
              <a:rPr lang="en-US" i="1" dirty="0"/>
              <a:t> </a:t>
            </a:r>
            <a:r>
              <a:rPr lang="en-US" i="1" dirty="0" err="1"/>
              <a:t>liệu</a:t>
            </a:r>
            <a:r>
              <a:rPr lang="en-US" i="1" dirty="0"/>
              <a:t> </a:t>
            </a:r>
            <a:r>
              <a:rPr lang="en-US" i="1" dirty="0" err="1"/>
              <a:t>từ</a:t>
            </a:r>
            <a:r>
              <a:rPr lang="en-US" i="1" dirty="0"/>
              <a:t> </a:t>
            </a:r>
            <a:r>
              <a:rPr lang="en-US" i="1" dirty="0" err="1"/>
              <a:t>thiết</a:t>
            </a:r>
            <a:r>
              <a:rPr lang="en-US" i="1" dirty="0"/>
              <a:t> </a:t>
            </a:r>
            <a:r>
              <a:rPr lang="en-US" i="1" dirty="0" err="1"/>
              <a:t>bị</a:t>
            </a:r>
            <a:r>
              <a:rPr lang="en-US" i="1" dirty="0"/>
              <a:t> </a:t>
            </a:r>
            <a:r>
              <a:rPr lang="en-US" i="1" dirty="0" err="1"/>
              <a:t>này</a:t>
            </a:r>
            <a:r>
              <a:rPr lang="en-US" i="1" dirty="0"/>
              <a:t> </a:t>
            </a:r>
            <a:r>
              <a:rPr lang="en-US" i="1" dirty="0" err="1"/>
              <a:t>tới</a:t>
            </a:r>
            <a:r>
              <a:rPr lang="en-US" i="1" dirty="0"/>
              <a:t> </a:t>
            </a:r>
            <a:r>
              <a:rPr lang="en-US" i="1" dirty="0" err="1"/>
              <a:t>thiết</a:t>
            </a:r>
            <a:r>
              <a:rPr lang="en-US" i="1" dirty="0"/>
              <a:t> </a:t>
            </a:r>
            <a:r>
              <a:rPr lang="en-US" i="1" dirty="0" err="1"/>
              <a:t>bị</a:t>
            </a:r>
            <a:r>
              <a:rPr lang="en-US" i="1" dirty="0"/>
              <a:t> </a:t>
            </a:r>
            <a:r>
              <a:rPr lang="en-US" i="1" dirty="0" err="1"/>
              <a:t>khác</a:t>
            </a:r>
            <a:r>
              <a:rPr lang="en-US" i="1" dirty="0"/>
              <a:t>. </a:t>
            </a:r>
          </a:p>
          <a:p>
            <a:pPr marL="571500" indent="-342900"/>
            <a:r>
              <a:rPr lang="en-US" i="1" dirty="0" err="1"/>
              <a:t>Quản</a:t>
            </a:r>
            <a:r>
              <a:rPr lang="en-US" i="1" dirty="0"/>
              <a:t> </a:t>
            </a:r>
            <a:r>
              <a:rPr lang="en-US" i="1" dirty="0" err="1"/>
              <a:t>lý</a:t>
            </a:r>
            <a:r>
              <a:rPr lang="en-US" i="1" dirty="0"/>
              <a:t> </a:t>
            </a:r>
            <a:r>
              <a:rPr lang="en-US" i="1" dirty="0" err="1"/>
              <a:t>nhiều</a:t>
            </a:r>
            <a:r>
              <a:rPr lang="en-US" i="1" dirty="0"/>
              <a:t> </a:t>
            </a:r>
            <a:r>
              <a:rPr lang="en-US" i="1" dirty="0" err="1"/>
              <a:t>kết</a:t>
            </a:r>
            <a:r>
              <a:rPr lang="en-US" i="1" dirty="0"/>
              <a:t> </a:t>
            </a:r>
            <a:r>
              <a:rPr lang="en-US" i="1" dirty="0" err="1"/>
              <a:t>nối</a:t>
            </a:r>
            <a:r>
              <a:rPr lang="en-US" i="1" dirty="0"/>
              <a:t>,…</a:t>
            </a:r>
            <a:endParaRPr lang="en-US" dirty="0"/>
          </a:p>
        </p:txBody>
      </p:sp>
    </p:spTree>
    <p:extLst>
      <p:ext uri="{BB962C8B-B14F-4D97-AF65-F5344CB8AC3E}">
        <p14:creationId xmlns:p14="http://schemas.microsoft.com/office/powerpoint/2010/main" val="1740084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92299" y="2571750"/>
            <a:ext cx="6661393" cy="819900"/>
          </a:xfrm>
          <a:prstGeom prst="rect">
            <a:avLst/>
          </a:prstGeom>
        </p:spPr>
        <p:txBody>
          <a:bodyPr lIns="91425" tIns="91425" rIns="91425" bIns="91425" anchor="ctr" anchorCtr="0">
            <a:noAutofit/>
          </a:bodyPr>
          <a:lstStyle/>
          <a:p>
            <a:pPr lvl="0">
              <a:buNone/>
            </a:pPr>
            <a:r>
              <a:rPr lang="en-US" sz="6600" dirty="0"/>
              <a:t>WIFI</a:t>
            </a:r>
            <a:endParaRPr lang="en" sz="6600" dirty="0"/>
          </a:p>
        </p:txBody>
      </p:sp>
    </p:spTree>
    <p:extLst>
      <p:ext uri="{BB962C8B-B14F-4D97-AF65-F5344CB8AC3E}">
        <p14:creationId xmlns:p14="http://schemas.microsoft.com/office/powerpoint/2010/main" val="75841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Khái</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niệm</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lvl="0" indent="-228600"/>
            <a:r>
              <a:rPr lang="vi-VN" dirty="0"/>
              <a:t>Wifi là viết tắt của Wireless Fidelity được gọi chung là mạng không dây sử dụng sóng vô tuyến.</a:t>
            </a:r>
            <a:endParaRPr lang="en-US" dirty="0"/>
          </a:p>
          <a:p>
            <a:pPr marL="457200" lvl="0" indent="-228600"/>
            <a:r>
              <a:rPr lang="vi-VN" dirty="0"/>
              <a:t>Loại sóng vô tuyến này tương tự như sóng điện thoại, truyền hình và radio. Wifi là kết nối không thể thiếu trên điện thoại, laptop, máy tính bảng và các thiết bị điện tử tiêu dùng hiện nay.</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386493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Các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chuẩn</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kết</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nối</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2943732"/>
          </a:xfrm>
          <a:prstGeom prst="rect">
            <a:avLst/>
          </a:prstGeom>
        </p:spPr>
        <p:txBody>
          <a:bodyPr lIns="91425" tIns="91425" rIns="91425" bIns="91425" anchor="t" anchorCtr="0">
            <a:noAutofit/>
          </a:bodyPr>
          <a:lstStyle/>
          <a:p>
            <a:pPr marL="457200" lvl="0" indent="-228600"/>
            <a:r>
              <a:rPr lang="en-US" dirty="0" err="1"/>
              <a:t>Chuẩn</a:t>
            </a:r>
            <a:r>
              <a:rPr lang="en-US" dirty="0"/>
              <a:t> 802.11b (11mb/s)</a:t>
            </a:r>
          </a:p>
          <a:p>
            <a:pPr marL="457200" lvl="0" indent="-228600"/>
            <a:r>
              <a:rPr lang="en-US" dirty="0" err="1"/>
              <a:t>Chuẩn</a:t>
            </a:r>
            <a:r>
              <a:rPr lang="en-US" dirty="0"/>
              <a:t> 802.11g </a:t>
            </a:r>
          </a:p>
          <a:p>
            <a:pPr marL="457200" lvl="0" indent="-228600"/>
            <a:r>
              <a:rPr lang="en-US" dirty="0" err="1"/>
              <a:t>Chuẩn</a:t>
            </a:r>
            <a:r>
              <a:rPr lang="en-US" dirty="0"/>
              <a:t> 802.11a</a:t>
            </a:r>
          </a:p>
          <a:p>
            <a:pPr marL="457200" lvl="0" indent="-228600"/>
            <a:r>
              <a:rPr lang="en-US" dirty="0" err="1"/>
              <a:t>Chuẩn</a:t>
            </a:r>
            <a:r>
              <a:rPr lang="en-US" dirty="0"/>
              <a:t> 802.11n</a:t>
            </a:r>
          </a:p>
          <a:p>
            <a:pPr marL="457200" lvl="0" indent="-228600"/>
            <a:r>
              <a:rPr lang="en-US" dirty="0" err="1"/>
              <a:t>Chuẩn</a:t>
            </a:r>
            <a:r>
              <a:rPr lang="en-US" dirty="0"/>
              <a:t> 802.11ac (1730mb/s)</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3649465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Ứng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dụng</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901740"/>
          </a:xfrm>
          <a:prstGeom prst="rect">
            <a:avLst/>
          </a:prstGeom>
        </p:spPr>
        <p:txBody>
          <a:bodyPr lIns="91425" tIns="91425" rIns="91425" bIns="91425" anchor="t" anchorCtr="0">
            <a:noAutofit/>
          </a:bodyPr>
          <a:lstStyle/>
          <a:p>
            <a:pPr marL="457200" lvl="0" indent="-228600"/>
            <a:r>
              <a:rPr lang="en-US" dirty="0" err="1"/>
              <a:t>Truyền</a:t>
            </a:r>
            <a:r>
              <a:rPr lang="en-US" dirty="0"/>
              <a:t> </a:t>
            </a:r>
            <a:r>
              <a:rPr lang="en-US" dirty="0" err="1"/>
              <a:t>dữ</a:t>
            </a:r>
            <a:r>
              <a:rPr lang="en-US" dirty="0"/>
              <a:t> </a:t>
            </a:r>
            <a:r>
              <a:rPr lang="en-US" dirty="0" err="1"/>
              <a:t>liệu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điều</a:t>
            </a:r>
            <a:r>
              <a:rPr lang="en-US" dirty="0"/>
              <a:t> </a:t>
            </a:r>
            <a:r>
              <a:rPr lang="en-US" dirty="0" err="1"/>
              <a:t>khiển</a:t>
            </a:r>
            <a:r>
              <a:rPr lang="en-US" dirty="0"/>
              <a:t>, …)</a:t>
            </a:r>
          </a:p>
          <a:p>
            <a:pPr marL="457200" lvl="0" indent="-228600"/>
            <a:r>
              <a:rPr lang="en-US" dirty="0" err="1"/>
              <a:t>Kết</a:t>
            </a:r>
            <a:r>
              <a:rPr lang="en-US" dirty="0"/>
              <a:t> </a:t>
            </a:r>
            <a:r>
              <a:rPr lang="en-US" dirty="0" err="1"/>
              <a:t>nối</a:t>
            </a:r>
            <a:r>
              <a:rPr lang="en-US" dirty="0"/>
              <a:t> Internet </a:t>
            </a:r>
            <a:r>
              <a:rPr lang="en-US" dirty="0" err="1"/>
              <a:t>nhanh</a:t>
            </a:r>
            <a:r>
              <a:rPr lang="en-US" dirty="0"/>
              <a:t> </a:t>
            </a:r>
            <a:r>
              <a:rPr lang="en-US" dirty="0" err="1"/>
              <a:t>chóng</a:t>
            </a:r>
            <a:r>
              <a:rPr lang="en-US" dirty="0"/>
              <a:t>.</a:t>
            </a:r>
          </a:p>
        </p:txBody>
      </p:sp>
    </p:spTree>
    <p:extLst>
      <p:ext uri="{BB962C8B-B14F-4D97-AF65-F5344CB8AC3E}">
        <p14:creationId xmlns:p14="http://schemas.microsoft.com/office/powerpoint/2010/main" val="41410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ctrTitle"/>
          </p:nvPr>
        </p:nvSpPr>
        <p:spPr>
          <a:xfrm>
            <a:off x="590107" y="3314684"/>
            <a:ext cx="5074500" cy="1159800"/>
          </a:xfrm>
          <a:prstGeom prst="rect">
            <a:avLst/>
          </a:prstGeom>
        </p:spPr>
        <p:txBody>
          <a:bodyPr lIns="91425" tIns="91425" rIns="91425" bIns="91425" anchor="b" anchorCtr="0">
            <a:noAutofit/>
          </a:bodyPr>
          <a:lstStyle/>
          <a:p>
            <a:pPr lvl="0" rtl="0">
              <a:spcBef>
                <a:spcPts val="0"/>
              </a:spcBef>
              <a:buNone/>
            </a:pPr>
            <a:r>
              <a:rPr lang="en" sz="7200" b="0" dirty="0">
                <a:solidFill>
                  <a:srgbClr val="3796BF"/>
                </a:solidFill>
                <a:latin typeface="Roboto Condensed" panose="020B0604020202020204" charset="0"/>
                <a:ea typeface="Roboto Condensed" panose="020B0604020202020204" charset="0"/>
                <a:cs typeface="Roboto Condensed" panose="020B0604020202020204" charset="0"/>
              </a:rPr>
              <a:t>1.</a:t>
            </a:r>
          </a:p>
          <a:p>
            <a:pPr lvl="0" rtl="0">
              <a:spcBef>
                <a:spcPts val="0"/>
              </a:spcBef>
              <a:buNone/>
            </a:pPr>
            <a:r>
              <a:rPr lang="en-US" dirty="0">
                <a:latin typeface="Roboto Condensed" panose="020B0604020202020204" charset="0"/>
                <a:ea typeface="Roboto Condensed" panose="020B0604020202020204" charset="0"/>
                <a:cs typeface="Roboto Condensed" panose="020B0604020202020204" charset="0"/>
              </a:rPr>
              <a:t>TỔNG QUAN VỀ CÁC CÔNG NGHỆ KẾT NỐI TRONG ANDROID.</a:t>
            </a:r>
            <a:endParaRPr lang="en" dirty="0">
              <a:latin typeface="Roboto Condensed" panose="020B0604020202020204" charset="0"/>
              <a:ea typeface="Roboto Condensed" panose="020B0604020202020204" charset="0"/>
              <a:cs typeface="Roboto Condense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Ưu</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901740"/>
          </a:xfrm>
          <a:prstGeom prst="rect">
            <a:avLst/>
          </a:prstGeom>
        </p:spPr>
        <p:txBody>
          <a:bodyPr lIns="91425" tIns="91425" rIns="91425" bIns="91425" anchor="t" anchorCtr="0">
            <a:noAutofit/>
          </a:bodyPr>
          <a:lstStyle/>
          <a:p>
            <a:pPr marL="457200" indent="-228600"/>
            <a:r>
              <a:rPr lang="en-US" dirty="0" err="1"/>
              <a:t>Phạm</a:t>
            </a:r>
            <a:r>
              <a:rPr lang="en-US" dirty="0"/>
              <a:t> vi </a:t>
            </a:r>
            <a:r>
              <a:rPr lang="en-US" dirty="0" err="1"/>
              <a:t>kết</a:t>
            </a:r>
            <a:r>
              <a:rPr lang="en-US" dirty="0"/>
              <a:t> </a:t>
            </a:r>
            <a:r>
              <a:rPr lang="en-US" dirty="0" err="1"/>
              <a:t>nối</a:t>
            </a:r>
            <a:r>
              <a:rPr lang="en-US" dirty="0"/>
              <a:t> </a:t>
            </a:r>
            <a:r>
              <a:rPr lang="en-US" dirty="0" err="1"/>
              <a:t>rộng</a:t>
            </a:r>
            <a:r>
              <a:rPr lang="en-US" dirty="0"/>
              <a:t>, </a:t>
            </a:r>
            <a:r>
              <a:rPr lang="en-US" dirty="0" err="1"/>
              <a:t>tiện</a:t>
            </a:r>
            <a:r>
              <a:rPr lang="en-US" dirty="0"/>
              <a:t> </a:t>
            </a:r>
            <a:r>
              <a:rPr lang="en-US" dirty="0" err="1"/>
              <a:t>lợi</a:t>
            </a:r>
            <a:endParaRPr lang="en-US" dirty="0"/>
          </a:p>
          <a:p>
            <a:pPr marL="457200" indent="-228600"/>
            <a:r>
              <a:rPr lang="en-US" dirty="0" err="1"/>
              <a:t>Hiệu</a:t>
            </a:r>
            <a:r>
              <a:rPr lang="en-US" dirty="0"/>
              <a:t> </a:t>
            </a:r>
            <a:r>
              <a:rPr lang="en-US" dirty="0" err="1"/>
              <a:t>quả</a:t>
            </a:r>
            <a:r>
              <a:rPr lang="en-US" dirty="0"/>
              <a:t>: </a:t>
            </a:r>
            <a:r>
              <a:rPr lang="en-US" dirty="0" err="1"/>
              <a:t>duy</a:t>
            </a:r>
            <a:r>
              <a:rPr lang="en-US" dirty="0"/>
              <a:t> </a:t>
            </a:r>
            <a:r>
              <a:rPr lang="en-US" dirty="0" err="1"/>
              <a:t>trì</a:t>
            </a:r>
            <a:r>
              <a:rPr lang="en-US" dirty="0"/>
              <a:t> </a:t>
            </a:r>
            <a:r>
              <a:rPr lang="en-US" dirty="0" err="1"/>
              <a:t>kết</a:t>
            </a:r>
            <a:r>
              <a:rPr lang="en-US" dirty="0"/>
              <a:t> </a:t>
            </a:r>
            <a:r>
              <a:rPr lang="en-US" dirty="0" err="1"/>
              <a:t>nối</a:t>
            </a:r>
            <a:r>
              <a:rPr lang="en-US" dirty="0"/>
              <a:t> </a:t>
            </a:r>
            <a:r>
              <a:rPr lang="en-US" dirty="0" err="1"/>
              <a:t>tốt</a:t>
            </a:r>
            <a:r>
              <a:rPr lang="en-US" dirty="0"/>
              <a:t>, </a:t>
            </a:r>
            <a:r>
              <a:rPr lang="en-US" dirty="0" err="1"/>
              <a:t>băng</a:t>
            </a:r>
            <a:r>
              <a:rPr lang="en-US" dirty="0"/>
              <a:t> </a:t>
            </a:r>
            <a:r>
              <a:rPr lang="en-US" dirty="0" err="1"/>
              <a:t>thông</a:t>
            </a:r>
            <a:r>
              <a:rPr lang="en-US" dirty="0"/>
              <a:t> </a:t>
            </a:r>
            <a:r>
              <a:rPr lang="en-US" dirty="0" err="1"/>
              <a:t>đáp</a:t>
            </a:r>
            <a:r>
              <a:rPr lang="en-US" dirty="0"/>
              <a:t> </a:t>
            </a:r>
            <a:r>
              <a:rPr lang="en-US" dirty="0" err="1"/>
              <a:t>ứng</a:t>
            </a:r>
            <a:r>
              <a:rPr lang="en-US" dirty="0"/>
              <a:t> </a:t>
            </a:r>
            <a:r>
              <a:rPr lang="en-US" dirty="0" err="1"/>
              <a:t>mọi</a:t>
            </a:r>
            <a:r>
              <a:rPr lang="en-US" dirty="0"/>
              <a:t> </a:t>
            </a:r>
            <a:r>
              <a:rPr lang="en-US" dirty="0" err="1"/>
              <a:t>nhu</a:t>
            </a:r>
            <a:r>
              <a:rPr lang="en-US" dirty="0"/>
              <a:t> </a:t>
            </a:r>
            <a:r>
              <a:rPr lang="en-US" dirty="0" err="1"/>
              <a:t>cầu</a:t>
            </a:r>
            <a:r>
              <a:rPr lang="en-US" dirty="0"/>
              <a:t>.</a:t>
            </a:r>
          </a:p>
          <a:p>
            <a:pPr marL="457200" indent="-228600"/>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cao</a:t>
            </a:r>
            <a:r>
              <a:rPr lang="en-US" dirty="0"/>
              <a:t>.</a:t>
            </a:r>
          </a:p>
        </p:txBody>
      </p:sp>
    </p:spTree>
    <p:extLst>
      <p:ext uri="{BB962C8B-B14F-4D97-AF65-F5344CB8AC3E}">
        <p14:creationId xmlns:p14="http://schemas.microsoft.com/office/powerpoint/2010/main" val="2096710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a:latin typeface="Roboto Condensed" panose="020B0604020202020204" charset="0"/>
                <a:ea typeface="Roboto Condensed" panose="020B0604020202020204" charset="0"/>
                <a:cs typeface="Roboto Condensed" panose="020B0604020202020204" charset="0"/>
              </a:rPr>
              <a:t>Nh</a:t>
            </a:r>
            <a:r>
              <a:rPr lang="vi-VN" dirty="0">
                <a:latin typeface="Roboto Condensed" panose="020B0604020202020204" charset="0"/>
                <a:ea typeface="Roboto Condensed" panose="020B0604020202020204" charset="0"/>
                <a:cs typeface="Roboto Condensed" panose="020B0604020202020204" charset="0"/>
              </a:rPr>
              <a:t>ư</a:t>
            </a:r>
            <a:r>
              <a:rPr lang="en-US" dirty="0" err="1">
                <a:latin typeface="Roboto Condensed" panose="020B0604020202020204" charset="0"/>
                <a:ea typeface="Roboto Condensed" panose="020B0604020202020204" charset="0"/>
                <a:cs typeface="Roboto Condensed" panose="020B0604020202020204" charset="0"/>
              </a:rPr>
              <a:t>ợc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US" dirty="0">
              <a:latin typeface="Roboto Condensed" panose="020B0604020202020204" charset="0"/>
              <a:ea typeface="Roboto Condensed" panose="020B0604020202020204" charset="0"/>
              <a:cs typeface="Roboto Condensed" panose="020B0604020202020204" charset="0"/>
            </a:endParaRP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5" y="1777125"/>
            <a:ext cx="5760300" cy="1189359"/>
          </a:xfrm>
          <a:prstGeom prst="rect">
            <a:avLst/>
          </a:prstGeom>
        </p:spPr>
        <p:txBody>
          <a:bodyPr lIns="91425" tIns="91425" rIns="91425" bIns="91425" anchor="t" anchorCtr="0">
            <a:noAutofit/>
          </a:bodyPr>
          <a:lstStyle/>
          <a:p>
            <a:pPr marL="457200" indent="-228600"/>
            <a:r>
              <a:rPr lang="en-US" dirty="0" err="1"/>
              <a:t>Bảo</a:t>
            </a:r>
            <a:r>
              <a:rPr lang="en-US" dirty="0"/>
              <a:t> </a:t>
            </a:r>
            <a:r>
              <a:rPr lang="en-US" dirty="0" err="1"/>
              <a:t>mật</a:t>
            </a:r>
            <a:r>
              <a:rPr lang="en-US" dirty="0"/>
              <a:t> </a:t>
            </a:r>
            <a:r>
              <a:rPr lang="en-US" dirty="0" err="1"/>
              <a:t>không</a:t>
            </a:r>
            <a:r>
              <a:rPr lang="en-US" dirty="0"/>
              <a:t> </a:t>
            </a:r>
            <a:r>
              <a:rPr lang="en-US" dirty="0" err="1"/>
              <a:t>tốt</a:t>
            </a:r>
            <a:r>
              <a:rPr lang="en-US" dirty="0"/>
              <a:t> (</a:t>
            </a:r>
            <a:r>
              <a:rPr lang="en-US" dirty="0" err="1"/>
              <a:t>Môi</a:t>
            </a:r>
            <a:r>
              <a:rPr lang="en-US" dirty="0"/>
              <a:t> tr</a:t>
            </a:r>
            <a:r>
              <a:rPr lang="vi-VN" dirty="0"/>
              <a:t>ư</a:t>
            </a:r>
            <a:r>
              <a:rPr lang="en-US" dirty="0" err="1"/>
              <a:t>ờng</a:t>
            </a:r>
            <a:r>
              <a:rPr lang="en-US" dirty="0"/>
              <a:t> </a:t>
            </a:r>
            <a:r>
              <a:rPr lang="en-US" dirty="0" err="1"/>
              <a:t>kết</a:t>
            </a:r>
            <a:r>
              <a:rPr lang="en-US" dirty="0"/>
              <a:t> </a:t>
            </a:r>
            <a:r>
              <a:rPr lang="en-US" dirty="0" err="1"/>
              <a:t>nối</a:t>
            </a:r>
            <a:r>
              <a:rPr lang="en-US" dirty="0"/>
              <a:t> </a:t>
            </a:r>
            <a:r>
              <a:rPr lang="en-US" dirty="0" err="1"/>
              <a:t>là</a:t>
            </a:r>
            <a:r>
              <a:rPr lang="en-US" dirty="0"/>
              <a:t> </a:t>
            </a:r>
            <a:r>
              <a:rPr lang="en-US" dirty="0" err="1"/>
              <a:t>không</a:t>
            </a:r>
            <a:r>
              <a:rPr lang="en-US" dirty="0"/>
              <a:t> </a:t>
            </a:r>
            <a:r>
              <a:rPr lang="en-US" dirty="0" err="1"/>
              <a:t>gian</a:t>
            </a:r>
            <a:r>
              <a:rPr lang="en-US" dirty="0"/>
              <a:t> </a:t>
            </a:r>
            <a:r>
              <a:rPr lang="en-US" dirty="0" err="1"/>
              <a:t>xung</a:t>
            </a:r>
            <a:r>
              <a:rPr lang="en-US" dirty="0"/>
              <a:t> </a:t>
            </a:r>
            <a:r>
              <a:rPr lang="en-US" dirty="0" err="1"/>
              <a:t>quanh</a:t>
            </a:r>
            <a:r>
              <a:rPr lang="en-US" dirty="0"/>
              <a:t> – </a:t>
            </a:r>
            <a:r>
              <a:rPr lang="en-US" dirty="0" err="1"/>
              <a:t>Sóng</a:t>
            </a:r>
            <a:r>
              <a:rPr lang="en-US" dirty="0"/>
              <a:t> </a:t>
            </a:r>
            <a:r>
              <a:rPr lang="en-US" dirty="0" err="1"/>
              <a:t>điện</a:t>
            </a:r>
            <a:r>
              <a:rPr lang="en-US" dirty="0"/>
              <a:t> </a:t>
            </a:r>
            <a:r>
              <a:rPr lang="en-US" dirty="0" err="1"/>
              <a:t>từ</a:t>
            </a:r>
            <a:r>
              <a:rPr lang="en-US" dirty="0"/>
              <a:t>).</a:t>
            </a:r>
          </a:p>
          <a:p>
            <a:pPr marL="457200" indent="-228600"/>
            <a:r>
              <a:rPr lang="en-US" dirty="0" err="1"/>
              <a:t>Muốn</a:t>
            </a:r>
            <a:r>
              <a:rPr lang="en-US" dirty="0"/>
              <a:t> </a:t>
            </a:r>
            <a:r>
              <a:rPr lang="en-US" dirty="0" err="1"/>
              <a:t>mở</a:t>
            </a:r>
            <a:r>
              <a:rPr lang="en-US" dirty="0"/>
              <a:t> </a:t>
            </a:r>
            <a:r>
              <a:rPr lang="en-US" dirty="0" err="1"/>
              <a:t>rộng</a:t>
            </a:r>
            <a:r>
              <a:rPr lang="en-US" dirty="0"/>
              <a:t> </a:t>
            </a:r>
            <a:r>
              <a:rPr lang="en-US" dirty="0" err="1"/>
              <a:t>phạm</a:t>
            </a:r>
            <a:r>
              <a:rPr lang="en-US" dirty="0"/>
              <a:t> vi </a:t>
            </a:r>
            <a:r>
              <a:rPr lang="en-US" dirty="0" err="1"/>
              <a:t>phải</a:t>
            </a:r>
            <a:r>
              <a:rPr lang="en-US" dirty="0"/>
              <a:t> </a:t>
            </a:r>
            <a:r>
              <a:rPr lang="en-US" dirty="0" err="1"/>
              <a:t>tốn</a:t>
            </a:r>
            <a:r>
              <a:rPr lang="en-US" dirty="0"/>
              <a:t> chi </a:t>
            </a:r>
            <a:r>
              <a:rPr lang="en-US" dirty="0" err="1"/>
              <a:t>phí</a:t>
            </a:r>
            <a:r>
              <a:rPr lang="en-US" dirty="0"/>
              <a:t> </a:t>
            </a:r>
            <a:r>
              <a:rPr lang="en-US" dirty="0" err="1"/>
              <a:t>lớn</a:t>
            </a:r>
            <a:r>
              <a:rPr lang="en-US" dirty="0"/>
              <a:t>.</a:t>
            </a:r>
          </a:p>
          <a:p>
            <a:pPr marL="457200" indent="-228600"/>
            <a:r>
              <a:rPr lang="en-US" dirty="0" err="1"/>
              <a:t>Chậm</a:t>
            </a:r>
            <a:r>
              <a:rPr lang="en-US" dirty="0"/>
              <a:t> h</a:t>
            </a:r>
            <a:r>
              <a:rPr lang="vi-VN" dirty="0"/>
              <a:t>ơ</a:t>
            </a:r>
            <a:r>
              <a:rPr lang="en-US" dirty="0"/>
              <a:t>n </a:t>
            </a:r>
            <a:r>
              <a:rPr lang="en-US" dirty="0" err="1"/>
              <a:t>tốc</a:t>
            </a:r>
            <a:r>
              <a:rPr lang="en-US" dirty="0"/>
              <a:t> </a:t>
            </a:r>
            <a:r>
              <a:rPr lang="en-US" dirty="0" err="1"/>
              <a:t>độ</a:t>
            </a:r>
            <a:r>
              <a:rPr lang="en-US" dirty="0"/>
              <a:t> </a:t>
            </a:r>
            <a:r>
              <a:rPr lang="en-US" dirty="0" err="1"/>
              <a:t>mạng</a:t>
            </a:r>
            <a:r>
              <a:rPr lang="en-US" dirty="0"/>
              <a:t> </a:t>
            </a:r>
            <a:r>
              <a:rPr lang="en-US" dirty="0" err="1"/>
              <a:t>dùng</a:t>
            </a:r>
            <a:r>
              <a:rPr lang="en-US" dirty="0"/>
              <a:t> </a:t>
            </a:r>
            <a:r>
              <a:rPr lang="en-US" dirty="0" err="1"/>
              <a:t>cáp</a:t>
            </a:r>
            <a:r>
              <a:rPr lang="en-US" dirty="0"/>
              <a:t>.</a:t>
            </a:r>
          </a:p>
          <a:p>
            <a:pPr marL="457200" indent="-228600"/>
            <a:r>
              <a:rPr lang="en-US" dirty="0" err="1"/>
              <a:t>Tín</a:t>
            </a:r>
            <a:r>
              <a:rPr lang="en-US" dirty="0"/>
              <a:t> </a:t>
            </a:r>
            <a:r>
              <a:rPr lang="en-US" dirty="0" err="1"/>
              <a:t>hiệu</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nhiễu</a:t>
            </a:r>
            <a:r>
              <a:rPr lang="en-US" dirty="0"/>
              <a:t> </a:t>
            </a:r>
            <a:r>
              <a:rPr lang="en-US" dirty="0" err="1"/>
              <a:t>bởi</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khác</a:t>
            </a:r>
            <a:r>
              <a:rPr lang="en-US" dirty="0"/>
              <a:t>.</a:t>
            </a:r>
          </a:p>
        </p:txBody>
      </p:sp>
    </p:spTree>
    <p:extLst>
      <p:ext uri="{BB962C8B-B14F-4D97-AF65-F5344CB8AC3E}">
        <p14:creationId xmlns:p14="http://schemas.microsoft.com/office/powerpoint/2010/main" val="2846156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8D7A-CC84-4E13-8DB2-BA9ACE12F1EB}"/>
              </a:ext>
            </a:extLst>
          </p:cNvPr>
          <p:cNvSpPr>
            <a:spLocks noGrp="1"/>
          </p:cNvSpPr>
          <p:nvPr>
            <p:ph type="title"/>
          </p:nvPr>
        </p:nvSpPr>
        <p:spPr/>
        <p:txBody>
          <a:bodyPr/>
          <a:lstStyle/>
          <a:p>
            <a:r>
              <a:rPr lang="en-US" dirty="0" err="1">
                <a:latin typeface="Roboto Condensed" panose="020B0604020202020204" charset="0"/>
                <a:ea typeface="Roboto Condensed" panose="020B0604020202020204" charset="0"/>
                <a:cs typeface="Roboto Condensed" panose="020B0604020202020204" charset="0"/>
              </a:rPr>
              <a:t>Wifi</a:t>
            </a:r>
            <a:r>
              <a:rPr lang="en-US" dirty="0">
                <a:latin typeface="Roboto Condensed" panose="020B0604020202020204" charset="0"/>
                <a:ea typeface="Roboto Condensed" panose="020B0604020202020204" charset="0"/>
                <a:cs typeface="Roboto Condensed" panose="020B0604020202020204" charset="0"/>
              </a:rPr>
              <a:t> API </a:t>
            </a:r>
            <a:r>
              <a:rPr lang="en-US" dirty="0" err="1">
                <a:latin typeface="Roboto Condensed" panose="020B0604020202020204" charset="0"/>
                <a:ea typeface="Roboto Condensed" panose="020B0604020202020204" charset="0"/>
                <a:cs typeface="Roboto Condensed" panose="020B0604020202020204" charset="0"/>
              </a:rPr>
              <a:t>trong</a:t>
            </a:r>
            <a:r>
              <a:rPr lang="en-US" dirty="0">
                <a:latin typeface="Roboto Condensed" panose="020B0604020202020204" charset="0"/>
                <a:ea typeface="Roboto Condensed" panose="020B0604020202020204" charset="0"/>
                <a:cs typeface="Roboto Condensed" panose="020B0604020202020204" charset="0"/>
              </a:rPr>
              <a:t> Android.</a:t>
            </a:r>
          </a:p>
        </p:txBody>
      </p:sp>
      <p:sp>
        <p:nvSpPr>
          <p:cNvPr id="6" name="Shape 190">
            <a:extLst>
              <a:ext uri="{FF2B5EF4-FFF2-40B4-BE49-F238E27FC236}">
                <a16:creationId xmlns:a16="http://schemas.microsoft.com/office/drawing/2014/main" id="{B6741207-3A6F-4ED3-B916-AAE51C2CE000}"/>
              </a:ext>
            </a:extLst>
          </p:cNvPr>
          <p:cNvSpPr txBox="1">
            <a:spLocks noGrp="1"/>
          </p:cNvSpPr>
          <p:nvPr>
            <p:ph type="body" idx="1"/>
          </p:nvPr>
        </p:nvSpPr>
        <p:spPr>
          <a:xfrm>
            <a:off x="1031424" y="1777125"/>
            <a:ext cx="6326305" cy="2465266"/>
          </a:xfrm>
          <a:prstGeom prst="rect">
            <a:avLst/>
          </a:prstGeom>
        </p:spPr>
        <p:txBody>
          <a:bodyPr lIns="91425" tIns="91425" rIns="91425" bIns="91425" anchor="t" anchorCtr="0">
            <a:noAutofit/>
          </a:bodyPr>
          <a:lstStyle/>
          <a:p>
            <a:pPr marL="228600">
              <a:buNone/>
            </a:pPr>
            <a:r>
              <a:rPr lang="en-US" dirty="0" err="1"/>
              <a:t>Trên</a:t>
            </a:r>
            <a:r>
              <a:rPr lang="en-US" dirty="0"/>
              <a:t> </a:t>
            </a:r>
            <a:r>
              <a:rPr lang="en-US" dirty="0" err="1"/>
              <a:t>nền</a:t>
            </a:r>
            <a:r>
              <a:rPr lang="en-US" dirty="0"/>
              <a:t> </a:t>
            </a:r>
            <a:r>
              <a:rPr lang="en-US" dirty="0" err="1"/>
              <a:t>tảng</a:t>
            </a:r>
            <a:r>
              <a:rPr lang="en-US" dirty="0"/>
              <a:t> Android </a:t>
            </a:r>
            <a:r>
              <a:rPr lang="en-US" dirty="0" err="1"/>
              <a:t>có</a:t>
            </a:r>
            <a:r>
              <a:rPr lang="en-US" dirty="0"/>
              <a:t> </a:t>
            </a:r>
            <a:r>
              <a:rPr lang="en-US" dirty="0" err="1"/>
              <a:t>cung</a:t>
            </a:r>
            <a:r>
              <a:rPr lang="en-US" dirty="0"/>
              <a:t> </a:t>
            </a:r>
            <a:r>
              <a:rPr lang="en-US" dirty="0" err="1"/>
              <a:t>cấp</a:t>
            </a:r>
            <a:r>
              <a:rPr lang="en-US" dirty="0"/>
              <a:t> API </a:t>
            </a:r>
            <a:r>
              <a:rPr lang="en-US" i="1" dirty="0" err="1"/>
              <a:t>WifiManager</a:t>
            </a:r>
            <a:r>
              <a:rPr lang="en-US" dirty="0"/>
              <a:t> </a:t>
            </a:r>
            <a:r>
              <a:rPr lang="en-US" dirty="0" err="1"/>
              <a:t>quản</a:t>
            </a:r>
            <a:r>
              <a:rPr lang="en-US" dirty="0"/>
              <a:t> </a:t>
            </a:r>
            <a:r>
              <a:rPr lang="en-US" dirty="0" err="1"/>
              <a:t>lí</a:t>
            </a:r>
            <a:r>
              <a:rPr lang="en-US" dirty="0"/>
              <a:t> </a:t>
            </a:r>
            <a:r>
              <a:rPr lang="en-US" dirty="0" err="1"/>
              <a:t>việc</a:t>
            </a:r>
            <a:r>
              <a:rPr lang="en-US" dirty="0"/>
              <a:t> </a:t>
            </a:r>
            <a:r>
              <a:rPr lang="en-US" dirty="0" err="1"/>
              <a:t>kết</a:t>
            </a:r>
            <a:r>
              <a:rPr lang="en-US" dirty="0"/>
              <a:t> </a:t>
            </a:r>
            <a:r>
              <a:rPr lang="en-US" dirty="0" err="1"/>
              <a:t>nôi</a:t>
            </a:r>
            <a:r>
              <a:rPr lang="en-US" dirty="0"/>
              <a:t> </a:t>
            </a:r>
            <a:r>
              <a:rPr lang="en-US" dirty="0" err="1"/>
              <a:t>wifi</a:t>
            </a:r>
            <a:r>
              <a:rPr lang="en-US" dirty="0"/>
              <a:t>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Thông</a:t>
            </a:r>
            <a:r>
              <a:rPr lang="en-US" dirty="0"/>
              <a:t> qua API </a:t>
            </a:r>
            <a:r>
              <a:rPr lang="en-US" dirty="0" err="1"/>
              <a:t>này</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a:t>
            </a:r>
          </a:p>
          <a:p>
            <a:pPr marL="571500" indent="-342900"/>
            <a:r>
              <a:rPr lang="en-US" dirty="0"/>
              <a:t>S</a:t>
            </a:r>
            <a:r>
              <a:rPr lang="vi-VN" dirty="0"/>
              <a:t>can access points và lấy thông tin như BSSID, SSID, tần số, key management, scheme mã hóa</a:t>
            </a:r>
            <a:r>
              <a:rPr lang="en-US" dirty="0"/>
              <a:t>.</a:t>
            </a:r>
          </a:p>
          <a:p>
            <a:pPr marL="571500" indent="-342900"/>
            <a:r>
              <a:rPr lang="en-US" dirty="0" err="1"/>
              <a:t>Kết</a:t>
            </a:r>
            <a:r>
              <a:rPr lang="en-US" dirty="0"/>
              <a:t> </a:t>
            </a:r>
            <a:r>
              <a:rPr lang="en-US" dirty="0" err="1"/>
              <a:t>nối</a:t>
            </a:r>
            <a:r>
              <a:rPr lang="en-US" dirty="0"/>
              <a:t> </a:t>
            </a:r>
            <a:r>
              <a:rPr lang="en-US" dirty="0" err="1"/>
              <a:t>hoặc</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wifi</a:t>
            </a:r>
            <a:r>
              <a:rPr lang="en-US" dirty="0"/>
              <a:t>.</a:t>
            </a:r>
          </a:p>
          <a:p>
            <a:pPr marL="571500" indent="-342900"/>
            <a:r>
              <a:rPr lang="en-US" dirty="0" err="1"/>
              <a:t>Cấu</a:t>
            </a:r>
            <a:r>
              <a:rPr lang="en-US" dirty="0"/>
              <a:t> </a:t>
            </a:r>
            <a:r>
              <a:rPr lang="en-US" dirty="0" err="1"/>
              <a:t>hình</a:t>
            </a:r>
            <a:r>
              <a:rPr lang="en-US" dirty="0"/>
              <a:t> network.</a:t>
            </a:r>
          </a:p>
        </p:txBody>
      </p:sp>
    </p:spTree>
    <p:extLst>
      <p:ext uri="{BB962C8B-B14F-4D97-AF65-F5344CB8AC3E}">
        <p14:creationId xmlns:p14="http://schemas.microsoft.com/office/powerpoint/2010/main" val="2973314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92E617-3230-4E83-AAAB-41E0246CD4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618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031425" y="1835525"/>
            <a:ext cx="3418200" cy="680700"/>
          </a:xfrm>
          <a:prstGeom prst="rect">
            <a:avLst/>
          </a:prstGeom>
        </p:spPr>
        <p:txBody>
          <a:bodyPr lIns="91425" tIns="91425" rIns="91425" bIns="91425" anchor="b" anchorCtr="0">
            <a:noAutofit/>
          </a:bodyPr>
          <a:lstStyle/>
          <a:p>
            <a:pPr lvl="0" rtl="0">
              <a:spcBef>
                <a:spcPts val="0"/>
              </a:spcBef>
              <a:buNone/>
            </a:pPr>
            <a:r>
              <a:rPr lang="en"/>
              <a:t>A PICTURE IS WORTH A THOUSAND WORDS</a:t>
            </a:r>
          </a:p>
        </p:txBody>
      </p:sp>
      <p:sp>
        <p:nvSpPr>
          <p:cNvPr id="230" name="Shape 230"/>
          <p:cNvSpPr txBox="1">
            <a:spLocks noGrp="1"/>
          </p:cNvSpPr>
          <p:nvPr>
            <p:ph type="body" idx="1"/>
          </p:nvPr>
        </p:nvSpPr>
        <p:spPr>
          <a:xfrm>
            <a:off x="1031425" y="2462925"/>
            <a:ext cx="3418200" cy="2521200"/>
          </a:xfrm>
          <a:prstGeom prst="rect">
            <a:avLst/>
          </a:prstGeom>
        </p:spPr>
        <p:txBody>
          <a:bodyPr lIns="91425" tIns="91425" rIns="91425" bIns="91425" anchor="t" anchorCtr="0">
            <a:noAutofit/>
          </a:bodyPr>
          <a:lstStyle/>
          <a:p>
            <a:pPr lvl="0" rtl="0">
              <a:spcBef>
                <a:spcPts val="0"/>
              </a:spcBef>
              <a:buNone/>
            </a:pPr>
            <a:r>
              <a:rPr lang="en"/>
              <a:t>A complex idea can be conveyed with just a single still image, namely making it possible to absorb large amounts of data quickly.</a:t>
            </a:r>
          </a:p>
        </p:txBody>
      </p:sp>
      <p:pic>
        <p:nvPicPr>
          <p:cNvPr id="231" name="Shape 231"/>
          <p:cNvPicPr preferRelativeResize="0"/>
          <p:nvPr/>
        </p:nvPicPr>
        <p:blipFill rotWithShape="1">
          <a:blip r:embed="rId3">
            <a:alphaModFix/>
          </a:blip>
          <a:srcRect l="5549" r="17698"/>
          <a:stretch/>
        </p:blipFill>
        <p:spPr>
          <a:xfrm flipH="1">
            <a:off x="5195974" y="0"/>
            <a:ext cx="3948024" cy="5143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idx="4294967295"/>
          </p:nvPr>
        </p:nvSpPr>
        <p:spPr>
          <a:xfrm>
            <a:off x="575575" y="3255525"/>
            <a:ext cx="4754100" cy="1380000"/>
          </a:xfrm>
          <a:prstGeom prst="rect">
            <a:avLst/>
          </a:prstGeom>
        </p:spPr>
        <p:txBody>
          <a:bodyPr lIns="91425" tIns="91425" rIns="91425" bIns="91425" anchor="b" anchorCtr="0">
            <a:noAutofit/>
          </a:bodyPr>
          <a:lstStyle/>
          <a:p>
            <a:pPr lvl="0" rtl="0">
              <a:spcBef>
                <a:spcPts val="0"/>
              </a:spcBef>
              <a:buNone/>
            </a:pPr>
            <a:r>
              <a:rPr lang="en" sz="2400" b="0">
                <a:solidFill>
                  <a:srgbClr val="FFFFFF"/>
                </a:solidFill>
              </a:rPr>
              <a:t>Want big impact?</a:t>
            </a:r>
          </a:p>
          <a:p>
            <a:pPr lvl="0" rtl="0">
              <a:spcBef>
                <a:spcPts val="0"/>
              </a:spcBef>
              <a:buNone/>
            </a:pPr>
            <a:r>
              <a:rPr lang="en" sz="2400">
                <a:solidFill>
                  <a:srgbClr val="FFFFFF"/>
                </a:solidFill>
              </a:rPr>
              <a:t>USE BIG IMAGE.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031425" y="1606925"/>
            <a:ext cx="5760300" cy="680700"/>
          </a:xfrm>
          <a:prstGeom prst="rect">
            <a:avLst/>
          </a:prstGeom>
        </p:spPr>
        <p:txBody>
          <a:bodyPr lIns="91425" tIns="91425" rIns="91425" bIns="91425" anchor="b" anchorCtr="0">
            <a:noAutofit/>
          </a:bodyPr>
          <a:lstStyle/>
          <a:p>
            <a:pPr lvl="0">
              <a:spcBef>
                <a:spcPts val="0"/>
              </a:spcBef>
              <a:buNone/>
            </a:pPr>
            <a:r>
              <a:rPr lang="en"/>
              <a:t>USE CHARTS TO EXPLAIN YOUR IDEAS</a:t>
            </a:r>
          </a:p>
        </p:txBody>
      </p:sp>
      <p:sp>
        <p:nvSpPr>
          <p:cNvPr id="242" name="Shape 242"/>
          <p:cNvSpPr/>
          <p:nvPr/>
        </p:nvSpPr>
        <p:spPr>
          <a:xfrm>
            <a:off x="1142150" y="2475275"/>
            <a:ext cx="1804800" cy="1804800"/>
          </a:xfrm>
          <a:prstGeom prst="ellipse">
            <a:avLst/>
          </a:prstGeom>
          <a:noFill/>
          <a:ln w="38100" cap="flat" cmpd="sng">
            <a:solidFill>
              <a:srgbClr val="81D1EC"/>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607896"/>
                </a:solidFill>
                <a:latin typeface="Roboto Condensed"/>
                <a:ea typeface="Roboto Condensed"/>
                <a:cs typeface="Roboto Condensed"/>
                <a:sym typeface="Roboto Condensed"/>
              </a:rPr>
              <a:t>White</a:t>
            </a:r>
          </a:p>
        </p:txBody>
      </p:sp>
      <p:sp>
        <p:nvSpPr>
          <p:cNvPr id="243" name="Shape 243"/>
          <p:cNvSpPr/>
          <p:nvPr/>
        </p:nvSpPr>
        <p:spPr>
          <a:xfrm>
            <a:off x="4225561" y="2475275"/>
            <a:ext cx="1804800" cy="1804800"/>
          </a:xfrm>
          <a:prstGeom prst="ellipse">
            <a:avLst/>
          </a:prstGeom>
          <a:noFill/>
          <a:ln w="38100" cap="flat" cmpd="sng">
            <a:solidFill>
              <a:srgbClr val="81D1EC"/>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607896"/>
                </a:solidFill>
                <a:latin typeface="Roboto Condensed"/>
                <a:ea typeface="Roboto Condensed"/>
                <a:cs typeface="Roboto Condensed"/>
                <a:sym typeface="Roboto Condensed"/>
              </a:rPr>
              <a:t>Black</a:t>
            </a:r>
          </a:p>
        </p:txBody>
      </p:sp>
      <p:sp>
        <p:nvSpPr>
          <p:cNvPr id="244" name="Shape 244"/>
          <p:cNvSpPr/>
          <p:nvPr/>
        </p:nvSpPr>
        <p:spPr>
          <a:xfrm>
            <a:off x="2683855" y="2475275"/>
            <a:ext cx="1804800" cy="1804800"/>
          </a:xfrm>
          <a:prstGeom prst="ellipse">
            <a:avLst/>
          </a:prstGeom>
          <a:noFill/>
          <a:ln w="152400" cap="flat" cmpd="sng">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607896"/>
                </a:solidFill>
                <a:latin typeface="Roboto Condensed"/>
                <a:ea typeface="Roboto Condensed"/>
                <a:cs typeface="Roboto Condensed"/>
                <a:sym typeface="Roboto Condensed"/>
              </a:rPr>
              <a:t>Gray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rtl="0">
              <a:spcBef>
                <a:spcPts val="0"/>
              </a:spcBef>
              <a:buNone/>
            </a:pPr>
            <a:r>
              <a:rPr lang="en"/>
              <a:t>AND TABLES TO COMPARE DATA</a:t>
            </a:r>
          </a:p>
        </p:txBody>
      </p:sp>
      <p:graphicFrame>
        <p:nvGraphicFramePr>
          <p:cNvPr id="250" name="Shape 250"/>
          <p:cNvGraphicFramePr/>
          <p:nvPr/>
        </p:nvGraphicFramePr>
        <p:xfrm>
          <a:off x="1127500" y="1945481"/>
          <a:ext cx="4675900" cy="2461900"/>
        </p:xfrm>
        <a:graphic>
          <a:graphicData uri="http://schemas.openxmlformats.org/drawingml/2006/table">
            <a:tbl>
              <a:tblPr>
                <a:noFill/>
                <a:tableStyleId>{E9300BD6-409E-49E5-B909-429AFCEC9FF9}</a:tableStyleId>
              </a:tblPr>
              <a:tblGrid>
                <a:gridCol w="1168975">
                  <a:extLst>
                    <a:ext uri="{9D8B030D-6E8A-4147-A177-3AD203B41FA5}">
                      <a16:colId xmlns:a16="http://schemas.microsoft.com/office/drawing/2014/main" val="20000"/>
                    </a:ext>
                  </a:extLst>
                </a:gridCol>
                <a:gridCol w="1168975">
                  <a:extLst>
                    <a:ext uri="{9D8B030D-6E8A-4147-A177-3AD203B41FA5}">
                      <a16:colId xmlns:a16="http://schemas.microsoft.com/office/drawing/2014/main" val="20001"/>
                    </a:ext>
                  </a:extLst>
                </a:gridCol>
                <a:gridCol w="1168975">
                  <a:extLst>
                    <a:ext uri="{9D8B030D-6E8A-4147-A177-3AD203B41FA5}">
                      <a16:colId xmlns:a16="http://schemas.microsoft.com/office/drawing/2014/main" val="20002"/>
                    </a:ext>
                  </a:extLst>
                </a:gridCol>
                <a:gridCol w="1168975">
                  <a:extLst>
                    <a:ext uri="{9D8B030D-6E8A-4147-A177-3AD203B41FA5}">
                      <a16:colId xmlns:a16="http://schemas.microsoft.com/office/drawing/2014/main" val="20003"/>
                    </a:ext>
                  </a:extLst>
                </a:gridCol>
              </a:tblGrid>
              <a:tr h="615475">
                <a:tc>
                  <a:txBody>
                    <a:bodyPr/>
                    <a:lstStyle/>
                    <a:p>
                      <a:pPr lvl="0">
                        <a:spcBef>
                          <a:spcPts val="0"/>
                        </a:spcBef>
                        <a:buNone/>
                      </a:pPr>
                      <a:endParaRPr>
                        <a:solidFill>
                          <a:srgbClr val="607896"/>
                        </a:solidFill>
                        <a:latin typeface="Roboto Condensed"/>
                        <a:ea typeface="Roboto Condensed"/>
                        <a:cs typeface="Roboto Condensed"/>
                        <a:sym typeface="Roboto Condensed"/>
                      </a:endParaRPr>
                    </a:p>
                  </a:txBody>
                  <a:tcPr marL="91425" marR="91425" marT="68575" marB="68575" anchor="ctr">
                    <a:lnL w="38100" cap="flat" cmpd="sng">
                      <a:solidFill>
                        <a:srgbClr val="C0E7F6"/>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100">
                          <a:solidFill>
                            <a:srgbClr val="607896"/>
                          </a:solidFill>
                          <a:latin typeface="Roboto Condensed"/>
                          <a:ea typeface="Roboto Condensed"/>
                          <a:cs typeface="Roboto Condensed"/>
                          <a:sym typeface="Roboto Condensed"/>
                        </a:rPr>
                        <a:t>A</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100">
                          <a:solidFill>
                            <a:srgbClr val="607896"/>
                          </a:solidFill>
                          <a:latin typeface="Roboto Condensed"/>
                          <a:ea typeface="Roboto Condensed"/>
                          <a:cs typeface="Roboto Condensed"/>
                          <a:sym typeface="Roboto Condensed"/>
                        </a:rPr>
                        <a:t>B</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100">
                          <a:solidFill>
                            <a:srgbClr val="607896"/>
                          </a:solidFill>
                          <a:latin typeface="Roboto Condensed"/>
                          <a:ea typeface="Roboto Condensed"/>
                          <a:cs typeface="Roboto Condensed"/>
                          <a:sym typeface="Roboto Condensed"/>
                        </a:rPr>
                        <a:t>C</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extLst>
                  <a:ext uri="{0D108BD9-81ED-4DB2-BD59-A6C34878D82A}">
                    <a16:rowId xmlns:a16="http://schemas.microsoft.com/office/drawing/2014/main" val="10000"/>
                  </a:ext>
                </a:extLst>
              </a:tr>
              <a:tr h="615475">
                <a:tc>
                  <a:txBody>
                    <a:bodyPr/>
                    <a:lstStyle/>
                    <a:p>
                      <a:pPr lvl="0" algn="r">
                        <a:spcBef>
                          <a:spcPts val="0"/>
                        </a:spcBef>
                        <a:buNone/>
                      </a:pPr>
                      <a:r>
                        <a:rPr lang="en" sz="1100">
                          <a:solidFill>
                            <a:srgbClr val="607896"/>
                          </a:solidFill>
                          <a:latin typeface="Roboto Condensed"/>
                          <a:ea typeface="Roboto Condensed"/>
                          <a:cs typeface="Roboto Condensed"/>
                          <a:sym typeface="Roboto Condensed"/>
                        </a:rPr>
                        <a:t>Yellow</a:t>
                      </a:r>
                    </a:p>
                  </a:txBody>
                  <a:tcPr marL="91425" marR="91425" marT="68575" marB="68575" anchor="ctr">
                    <a:lnL w="38100" cap="flat" cmpd="sng">
                      <a:solidFill>
                        <a:srgbClr val="C0E7F6"/>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10</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20</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7</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extLst>
                  <a:ext uri="{0D108BD9-81ED-4DB2-BD59-A6C34878D82A}">
                    <a16:rowId xmlns:a16="http://schemas.microsoft.com/office/drawing/2014/main" val="10001"/>
                  </a:ext>
                </a:extLst>
              </a:tr>
              <a:tr h="615475">
                <a:tc>
                  <a:txBody>
                    <a:bodyPr/>
                    <a:lstStyle/>
                    <a:p>
                      <a:pPr lvl="0" algn="r">
                        <a:spcBef>
                          <a:spcPts val="0"/>
                        </a:spcBef>
                        <a:buNone/>
                      </a:pPr>
                      <a:r>
                        <a:rPr lang="en" sz="1100">
                          <a:solidFill>
                            <a:srgbClr val="607896"/>
                          </a:solidFill>
                          <a:latin typeface="Roboto Condensed"/>
                          <a:ea typeface="Roboto Condensed"/>
                          <a:cs typeface="Roboto Condensed"/>
                          <a:sym typeface="Roboto Condensed"/>
                        </a:rPr>
                        <a:t>Blue</a:t>
                      </a:r>
                    </a:p>
                  </a:txBody>
                  <a:tcPr marL="91425" marR="91425" marT="68575" marB="68575" anchor="ctr">
                    <a:lnL w="38100" cap="flat" cmpd="sng">
                      <a:solidFill>
                        <a:srgbClr val="C0E7F6"/>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30</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15</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a:spcBef>
                          <a:spcPts val="0"/>
                        </a:spcBef>
                        <a:buNone/>
                      </a:pPr>
                      <a:r>
                        <a:rPr lang="en" sz="1800" b="1">
                          <a:solidFill>
                            <a:srgbClr val="607896"/>
                          </a:solidFill>
                          <a:latin typeface="Roboto Condensed"/>
                          <a:ea typeface="Roboto Condensed"/>
                          <a:cs typeface="Roboto Condensed"/>
                          <a:sym typeface="Roboto Condensed"/>
                        </a:rPr>
                        <a:t>10</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extLst>
                  <a:ext uri="{0D108BD9-81ED-4DB2-BD59-A6C34878D82A}">
                    <a16:rowId xmlns:a16="http://schemas.microsoft.com/office/drawing/2014/main" val="10002"/>
                  </a:ext>
                </a:extLst>
              </a:tr>
              <a:tr h="615475">
                <a:tc>
                  <a:txBody>
                    <a:bodyPr/>
                    <a:lstStyle/>
                    <a:p>
                      <a:pPr lvl="0" algn="r" rtl="0">
                        <a:spcBef>
                          <a:spcPts val="0"/>
                        </a:spcBef>
                        <a:buNone/>
                      </a:pPr>
                      <a:r>
                        <a:rPr lang="en" sz="1100">
                          <a:solidFill>
                            <a:srgbClr val="607896"/>
                          </a:solidFill>
                          <a:latin typeface="Roboto Condensed"/>
                          <a:ea typeface="Roboto Condensed"/>
                          <a:cs typeface="Roboto Condensed"/>
                          <a:sym typeface="Roboto Condensed"/>
                        </a:rPr>
                        <a:t>Orange</a:t>
                      </a:r>
                    </a:p>
                  </a:txBody>
                  <a:tcPr marL="91425" marR="91425" marT="68575" marB="68575" anchor="ctr">
                    <a:lnL w="38100" cap="flat" cmpd="sng">
                      <a:solidFill>
                        <a:srgbClr val="C0E7F6"/>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rtl="0">
                        <a:spcBef>
                          <a:spcPts val="0"/>
                        </a:spcBef>
                        <a:buNone/>
                      </a:pPr>
                      <a:r>
                        <a:rPr lang="en" sz="1800" b="1">
                          <a:solidFill>
                            <a:srgbClr val="607896"/>
                          </a:solidFill>
                          <a:latin typeface="Roboto Condensed"/>
                          <a:ea typeface="Roboto Condensed"/>
                          <a:cs typeface="Roboto Condensed"/>
                          <a:sym typeface="Roboto Condensed"/>
                        </a:rPr>
                        <a:t>5</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rtl="0">
                        <a:spcBef>
                          <a:spcPts val="0"/>
                        </a:spcBef>
                        <a:buNone/>
                      </a:pPr>
                      <a:r>
                        <a:rPr lang="en" sz="1800" b="1">
                          <a:solidFill>
                            <a:srgbClr val="607896"/>
                          </a:solidFill>
                          <a:latin typeface="Roboto Condensed"/>
                          <a:ea typeface="Roboto Condensed"/>
                          <a:cs typeface="Roboto Condensed"/>
                          <a:sym typeface="Roboto Condensed"/>
                        </a:rPr>
                        <a:t>24</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alpha val="0"/>
                        </a:srgbClr>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tc>
                  <a:txBody>
                    <a:bodyPr/>
                    <a:lstStyle/>
                    <a:p>
                      <a:pPr lvl="0" algn="ctr" rtl="0">
                        <a:spcBef>
                          <a:spcPts val="0"/>
                        </a:spcBef>
                        <a:buNone/>
                      </a:pPr>
                      <a:r>
                        <a:rPr lang="en" sz="1800" b="1">
                          <a:solidFill>
                            <a:srgbClr val="607896"/>
                          </a:solidFill>
                          <a:latin typeface="Roboto Condensed"/>
                          <a:ea typeface="Roboto Condensed"/>
                          <a:cs typeface="Roboto Condensed"/>
                          <a:sym typeface="Roboto Condensed"/>
                        </a:rPr>
                        <a:t>16</a:t>
                      </a:r>
                    </a:p>
                  </a:txBody>
                  <a:tcPr marL="91425" marR="91425" marT="68575" marB="68575" anchor="ctr">
                    <a:lnL w="38100" cap="flat" cmpd="sng">
                      <a:solidFill>
                        <a:srgbClr val="C0E7F6">
                          <a:alpha val="0"/>
                        </a:srgbClr>
                      </a:solidFill>
                      <a:prstDash val="solid"/>
                      <a:round/>
                      <a:headEnd type="none" w="med" len="med"/>
                      <a:tailEnd type="none" w="med" len="med"/>
                    </a:lnL>
                    <a:lnR w="38100" cap="flat" cmpd="sng">
                      <a:solidFill>
                        <a:srgbClr val="C0E7F6"/>
                      </a:solidFill>
                      <a:prstDash val="solid"/>
                      <a:round/>
                      <a:headEnd type="none" w="med" len="med"/>
                      <a:tailEnd type="none" w="med" len="med"/>
                    </a:lnR>
                    <a:lnT w="38100" cap="flat" cmpd="sng">
                      <a:solidFill>
                        <a:srgbClr val="C0E7F6"/>
                      </a:solidFill>
                      <a:prstDash val="solid"/>
                      <a:round/>
                      <a:headEnd type="none" w="med" len="med"/>
                      <a:tailEnd type="none" w="med" len="med"/>
                    </a:lnT>
                    <a:lnB w="38100" cap="flat" cmpd="sng">
                      <a:solidFill>
                        <a:srgbClr val="C0E7F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254"/>
        <p:cNvGrpSpPr/>
        <p:nvPr/>
      </p:nvGrpSpPr>
      <p:grpSpPr>
        <a:xfrm>
          <a:off x="0" y="0"/>
          <a:ext cx="0" cy="0"/>
          <a:chOff x="0" y="0"/>
          <a:chExt cx="0" cy="0"/>
        </a:xfrm>
      </p:grpSpPr>
      <p:sp>
        <p:nvSpPr>
          <p:cNvPr id="255" name="Shape 255"/>
          <p:cNvSpPr/>
          <p:nvPr/>
        </p:nvSpPr>
        <p:spPr>
          <a:xfrm>
            <a:off x="449149" y="740624"/>
            <a:ext cx="8446770" cy="4023854"/>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56" name="Shape 256"/>
          <p:cNvSpPr txBox="1">
            <a:spLocks noGrp="1"/>
          </p:cNvSpPr>
          <p:nvPr>
            <p:ph type="title" idx="4294967295"/>
          </p:nvPr>
        </p:nvSpPr>
        <p:spPr>
          <a:xfrm>
            <a:off x="1031425" y="257475"/>
            <a:ext cx="6783000" cy="680700"/>
          </a:xfrm>
          <a:prstGeom prst="rect">
            <a:avLst/>
          </a:prstGeom>
        </p:spPr>
        <p:txBody>
          <a:bodyPr lIns="91425" tIns="91425" rIns="91425" bIns="91425" anchor="b" anchorCtr="0">
            <a:noAutofit/>
          </a:bodyPr>
          <a:lstStyle/>
          <a:p>
            <a:pPr lvl="0" algn="r" rtl="0">
              <a:spcBef>
                <a:spcPts val="0"/>
              </a:spcBef>
              <a:buNone/>
            </a:pPr>
            <a:r>
              <a:rPr lang="en">
                <a:solidFill>
                  <a:srgbClr val="FFFFFF"/>
                </a:solidFill>
              </a:rPr>
              <a:t>MAPS</a:t>
            </a:r>
          </a:p>
        </p:txBody>
      </p:sp>
      <p:sp>
        <p:nvSpPr>
          <p:cNvPr id="257" name="Shape 257"/>
          <p:cNvSpPr/>
          <p:nvPr/>
        </p:nvSpPr>
        <p:spPr>
          <a:xfrm>
            <a:off x="2037575" y="1452200"/>
            <a:ext cx="796200" cy="202500"/>
          </a:xfrm>
          <a:prstGeom prst="wedgeRectCallout">
            <a:avLst>
              <a:gd name="adj1" fmla="val -21725"/>
              <a:gd name="adj2" fmla="val 145765"/>
            </a:avLst>
          </a:prstGeom>
          <a:solidFill>
            <a:srgbClr val="FF9900"/>
          </a:solidFill>
          <a:ln>
            <a:noFill/>
          </a:ln>
        </p:spPr>
        <p:txBody>
          <a:bodyPr lIns="91425" tIns="91425" rIns="91425" bIns="91425" anchor="ctr" anchorCtr="0">
            <a:noAutofit/>
          </a:bodyPr>
          <a:lstStyle/>
          <a:p>
            <a:pPr lvl="0">
              <a:spcBef>
                <a:spcPts val="0"/>
              </a:spcBef>
              <a:buNone/>
            </a:pPr>
            <a:r>
              <a:rPr lang="en" sz="1000">
                <a:solidFill>
                  <a:srgbClr val="FFFFFF"/>
                </a:solidFill>
                <a:latin typeface="Roboto Condensed"/>
                <a:ea typeface="Roboto Condensed"/>
                <a:cs typeface="Roboto Condensed"/>
                <a:sym typeface="Roboto Condensed"/>
              </a:rPr>
              <a:t>Our Office</a:t>
            </a:r>
          </a:p>
        </p:txBody>
      </p:sp>
      <p:sp>
        <p:nvSpPr>
          <p:cNvPr id="258" name="Shape 258"/>
          <p:cNvSpPr/>
          <p:nvPr/>
        </p:nvSpPr>
        <p:spPr>
          <a:xfrm>
            <a:off x="1137175" y="2093550"/>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2833775" y="3703850"/>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3914575" y="1791850"/>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6872025" y="2323325"/>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4668425" y="4003625"/>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7520875" y="4062700"/>
            <a:ext cx="202500" cy="202500"/>
          </a:xfrm>
          <a:prstGeom prst="mathMultiply">
            <a:avLst>
              <a:gd name="adj1" fmla="val 23520"/>
            </a:avLst>
          </a:prstGeom>
          <a:solidFill>
            <a:srgbClr val="FF9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idx="4294967295"/>
          </p:nvPr>
        </p:nvSpPr>
        <p:spPr>
          <a:xfrm>
            <a:off x="685800" y="2345350"/>
            <a:ext cx="6078900" cy="1159800"/>
          </a:xfrm>
          <a:prstGeom prst="rect">
            <a:avLst/>
          </a:prstGeom>
        </p:spPr>
        <p:txBody>
          <a:bodyPr lIns="91425" tIns="91425" rIns="91425" bIns="91425" anchor="b" anchorCtr="0">
            <a:noAutofit/>
          </a:bodyPr>
          <a:lstStyle/>
          <a:p>
            <a:pPr lvl="0" rtl="0">
              <a:spcBef>
                <a:spcPts val="0"/>
              </a:spcBef>
              <a:buNone/>
            </a:pPr>
            <a:r>
              <a:rPr lang="en" sz="9600">
                <a:solidFill>
                  <a:srgbClr val="FF9900"/>
                </a:solidFill>
              </a:rPr>
              <a:t>89,526,124</a:t>
            </a:r>
          </a:p>
        </p:txBody>
      </p:sp>
      <p:sp>
        <p:nvSpPr>
          <p:cNvPr id="269" name="Shape 269"/>
          <p:cNvSpPr txBox="1">
            <a:spLocks noGrp="1"/>
          </p:cNvSpPr>
          <p:nvPr>
            <p:ph type="subTitle" idx="4294967295"/>
          </p:nvPr>
        </p:nvSpPr>
        <p:spPr>
          <a:xfrm>
            <a:off x="685800" y="3297254"/>
            <a:ext cx="6078900" cy="784800"/>
          </a:xfrm>
          <a:prstGeom prst="rect">
            <a:avLst/>
          </a:prstGeom>
        </p:spPr>
        <p:txBody>
          <a:bodyPr lIns="91425" tIns="91425" rIns="91425" bIns="91425" anchor="t" anchorCtr="0">
            <a:noAutofit/>
          </a:bodyPr>
          <a:lstStyle/>
          <a:p>
            <a:pPr lvl="0" rtl="0">
              <a:spcBef>
                <a:spcPts val="0"/>
              </a:spcBef>
              <a:buNone/>
            </a:pPr>
            <a:r>
              <a:rPr lang="en"/>
              <a:t>Whoa! That’s a big number, aren’t you proud?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92299" y="2571750"/>
            <a:ext cx="6661393" cy="819900"/>
          </a:xfrm>
          <a:prstGeom prst="rect">
            <a:avLst/>
          </a:prstGeom>
        </p:spPr>
        <p:txBody>
          <a:bodyPr lIns="91425" tIns="91425" rIns="91425" bIns="91425" anchor="ctr" anchorCtr="0">
            <a:noAutofit/>
          </a:bodyPr>
          <a:lstStyle/>
          <a:p>
            <a:pPr lvl="0">
              <a:buNone/>
            </a:pPr>
            <a:r>
              <a:rPr lang="en-US" sz="4800" dirty="0"/>
              <a:t>Near Field Communication (NFC)</a:t>
            </a:r>
            <a:endParaRPr lang="en" sz="6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ctrTitle" idx="4294967295"/>
          </p:nvPr>
        </p:nvSpPr>
        <p:spPr>
          <a:xfrm>
            <a:off x="685800" y="952800"/>
            <a:ext cx="3023100" cy="894900"/>
          </a:xfrm>
          <a:prstGeom prst="rect">
            <a:avLst/>
          </a:prstGeom>
        </p:spPr>
        <p:txBody>
          <a:bodyPr lIns="91425" tIns="91425" rIns="91425" bIns="91425" anchor="b" anchorCtr="0">
            <a:noAutofit/>
          </a:bodyPr>
          <a:lstStyle/>
          <a:p>
            <a:pPr lvl="0" algn="l" rtl="0">
              <a:spcBef>
                <a:spcPts val="0"/>
              </a:spcBef>
              <a:buNone/>
            </a:pPr>
            <a:r>
              <a:rPr lang="en" sz="3600">
                <a:solidFill>
                  <a:srgbClr val="81D1EC"/>
                </a:solidFill>
              </a:rPr>
              <a:t>89,526,124$</a:t>
            </a:r>
          </a:p>
        </p:txBody>
      </p:sp>
      <p:sp>
        <p:nvSpPr>
          <p:cNvPr id="275" name="Shape 275"/>
          <p:cNvSpPr txBox="1">
            <a:spLocks noGrp="1"/>
          </p:cNvSpPr>
          <p:nvPr>
            <p:ph type="subTitle" idx="4294967295"/>
          </p:nvPr>
        </p:nvSpPr>
        <p:spPr>
          <a:xfrm>
            <a:off x="685800" y="1563707"/>
            <a:ext cx="3023100" cy="463200"/>
          </a:xfrm>
          <a:prstGeom prst="rect">
            <a:avLst/>
          </a:prstGeom>
        </p:spPr>
        <p:txBody>
          <a:bodyPr lIns="91425" tIns="91425" rIns="91425" bIns="91425" anchor="t" anchorCtr="0">
            <a:noAutofit/>
          </a:bodyPr>
          <a:lstStyle/>
          <a:p>
            <a:pPr lvl="0" algn="l" rtl="0">
              <a:spcBef>
                <a:spcPts val="0"/>
              </a:spcBef>
              <a:buNone/>
            </a:pPr>
            <a:r>
              <a:rPr lang="en" sz="2400">
                <a:solidFill>
                  <a:srgbClr val="81D1EC"/>
                </a:solidFill>
              </a:rPr>
              <a:t>That’s a lot of money</a:t>
            </a:r>
          </a:p>
        </p:txBody>
      </p:sp>
      <p:sp>
        <p:nvSpPr>
          <p:cNvPr id="276" name="Shape 276"/>
          <p:cNvSpPr txBox="1">
            <a:spLocks noGrp="1"/>
          </p:cNvSpPr>
          <p:nvPr>
            <p:ph type="ctrTitle" idx="4294967295"/>
          </p:nvPr>
        </p:nvSpPr>
        <p:spPr>
          <a:xfrm>
            <a:off x="3352800" y="3581692"/>
            <a:ext cx="3023100" cy="894900"/>
          </a:xfrm>
          <a:prstGeom prst="rect">
            <a:avLst/>
          </a:prstGeom>
        </p:spPr>
        <p:txBody>
          <a:bodyPr lIns="91425" tIns="91425" rIns="91425" bIns="91425" anchor="b" anchorCtr="0">
            <a:noAutofit/>
          </a:bodyPr>
          <a:lstStyle/>
          <a:p>
            <a:pPr lvl="0" algn="l" rtl="0">
              <a:spcBef>
                <a:spcPts val="0"/>
              </a:spcBef>
              <a:buNone/>
            </a:pPr>
            <a:r>
              <a:rPr lang="en" sz="3600"/>
              <a:t>100%</a:t>
            </a:r>
          </a:p>
        </p:txBody>
      </p:sp>
      <p:sp>
        <p:nvSpPr>
          <p:cNvPr id="277" name="Shape 277"/>
          <p:cNvSpPr txBox="1">
            <a:spLocks noGrp="1"/>
          </p:cNvSpPr>
          <p:nvPr>
            <p:ph type="subTitle" idx="4294967295"/>
          </p:nvPr>
        </p:nvSpPr>
        <p:spPr>
          <a:xfrm>
            <a:off x="3352800" y="4192600"/>
            <a:ext cx="3023100" cy="463200"/>
          </a:xfrm>
          <a:prstGeom prst="rect">
            <a:avLst/>
          </a:prstGeom>
        </p:spPr>
        <p:txBody>
          <a:bodyPr lIns="91425" tIns="91425" rIns="91425" bIns="91425" anchor="t" anchorCtr="0">
            <a:noAutofit/>
          </a:bodyPr>
          <a:lstStyle/>
          <a:p>
            <a:pPr lvl="0" algn="l" rtl="0">
              <a:spcBef>
                <a:spcPts val="0"/>
              </a:spcBef>
              <a:buNone/>
            </a:pPr>
            <a:r>
              <a:rPr lang="en" sz="2400">
                <a:solidFill>
                  <a:srgbClr val="3796BF"/>
                </a:solidFill>
              </a:rPr>
              <a:t>Total success!</a:t>
            </a:r>
          </a:p>
        </p:txBody>
      </p:sp>
      <p:sp>
        <p:nvSpPr>
          <p:cNvPr id="278" name="Shape 278"/>
          <p:cNvSpPr txBox="1">
            <a:spLocks noGrp="1"/>
          </p:cNvSpPr>
          <p:nvPr>
            <p:ph type="ctrTitle" idx="4294967295"/>
          </p:nvPr>
        </p:nvSpPr>
        <p:spPr>
          <a:xfrm>
            <a:off x="2057400" y="2267246"/>
            <a:ext cx="3023100" cy="894900"/>
          </a:xfrm>
          <a:prstGeom prst="rect">
            <a:avLst/>
          </a:prstGeom>
        </p:spPr>
        <p:txBody>
          <a:bodyPr lIns="91425" tIns="91425" rIns="91425" bIns="91425" anchor="b" anchorCtr="0">
            <a:noAutofit/>
          </a:bodyPr>
          <a:lstStyle/>
          <a:p>
            <a:pPr lvl="0" algn="l" rtl="0">
              <a:spcBef>
                <a:spcPts val="0"/>
              </a:spcBef>
              <a:buNone/>
            </a:pPr>
            <a:r>
              <a:rPr lang="en" sz="3600">
                <a:solidFill>
                  <a:srgbClr val="4BB5D9"/>
                </a:solidFill>
              </a:rPr>
              <a:t>185,244 USERS</a:t>
            </a:r>
          </a:p>
        </p:txBody>
      </p:sp>
      <p:sp>
        <p:nvSpPr>
          <p:cNvPr id="279" name="Shape 279"/>
          <p:cNvSpPr txBox="1">
            <a:spLocks noGrp="1"/>
          </p:cNvSpPr>
          <p:nvPr>
            <p:ph type="subTitle" idx="4294967295"/>
          </p:nvPr>
        </p:nvSpPr>
        <p:spPr>
          <a:xfrm>
            <a:off x="2057400" y="2878154"/>
            <a:ext cx="3023100" cy="463200"/>
          </a:xfrm>
          <a:prstGeom prst="rect">
            <a:avLst/>
          </a:prstGeom>
        </p:spPr>
        <p:txBody>
          <a:bodyPr lIns="91425" tIns="91425" rIns="91425" bIns="91425" anchor="t" anchorCtr="0">
            <a:noAutofit/>
          </a:bodyPr>
          <a:lstStyle/>
          <a:p>
            <a:pPr lvl="0" algn="l" rtl="0">
              <a:spcBef>
                <a:spcPts val="0"/>
              </a:spcBef>
              <a:buNone/>
            </a:pPr>
            <a:r>
              <a:rPr lang="en" sz="2400">
                <a:solidFill>
                  <a:srgbClr val="4BB5D9"/>
                </a:solidFill>
              </a:rPr>
              <a:t>And a lot of users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rtl="0">
              <a:spcBef>
                <a:spcPts val="0"/>
              </a:spcBef>
              <a:buNone/>
            </a:pPr>
            <a:r>
              <a:rPr lang="en"/>
              <a:t>OUR PROCESS IS EASY</a:t>
            </a:r>
          </a:p>
        </p:txBody>
      </p:sp>
      <p:sp>
        <p:nvSpPr>
          <p:cNvPr id="285" name="Shape 285"/>
          <p:cNvSpPr/>
          <p:nvPr/>
        </p:nvSpPr>
        <p:spPr>
          <a:xfrm>
            <a:off x="1154666" y="1909250"/>
            <a:ext cx="2191500" cy="1852200"/>
          </a:xfrm>
          <a:prstGeom prst="homePlate">
            <a:avLst>
              <a:gd name="adj" fmla="val 30129"/>
            </a:avLst>
          </a:prstGeom>
          <a:solidFill>
            <a:srgbClr val="81D1EC"/>
          </a:solidFill>
          <a:ln>
            <a:noFill/>
          </a:ln>
        </p:spPr>
        <p:txBody>
          <a:bodyPr lIns="91425" tIns="91425" rIns="91425" bIns="91425" anchor="ctr" anchorCtr="0">
            <a:noAutofit/>
          </a:bodyPr>
          <a:lstStyle/>
          <a:p>
            <a:pPr lvl="0" algn="ctr">
              <a:spcBef>
                <a:spcPts val="0"/>
              </a:spcBef>
              <a:buNone/>
            </a:pPr>
            <a:r>
              <a:rPr lang="en">
                <a:solidFill>
                  <a:srgbClr val="FFFFFF"/>
                </a:solidFill>
                <a:latin typeface="Roboto Condensed"/>
                <a:ea typeface="Roboto Condensed"/>
                <a:cs typeface="Roboto Condensed"/>
                <a:sym typeface="Roboto Condensed"/>
              </a:rPr>
              <a:t>first</a:t>
            </a:r>
          </a:p>
        </p:txBody>
      </p:sp>
      <p:sp>
        <p:nvSpPr>
          <p:cNvPr id="286" name="Shape 286"/>
          <p:cNvSpPr/>
          <p:nvPr/>
        </p:nvSpPr>
        <p:spPr>
          <a:xfrm>
            <a:off x="2902904" y="1909250"/>
            <a:ext cx="2233800" cy="1852200"/>
          </a:xfrm>
          <a:prstGeom prst="chevron">
            <a:avLst>
              <a:gd name="adj" fmla="val 29853"/>
            </a:avLst>
          </a:prstGeom>
          <a:solidFill>
            <a:srgbClr val="4BB5D9"/>
          </a:solidFill>
          <a:ln>
            <a:noFill/>
          </a:ln>
        </p:spPr>
        <p:txBody>
          <a:bodyPr lIns="91425" tIns="91425" rIns="91425" bIns="91425" anchor="ctr" anchorCtr="0">
            <a:noAutofit/>
          </a:bodyPr>
          <a:lstStyle/>
          <a:p>
            <a:pPr lvl="0" algn="ctr">
              <a:spcBef>
                <a:spcPts val="0"/>
              </a:spcBef>
              <a:buNone/>
            </a:pPr>
            <a:r>
              <a:rPr lang="en">
                <a:solidFill>
                  <a:srgbClr val="FFFFFF"/>
                </a:solidFill>
                <a:latin typeface="Roboto Condensed"/>
                <a:ea typeface="Roboto Condensed"/>
                <a:cs typeface="Roboto Condensed"/>
                <a:sym typeface="Roboto Condensed"/>
              </a:rPr>
              <a:t>second</a:t>
            </a:r>
          </a:p>
        </p:txBody>
      </p:sp>
      <p:sp>
        <p:nvSpPr>
          <p:cNvPr id="287" name="Shape 287"/>
          <p:cNvSpPr/>
          <p:nvPr/>
        </p:nvSpPr>
        <p:spPr>
          <a:xfrm>
            <a:off x="4693288" y="1909250"/>
            <a:ext cx="2233800" cy="1852200"/>
          </a:xfrm>
          <a:prstGeom prst="chevron">
            <a:avLst>
              <a:gd name="adj" fmla="val 29853"/>
            </a:avLst>
          </a:prstGeom>
          <a:solidFill>
            <a:srgbClr val="3796BF"/>
          </a:solidFill>
          <a:ln>
            <a:noFill/>
          </a:ln>
        </p:spPr>
        <p:txBody>
          <a:bodyPr lIns="91425" tIns="91425" rIns="91425" bIns="91425" anchor="ctr" anchorCtr="0">
            <a:noAutofit/>
          </a:bodyPr>
          <a:lstStyle/>
          <a:p>
            <a:pPr lvl="0" algn="ctr">
              <a:spcBef>
                <a:spcPts val="0"/>
              </a:spcBef>
              <a:buNone/>
            </a:pPr>
            <a:r>
              <a:rPr lang="en">
                <a:solidFill>
                  <a:srgbClr val="FFFFFF"/>
                </a:solidFill>
                <a:latin typeface="Roboto Condensed"/>
                <a:ea typeface="Roboto Condensed"/>
                <a:cs typeface="Roboto Condensed"/>
                <a:sym typeface="Roboto Condensed"/>
              </a:rPr>
              <a:t>last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291"/>
        <p:cNvGrpSpPr/>
        <p:nvPr/>
      </p:nvGrpSpPr>
      <p:grpSpPr>
        <a:xfrm>
          <a:off x="0" y="0"/>
          <a:ext cx="0" cy="0"/>
          <a:chOff x="0" y="0"/>
          <a:chExt cx="0" cy="0"/>
        </a:xfrm>
      </p:grpSpPr>
      <p:sp>
        <p:nvSpPr>
          <p:cNvPr id="292" name="Shape 292"/>
          <p:cNvSpPr txBox="1">
            <a:spLocks noGrp="1"/>
          </p:cNvSpPr>
          <p:nvPr>
            <p:ph type="title" idx="4294967295"/>
          </p:nvPr>
        </p:nvSpPr>
        <p:spPr>
          <a:xfrm>
            <a:off x="1031425" y="1149725"/>
            <a:ext cx="6321000" cy="680700"/>
          </a:xfrm>
          <a:prstGeom prst="rect">
            <a:avLst/>
          </a:prstGeom>
        </p:spPr>
        <p:txBody>
          <a:bodyPr lIns="91425" tIns="91425" rIns="91425" bIns="91425" anchor="b" anchorCtr="0">
            <a:noAutofit/>
          </a:bodyPr>
          <a:lstStyle/>
          <a:p>
            <a:pPr lvl="0" rtl="0">
              <a:spcBef>
                <a:spcPts val="0"/>
              </a:spcBef>
              <a:buNone/>
            </a:pPr>
            <a:r>
              <a:rPr lang="en"/>
              <a:t>LET’S REVIEW SOME CONCEPTS</a:t>
            </a:r>
          </a:p>
        </p:txBody>
      </p:sp>
      <p:sp>
        <p:nvSpPr>
          <p:cNvPr id="293" name="Shape 293"/>
          <p:cNvSpPr txBox="1">
            <a:spLocks noGrp="1"/>
          </p:cNvSpPr>
          <p:nvPr>
            <p:ph type="body" idx="4294967295"/>
          </p:nvPr>
        </p:nvSpPr>
        <p:spPr>
          <a:xfrm>
            <a:off x="1031425" y="18304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Yellow</a:t>
            </a:r>
          </a:p>
          <a:p>
            <a:pPr lvl="0" rtl="0">
              <a:spcBef>
                <a:spcPts val="0"/>
              </a:spcBef>
              <a:buNone/>
            </a:pPr>
            <a:r>
              <a:rPr lang="en" sz="1200">
                <a:solidFill>
                  <a:srgbClr val="FFFFFF"/>
                </a:solidFill>
              </a:rPr>
              <a:t>Is the color of gold, butter and ripe lemons. In the spectrum of visible light, yellow is found between green and orange.</a:t>
            </a:r>
          </a:p>
        </p:txBody>
      </p:sp>
      <p:sp>
        <p:nvSpPr>
          <p:cNvPr id="294" name="Shape 294"/>
          <p:cNvSpPr txBox="1">
            <a:spLocks noGrp="1"/>
          </p:cNvSpPr>
          <p:nvPr>
            <p:ph type="body" idx="4294967295"/>
          </p:nvPr>
        </p:nvSpPr>
        <p:spPr>
          <a:xfrm>
            <a:off x="3173274" y="18304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Blue</a:t>
            </a:r>
          </a:p>
          <a:p>
            <a:pPr lvl="0" rtl="0">
              <a:spcBef>
                <a:spcPts val="0"/>
              </a:spcBef>
              <a:buNone/>
            </a:pPr>
            <a:r>
              <a:rPr lang="en" sz="1200">
                <a:solidFill>
                  <a:srgbClr val="FFFFFF"/>
                </a:solidFill>
              </a:rPr>
              <a:t>Is the colour of the clear sky and the deep sea. It is located between violet and green on the optical spectrum.</a:t>
            </a:r>
          </a:p>
        </p:txBody>
      </p:sp>
      <p:sp>
        <p:nvSpPr>
          <p:cNvPr id="295" name="Shape 295"/>
          <p:cNvSpPr txBox="1">
            <a:spLocks noGrp="1"/>
          </p:cNvSpPr>
          <p:nvPr>
            <p:ph type="body" idx="4294967295"/>
          </p:nvPr>
        </p:nvSpPr>
        <p:spPr>
          <a:xfrm>
            <a:off x="5315124" y="18304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Red</a:t>
            </a:r>
          </a:p>
          <a:p>
            <a:pPr lvl="0" rtl="0">
              <a:spcBef>
                <a:spcPts val="0"/>
              </a:spcBef>
              <a:buNone/>
            </a:pPr>
            <a:r>
              <a:rPr lang="en" sz="1200">
                <a:solidFill>
                  <a:srgbClr val="FFFFFF"/>
                </a:solidFill>
              </a:rPr>
              <a:t>Is the color of blood, and because of this it has historically been associated with sacrifice, danger and courage. </a:t>
            </a:r>
          </a:p>
          <a:p>
            <a:pPr lvl="0" rtl="0">
              <a:spcBef>
                <a:spcPts val="0"/>
              </a:spcBef>
              <a:buNone/>
            </a:pPr>
            <a:endParaRPr sz="1200">
              <a:solidFill>
                <a:srgbClr val="FFFFFF"/>
              </a:solidFill>
            </a:endParaRPr>
          </a:p>
        </p:txBody>
      </p:sp>
      <p:sp>
        <p:nvSpPr>
          <p:cNvPr id="296" name="Shape 296"/>
          <p:cNvSpPr txBox="1">
            <a:spLocks noGrp="1"/>
          </p:cNvSpPr>
          <p:nvPr>
            <p:ph type="body" idx="4294967295"/>
          </p:nvPr>
        </p:nvSpPr>
        <p:spPr>
          <a:xfrm>
            <a:off x="1031425" y="32020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Yellow</a:t>
            </a:r>
          </a:p>
          <a:p>
            <a:pPr lvl="0" rtl="0">
              <a:spcBef>
                <a:spcPts val="0"/>
              </a:spcBef>
              <a:buNone/>
            </a:pPr>
            <a:r>
              <a:rPr lang="en" sz="1200">
                <a:solidFill>
                  <a:srgbClr val="FFFFFF"/>
                </a:solidFill>
              </a:rPr>
              <a:t>Is the color of gold, butter and ripe lemons. In the spectrum of visible light, yellow is found between green and orange.</a:t>
            </a:r>
          </a:p>
        </p:txBody>
      </p:sp>
      <p:sp>
        <p:nvSpPr>
          <p:cNvPr id="297" name="Shape 297"/>
          <p:cNvSpPr txBox="1">
            <a:spLocks noGrp="1"/>
          </p:cNvSpPr>
          <p:nvPr>
            <p:ph type="body" idx="4294967295"/>
          </p:nvPr>
        </p:nvSpPr>
        <p:spPr>
          <a:xfrm>
            <a:off x="3173274" y="32020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Blue</a:t>
            </a:r>
          </a:p>
          <a:p>
            <a:pPr lvl="0" rtl="0">
              <a:spcBef>
                <a:spcPts val="0"/>
              </a:spcBef>
              <a:buNone/>
            </a:pPr>
            <a:r>
              <a:rPr lang="en" sz="1200">
                <a:solidFill>
                  <a:srgbClr val="FFFFFF"/>
                </a:solidFill>
              </a:rPr>
              <a:t>Is the colour of the clear sky and the deep sea. It is located between violet and green on the optical spectrum.</a:t>
            </a:r>
          </a:p>
        </p:txBody>
      </p:sp>
      <p:sp>
        <p:nvSpPr>
          <p:cNvPr id="298" name="Shape 298"/>
          <p:cNvSpPr txBox="1">
            <a:spLocks noGrp="1"/>
          </p:cNvSpPr>
          <p:nvPr>
            <p:ph type="body" idx="4294967295"/>
          </p:nvPr>
        </p:nvSpPr>
        <p:spPr>
          <a:xfrm>
            <a:off x="5315124" y="3202025"/>
            <a:ext cx="2037600" cy="14877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Red</a:t>
            </a:r>
          </a:p>
          <a:p>
            <a:pPr lvl="0" rtl="0">
              <a:spcBef>
                <a:spcPts val="0"/>
              </a:spcBef>
              <a:buNone/>
            </a:pPr>
            <a:r>
              <a:rPr lang="en" sz="1200">
                <a:solidFill>
                  <a:srgbClr val="FFFFFF"/>
                </a:solidFill>
              </a:rPr>
              <a:t>Is the color of blood, and because of this it has historically been associated with sacrifice, danger and courage. </a:t>
            </a:r>
          </a:p>
          <a:p>
            <a:pPr lvl="0" rtl="0">
              <a:spcBef>
                <a:spcPts val="0"/>
              </a:spcBef>
              <a:buNone/>
            </a:pPr>
            <a:endParaRPr sz="12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1097775" y="4025300"/>
            <a:ext cx="6948600" cy="519600"/>
          </a:xfrm>
          <a:prstGeom prst="rect">
            <a:avLst/>
          </a:prstGeom>
        </p:spPr>
        <p:txBody>
          <a:bodyPr lIns="91425" tIns="91425" rIns="91425" bIns="91425" anchor="t" anchorCtr="0">
            <a:noAutofit/>
          </a:bodyPr>
          <a:lstStyle/>
          <a:p>
            <a:pPr lvl="0">
              <a:spcBef>
                <a:spcPts val="0"/>
              </a:spcBef>
              <a:buNone/>
            </a:pPr>
            <a:r>
              <a:rPr lang="en"/>
              <a:t>You can insert graphs from </a:t>
            </a:r>
            <a:r>
              <a:rPr lang="en" u="sng">
                <a:hlinkClick r:id="rId3"/>
              </a:rPr>
              <a:t>Google Sheets</a:t>
            </a:r>
          </a:p>
        </p:txBody>
      </p:sp>
      <p:pic>
        <p:nvPicPr>
          <p:cNvPr id="304" name="Shape 304" title="Chart"/>
          <p:cNvPicPr preferRelativeResize="0"/>
          <p:nvPr/>
        </p:nvPicPr>
        <p:blipFill>
          <a:blip r:embed="rId4">
            <a:alphaModFix/>
          </a:blip>
          <a:stretch>
            <a:fillRect/>
          </a:stretch>
        </p:blipFill>
        <p:spPr>
          <a:xfrm>
            <a:off x="1161275" y="1336887"/>
            <a:ext cx="5743376" cy="2469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08"/>
        <p:cNvGrpSpPr/>
        <p:nvPr/>
      </p:nvGrpSpPr>
      <p:grpSpPr>
        <a:xfrm>
          <a:off x="0" y="0"/>
          <a:ext cx="0" cy="0"/>
          <a:chOff x="0" y="0"/>
          <a:chExt cx="0" cy="0"/>
        </a:xfrm>
      </p:grpSpPr>
      <p:sp>
        <p:nvSpPr>
          <p:cNvPr id="309" name="Shape 309"/>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txBox="1">
            <a:spLocks noGrp="1"/>
          </p:cNvSpPr>
          <p:nvPr>
            <p:ph type="body" idx="4294967295"/>
          </p:nvPr>
        </p:nvSpPr>
        <p:spPr>
          <a:xfrm>
            <a:off x="1417075" y="0"/>
            <a:ext cx="3141900" cy="5143500"/>
          </a:xfrm>
          <a:prstGeom prst="rect">
            <a:avLst/>
          </a:prstGeom>
        </p:spPr>
        <p:txBody>
          <a:bodyPr lIns="91425" tIns="91425" rIns="91425" bIns="91425" anchor="ctr" anchorCtr="0">
            <a:noAutofit/>
          </a:bodyPr>
          <a:lstStyle/>
          <a:p>
            <a:pPr lvl="0" rtl="0">
              <a:spcBef>
                <a:spcPts val="0"/>
              </a:spcBef>
              <a:buNone/>
            </a:pPr>
            <a:r>
              <a:rPr lang="en" sz="4800">
                <a:solidFill>
                  <a:srgbClr val="FF9900"/>
                </a:solidFill>
                <a:latin typeface="Oswald"/>
                <a:ea typeface="Oswald"/>
                <a:cs typeface="Oswald"/>
                <a:sym typeface="Oswald"/>
              </a:rPr>
              <a:t>ANDROID</a:t>
            </a:r>
            <a:r>
              <a:rPr lang="en" sz="4800">
                <a:solidFill>
                  <a:srgbClr val="FFFFFF"/>
                </a:solidFill>
                <a:latin typeface="Oswald"/>
                <a:ea typeface="Oswald"/>
                <a:cs typeface="Oswald"/>
                <a:sym typeface="Oswald"/>
              </a:rPr>
              <a:t> PROJECT</a:t>
            </a:r>
          </a:p>
          <a:p>
            <a:pPr lvl="0" rtl="0">
              <a:spcBef>
                <a:spcPts val="0"/>
              </a:spcBef>
              <a:buNone/>
            </a:pPr>
            <a:r>
              <a:rPr lang="en" sz="1800">
                <a:solidFill>
                  <a:srgbClr val="FFFFFF"/>
                </a:solidFill>
              </a:rPr>
              <a:t>Show and explain your web, app or software projects using these gadget templates.</a:t>
            </a:r>
          </a:p>
        </p:txBody>
      </p:sp>
      <p:sp>
        <p:nvSpPr>
          <p:cNvPr id="311" name="Shape 311"/>
          <p:cNvSpPr/>
          <p:nvPr/>
        </p:nvSpPr>
        <p:spPr>
          <a:xfrm>
            <a:off x="5468725" y="839000"/>
            <a:ext cx="1888499" cy="33561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FFFFFF"/>
                </a:solidFill>
                <a:latin typeface="Roboto Condensed"/>
                <a:ea typeface="Roboto Condensed"/>
                <a:cs typeface="Roboto Condensed"/>
                <a:sym typeface="Roboto Condensed"/>
              </a:rPr>
              <a:t>Place your screenshot here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15"/>
        <p:cNvGrpSpPr/>
        <p:nvPr/>
      </p:nvGrpSpPr>
      <p:grpSpPr>
        <a:xfrm>
          <a:off x="0" y="0"/>
          <a:ext cx="0" cy="0"/>
          <a:chOff x="0" y="0"/>
          <a:chExt cx="0" cy="0"/>
        </a:xfrm>
      </p:grpSpPr>
      <p:sp>
        <p:nvSpPr>
          <p:cNvPr id="316" name="Shape 316"/>
          <p:cNvSpPr/>
          <p:nvPr/>
        </p:nvSpPr>
        <p:spPr>
          <a:xfrm>
            <a:off x="553402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Roboto Condensed"/>
              <a:ea typeface="Roboto Condensed"/>
              <a:cs typeface="Roboto Condensed"/>
              <a:sym typeface="Roboto Condensed"/>
            </a:endParaRPr>
          </a:p>
        </p:txBody>
      </p:sp>
      <p:sp>
        <p:nvSpPr>
          <p:cNvPr id="317" name="Shape 317"/>
          <p:cNvSpPr/>
          <p:nvPr/>
        </p:nvSpPr>
        <p:spPr>
          <a:xfrm>
            <a:off x="5665750" y="1188850"/>
            <a:ext cx="1589700" cy="28119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FFFFF"/>
                </a:solidFill>
                <a:latin typeface="Roboto Condensed"/>
                <a:ea typeface="Roboto Condensed"/>
                <a:cs typeface="Roboto Condensed"/>
                <a:sym typeface="Roboto Condensed"/>
              </a:rPr>
              <a:t>Place your screenshot here</a:t>
            </a:r>
          </a:p>
        </p:txBody>
      </p:sp>
      <p:sp>
        <p:nvSpPr>
          <p:cNvPr id="318" name="Shape 318"/>
          <p:cNvSpPr txBox="1">
            <a:spLocks noGrp="1"/>
          </p:cNvSpPr>
          <p:nvPr>
            <p:ph type="body" idx="4294967295"/>
          </p:nvPr>
        </p:nvSpPr>
        <p:spPr>
          <a:xfrm>
            <a:off x="1417075" y="0"/>
            <a:ext cx="3141900" cy="5143500"/>
          </a:xfrm>
          <a:prstGeom prst="rect">
            <a:avLst/>
          </a:prstGeom>
        </p:spPr>
        <p:txBody>
          <a:bodyPr lIns="91425" tIns="91425" rIns="91425" bIns="91425" anchor="ctr" anchorCtr="0">
            <a:noAutofit/>
          </a:bodyPr>
          <a:lstStyle/>
          <a:p>
            <a:pPr lvl="0" rtl="0">
              <a:spcBef>
                <a:spcPts val="0"/>
              </a:spcBef>
              <a:buNone/>
            </a:pPr>
            <a:r>
              <a:rPr lang="en" sz="4800">
                <a:solidFill>
                  <a:srgbClr val="FF9900"/>
                </a:solidFill>
                <a:latin typeface="Oswald"/>
                <a:ea typeface="Oswald"/>
                <a:cs typeface="Oswald"/>
                <a:sym typeface="Oswald"/>
              </a:rPr>
              <a:t>iPHONE</a:t>
            </a:r>
            <a:r>
              <a:rPr lang="en" sz="4800">
                <a:solidFill>
                  <a:srgbClr val="FFFFFF"/>
                </a:solidFill>
                <a:latin typeface="Oswald"/>
                <a:ea typeface="Oswald"/>
                <a:cs typeface="Oswald"/>
                <a:sym typeface="Oswald"/>
              </a:rPr>
              <a:t> PROJECT</a:t>
            </a:r>
          </a:p>
          <a:p>
            <a:pPr lvl="0" rtl="0">
              <a:spcBef>
                <a:spcPts val="0"/>
              </a:spcBef>
              <a:buNone/>
            </a:pPr>
            <a:r>
              <a:rPr lang="en" sz="1800">
                <a:solidFill>
                  <a:srgbClr val="FFFFFF"/>
                </a:solidFill>
              </a:rPr>
              <a:t>Show and explain your web, app or software projects using these gadget templates.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22"/>
        <p:cNvGrpSpPr/>
        <p:nvPr/>
      </p:nvGrpSpPr>
      <p:grpSpPr>
        <a:xfrm>
          <a:off x="0" y="0"/>
          <a:ext cx="0" cy="0"/>
          <a:chOff x="0" y="0"/>
          <a:chExt cx="0" cy="0"/>
        </a:xfrm>
      </p:grpSpPr>
      <p:sp>
        <p:nvSpPr>
          <p:cNvPr id="323" name="Shape 323"/>
          <p:cNvSpPr/>
          <p:nvPr/>
        </p:nvSpPr>
        <p:spPr>
          <a:xfrm>
            <a:off x="478770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4986400" y="910325"/>
            <a:ext cx="2493299" cy="3333599"/>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FFFFF"/>
                </a:solidFill>
                <a:latin typeface="Roboto Condensed"/>
                <a:ea typeface="Roboto Condensed"/>
                <a:cs typeface="Roboto Condensed"/>
                <a:sym typeface="Roboto Condensed"/>
              </a:rPr>
              <a:t>Place your screenshot here</a:t>
            </a:r>
          </a:p>
        </p:txBody>
      </p:sp>
      <p:sp>
        <p:nvSpPr>
          <p:cNvPr id="325" name="Shape 325"/>
          <p:cNvSpPr txBox="1">
            <a:spLocks noGrp="1"/>
          </p:cNvSpPr>
          <p:nvPr>
            <p:ph type="body" idx="4294967295"/>
          </p:nvPr>
        </p:nvSpPr>
        <p:spPr>
          <a:xfrm>
            <a:off x="1417075" y="0"/>
            <a:ext cx="3141900" cy="5143500"/>
          </a:xfrm>
          <a:prstGeom prst="rect">
            <a:avLst/>
          </a:prstGeom>
        </p:spPr>
        <p:txBody>
          <a:bodyPr lIns="91425" tIns="91425" rIns="91425" bIns="91425" anchor="ctr" anchorCtr="0">
            <a:noAutofit/>
          </a:bodyPr>
          <a:lstStyle/>
          <a:p>
            <a:pPr lvl="0" rtl="0">
              <a:spcBef>
                <a:spcPts val="0"/>
              </a:spcBef>
              <a:buNone/>
            </a:pPr>
            <a:r>
              <a:rPr lang="en" sz="4800">
                <a:solidFill>
                  <a:srgbClr val="FF9900"/>
                </a:solidFill>
                <a:latin typeface="Oswald"/>
                <a:ea typeface="Oswald"/>
                <a:cs typeface="Oswald"/>
                <a:sym typeface="Oswald"/>
              </a:rPr>
              <a:t>TABLET</a:t>
            </a:r>
            <a:r>
              <a:rPr lang="en" sz="4800">
                <a:solidFill>
                  <a:srgbClr val="FFFFFF"/>
                </a:solidFill>
                <a:latin typeface="Oswald"/>
                <a:ea typeface="Oswald"/>
                <a:cs typeface="Oswald"/>
                <a:sym typeface="Oswald"/>
              </a:rPr>
              <a:t> PROJECT</a:t>
            </a:r>
          </a:p>
          <a:p>
            <a:pPr lvl="0" rtl="0">
              <a:spcBef>
                <a:spcPts val="0"/>
              </a:spcBef>
              <a:buNone/>
            </a:pPr>
            <a:r>
              <a:rPr lang="en" sz="1800">
                <a:solidFill>
                  <a:srgbClr val="FFFFFF"/>
                </a:solidFill>
              </a:rPr>
              <a:t>Show and explain your web, app or software projects using these gadget templates.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29"/>
        <p:cNvGrpSpPr/>
        <p:nvPr/>
      </p:nvGrpSpPr>
      <p:grpSpPr>
        <a:xfrm>
          <a:off x="0" y="0"/>
          <a:ext cx="0" cy="0"/>
          <a:chOff x="0" y="0"/>
          <a:chExt cx="0" cy="0"/>
        </a:xfrm>
      </p:grpSpPr>
      <p:sp>
        <p:nvSpPr>
          <p:cNvPr id="330" name="Shape 330"/>
          <p:cNvSpPr/>
          <p:nvPr/>
        </p:nvSpPr>
        <p:spPr>
          <a:xfrm>
            <a:off x="3968600" y="849475"/>
            <a:ext cx="4546140" cy="353922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 name="Shape 331"/>
          <p:cNvSpPr/>
          <p:nvPr/>
        </p:nvSpPr>
        <p:spPr>
          <a:xfrm>
            <a:off x="4158833" y="1037417"/>
            <a:ext cx="4165500" cy="26598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FFFFF"/>
                </a:solidFill>
                <a:latin typeface="Roboto Condensed"/>
                <a:ea typeface="Roboto Condensed"/>
                <a:cs typeface="Roboto Condensed"/>
                <a:sym typeface="Roboto Condensed"/>
              </a:rPr>
              <a:t>Place your screenshot here</a:t>
            </a:r>
          </a:p>
        </p:txBody>
      </p:sp>
      <p:sp>
        <p:nvSpPr>
          <p:cNvPr id="332" name="Shape 332"/>
          <p:cNvSpPr txBox="1">
            <a:spLocks noGrp="1"/>
          </p:cNvSpPr>
          <p:nvPr>
            <p:ph type="body" idx="4294967295"/>
          </p:nvPr>
        </p:nvSpPr>
        <p:spPr>
          <a:xfrm>
            <a:off x="420650" y="0"/>
            <a:ext cx="3141900" cy="5143500"/>
          </a:xfrm>
          <a:prstGeom prst="rect">
            <a:avLst/>
          </a:prstGeom>
        </p:spPr>
        <p:txBody>
          <a:bodyPr lIns="91425" tIns="91425" rIns="91425" bIns="91425" anchor="ctr" anchorCtr="0">
            <a:noAutofit/>
          </a:bodyPr>
          <a:lstStyle/>
          <a:p>
            <a:pPr lvl="0" rtl="0">
              <a:spcBef>
                <a:spcPts val="0"/>
              </a:spcBef>
              <a:buNone/>
            </a:pPr>
            <a:r>
              <a:rPr lang="en" sz="4800">
                <a:solidFill>
                  <a:srgbClr val="FF9900"/>
                </a:solidFill>
                <a:latin typeface="Oswald"/>
                <a:ea typeface="Oswald"/>
                <a:cs typeface="Oswald"/>
                <a:sym typeface="Oswald"/>
              </a:rPr>
              <a:t>DESKTOP</a:t>
            </a:r>
            <a:r>
              <a:rPr lang="en" sz="4800">
                <a:solidFill>
                  <a:srgbClr val="FFFFFF"/>
                </a:solidFill>
                <a:latin typeface="Oswald"/>
                <a:ea typeface="Oswald"/>
                <a:cs typeface="Oswald"/>
                <a:sym typeface="Oswald"/>
              </a:rPr>
              <a:t> PROJECT</a:t>
            </a:r>
          </a:p>
          <a:p>
            <a:pPr lvl="0" rtl="0">
              <a:spcBef>
                <a:spcPts val="0"/>
              </a:spcBef>
              <a:buNone/>
            </a:pPr>
            <a:r>
              <a:rPr lang="en" sz="1800">
                <a:solidFill>
                  <a:srgbClr val="FFFFFF"/>
                </a:solidFill>
              </a:rPr>
              <a:t>Show and explain your web, app or software projects using these gadget templates.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idx="4294967295"/>
          </p:nvPr>
        </p:nvSpPr>
        <p:spPr>
          <a:xfrm>
            <a:off x="685800" y="2093550"/>
            <a:ext cx="4924200" cy="719100"/>
          </a:xfrm>
          <a:prstGeom prst="rect">
            <a:avLst/>
          </a:prstGeom>
        </p:spPr>
        <p:txBody>
          <a:bodyPr lIns="91425" tIns="91425" rIns="91425" bIns="91425" anchor="b" anchorCtr="0">
            <a:noAutofit/>
          </a:bodyPr>
          <a:lstStyle/>
          <a:p>
            <a:pPr lvl="0" rtl="0">
              <a:spcBef>
                <a:spcPts val="0"/>
              </a:spcBef>
              <a:buNone/>
            </a:pPr>
            <a:r>
              <a:rPr lang="en" sz="6000" dirty="0">
                <a:solidFill>
                  <a:srgbClr val="FF9900"/>
                </a:solidFill>
              </a:rPr>
              <a:t>THANKS!</a:t>
            </a:r>
          </a:p>
        </p:txBody>
      </p:sp>
      <p:sp>
        <p:nvSpPr>
          <p:cNvPr id="338" name="Shape 338"/>
          <p:cNvSpPr txBox="1">
            <a:spLocks noGrp="1"/>
          </p:cNvSpPr>
          <p:nvPr>
            <p:ph type="subTitle" idx="4294967295"/>
          </p:nvPr>
        </p:nvSpPr>
        <p:spPr>
          <a:xfrm>
            <a:off x="685800" y="2608684"/>
            <a:ext cx="4924200" cy="1953299"/>
          </a:xfrm>
          <a:prstGeom prst="rect">
            <a:avLst/>
          </a:prstGeom>
        </p:spPr>
        <p:txBody>
          <a:bodyPr lIns="91425" tIns="91425" rIns="91425" bIns="91425" anchor="t" anchorCtr="0">
            <a:noAutofit/>
          </a:bodyPr>
          <a:lstStyle/>
          <a:p>
            <a:pPr lvl="0" rtl="0">
              <a:spcBef>
                <a:spcPts val="0"/>
              </a:spcBef>
              <a:buNone/>
            </a:pPr>
            <a:r>
              <a:rPr lang="en" sz="3600" b="1" dirty="0">
                <a:solidFill>
                  <a:srgbClr val="3796BF"/>
                </a:solidFill>
              </a:rPr>
              <a:t>Any questions?</a:t>
            </a:r>
          </a:p>
          <a:p>
            <a:pPr lvl="0">
              <a:spcBef>
                <a:spcPts val="0"/>
              </a:spcBef>
              <a:buClr>
                <a:schemeClr val="dk1"/>
              </a:buClr>
              <a:buSzPct val="55000"/>
              <a:buFont typeface="Arial"/>
              <a:buNone/>
            </a:pPr>
            <a:r>
              <a:rPr lang="en" dirty="0"/>
              <a:t>You can find me at</a:t>
            </a:r>
          </a:p>
          <a:p>
            <a:pPr marL="457200" lvl="0" indent="-228600" rtl="0">
              <a:spcBef>
                <a:spcPts val="0"/>
              </a:spcBef>
            </a:pPr>
            <a:r>
              <a:rPr lang="en" dirty="0"/>
              <a:t>@username</a:t>
            </a:r>
          </a:p>
          <a:p>
            <a:pPr marL="457200" lvl="0" indent="-228600" rtl="0">
              <a:spcBef>
                <a:spcPts val="0"/>
              </a:spcBef>
            </a:pPr>
            <a:r>
              <a:rPr lang="en" dirty="0"/>
              <a:t>user@mail.me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344" name="Shape 344"/>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Clr>
                <a:srgbClr val="81D1EC"/>
              </a:buClr>
              <a:buSzPct val="100000"/>
            </a:pPr>
            <a:r>
              <a:rPr lang="en" sz="2400"/>
              <a:t>Presentation template by </a:t>
            </a:r>
            <a:r>
              <a:rPr lang="en" sz="2400" u="sng">
                <a:hlinkClick r:id="rId3"/>
              </a:rPr>
              <a:t>SlidesCarnival</a:t>
            </a:r>
          </a:p>
          <a:p>
            <a:pPr marL="457200" lvl="0" indent="-381000" rtl="0">
              <a:lnSpc>
                <a:spcPct val="115000"/>
              </a:lnSpc>
              <a:spcBef>
                <a:spcPts val="0"/>
              </a:spcBef>
              <a:buClr>
                <a:srgbClr val="81D1EC"/>
              </a:buClr>
              <a:buSzPct val="100000"/>
            </a:pPr>
            <a:r>
              <a:rPr lang="en" sz="2400"/>
              <a:t>Photographs by </a:t>
            </a:r>
            <a:r>
              <a:rPr lang="en" sz="2400" u="sng">
                <a:hlinkClick r:id="rId4"/>
              </a:rPr>
              <a:t>Unsplash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a:latin typeface="Roboto Condensed" panose="020B0604020202020204" charset="0"/>
                <a:ea typeface="Roboto Condensed" panose="020B0604020202020204" charset="0"/>
                <a:cs typeface="Roboto Condensed" panose="020B0604020202020204" charset="0"/>
              </a:rPr>
              <a:t>Ph</a:t>
            </a:r>
            <a:r>
              <a:rPr lang="vi-VN" dirty="0">
                <a:latin typeface="Roboto Condensed" panose="020B0604020202020204" charset="0"/>
                <a:ea typeface="Roboto Condensed" panose="020B0604020202020204" charset="0"/>
                <a:cs typeface="Roboto Condensed" panose="020B0604020202020204" charset="0"/>
              </a:rPr>
              <a:t>ư</a:t>
            </a:r>
            <a:r>
              <a:rPr lang="en-US" dirty="0" err="1">
                <a:latin typeface="Roboto Condensed" panose="020B0604020202020204" charset="0"/>
                <a:ea typeface="Roboto Condensed" panose="020B0604020202020204" charset="0"/>
                <a:cs typeface="Roboto Condensed" panose="020B0604020202020204" charset="0"/>
              </a:rPr>
              <a:t>ơng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thức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cách</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hoạt</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động</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lvl="0" indent="-228600"/>
            <a:r>
              <a:rPr lang="en-US" dirty="0" err="1"/>
              <a:t>Sử</a:t>
            </a:r>
            <a:r>
              <a:rPr lang="en-US" dirty="0"/>
              <a:t> </a:t>
            </a:r>
            <a:r>
              <a:rPr lang="en-US" dirty="0" err="1"/>
              <a:t>dụng</a:t>
            </a:r>
            <a:r>
              <a:rPr lang="en-US" dirty="0"/>
              <a:t> </a:t>
            </a:r>
            <a:r>
              <a:rPr lang="en-US" dirty="0" err="1"/>
              <a:t>tương</a:t>
            </a:r>
            <a:r>
              <a:rPr lang="en-US" dirty="0"/>
              <a:t> </a:t>
            </a:r>
            <a:r>
              <a:rPr lang="en-US" dirty="0" err="1"/>
              <a:t>tác</a:t>
            </a:r>
            <a:r>
              <a:rPr lang="en-US" dirty="0"/>
              <a:t> </a:t>
            </a:r>
            <a:r>
              <a:rPr lang="en-US" dirty="0" err="1"/>
              <a:t>sóng</a:t>
            </a:r>
            <a:r>
              <a:rPr lang="en-US" dirty="0"/>
              <a:t> </a:t>
            </a:r>
            <a:r>
              <a:rPr lang="en-US" dirty="0" err="1"/>
              <a:t>điện</a:t>
            </a:r>
            <a:r>
              <a:rPr lang="en-US" dirty="0"/>
              <a:t> </a:t>
            </a:r>
            <a:r>
              <a:rPr lang="en-US" dirty="0" err="1"/>
              <a:t>từ</a:t>
            </a:r>
            <a:r>
              <a:rPr lang="en-US" dirty="0"/>
              <a:t> </a:t>
            </a:r>
            <a:r>
              <a:rPr lang="en-US" dirty="0" err="1"/>
              <a:t>để</a:t>
            </a:r>
            <a:r>
              <a:rPr lang="en-US" dirty="0"/>
              <a:t> </a:t>
            </a:r>
            <a:r>
              <a:rPr lang="en-US" dirty="0" err="1"/>
              <a:t>truyền</a:t>
            </a:r>
            <a:r>
              <a:rPr lang="en-US" dirty="0"/>
              <a:t> </a:t>
            </a:r>
            <a:r>
              <a:rPr lang="en-US" dirty="0" err="1"/>
              <a:t>tải</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nhỏ</a:t>
            </a:r>
            <a:r>
              <a:rPr lang="en-US" dirty="0"/>
              <a:t> </a:t>
            </a:r>
            <a:r>
              <a:rPr lang="en-US" dirty="0" err="1"/>
              <a:t>giữa</a:t>
            </a:r>
            <a:r>
              <a:rPr lang="en-US" dirty="0"/>
              <a:t> </a:t>
            </a:r>
            <a:r>
              <a:rPr lang="en-US" dirty="0" err="1"/>
              <a:t>thiết</a:t>
            </a:r>
            <a:r>
              <a:rPr lang="en-US" dirty="0"/>
              <a:t> </a:t>
            </a:r>
            <a:r>
              <a:rPr lang="en-US" dirty="0" err="1"/>
              <a:t>bị</a:t>
            </a:r>
            <a:r>
              <a:rPr lang="en-US" dirty="0"/>
              <a:t> </a:t>
            </a:r>
            <a:r>
              <a:rPr lang="en-US" dirty="0" err="1"/>
              <a:t>đầu</a:t>
            </a:r>
            <a:r>
              <a:rPr lang="en-US" dirty="0"/>
              <a:t> </a:t>
            </a:r>
            <a:r>
              <a:rPr lang="en-US" dirty="0" err="1"/>
              <a:t>cuối</a:t>
            </a:r>
            <a:r>
              <a:rPr lang="en-US" dirty="0"/>
              <a:t> (initiator) </a:t>
            </a:r>
            <a:r>
              <a:rPr lang="en-US" dirty="0" err="1"/>
              <a:t>và</a:t>
            </a:r>
            <a:r>
              <a:rPr lang="en-US" dirty="0"/>
              <a:t> </a:t>
            </a:r>
            <a:r>
              <a:rPr lang="en-US" dirty="0" err="1"/>
              <a:t>thiết</a:t>
            </a:r>
            <a:r>
              <a:rPr lang="en-US" dirty="0"/>
              <a:t> </a:t>
            </a:r>
            <a:r>
              <a:rPr lang="en-US" dirty="0" err="1"/>
              <a:t>bị</a:t>
            </a:r>
            <a:r>
              <a:rPr lang="en-US" dirty="0"/>
              <a:t> </a:t>
            </a:r>
            <a:r>
              <a:rPr lang="en-US" dirty="0" err="1"/>
              <a:t>mục</a:t>
            </a:r>
            <a:r>
              <a:rPr lang="en-US" dirty="0"/>
              <a:t> </a:t>
            </a:r>
            <a:r>
              <a:rPr lang="en-US" dirty="0" err="1"/>
              <a:t>tiêu</a:t>
            </a:r>
            <a:r>
              <a:rPr lang="en-US" dirty="0"/>
              <a:t> (target). </a:t>
            </a:r>
          </a:p>
          <a:p>
            <a:pPr marL="457200" lvl="0" indent="-228600"/>
            <a:r>
              <a:rPr lang="en-US" dirty="0" err="1"/>
              <a:t>Các</a:t>
            </a:r>
            <a:r>
              <a:rPr lang="en-US" dirty="0"/>
              <a:t> target </a:t>
            </a:r>
            <a:r>
              <a:rPr lang="en-US" dirty="0" err="1"/>
              <a:t>này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các</a:t>
            </a:r>
            <a:r>
              <a:rPr lang="en-US" dirty="0"/>
              <a:t> tags </a:t>
            </a:r>
            <a:r>
              <a:rPr lang="en-US" dirty="0" err="1"/>
              <a:t>hoặc</a:t>
            </a:r>
            <a:r>
              <a:rPr lang="en-US" dirty="0"/>
              <a:t> </a:t>
            </a:r>
            <a:r>
              <a:rPr lang="en-US" dirty="0" err="1"/>
              <a:t>là</a:t>
            </a:r>
            <a:r>
              <a:rPr lang="en-US" dirty="0"/>
              <a:t> </a:t>
            </a:r>
            <a:r>
              <a:rPr lang="en-US" dirty="0" err="1"/>
              <a:t>thiết</a:t>
            </a:r>
            <a:r>
              <a:rPr lang="en-US" dirty="0"/>
              <a:t> </a:t>
            </a:r>
            <a:r>
              <a:rPr lang="en-US" dirty="0" err="1"/>
              <a:t>bị</a:t>
            </a:r>
            <a:r>
              <a:rPr lang="en-US" dirty="0"/>
              <a:t> mobile </a:t>
            </a:r>
            <a:r>
              <a:rPr lang="en-US" dirty="0" err="1"/>
              <a:t>khác</a:t>
            </a:r>
            <a:r>
              <a:rPr lang="en-US" dirty="0"/>
              <a:t>.</a:t>
            </a:r>
          </a:p>
          <a:p>
            <a:pPr marL="457200" lvl="0" indent="-228600"/>
            <a:r>
              <a:rPr lang="en-US" dirty="0" err="1">
                <a:latin typeface="Roboto Condensed" panose="020B0604020202020204" charset="0"/>
                <a:ea typeface="Roboto Condensed" panose="020B0604020202020204" charset="0"/>
                <a:cs typeface="Roboto Condensed" panose="020B0604020202020204" charset="0"/>
              </a:rPr>
              <a:t>Khoảng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cách</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Rất</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nhỏ</a:t>
            </a:r>
            <a:r>
              <a:rPr lang="en-US" dirty="0">
                <a:latin typeface="Roboto Condensed" panose="020B0604020202020204" charset="0"/>
                <a:ea typeface="Roboto Condensed" panose="020B0604020202020204" charset="0"/>
                <a:cs typeface="Roboto Condensed" panose="020B0604020202020204" charset="0"/>
              </a:rPr>
              <a:t> so </a:t>
            </a:r>
            <a:r>
              <a:rPr lang="en-US" dirty="0" err="1">
                <a:latin typeface="Roboto Condensed" panose="020B0604020202020204" charset="0"/>
                <a:ea typeface="Roboto Condensed" panose="020B0604020202020204" charset="0"/>
                <a:cs typeface="Roboto Condensed" panose="020B0604020202020204" charset="0"/>
              </a:rPr>
              <a:t>với</a:t>
            </a:r>
            <a:r>
              <a:rPr lang="en-US" dirty="0">
                <a:latin typeface="Roboto Condensed" panose="020B0604020202020204" charset="0"/>
                <a:ea typeface="Roboto Condensed" panose="020B0604020202020204" charset="0"/>
                <a:cs typeface="Roboto Condensed" panose="020B0604020202020204" charset="0"/>
              </a:rPr>
              <a:t> Bluetooth.</a:t>
            </a:r>
          </a:p>
          <a:p>
            <a:pPr marL="457200" lvl="0" indent="-228600"/>
            <a:r>
              <a:rPr lang="en-US" dirty="0" err="1">
                <a:latin typeface="Roboto Condensed" panose="020B0604020202020204" charset="0"/>
                <a:ea typeface="Roboto Condensed" panose="020B0604020202020204" charset="0"/>
                <a:cs typeface="Roboto Condensed" panose="020B0604020202020204" charset="0"/>
              </a:rPr>
              <a:t>Tốc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độ</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truyền</a:t>
            </a:r>
            <a:r>
              <a:rPr lang="en-US" dirty="0">
                <a:latin typeface="Roboto Condensed" panose="020B0604020202020204" charset="0"/>
                <a:ea typeface="Roboto Condensed" panose="020B0604020202020204" charset="0"/>
                <a:cs typeface="Roboto Condensed" panose="020B0604020202020204" charset="0"/>
              </a:rPr>
              <a:t>: 100 – 400 Kbps</a:t>
            </a:r>
            <a:endParaRPr lang="en" dirty="0">
              <a:latin typeface="Roboto Condensed" panose="020B0604020202020204" charset="0"/>
              <a:ea typeface="Roboto Condensed" panose="020B0604020202020204" charset="0"/>
              <a:cs typeface="Roboto Condense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rtl="0">
              <a:spcBef>
                <a:spcPts val="0"/>
              </a:spcBef>
              <a:buNone/>
            </a:pPr>
            <a:r>
              <a:rPr lang="en"/>
              <a:t>PRESENTATION DESIGN</a:t>
            </a:r>
          </a:p>
        </p:txBody>
      </p:sp>
      <p:sp>
        <p:nvSpPr>
          <p:cNvPr id="350" name="Shape 35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lvl="0" rtl="0">
              <a:spcBef>
                <a:spcPts val="0"/>
              </a:spcBef>
              <a:buNone/>
            </a:pPr>
            <a:r>
              <a:rPr lang="en" sz="1400"/>
              <a:t>This presentation uses the following typographies and colors:</a:t>
            </a:r>
          </a:p>
          <a:p>
            <a:pPr marL="457200" lvl="0" indent="-317500" rtl="0">
              <a:lnSpc>
                <a:spcPct val="115000"/>
              </a:lnSpc>
              <a:spcBef>
                <a:spcPts val="0"/>
              </a:spcBef>
              <a:buClr>
                <a:srgbClr val="607896"/>
              </a:buClr>
              <a:buSzPct val="100000"/>
            </a:pPr>
            <a:r>
              <a:rPr lang="en" sz="1400"/>
              <a:t>Titles: </a:t>
            </a:r>
            <a:r>
              <a:rPr lang="en" sz="1400" b="1"/>
              <a:t>Oswald</a:t>
            </a:r>
          </a:p>
          <a:p>
            <a:pPr marL="457200" lvl="0" indent="-317500" rtl="0">
              <a:lnSpc>
                <a:spcPct val="115000"/>
              </a:lnSpc>
              <a:spcBef>
                <a:spcPts val="0"/>
              </a:spcBef>
              <a:buClr>
                <a:srgbClr val="607896"/>
              </a:buClr>
              <a:buSzPct val="100000"/>
            </a:pPr>
            <a:r>
              <a:rPr lang="en" sz="1400"/>
              <a:t>Body copy: </a:t>
            </a:r>
            <a:r>
              <a:rPr lang="en" sz="1400" b="1"/>
              <a:t>Roboto Condensed</a:t>
            </a:r>
          </a:p>
          <a:p>
            <a:pPr lvl="0" rtl="0">
              <a:lnSpc>
                <a:spcPct val="115000"/>
              </a:lnSpc>
              <a:spcBef>
                <a:spcPts val="0"/>
              </a:spcBef>
              <a:buNone/>
            </a:pPr>
            <a:r>
              <a:rPr lang="en" sz="1400"/>
              <a:t>You can download the fonts on these pages:</a:t>
            </a:r>
          </a:p>
          <a:p>
            <a:pPr lvl="0" rtl="0">
              <a:lnSpc>
                <a:spcPct val="115000"/>
              </a:lnSpc>
              <a:spcBef>
                <a:spcPts val="0"/>
              </a:spcBef>
              <a:buNone/>
            </a:pPr>
            <a:r>
              <a:rPr lang="en" sz="1400" u="sng">
                <a:hlinkClick r:id="rId3"/>
              </a:rPr>
              <a:t>https://www.fontsquirrel.com/fonts/oswald</a:t>
            </a:r>
          </a:p>
          <a:p>
            <a:pPr lvl="0" rtl="0">
              <a:lnSpc>
                <a:spcPct val="115000"/>
              </a:lnSpc>
              <a:spcBef>
                <a:spcPts val="0"/>
              </a:spcBef>
              <a:buNone/>
            </a:pPr>
            <a:r>
              <a:rPr lang="en" sz="1400" u="sng">
                <a:hlinkClick r:id="rId4"/>
              </a:rPr>
              <a:t>https://www.fontsquirrel.com/fonts/roboto</a:t>
            </a:r>
          </a:p>
          <a:p>
            <a:pPr lvl="0" rtl="0">
              <a:lnSpc>
                <a:spcPct val="115000"/>
              </a:lnSpc>
              <a:spcBef>
                <a:spcPts val="0"/>
              </a:spcBef>
              <a:buNone/>
            </a:pPr>
            <a:endParaRPr sz="1400"/>
          </a:p>
          <a:p>
            <a:pPr lvl="0" rtl="0">
              <a:lnSpc>
                <a:spcPct val="115000"/>
              </a:lnSpc>
              <a:spcBef>
                <a:spcPts val="0"/>
              </a:spcBef>
              <a:buNone/>
            </a:pPr>
            <a:r>
              <a:rPr lang="en" sz="1400"/>
              <a:t>Dark aqua </a:t>
            </a:r>
            <a:r>
              <a:rPr lang="en" sz="1400" b="1">
                <a:solidFill>
                  <a:srgbClr val="3796BF"/>
                </a:solidFill>
              </a:rPr>
              <a:t>#3796bf</a:t>
            </a:r>
            <a:r>
              <a:rPr lang="en" sz="1400"/>
              <a:t> / Aqua </a:t>
            </a:r>
            <a:r>
              <a:rPr lang="en" sz="1400" b="1">
                <a:solidFill>
                  <a:srgbClr val="4BB5D9"/>
                </a:solidFill>
              </a:rPr>
              <a:t>#4bb5d9</a:t>
            </a:r>
            <a:r>
              <a:rPr lang="en" sz="1400"/>
              <a:t> / Light aqua </a:t>
            </a:r>
            <a:r>
              <a:rPr lang="en" sz="1400" b="1">
                <a:solidFill>
                  <a:srgbClr val="81D1EC"/>
                </a:solidFill>
              </a:rPr>
              <a:t>#81d1ec</a:t>
            </a:r>
          </a:p>
          <a:p>
            <a:pPr lvl="0" rtl="0">
              <a:lnSpc>
                <a:spcPct val="115000"/>
              </a:lnSpc>
              <a:spcBef>
                <a:spcPts val="0"/>
              </a:spcBef>
              <a:buNone/>
            </a:pPr>
            <a:r>
              <a:rPr lang="en" sz="1400"/>
              <a:t>Yolk yellow </a:t>
            </a:r>
            <a:r>
              <a:rPr lang="en" sz="1400" b="1">
                <a:solidFill>
                  <a:srgbClr val="FF9900"/>
                </a:solidFill>
              </a:rPr>
              <a:t>#ff9900</a:t>
            </a:r>
          </a:p>
        </p:txBody>
      </p:sp>
      <p:sp>
        <p:nvSpPr>
          <p:cNvPr id="351" name="Shape 351"/>
          <p:cNvSpPr txBox="1"/>
          <p:nvPr/>
        </p:nvSpPr>
        <p:spPr>
          <a:xfrm>
            <a:off x="1031425" y="4324050"/>
            <a:ext cx="5121000" cy="537900"/>
          </a:xfrm>
          <a:prstGeom prst="rect">
            <a:avLst/>
          </a:prstGeom>
          <a:noFill/>
          <a:ln>
            <a:noFill/>
          </a:ln>
        </p:spPr>
        <p:txBody>
          <a:bodyPr lIns="91425" tIns="91425" rIns="91425" bIns="91425" anchor="t" anchorCtr="0">
            <a:noAutofit/>
          </a:bodyPr>
          <a:lstStyle/>
          <a:p>
            <a:pPr lvl="0" rtl="0">
              <a:spcBef>
                <a:spcPts val="0"/>
              </a:spcBef>
              <a:buClr>
                <a:schemeClr val="dk1"/>
              </a:buClr>
              <a:buSzPct val="110000"/>
              <a:buFont typeface="Arial"/>
              <a:buNone/>
            </a:pPr>
            <a:r>
              <a:rPr lang="en" sz="1000">
                <a:solidFill>
                  <a:srgbClr val="607896"/>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000">
              <a:solidFill>
                <a:srgbClr val="607896"/>
              </a:solidFill>
              <a:latin typeface="Roboto Condensed"/>
              <a:ea typeface="Roboto Condensed"/>
              <a:cs typeface="Roboto Condensed"/>
              <a:sym typeface="Roboto Condensed"/>
            </a:endParaRPr>
          </a:p>
          <a:p>
            <a:pPr lvl="0" rtl="0">
              <a:spcBef>
                <a:spcPts val="0"/>
              </a:spcBef>
              <a:buNone/>
            </a:pPr>
            <a:endParaRPr sz="1000">
              <a:solidFill>
                <a:srgbClr val="607896"/>
              </a:solidFill>
              <a:latin typeface="Roboto Condensed"/>
              <a:ea typeface="Roboto Condensed"/>
              <a:cs typeface="Roboto Condensed"/>
              <a:sym typeface="Roboto Condense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55"/>
        <p:cNvGrpSpPr/>
        <p:nvPr/>
      </p:nvGrpSpPr>
      <p:grpSpPr>
        <a:xfrm>
          <a:off x="0" y="0"/>
          <a:ext cx="0" cy="0"/>
          <a:chOff x="0" y="0"/>
          <a:chExt cx="0" cy="0"/>
        </a:xfrm>
      </p:grpSpPr>
      <p:grpSp>
        <p:nvGrpSpPr>
          <p:cNvPr id="356" name="Shape 356"/>
          <p:cNvGrpSpPr/>
          <p:nvPr/>
        </p:nvGrpSpPr>
        <p:grpSpPr>
          <a:xfrm>
            <a:off x="927304" y="803929"/>
            <a:ext cx="273948" cy="346460"/>
            <a:chOff x="584925" y="238125"/>
            <a:chExt cx="415200" cy="525100"/>
          </a:xfrm>
        </p:grpSpPr>
        <p:sp>
          <p:nvSpPr>
            <p:cNvPr id="357" name="Shape 357"/>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2" name="Shape 362"/>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363" name="Shape 363"/>
          <p:cNvGrpSpPr/>
          <p:nvPr/>
        </p:nvGrpSpPr>
        <p:grpSpPr>
          <a:xfrm>
            <a:off x="1362376" y="854271"/>
            <a:ext cx="293297" cy="244158"/>
            <a:chOff x="1244325" y="314425"/>
            <a:chExt cx="444525" cy="370050"/>
          </a:xfrm>
        </p:grpSpPr>
        <p:sp>
          <p:nvSpPr>
            <p:cNvPr id="364" name="Shape 364"/>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366" name="Shape 366"/>
          <p:cNvGrpSpPr/>
          <p:nvPr/>
        </p:nvGrpSpPr>
        <p:grpSpPr>
          <a:xfrm>
            <a:off x="1813580" y="853067"/>
            <a:ext cx="280415" cy="246567"/>
            <a:chOff x="1928175" y="312600"/>
            <a:chExt cx="425000" cy="373700"/>
          </a:xfrm>
        </p:grpSpPr>
        <p:sp>
          <p:nvSpPr>
            <p:cNvPr id="367" name="Shape 367"/>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69" name="Shape 369"/>
          <p:cNvSpPr/>
          <p:nvPr/>
        </p:nvSpPr>
        <p:spPr>
          <a:xfrm>
            <a:off x="2283731" y="844211"/>
            <a:ext cx="229643" cy="264282"/>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2744192" y="845020"/>
            <a:ext cx="198236" cy="262666"/>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371" name="Shape 371"/>
          <p:cNvGrpSpPr/>
          <p:nvPr/>
        </p:nvGrpSpPr>
        <p:grpSpPr>
          <a:xfrm>
            <a:off x="3126895" y="840185"/>
            <a:ext cx="322312" cy="272348"/>
            <a:chOff x="3918650" y="293075"/>
            <a:chExt cx="488500" cy="412775"/>
          </a:xfrm>
        </p:grpSpPr>
        <p:sp>
          <p:nvSpPr>
            <p:cNvPr id="372" name="Shape 372"/>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375" name="Shape 375"/>
          <p:cNvGrpSpPr/>
          <p:nvPr/>
        </p:nvGrpSpPr>
        <p:grpSpPr>
          <a:xfrm>
            <a:off x="3600252" y="819632"/>
            <a:ext cx="265107" cy="313437"/>
            <a:chOff x="4636075" y="261925"/>
            <a:chExt cx="401800" cy="475050"/>
          </a:xfrm>
        </p:grpSpPr>
        <p:sp>
          <p:nvSpPr>
            <p:cNvPr id="376" name="Shape 376"/>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80" name="Shape 380"/>
          <p:cNvSpPr/>
          <p:nvPr/>
        </p:nvSpPr>
        <p:spPr>
          <a:xfrm>
            <a:off x="4025696" y="843799"/>
            <a:ext cx="303771" cy="265107"/>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381" name="Shape 381"/>
          <p:cNvGrpSpPr/>
          <p:nvPr/>
        </p:nvGrpSpPr>
        <p:grpSpPr>
          <a:xfrm>
            <a:off x="4489366" y="845826"/>
            <a:ext cx="265899" cy="260653"/>
            <a:chOff x="5983625" y="301625"/>
            <a:chExt cx="403000" cy="395050"/>
          </a:xfrm>
        </p:grpSpPr>
        <p:sp>
          <p:nvSpPr>
            <p:cNvPr id="382" name="Shape 382"/>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02" name="Shape 402"/>
          <p:cNvGrpSpPr/>
          <p:nvPr/>
        </p:nvGrpSpPr>
        <p:grpSpPr>
          <a:xfrm>
            <a:off x="4936133" y="843797"/>
            <a:ext cx="261874" cy="261478"/>
            <a:chOff x="6660750" y="298550"/>
            <a:chExt cx="396900" cy="396300"/>
          </a:xfrm>
        </p:grpSpPr>
        <p:sp>
          <p:nvSpPr>
            <p:cNvPr id="403" name="Shape 403"/>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4" name="Shape 404"/>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05" name="Shape 405"/>
          <p:cNvGrpSpPr/>
          <p:nvPr/>
        </p:nvGrpSpPr>
        <p:grpSpPr>
          <a:xfrm>
            <a:off x="927304" y="1255529"/>
            <a:ext cx="273948" cy="331565"/>
            <a:chOff x="584925" y="922575"/>
            <a:chExt cx="415200" cy="502525"/>
          </a:xfrm>
        </p:grpSpPr>
        <p:sp>
          <p:nvSpPr>
            <p:cNvPr id="406" name="Shape 406"/>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8" name="Shape 408"/>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09" name="Shape 409"/>
          <p:cNvGrpSpPr/>
          <p:nvPr/>
        </p:nvGrpSpPr>
        <p:grpSpPr>
          <a:xfrm>
            <a:off x="1363992" y="1247875"/>
            <a:ext cx="290081" cy="345669"/>
            <a:chOff x="1246775" y="910975"/>
            <a:chExt cx="439650" cy="523900"/>
          </a:xfrm>
        </p:grpSpPr>
        <p:sp>
          <p:nvSpPr>
            <p:cNvPr id="410" name="Shape 410"/>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1" name="Shape 411"/>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13" name="Shape 413"/>
          <p:cNvGrpSpPr/>
          <p:nvPr/>
        </p:nvGrpSpPr>
        <p:grpSpPr>
          <a:xfrm>
            <a:off x="1812376" y="1303463"/>
            <a:ext cx="282823" cy="235284"/>
            <a:chOff x="1926350" y="995225"/>
            <a:chExt cx="428650" cy="356600"/>
          </a:xfrm>
        </p:grpSpPr>
        <p:sp>
          <p:nvSpPr>
            <p:cNvPr id="414" name="Shape 414"/>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5" name="Shape 415"/>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6" name="Shape 416"/>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7" name="Shape 417"/>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18" name="Shape 418"/>
          <p:cNvSpPr/>
          <p:nvPr/>
        </p:nvSpPr>
        <p:spPr>
          <a:xfrm>
            <a:off x="2260357" y="1283725"/>
            <a:ext cx="276390" cy="27477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2705527" y="1297432"/>
            <a:ext cx="275565" cy="247375"/>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3154309" y="1299445"/>
            <a:ext cx="267515" cy="24333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3607925" y="1301853"/>
            <a:ext cx="249800" cy="23851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22" name="Shape 422"/>
          <p:cNvGrpSpPr/>
          <p:nvPr/>
        </p:nvGrpSpPr>
        <p:grpSpPr>
          <a:xfrm>
            <a:off x="4039778" y="1285748"/>
            <a:ext cx="275565" cy="275961"/>
            <a:chOff x="5302225" y="968375"/>
            <a:chExt cx="417650" cy="418250"/>
          </a:xfrm>
        </p:grpSpPr>
        <p:sp>
          <p:nvSpPr>
            <p:cNvPr id="423" name="Shape 423"/>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25" name="Shape 425"/>
          <p:cNvGrpSpPr/>
          <p:nvPr/>
        </p:nvGrpSpPr>
        <p:grpSpPr>
          <a:xfrm>
            <a:off x="4451493" y="1254721"/>
            <a:ext cx="341644" cy="332770"/>
            <a:chOff x="5926225" y="921350"/>
            <a:chExt cx="517800" cy="504350"/>
          </a:xfrm>
        </p:grpSpPr>
        <p:sp>
          <p:nvSpPr>
            <p:cNvPr id="426" name="Shape 42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28" name="Shape 428"/>
          <p:cNvGrpSpPr/>
          <p:nvPr/>
        </p:nvGrpSpPr>
        <p:grpSpPr>
          <a:xfrm>
            <a:off x="4907531" y="1261170"/>
            <a:ext cx="319079" cy="319887"/>
            <a:chOff x="6617400" y="931125"/>
            <a:chExt cx="483600" cy="484825"/>
          </a:xfrm>
        </p:grpSpPr>
        <p:sp>
          <p:nvSpPr>
            <p:cNvPr id="429" name="Shape 429"/>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31" name="Shape 431"/>
          <p:cNvGrpSpPr/>
          <p:nvPr/>
        </p:nvGrpSpPr>
        <p:grpSpPr>
          <a:xfrm>
            <a:off x="910380" y="1757884"/>
            <a:ext cx="307796" cy="215952"/>
            <a:chOff x="559275" y="1683950"/>
            <a:chExt cx="466500" cy="327300"/>
          </a:xfrm>
        </p:grpSpPr>
        <p:sp>
          <p:nvSpPr>
            <p:cNvPr id="432" name="Shape 432"/>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34" name="Shape 434"/>
          <p:cNvGrpSpPr/>
          <p:nvPr/>
        </p:nvGrpSpPr>
        <p:grpSpPr>
          <a:xfrm>
            <a:off x="1355134" y="1715195"/>
            <a:ext cx="307796" cy="301347"/>
            <a:chOff x="1233350" y="1619250"/>
            <a:chExt cx="466500" cy="456725"/>
          </a:xfrm>
        </p:grpSpPr>
        <p:sp>
          <p:nvSpPr>
            <p:cNvPr id="435" name="Shape 435"/>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39" name="Shape 439"/>
          <p:cNvGrpSpPr/>
          <p:nvPr/>
        </p:nvGrpSpPr>
        <p:grpSpPr>
          <a:xfrm>
            <a:off x="1809555" y="1721628"/>
            <a:ext cx="288464" cy="288464"/>
            <a:chOff x="1922075" y="1629000"/>
            <a:chExt cx="437200" cy="437200"/>
          </a:xfrm>
        </p:grpSpPr>
        <p:sp>
          <p:nvSpPr>
            <p:cNvPr id="440" name="Shape 440"/>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42" name="Shape 442"/>
          <p:cNvGrpSpPr/>
          <p:nvPr/>
        </p:nvGrpSpPr>
        <p:grpSpPr>
          <a:xfrm>
            <a:off x="2253106" y="1720424"/>
            <a:ext cx="290872" cy="290872"/>
            <a:chOff x="2594325" y="1627175"/>
            <a:chExt cx="440850" cy="440850"/>
          </a:xfrm>
        </p:grpSpPr>
        <p:sp>
          <p:nvSpPr>
            <p:cNvPr id="443" name="Shape 443"/>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5" name="Shape 445"/>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46" name="Shape 446"/>
          <p:cNvSpPr/>
          <p:nvPr/>
        </p:nvSpPr>
        <p:spPr>
          <a:xfrm>
            <a:off x="2710756" y="1733333"/>
            <a:ext cx="265107" cy="265091"/>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47" name="Shape 447"/>
          <p:cNvGrpSpPr/>
          <p:nvPr/>
        </p:nvGrpSpPr>
        <p:grpSpPr>
          <a:xfrm>
            <a:off x="3170013" y="1698667"/>
            <a:ext cx="236076" cy="334386"/>
            <a:chOff x="3984000" y="1594200"/>
            <a:chExt cx="357800" cy="506800"/>
          </a:xfrm>
        </p:grpSpPr>
        <p:sp>
          <p:nvSpPr>
            <p:cNvPr id="448" name="Shape 448"/>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50" name="Shape 450"/>
          <p:cNvGrpSpPr/>
          <p:nvPr/>
        </p:nvGrpSpPr>
        <p:grpSpPr>
          <a:xfrm>
            <a:off x="3577291" y="1770371"/>
            <a:ext cx="311029" cy="190979"/>
            <a:chOff x="4601275" y="1702875"/>
            <a:chExt cx="471400" cy="289450"/>
          </a:xfrm>
        </p:grpSpPr>
        <p:sp>
          <p:nvSpPr>
            <p:cNvPr id="451" name="Shape 451"/>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2" name="Shape 452"/>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56" name="Shape 456"/>
          <p:cNvGrpSpPr/>
          <p:nvPr/>
        </p:nvGrpSpPr>
        <p:grpSpPr>
          <a:xfrm>
            <a:off x="4036958" y="1723640"/>
            <a:ext cx="281206" cy="284439"/>
            <a:chOff x="5297950" y="1632050"/>
            <a:chExt cx="426200" cy="431100"/>
          </a:xfrm>
        </p:grpSpPr>
        <p:sp>
          <p:nvSpPr>
            <p:cNvPr id="457" name="Shape 457"/>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59" name="Shape 459"/>
          <p:cNvGrpSpPr/>
          <p:nvPr/>
        </p:nvGrpSpPr>
        <p:grpSpPr>
          <a:xfrm>
            <a:off x="4480904" y="1715195"/>
            <a:ext cx="282823" cy="301347"/>
            <a:chOff x="5970800" y="1619250"/>
            <a:chExt cx="428650" cy="456725"/>
          </a:xfrm>
        </p:grpSpPr>
        <p:sp>
          <p:nvSpPr>
            <p:cNvPr id="460" name="Shape 460"/>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1" name="Shape 461"/>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2" name="Shape 462"/>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3" name="Shape 463"/>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65" name="Shape 465"/>
          <p:cNvGrpSpPr/>
          <p:nvPr/>
        </p:nvGrpSpPr>
        <p:grpSpPr>
          <a:xfrm>
            <a:off x="4912776" y="1711566"/>
            <a:ext cx="317050" cy="289256"/>
            <a:chOff x="6625350" y="1613750"/>
            <a:chExt cx="480525" cy="438400"/>
          </a:xfrm>
        </p:grpSpPr>
        <p:sp>
          <p:nvSpPr>
            <p:cNvPr id="466" name="Shape 466"/>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944623" y="2182102"/>
            <a:ext cx="239309" cy="257041"/>
            <a:chOff x="611175" y="2326900"/>
            <a:chExt cx="362700" cy="389575"/>
          </a:xfrm>
        </p:grpSpPr>
        <p:sp>
          <p:nvSpPr>
            <p:cNvPr id="472" name="Shape 472"/>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76" name="Shape 476"/>
          <p:cNvSpPr/>
          <p:nvPr/>
        </p:nvSpPr>
        <p:spPr>
          <a:xfrm>
            <a:off x="1382934" y="2184525"/>
            <a:ext cx="252208" cy="252208"/>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1827691" y="2184525"/>
            <a:ext cx="252208" cy="252208"/>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2272448" y="2184525"/>
            <a:ext cx="252208" cy="252208"/>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79" name="Shape 479"/>
          <p:cNvGrpSpPr/>
          <p:nvPr/>
        </p:nvGrpSpPr>
        <p:grpSpPr>
          <a:xfrm>
            <a:off x="2776014" y="2141013"/>
            <a:ext cx="134566" cy="336003"/>
            <a:chOff x="3386850" y="2264625"/>
            <a:chExt cx="203950" cy="509250"/>
          </a:xfrm>
        </p:grpSpPr>
        <p:sp>
          <p:nvSpPr>
            <p:cNvPr id="480" name="Shape 480"/>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82" name="Shape 482"/>
          <p:cNvGrpSpPr/>
          <p:nvPr/>
        </p:nvGrpSpPr>
        <p:grpSpPr>
          <a:xfrm>
            <a:off x="3677614" y="2183719"/>
            <a:ext cx="110384" cy="250592"/>
            <a:chOff x="4753325" y="2329350"/>
            <a:chExt cx="167300" cy="379800"/>
          </a:xfrm>
        </p:grpSpPr>
        <p:sp>
          <p:nvSpPr>
            <p:cNvPr id="483" name="Shape 483"/>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4" name="Shape 484"/>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85" name="Shape 485"/>
          <p:cNvGrpSpPr/>
          <p:nvPr/>
        </p:nvGrpSpPr>
        <p:grpSpPr>
          <a:xfrm>
            <a:off x="3230830" y="2142613"/>
            <a:ext cx="114442" cy="332786"/>
            <a:chOff x="4076175" y="2267050"/>
            <a:chExt cx="173450" cy="504375"/>
          </a:xfrm>
        </p:grpSpPr>
        <p:sp>
          <p:nvSpPr>
            <p:cNvPr id="486" name="Shape 486"/>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7" name="Shape 487"/>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88" name="Shape 488"/>
          <p:cNvSpPr/>
          <p:nvPr/>
        </p:nvSpPr>
        <p:spPr>
          <a:xfrm>
            <a:off x="4051478" y="2177679"/>
            <a:ext cx="252208" cy="265899"/>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489" name="Shape 489"/>
          <p:cNvGrpSpPr/>
          <p:nvPr/>
        </p:nvGrpSpPr>
        <p:grpSpPr>
          <a:xfrm>
            <a:off x="4483725" y="2182498"/>
            <a:ext cx="277181" cy="256233"/>
            <a:chOff x="5975075" y="2327500"/>
            <a:chExt cx="420100" cy="388350"/>
          </a:xfrm>
        </p:grpSpPr>
        <p:sp>
          <p:nvSpPr>
            <p:cNvPr id="490" name="Shape 49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1" name="Shape 49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92" name="Shape 492"/>
          <p:cNvGrpSpPr/>
          <p:nvPr/>
        </p:nvGrpSpPr>
        <p:grpSpPr>
          <a:xfrm>
            <a:off x="4982055" y="2174845"/>
            <a:ext cx="170030" cy="277181"/>
            <a:chOff x="6730350" y="2315900"/>
            <a:chExt cx="257700" cy="420100"/>
          </a:xfrm>
        </p:grpSpPr>
        <p:sp>
          <p:nvSpPr>
            <p:cNvPr id="493" name="Shape 493"/>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4" name="Shape 494"/>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98" name="Shape 498"/>
          <p:cNvGrpSpPr/>
          <p:nvPr/>
        </p:nvGrpSpPr>
        <p:grpSpPr>
          <a:xfrm>
            <a:off x="1021160" y="2598255"/>
            <a:ext cx="86235" cy="314246"/>
            <a:chOff x="727175" y="2957625"/>
            <a:chExt cx="130700" cy="476275"/>
          </a:xfrm>
        </p:grpSpPr>
        <p:sp>
          <p:nvSpPr>
            <p:cNvPr id="499" name="Shape 499"/>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1821654" y="2585786"/>
            <a:ext cx="264282" cy="339219"/>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411140" y="2585786"/>
            <a:ext cx="195795" cy="339219"/>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03" name="Shape 503"/>
          <p:cNvGrpSpPr/>
          <p:nvPr/>
        </p:nvGrpSpPr>
        <p:grpSpPr>
          <a:xfrm>
            <a:off x="2245848" y="2608317"/>
            <a:ext cx="305388" cy="294105"/>
            <a:chOff x="2583325" y="2972875"/>
            <a:chExt cx="462850" cy="445750"/>
          </a:xfrm>
        </p:grpSpPr>
        <p:sp>
          <p:nvSpPr>
            <p:cNvPr id="504" name="Shape 504"/>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5" name="Shape 505"/>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06" name="Shape 506"/>
          <p:cNvGrpSpPr/>
          <p:nvPr/>
        </p:nvGrpSpPr>
        <p:grpSpPr>
          <a:xfrm>
            <a:off x="2680128" y="2652243"/>
            <a:ext cx="326337" cy="206269"/>
            <a:chOff x="3241525" y="3039450"/>
            <a:chExt cx="494600" cy="312625"/>
          </a:xfrm>
        </p:grpSpPr>
        <p:sp>
          <p:nvSpPr>
            <p:cNvPr id="507" name="Shape 507"/>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09" name="Shape 509"/>
          <p:cNvSpPr/>
          <p:nvPr/>
        </p:nvSpPr>
        <p:spPr>
          <a:xfrm>
            <a:off x="3592617" y="2615197"/>
            <a:ext cx="280415" cy="28039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10" name="Shape 510"/>
          <p:cNvGrpSpPr/>
          <p:nvPr/>
        </p:nvGrpSpPr>
        <p:grpSpPr>
          <a:xfrm>
            <a:off x="4008751" y="2630486"/>
            <a:ext cx="337619" cy="249783"/>
            <a:chOff x="5255200" y="3006475"/>
            <a:chExt cx="511700" cy="378575"/>
          </a:xfrm>
        </p:grpSpPr>
        <p:sp>
          <p:nvSpPr>
            <p:cNvPr id="511" name="Shape 511"/>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2" name="Shape 512"/>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13" name="Shape 513"/>
          <p:cNvGrpSpPr/>
          <p:nvPr/>
        </p:nvGrpSpPr>
        <p:grpSpPr>
          <a:xfrm>
            <a:off x="3151473" y="2615987"/>
            <a:ext cx="273157" cy="278781"/>
            <a:chOff x="3955900" y="2984500"/>
            <a:chExt cx="414000" cy="422525"/>
          </a:xfrm>
        </p:grpSpPr>
        <p:sp>
          <p:nvSpPr>
            <p:cNvPr id="514" name="Shape 514"/>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6" name="Shape 516"/>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17" name="Shape 517"/>
          <p:cNvSpPr/>
          <p:nvPr/>
        </p:nvSpPr>
        <p:spPr>
          <a:xfrm>
            <a:off x="913203" y="3080096"/>
            <a:ext cx="305371" cy="240117"/>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18" name="Shape 518"/>
          <p:cNvSpPr/>
          <p:nvPr/>
        </p:nvSpPr>
        <p:spPr>
          <a:xfrm>
            <a:off x="4515980" y="2602298"/>
            <a:ext cx="212719" cy="306196"/>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19" name="Shape 519"/>
          <p:cNvGrpSpPr/>
          <p:nvPr/>
        </p:nvGrpSpPr>
        <p:grpSpPr>
          <a:xfrm>
            <a:off x="4962723" y="2611946"/>
            <a:ext cx="208694" cy="296530"/>
            <a:chOff x="6701050" y="2978375"/>
            <a:chExt cx="316300" cy="449425"/>
          </a:xfrm>
        </p:grpSpPr>
        <p:sp>
          <p:nvSpPr>
            <p:cNvPr id="520" name="Shape 520"/>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22" name="Shape 522"/>
          <p:cNvGrpSpPr/>
          <p:nvPr/>
        </p:nvGrpSpPr>
        <p:grpSpPr>
          <a:xfrm>
            <a:off x="1360363" y="3100214"/>
            <a:ext cx="297338" cy="199836"/>
            <a:chOff x="1241275" y="3718400"/>
            <a:chExt cx="450650" cy="302875"/>
          </a:xfrm>
        </p:grpSpPr>
        <p:sp>
          <p:nvSpPr>
            <p:cNvPr id="523" name="Shape 523"/>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4" name="Shape 524"/>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27" name="Shape 527"/>
          <p:cNvGrpSpPr/>
          <p:nvPr/>
        </p:nvGrpSpPr>
        <p:grpSpPr>
          <a:xfrm>
            <a:off x="1809159" y="3084907"/>
            <a:ext cx="289256" cy="230847"/>
            <a:chOff x="1921475" y="3695200"/>
            <a:chExt cx="438400" cy="349875"/>
          </a:xfrm>
        </p:grpSpPr>
        <p:sp>
          <p:nvSpPr>
            <p:cNvPr id="528" name="Shape 528"/>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2256735" y="3081278"/>
            <a:ext cx="283615" cy="237709"/>
            <a:chOff x="2599825" y="3689700"/>
            <a:chExt cx="429850" cy="360275"/>
          </a:xfrm>
        </p:grpSpPr>
        <p:sp>
          <p:nvSpPr>
            <p:cNvPr id="532" name="Shape 532"/>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34" name="Shape 534"/>
          <p:cNvGrpSpPr/>
          <p:nvPr/>
        </p:nvGrpSpPr>
        <p:grpSpPr>
          <a:xfrm>
            <a:off x="2715180" y="3056700"/>
            <a:ext cx="256233" cy="267515"/>
            <a:chOff x="3294650" y="3652450"/>
            <a:chExt cx="388350" cy="405450"/>
          </a:xfrm>
        </p:grpSpPr>
        <p:sp>
          <p:nvSpPr>
            <p:cNvPr id="535" name="Shape 535"/>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38" name="Shape 538"/>
          <p:cNvGrpSpPr/>
          <p:nvPr/>
        </p:nvGrpSpPr>
        <p:grpSpPr>
          <a:xfrm>
            <a:off x="3138590" y="3090548"/>
            <a:ext cx="298922" cy="219169"/>
            <a:chOff x="3936375" y="3703750"/>
            <a:chExt cx="453050" cy="332175"/>
          </a:xfrm>
        </p:grpSpPr>
        <p:sp>
          <p:nvSpPr>
            <p:cNvPr id="539" name="Shape 539"/>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0" name="Shape 540"/>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1" name="Shape 541"/>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3583345" y="3090548"/>
            <a:ext cx="298922" cy="219169"/>
            <a:chOff x="4610450" y="3703750"/>
            <a:chExt cx="453050" cy="332175"/>
          </a:xfrm>
        </p:grpSpPr>
        <p:sp>
          <p:nvSpPr>
            <p:cNvPr id="545" name="Shape 545"/>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7" name="Shape 547"/>
          <p:cNvGrpSpPr/>
          <p:nvPr/>
        </p:nvGrpSpPr>
        <p:grpSpPr>
          <a:xfrm>
            <a:off x="4038574" y="3068395"/>
            <a:ext cx="277973" cy="263474"/>
            <a:chOff x="5300400" y="3670175"/>
            <a:chExt cx="421300" cy="399325"/>
          </a:xfrm>
        </p:grpSpPr>
        <p:sp>
          <p:nvSpPr>
            <p:cNvPr id="548" name="Shape 548"/>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2" name="Shape 552"/>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3" name="Shape 553"/>
          <p:cNvSpPr/>
          <p:nvPr/>
        </p:nvSpPr>
        <p:spPr>
          <a:xfrm>
            <a:off x="4467633" y="3045456"/>
            <a:ext cx="309413" cy="309396"/>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54" name="Shape 554"/>
          <p:cNvGrpSpPr/>
          <p:nvPr/>
        </p:nvGrpSpPr>
        <p:grpSpPr>
          <a:xfrm>
            <a:off x="4932108" y="3065162"/>
            <a:ext cx="269924" cy="269940"/>
            <a:chOff x="6654650" y="3665275"/>
            <a:chExt cx="409100" cy="409125"/>
          </a:xfrm>
        </p:grpSpPr>
        <p:sp>
          <p:nvSpPr>
            <p:cNvPr id="555" name="Shape 55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57" name="Shape 557"/>
          <p:cNvGrpSpPr/>
          <p:nvPr/>
        </p:nvGrpSpPr>
        <p:grpSpPr>
          <a:xfrm>
            <a:off x="918033" y="3498634"/>
            <a:ext cx="292489" cy="292505"/>
            <a:chOff x="570875" y="4322250"/>
            <a:chExt cx="443300" cy="443325"/>
          </a:xfrm>
        </p:grpSpPr>
        <p:sp>
          <p:nvSpPr>
            <p:cNvPr id="558" name="Shape 558"/>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0" name="Shape 560"/>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1" name="Shape 561"/>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62" name="Shape 562"/>
          <p:cNvSpPr/>
          <p:nvPr/>
        </p:nvSpPr>
        <p:spPr>
          <a:xfrm>
            <a:off x="1350702" y="3555470"/>
            <a:ext cx="316671" cy="178888"/>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63" name="Shape 563"/>
          <p:cNvGrpSpPr/>
          <p:nvPr/>
        </p:nvGrpSpPr>
        <p:grpSpPr>
          <a:xfrm>
            <a:off x="1847428" y="3476894"/>
            <a:ext cx="212719" cy="335986"/>
            <a:chOff x="1979475" y="4289300"/>
            <a:chExt cx="322400" cy="509225"/>
          </a:xfrm>
        </p:grpSpPr>
        <p:sp>
          <p:nvSpPr>
            <p:cNvPr id="564" name="Shape 564"/>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5" name="Shape 565"/>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6" name="Shape 566"/>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67" name="Shape 567"/>
          <p:cNvGrpSpPr/>
          <p:nvPr/>
        </p:nvGrpSpPr>
        <p:grpSpPr>
          <a:xfrm>
            <a:off x="2273246" y="3481315"/>
            <a:ext cx="250987" cy="327145"/>
            <a:chOff x="2624850" y="4296000"/>
            <a:chExt cx="380400" cy="495825"/>
          </a:xfrm>
        </p:grpSpPr>
        <p:sp>
          <p:nvSpPr>
            <p:cNvPr id="568" name="Shape 568"/>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69" name="Shape 569"/>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0" name="Shape 570"/>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71" name="Shape 571"/>
          <p:cNvSpPr/>
          <p:nvPr/>
        </p:nvSpPr>
        <p:spPr>
          <a:xfrm>
            <a:off x="3153913" y="3510752"/>
            <a:ext cx="268307" cy="268324"/>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2709156" y="3527676"/>
            <a:ext cx="268307" cy="234476"/>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3" name="Shape 573"/>
          <p:cNvSpPr/>
          <p:nvPr/>
        </p:nvSpPr>
        <p:spPr>
          <a:xfrm>
            <a:off x="3597450" y="3509547"/>
            <a:ext cx="270748" cy="270732"/>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74" name="Shape 574"/>
          <p:cNvGrpSpPr/>
          <p:nvPr/>
        </p:nvGrpSpPr>
        <p:grpSpPr>
          <a:xfrm>
            <a:off x="4022458" y="3513546"/>
            <a:ext cx="310204" cy="262682"/>
            <a:chOff x="5275975" y="4344850"/>
            <a:chExt cx="470150" cy="398125"/>
          </a:xfrm>
        </p:grpSpPr>
        <p:sp>
          <p:nvSpPr>
            <p:cNvPr id="575" name="Shape 575"/>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78" name="Shape 578"/>
          <p:cNvSpPr/>
          <p:nvPr/>
        </p:nvSpPr>
        <p:spPr>
          <a:xfrm>
            <a:off x="4482940" y="3505523"/>
            <a:ext cx="278798" cy="278781"/>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79" name="Shape 579"/>
          <p:cNvGrpSpPr/>
          <p:nvPr/>
        </p:nvGrpSpPr>
        <p:grpSpPr>
          <a:xfrm>
            <a:off x="4924042" y="3492201"/>
            <a:ext cx="286056" cy="305371"/>
            <a:chOff x="6642425" y="4312500"/>
            <a:chExt cx="433550" cy="462825"/>
          </a:xfrm>
        </p:grpSpPr>
        <p:sp>
          <p:nvSpPr>
            <p:cNvPr id="580" name="Shape 580"/>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2" name="Shape 582"/>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83" name="Shape 583"/>
          <p:cNvSpPr/>
          <p:nvPr/>
        </p:nvSpPr>
        <p:spPr>
          <a:xfrm>
            <a:off x="880575" y="3981292"/>
            <a:ext cx="367409" cy="216760"/>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84" name="Shape 584"/>
          <p:cNvGrpSpPr/>
          <p:nvPr/>
        </p:nvGrpSpPr>
        <p:grpSpPr>
          <a:xfrm>
            <a:off x="1362376" y="3945418"/>
            <a:ext cx="293297" cy="288464"/>
            <a:chOff x="1244325" y="4999400"/>
            <a:chExt cx="444525" cy="437200"/>
          </a:xfrm>
        </p:grpSpPr>
        <p:sp>
          <p:nvSpPr>
            <p:cNvPr id="585" name="Shape 585"/>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7" name="Shape 587"/>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8" name="Shape 588"/>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90" name="Shape 590"/>
          <p:cNvGrpSpPr/>
          <p:nvPr/>
        </p:nvGrpSpPr>
        <p:grpSpPr>
          <a:xfrm>
            <a:off x="1833324" y="3936148"/>
            <a:ext cx="240925" cy="306988"/>
            <a:chOff x="1958100" y="4985350"/>
            <a:chExt cx="365150" cy="465275"/>
          </a:xfrm>
        </p:grpSpPr>
        <p:sp>
          <p:nvSpPr>
            <p:cNvPr id="591" name="Shape 591"/>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2" name="Shape 592"/>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94" name="Shape 594"/>
          <p:cNvGrpSpPr/>
          <p:nvPr/>
        </p:nvGrpSpPr>
        <p:grpSpPr>
          <a:xfrm>
            <a:off x="2260347" y="3947826"/>
            <a:ext cx="276390" cy="284027"/>
            <a:chOff x="2605300" y="5003050"/>
            <a:chExt cx="418900" cy="430475"/>
          </a:xfrm>
        </p:grpSpPr>
        <p:sp>
          <p:nvSpPr>
            <p:cNvPr id="595" name="Shape 595"/>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98" name="Shape 598"/>
          <p:cNvGrpSpPr/>
          <p:nvPr/>
        </p:nvGrpSpPr>
        <p:grpSpPr>
          <a:xfrm>
            <a:off x="2678116" y="3953880"/>
            <a:ext cx="330361" cy="271540"/>
            <a:chOff x="3238475" y="5012225"/>
            <a:chExt cx="500700" cy="411550"/>
          </a:xfrm>
        </p:grpSpPr>
        <p:sp>
          <p:nvSpPr>
            <p:cNvPr id="599" name="Shape 599"/>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0" name="Shape 600"/>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04" name="Shape 604"/>
          <p:cNvGrpSpPr/>
          <p:nvPr/>
        </p:nvGrpSpPr>
        <p:grpSpPr>
          <a:xfrm>
            <a:off x="3551510" y="3924865"/>
            <a:ext cx="362593" cy="329553"/>
            <a:chOff x="4562200" y="4968250"/>
            <a:chExt cx="549550" cy="499475"/>
          </a:xfrm>
        </p:grpSpPr>
        <p:sp>
          <p:nvSpPr>
            <p:cNvPr id="605" name="Shape 605"/>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3162360" y="3943406"/>
            <a:ext cx="251383" cy="292076"/>
            <a:chOff x="3972400" y="4996350"/>
            <a:chExt cx="381000" cy="442675"/>
          </a:xfrm>
        </p:grpSpPr>
        <p:sp>
          <p:nvSpPr>
            <p:cNvPr id="611" name="Shape 611"/>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2" name="Shape 612"/>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13" name="Shape 613"/>
          <p:cNvGrpSpPr/>
          <p:nvPr/>
        </p:nvGrpSpPr>
        <p:grpSpPr>
          <a:xfrm>
            <a:off x="3999497" y="3918828"/>
            <a:ext cx="356143" cy="341627"/>
            <a:chOff x="5241175" y="4959100"/>
            <a:chExt cx="539775" cy="517775"/>
          </a:xfrm>
        </p:grpSpPr>
        <p:sp>
          <p:nvSpPr>
            <p:cNvPr id="614" name="Shape 614"/>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5" name="Shape 615"/>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6" name="Shape 616"/>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9" name="Shape 619"/>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620" name="Shape 620"/>
          <p:cNvSpPr/>
          <p:nvPr/>
        </p:nvSpPr>
        <p:spPr>
          <a:xfrm>
            <a:off x="4465620" y="4003049"/>
            <a:ext cx="313437" cy="173246"/>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21" name="Shape 621"/>
          <p:cNvGrpSpPr/>
          <p:nvPr/>
        </p:nvGrpSpPr>
        <p:grpSpPr>
          <a:xfrm>
            <a:off x="4952249" y="3969583"/>
            <a:ext cx="228439" cy="262682"/>
            <a:chOff x="6685175" y="5036025"/>
            <a:chExt cx="346225" cy="398125"/>
          </a:xfrm>
        </p:grpSpPr>
        <p:sp>
          <p:nvSpPr>
            <p:cNvPr id="622" name="Shape 622"/>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5" name="Shape 625"/>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26" name="Shape 626"/>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27" name="Shape 627"/>
          <p:cNvGrpSpPr/>
          <p:nvPr/>
        </p:nvGrpSpPr>
        <p:grpSpPr>
          <a:xfrm>
            <a:off x="5567667" y="2369448"/>
            <a:ext cx="432570" cy="421333"/>
            <a:chOff x="5926225" y="921350"/>
            <a:chExt cx="517800" cy="504350"/>
          </a:xfrm>
        </p:grpSpPr>
        <p:sp>
          <p:nvSpPr>
            <p:cNvPr id="628" name="Shape 62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solidFill>
                  <a:srgbClr val="F1C232"/>
                </a:solidFill>
              </a:endParaRPr>
            </a:p>
          </p:txBody>
        </p:sp>
        <p:sp>
          <p:nvSpPr>
            <p:cNvPr id="629" name="Shape 62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lIns="91425" tIns="91425" rIns="91425" bIns="91425" anchor="ctr" anchorCtr="0">
              <a:noAutofit/>
            </a:bodyPr>
            <a:lstStyle/>
            <a:p>
              <a:pPr lvl="0">
                <a:spcBef>
                  <a:spcPts val="0"/>
                </a:spcBef>
                <a:buNone/>
              </a:pPr>
              <a:endParaRPr>
                <a:solidFill>
                  <a:srgbClr val="F1C232"/>
                </a:solidFill>
              </a:endParaRPr>
            </a:p>
          </p:txBody>
        </p:sp>
      </p:grpSp>
      <p:sp>
        <p:nvSpPr>
          <p:cNvPr id="630" name="Shape 630"/>
          <p:cNvSpPr/>
          <p:nvPr/>
        </p:nvSpPr>
        <p:spPr>
          <a:xfrm>
            <a:off x="5761587" y="2605505"/>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631" name="Shape 631"/>
          <p:cNvGrpSpPr/>
          <p:nvPr/>
        </p:nvGrpSpPr>
        <p:grpSpPr>
          <a:xfrm>
            <a:off x="6452655" y="2348829"/>
            <a:ext cx="432570" cy="421333"/>
            <a:chOff x="5926225" y="921350"/>
            <a:chExt cx="517800" cy="504350"/>
          </a:xfrm>
        </p:grpSpPr>
        <p:sp>
          <p:nvSpPr>
            <p:cNvPr id="632" name="Shape 632"/>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4" name="Shape 634"/>
          <p:cNvSpPr/>
          <p:nvPr/>
        </p:nvSpPr>
        <p:spPr>
          <a:xfrm>
            <a:off x="6646575" y="258488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35" name="Shape 635"/>
          <p:cNvGrpSpPr/>
          <p:nvPr/>
        </p:nvGrpSpPr>
        <p:grpSpPr>
          <a:xfrm>
            <a:off x="5567934" y="3097871"/>
            <a:ext cx="1075936" cy="1047988"/>
            <a:chOff x="5926225" y="921350"/>
            <a:chExt cx="517800" cy="504350"/>
          </a:xfrm>
        </p:grpSpPr>
        <p:sp>
          <p:nvSpPr>
            <p:cNvPr id="636" name="Shape 63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FE599"/>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 name="Shape 63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FE599"/>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8" name="Shape 638"/>
          <p:cNvSpPr/>
          <p:nvPr/>
        </p:nvSpPr>
        <p:spPr>
          <a:xfrm>
            <a:off x="6050248" y="368496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txBox="1"/>
          <p:nvPr/>
        </p:nvSpPr>
        <p:spPr>
          <a:xfrm>
            <a:off x="5456625" y="803925"/>
            <a:ext cx="2592000" cy="1525800"/>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Roboto Condensed"/>
                <a:ea typeface="Roboto Condensed"/>
                <a:cs typeface="Roboto Condensed"/>
                <a:sym typeface="Roboto Condensed"/>
              </a:rPr>
              <a:t>SlidesCarnival icons are editable shapes</a:t>
            </a:r>
            <a:r>
              <a:rPr lang="en" sz="900">
                <a:solidFill>
                  <a:srgbClr val="FFFFFF"/>
                </a:solidFill>
                <a:latin typeface="Roboto Condensed"/>
                <a:ea typeface="Roboto Condensed"/>
                <a:cs typeface="Roboto Condensed"/>
                <a:sym typeface="Roboto Condensed"/>
              </a:rPr>
              <a:t>. </a:t>
            </a:r>
          </a:p>
          <a:p>
            <a:pPr lvl="0" rtl="0">
              <a:spcBef>
                <a:spcPts val="0"/>
              </a:spcBef>
              <a:buClr>
                <a:schemeClr val="dk1"/>
              </a:buClr>
              <a:buFont typeface="Arial"/>
              <a:buNone/>
            </a:pPr>
            <a:endParaRPr sz="900">
              <a:solidFill>
                <a:srgbClr val="FFFFFF"/>
              </a:solidFill>
              <a:latin typeface="Roboto Condensed"/>
              <a:ea typeface="Roboto Condensed"/>
              <a:cs typeface="Roboto Condensed"/>
              <a:sym typeface="Roboto Condensed"/>
            </a:endParaRPr>
          </a:p>
          <a:p>
            <a:pPr lvl="0" rtl="0">
              <a:spcBef>
                <a:spcPts val="0"/>
              </a:spcBef>
              <a:buClr>
                <a:schemeClr val="dk1"/>
              </a:buClr>
              <a:buSzPct val="122222"/>
              <a:buFont typeface="Arial"/>
              <a:buNone/>
            </a:pPr>
            <a:r>
              <a:rPr lang="en" sz="900">
                <a:solidFill>
                  <a:srgbClr val="FFFFFF"/>
                </a:solidFill>
                <a:latin typeface="Roboto Condensed"/>
                <a:ea typeface="Roboto Condensed"/>
                <a:cs typeface="Roboto Condensed"/>
                <a:sym typeface="Roboto Condensed"/>
              </a:rPr>
              <a:t>This means that you can:</a:t>
            </a:r>
          </a:p>
          <a:p>
            <a:pPr marL="457200" lvl="0" indent="-285750" rtl="0">
              <a:spcBef>
                <a:spcPts val="0"/>
              </a:spcBef>
              <a:buClr>
                <a:srgbClr val="FFFFFF"/>
              </a:buClr>
              <a:buSzPct val="100000"/>
              <a:buFont typeface="Roboto Condensed"/>
              <a:buChar char="●"/>
            </a:pPr>
            <a:r>
              <a:rPr lang="en" sz="900">
                <a:solidFill>
                  <a:srgbClr val="FFFFFF"/>
                </a:solidFill>
                <a:latin typeface="Roboto Condensed"/>
                <a:ea typeface="Roboto Condensed"/>
                <a:cs typeface="Roboto Condensed"/>
                <a:sym typeface="Roboto Condensed"/>
              </a:rPr>
              <a:t>Resize them without losing quality.</a:t>
            </a:r>
          </a:p>
          <a:p>
            <a:pPr marL="457200" lvl="0" indent="-285750" rtl="0">
              <a:spcBef>
                <a:spcPts val="0"/>
              </a:spcBef>
              <a:buClr>
                <a:srgbClr val="FFFFFF"/>
              </a:buClr>
              <a:buSzPct val="100000"/>
              <a:buFont typeface="Roboto Condensed"/>
              <a:buChar char="●"/>
            </a:pPr>
            <a:r>
              <a:rPr lang="en" sz="900">
                <a:solidFill>
                  <a:srgbClr val="FFFFFF"/>
                </a:solidFill>
                <a:latin typeface="Roboto Condensed"/>
                <a:ea typeface="Roboto Condensed"/>
                <a:cs typeface="Roboto Condensed"/>
                <a:sym typeface="Roboto Condensed"/>
              </a:rPr>
              <a:t>Change fill color and opacity.</a:t>
            </a:r>
          </a:p>
          <a:p>
            <a:pPr marL="457200" lvl="0" indent="-285750" rtl="0">
              <a:spcBef>
                <a:spcPts val="0"/>
              </a:spcBef>
              <a:buClr>
                <a:srgbClr val="FFFFFF"/>
              </a:buClr>
              <a:buSzPct val="100000"/>
              <a:buFont typeface="Roboto Condensed"/>
              <a:buChar char="●"/>
            </a:pPr>
            <a:r>
              <a:rPr lang="en" sz="900">
                <a:solidFill>
                  <a:srgbClr val="FFFFFF"/>
                </a:solidFill>
                <a:latin typeface="Roboto Condensed"/>
                <a:ea typeface="Roboto Condensed"/>
                <a:cs typeface="Roboto Condensed"/>
                <a:sym typeface="Roboto Condensed"/>
              </a:rPr>
              <a:t>Change line color, width and style.</a:t>
            </a:r>
          </a:p>
          <a:p>
            <a:pPr lvl="0" rtl="0">
              <a:spcBef>
                <a:spcPts val="0"/>
              </a:spcBef>
              <a:buNone/>
            </a:pPr>
            <a:endParaRPr sz="900">
              <a:solidFill>
                <a:srgbClr val="FFFFFF"/>
              </a:solidFill>
              <a:latin typeface="Roboto Condensed"/>
              <a:ea typeface="Roboto Condensed"/>
              <a:cs typeface="Roboto Condensed"/>
              <a:sym typeface="Roboto Condensed"/>
            </a:endParaRPr>
          </a:p>
          <a:p>
            <a:pPr lvl="0" rtl="0">
              <a:spcBef>
                <a:spcPts val="0"/>
              </a:spcBef>
              <a:buNone/>
            </a:pPr>
            <a:r>
              <a:rPr lang="en" sz="900">
                <a:solidFill>
                  <a:srgbClr val="FFFFFF"/>
                </a:solidFill>
                <a:latin typeface="Roboto Condensed"/>
                <a:ea typeface="Roboto Condensed"/>
                <a:cs typeface="Roboto Condensed"/>
                <a:sym typeface="Roboto Condensed"/>
              </a:rPr>
              <a:t>Isn’t that nice? :)</a:t>
            </a:r>
          </a:p>
          <a:p>
            <a:pPr lvl="0" rtl="0">
              <a:spcBef>
                <a:spcPts val="0"/>
              </a:spcBef>
              <a:buNone/>
            </a:pPr>
            <a:endParaRPr sz="900">
              <a:solidFill>
                <a:srgbClr val="FFFFFF"/>
              </a:solidFill>
              <a:latin typeface="Roboto Condensed"/>
              <a:ea typeface="Roboto Condensed"/>
              <a:cs typeface="Roboto Condensed"/>
              <a:sym typeface="Roboto Condensed"/>
            </a:endParaRPr>
          </a:p>
          <a:p>
            <a:pPr lvl="0" rtl="0">
              <a:spcBef>
                <a:spcPts val="0"/>
              </a:spcBef>
              <a:buNone/>
            </a:pPr>
            <a:r>
              <a:rPr lang="en" sz="900">
                <a:solidFill>
                  <a:srgbClr val="FFFFFF"/>
                </a:solidFill>
                <a:latin typeface="Roboto Condensed"/>
                <a:ea typeface="Roboto Condensed"/>
                <a:cs typeface="Roboto Condensed"/>
                <a:sym typeface="Roboto Condensed"/>
              </a:rPr>
              <a:t>Examples:</a:t>
            </a:r>
          </a:p>
          <a:p>
            <a:pPr lvl="0" rtl="0">
              <a:spcBef>
                <a:spcPts val="0"/>
              </a:spcBef>
              <a:buClr>
                <a:schemeClr val="dk1"/>
              </a:buClr>
              <a:buFont typeface="Arial"/>
              <a:buNone/>
            </a:pPr>
            <a:endParaRPr sz="900">
              <a:solidFill>
                <a:srgbClr val="FFFFFF"/>
              </a:solidFill>
              <a:latin typeface="Roboto Condensed"/>
              <a:ea typeface="Roboto Condensed"/>
              <a:cs typeface="Roboto Condensed"/>
              <a:sym typeface="Roboto Condensed"/>
            </a:endParaRPr>
          </a:p>
          <a:p>
            <a:pPr lvl="0" rtl="0">
              <a:spcBef>
                <a:spcPts val="0"/>
              </a:spcBef>
              <a:buNone/>
            </a:pPr>
            <a:endParaRPr sz="900">
              <a:solidFill>
                <a:srgbClr val="FFFFFF"/>
              </a:solidFill>
              <a:latin typeface="Roboto Condensed"/>
              <a:ea typeface="Roboto Condensed"/>
              <a:cs typeface="Roboto Condensed"/>
              <a:sym typeface="Roboto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Shape 644"/>
          <p:cNvSpPr txBox="1"/>
          <p:nvPr/>
        </p:nvSpPr>
        <p:spPr>
          <a:xfrm>
            <a:off x="2087650" y="914275"/>
            <a:ext cx="6676800" cy="13809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b="1">
                <a:solidFill>
                  <a:srgbClr val="607896"/>
                </a:solidFill>
                <a:latin typeface="Roboto Condensed"/>
                <a:ea typeface="Roboto Condensed"/>
                <a:cs typeface="Roboto Condensed"/>
                <a:sym typeface="Roboto Condensed"/>
              </a:rPr>
              <a:t>Now you can use any emoji as an icon!</a:t>
            </a:r>
          </a:p>
          <a:p>
            <a:pPr lvl="0" rtl="0">
              <a:spcBef>
                <a:spcPts val="0"/>
              </a:spcBef>
              <a:buClr>
                <a:schemeClr val="dk1"/>
              </a:buClr>
              <a:buFont typeface="Arial"/>
              <a:buNone/>
            </a:pPr>
            <a:r>
              <a:rPr lang="en">
                <a:solidFill>
                  <a:srgbClr val="607896"/>
                </a:solidFill>
                <a:latin typeface="Roboto Condensed"/>
                <a:ea typeface="Roboto Condensed"/>
                <a:cs typeface="Roboto Condensed"/>
                <a:sym typeface="Roboto Condensed"/>
              </a:rPr>
              <a:t>And of course it resizes without losing quality and you can change the color.</a:t>
            </a:r>
          </a:p>
          <a:p>
            <a:pPr lvl="0" rtl="0">
              <a:spcBef>
                <a:spcPts val="0"/>
              </a:spcBef>
              <a:buNone/>
            </a:pPr>
            <a:endParaRPr>
              <a:solidFill>
                <a:srgbClr val="607896"/>
              </a:solidFill>
              <a:latin typeface="Roboto Condensed"/>
              <a:ea typeface="Roboto Condensed"/>
              <a:cs typeface="Roboto Condensed"/>
              <a:sym typeface="Roboto Condensed"/>
            </a:endParaRPr>
          </a:p>
          <a:p>
            <a:pPr lvl="0">
              <a:spcBef>
                <a:spcPts val="0"/>
              </a:spcBef>
              <a:buNone/>
            </a:pPr>
            <a:r>
              <a:rPr lang="en">
                <a:solidFill>
                  <a:srgbClr val="607896"/>
                </a:solidFill>
                <a:latin typeface="Roboto Condensed"/>
                <a:ea typeface="Roboto Condensed"/>
                <a:cs typeface="Roboto Condensed"/>
                <a:sym typeface="Roboto Condensed"/>
              </a:rPr>
              <a:t>How? Follow Google instructions </a:t>
            </a:r>
            <a:r>
              <a:rPr lang="en" u="sng">
                <a:solidFill>
                  <a:srgbClr val="607896"/>
                </a:solidFill>
                <a:latin typeface="Roboto Condensed"/>
                <a:ea typeface="Roboto Condensed"/>
                <a:cs typeface="Roboto Condensed"/>
                <a:sym typeface="Roboto Condensed"/>
                <a:hlinkClick r:id="rId3"/>
              </a:rPr>
              <a:t>https://twitter.com/googledocs/status/730087240156643328</a:t>
            </a:r>
          </a:p>
          <a:p>
            <a:pPr lvl="0" rtl="0">
              <a:spcBef>
                <a:spcPts val="0"/>
              </a:spcBef>
              <a:buNone/>
            </a:pPr>
            <a:endParaRPr>
              <a:solidFill>
                <a:srgbClr val="607896"/>
              </a:solidFill>
              <a:latin typeface="Roboto Condensed"/>
              <a:ea typeface="Roboto Condensed"/>
              <a:cs typeface="Roboto Condensed"/>
              <a:sym typeface="Roboto Condensed"/>
            </a:endParaRPr>
          </a:p>
          <a:p>
            <a:pPr lvl="0" rtl="0">
              <a:spcBef>
                <a:spcPts val="0"/>
              </a:spcBef>
              <a:buNone/>
            </a:pPr>
            <a:endParaRPr>
              <a:solidFill>
                <a:srgbClr val="607896"/>
              </a:solidFill>
              <a:latin typeface="Roboto Condensed"/>
              <a:ea typeface="Roboto Condensed"/>
              <a:cs typeface="Roboto Condensed"/>
              <a:sym typeface="Roboto Condensed"/>
            </a:endParaRPr>
          </a:p>
          <a:p>
            <a:pPr lvl="0" rtl="0">
              <a:spcBef>
                <a:spcPts val="0"/>
              </a:spcBef>
              <a:buClr>
                <a:schemeClr val="dk1"/>
              </a:buClr>
              <a:buFont typeface="Arial"/>
              <a:buNone/>
            </a:pPr>
            <a:endParaRPr>
              <a:solidFill>
                <a:srgbClr val="607896"/>
              </a:solidFill>
              <a:latin typeface="Roboto Condensed"/>
              <a:ea typeface="Roboto Condensed"/>
              <a:cs typeface="Roboto Condensed"/>
              <a:sym typeface="Roboto Condensed"/>
            </a:endParaRPr>
          </a:p>
          <a:p>
            <a:pPr lvl="0" rtl="0">
              <a:spcBef>
                <a:spcPts val="0"/>
              </a:spcBef>
              <a:buNone/>
            </a:pPr>
            <a:endParaRPr>
              <a:solidFill>
                <a:srgbClr val="607896"/>
              </a:solidFill>
              <a:latin typeface="Roboto Condensed"/>
              <a:ea typeface="Roboto Condensed"/>
              <a:cs typeface="Roboto Condensed"/>
              <a:sym typeface="Roboto Condensed"/>
            </a:endParaRPr>
          </a:p>
        </p:txBody>
      </p:sp>
      <p:sp>
        <p:nvSpPr>
          <p:cNvPr id="645" name="Shape 645"/>
          <p:cNvSpPr txBox="1"/>
          <p:nvPr/>
        </p:nvSpPr>
        <p:spPr>
          <a:xfrm>
            <a:off x="731900" y="2374250"/>
            <a:ext cx="7327500" cy="25707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3600">
                <a:solidFill>
                  <a:srgbClr val="607896"/>
                </a:solidFill>
                <a:latin typeface="Roboto Condensed"/>
                <a:ea typeface="Roboto Condensed"/>
                <a:cs typeface="Roboto Condensed"/>
                <a:sym typeface="Roboto Condensed"/>
              </a:rPr>
              <a:t>✋👆👉👍👤👦👧👨👩👪💃🏃💑❤😂😉😋😒😭👶😸🐟🍒🍔💣📌📖🔨🎃🎈🎨🏈🏰🌏🔌🔑</a:t>
            </a:r>
            <a:r>
              <a:rPr lang="en" sz="2400">
                <a:solidFill>
                  <a:srgbClr val="FFFFFF"/>
                </a:solidFill>
                <a:highlight>
                  <a:srgbClr val="607896"/>
                </a:highlight>
                <a:latin typeface="Roboto Condensed"/>
                <a:ea typeface="Roboto Condensed"/>
                <a:cs typeface="Roboto Condensed"/>
                <a:sym typeface="Roboto Condensed"/>
              </a:rPr>
              <a:t> and many more...</a:t>
            </a:r>
          </a:p>
        </p:txBody>
      </p:sp>
      <p:sp>
        <p:nvSpPr>
          <p:cNvPr id="646" name="Shape 646"/>
          <p:cNvSpPr txBox="1"/>
          <p:nvPr/>
        </p:nvSpPr>
        <p:spPr>
          <a:xfrm>
            <a:off x="572775" y="856414"/>
            <a:ext cx="1440600" cy="1296000"/>
          </a:xfrm>
          <a:prstGeom prst="rect">
            <a:avLst/>
          </a:prstGeom>
          <a:noFill/>
          <a:ln>
            <a:noFill/>
          </a:ln>
        </p:spPr>
        <p:txBody>
          <a:bodyPr lIns="91425" tIns="91425" rIns="91425" bIns="91425" anchor="ctr" anchorCtr="0">
            <a:noAutofit/>
          </a:bodyPr>
          <a:lstStyle/>
          <a:p>
            <a:pPr lvl="0" algn="ctr">
              <a:spcBef>
                <a:spcPts val="0"/>
              </a:spcBef>
              <a:buClr>
                <a:schemeClr val="dk1"/>
              </a:buClr>
              <a:buSzPct val="25000"/>
              <a:buFont typeface="Arial"/>
              <a:buNone/>
            </a:pPr>
            <a:r>
              <a:rPr lang="en" sz="9600">
                <a:solidFill>
                  <a:srgbClr val="FF99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3FE7A-F9D6-4E7D-AD7E-435853643686}"/>
              </a:ext>
            </a:extLst>
          </p:cNvPr>
          <p:cNvPicPr>
            <a:picLocks noChangeAspect="1"/>
          </p:cNvPicPr>
          <p:nvPr/>
        </p:nvPicPr>
        <p:blipFill>
          <a:blip r:embed="rId2"/>
          <a:stretch>
            <a:fillRect/>
          </a:stretch>
        </p:blipFill>
        <p:spPr>
          <a:xfrm>
            <a:off x="660548" y="1509824"/>
            <a:ext cx="2571750" cy="2571750"/>
          </a:xfrm>
          <a:prstGeom prst="rect">
            <a:avLst/>
          </a:prstGeom>
        </p:spPr>
      </p:pic>
      <p:pic>
        <p:nvPicPr>
          <p:cNvPr id="7" name="Picture 6">
            <a:extLst>
              <a:ext uri="{FF2B5EF4-FFF2-40B4-BE49-F238E27FC236}">
                <a16:creationId xmlns:a16="http://schemas.microsoft.com/office/drawing/2014/main" id="{BEFD7BA3-086E-4AB7-89D2-8CC21965D795}"/>
              </a:ext>
            </a:extLst>
          </p:cNvPr>
          <p:cNvPicPr>
            <a:picLocks noChangeAspect="1"/>
          </p:cNvPicPr>
          <p:nvPr/>
        </p:nvPicPr>
        <p:blipFill>
          <a:blip r:embed="rId3"/>
          <a:stretch>
            <a:fillRect/>
          </a:stretch>
        </p:blipFill>
        <p:spPr>
          <a:xfrm>
            <a:off x="3944680" y="945327"/>
            <a:ext cx="3380422" cy="3041883"/>
          </a:xfrm>
          <a:prstGeom prst="rect">
            <a:avLst/>
          </a:prstGeom>
        </p:spPr>
      </p:pic>
    </p:spTree>
    <p:extLst>
      <p:ext uri="{BB962C8B-B14F-4D97-AF65-F5344CB8AC3E}">
        <p14:creationId xmlns:p14="http://schemas.microsoft.com/office/powerpoint/2010/main" val="98289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84D71B-799D-46D1-A1B9-BCCDD1471FF9}"/>
              </a:ext>
            </a:extLst>
          </p:cNvPr>
          <p:cNvPicPr>
            <a:picLocks noChangeAspect="1"/>
          </p:cNvPicPr>
          <p:nvPr/>
        </p:nvPicPr>
        <p:blipFill>
          <a:blip r:embed="rId2"/>
          <a:stretch>
            <a:fillRect/>
          </a:stretch>
        </p:blipFill>
        <p:spPr>
          <a:xfrm>
            <a:off x="578395" y="1212113"/>
            <a:ext cx="3308390" cy="3763926"/>
          </a:xfrm>
          <a:prstGeom prst="rect">
            <a:avLst/>
          </a:prstGeom>
        </p:spPr>
      </p:pic>
      <p:pic>
        <p:nvPicPr>
          <p:cNvPr id="7" name="Picture 6">
            <a:extLst>
              <a:ext uri="{FF2B5EF4-FFF2-40B4-BE49-F238E27FC236}">
                <a16:creationId xmlns:a16="http://schemas.microsoft.com/office/drawing/2014/main" id="{83469AED-C574-4CC8-9AF5-E48A7076A0F6}"/>
              </a:ext>
            </a:extLst>
          </p:cNvPr>
          <p:cNvPicPr>
            <a:picLocks noChangeAspect="1"/>
          </p:cNvPicPr>
          <p:nvPr/>
        </p:nvPicPr>
        <p:blipFill>
          <a:blip r:embed="rId3"/>
          <a:stretch>
            <a:fillRect/>
          </a:stretch>
        </p:blipFill>
        <p:spPr>
          <a:xfrm>
            <a:off x="4255016" y="329609"/>
            <a:ext cx="3857625" cy="2571750"/>
          </a:xfrm>
          <a:prstGeom prst="rect">
            <a:avLst/>
          </a:prstGeom>
        </p:spPr>
      </p:pic>
    </p:spTree>
    <p:extLst>
      <p:ext uri="{BB962C8B-B14F-4D97-AF65-F5344CB8AC3E}">
        <p14:creationId xmlns:p14="http://schemas.microsoft.com/office/powerpoint/2010/main" val="147874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Ứng</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dụng</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77125"/>
            <a:ext cx="5760300" cy="2521200"/>
          </a:xfrm>
          <a:prstGeom prst="rect">
            <a:avLst/>
          </a:prstGeom>
        </p:spPr>
        <p:txBody>
          <a:bodyPr lIns="91425" tIns="91425" rIns="91425" bIns="91425" anchor="t" anchorCtr="0">
            <a:noAutofit/>
          </a:bodyPr>
          <a:lstStyle/>
          <a:p>
            <a:pPr marL="457200" indent="-228600"/>
            <a:r>
              <a:rPr lang="en-US" dirty="0"/>
              <a:t>Chia </a:t>
            </a:r>
            <a:r>
              <a:rPr lang="en-US" dirty="0" err="1"/>
              <a:t>sẻ</a:t>
            </a:r>
            <a:r>
              <a:rPr lang="en-US" dirty="0"/>
              <a:t> </a:t>
            </a:r>
            <a:r>
              <a:rPr lang="en-US" dirty="0" err="1"/>
              <a:t>tập</a:t>
            </a:r>
            <a:r>
              <a:rPr lang="en-US" dirty="0"/>
              <a:t> tin </a:t>
            </a:r>
            <a:r>
              <a:rPr lang="en-US" dirty="0" err="1"/>
              <a:t>kích</a:t>
            </a:r>
            <a:r>
              <a:rPr lang="en-US" dirty="0"/>
              <a:t> </a:t>
            </a:r>
            <a:r>
              <a:rPr lang="en-US" dirty="0" err="1"/>
              <a:t>thước</a:t>
            </a:r>
            <a:r>
              <a:rPr lang="en-US" dirty="0"/>
              <a:t> </a:t>
            </a:r>
            <a:r>
              <a:rPr lang="en-US" dirty="0" err="1"/>
              <a:t>nhỏ</a:t>
            </a:r>
            <a:r>
              <a:rPr lang="en-US" dirty="0"/>
              <a:t>.</a:t>
            </a:r>
          </a:p>
          <a:p>
            <a:pPr marL="457200" indent="-228600"/>
            <a:r>
              <a:rPr lang="en-US" dirty="0" err="1"/>
              <a:t>Mở</a:t>
            </a:r>
            <a:r>
              <a:rPr lang="en-US" dirty="0"/>
              <a:t> </a:t>
            </a:r>
            <a:r>
              <a:rPr lang="en-US" dirty="0" err="1"/>
              <a:t>rộng</a:t>
            </a:r>
            <a:r>
              <a:rPr lang="en-US" dirty="0"/>
              <a:t> </a:t>
            </a:r>
            <a:r>
              <a:rPr lang="en-US" dirty="0" err="1"/>
              <a:t>kết</a:t>
            </a:r>
            <a:r>
              <a:rPr lang="en-US" dirty="0"/>
              <a:t> </a:t>
            </a:r>
            <a:r>
              <a:rPr lang="en-US" dirty="0" err="1"/>
              <a:t>nối</a:t>
            </a:r>
            <a:r>
              <a:rPr lang="en-US" dirty="0"/>
              <a:t>.</a:t>
            </a:r>
          </a:p>
          <a:p>
            <a:pPr marL="457200" indent="-228600"/>
            <a:r>
              <a:rPr lang="en-US" dirty="0"/>
              <a:t>Thanh </a:t>
            </a:r>
            <a:r>
              <a:rPr lang="en-US" dirty="0" err="1"/>
              <a:t>toán</a:t>
            </a:r>
            <a:r>
              <a:rPr lang="en-US" dirty="0"/>
              <a:t> di </a:t>
            </a:r>
            <a:r>
              <a:rPr lang="en-US" dirty="0" err="1"/>
              <a:t>động</a:t>
            </a:r>
            <a:r>
              <a:rPr lang="en-US" dirty="0"/>
              <a:t>.</a:t>
            </a:r>
          </a:p>
          <a:p>
            <a:pPr marL="457200" indent="-228600"/>
            <a:r>
              <a:rPr lang="en-US" dirty="0" err="1"/>
              <a:t>Chìa</a:t>
            </a:r>
            <a:r>
              <a:rPr lang="en-US" dirty="0"/>
              <a:t> </a:t>
            </a:r>
            <a:r>
              <a:rPr lang="en-US" dirty="0" err="1"/>
              <a:t>khóa</a:t>
            </a:r>
            <a:r>
              <a:rPr lang="en-US" dirty="0"/>
              <a:t>.</a:t>
            </a:r>
          </a:p>
          <a:p>
            <a:pPr marL="457200" indent="-228600"/>
            <a:r>
              <a:rPr lang="en-US" dirty="0" err="1"/>
              <a:t>Xem</a:t>
            </a:r>
            <a:r>
              <a:rPr lang="en-US" dirty="0"/>
              <a:t> </a:t>
            </a:r>
            <a:r>
              <a:rPr lang="en-US" dirty="0" err="1"/>
              <a:t>thông</a:t>
            </a:r>
            <a:r>
              <a:rPr lang="en-US" dirty="0"/>
              <a:t> tin chi </a:t>
            </a:r>
            <a:r>
              <a:rPr lang="en-US" dirty="0" err="1"/>
              <a:t>tiết</a:t>
            </a:r>
            <a:r>
              <a:rPr lang="en-US" dirty="0"/>
              <a:t> </a:t>
            </a:r>
            <a:r>
              <a:rPr lang="en-US" dirty="0" err="1"/>
              <a:t>sản</a:t>
            </a:r>
            <a:r>
              <a:rPr lang="en-US" dirty="0"/>
              <a:t> </a:t>
            </a:r>
            <a:r>
              <a:rPr lang="en-US" dirty="0" err="1"/>
              <a:t>phẩm</a:t>
            </a:r>
            <a:r>
              <a:rPr lang="en-US" dirty="0"/>
              <a:t>.</a:t>
            </a:r>
          </a:p>
          <a:p>
            <a:pPr marL="457200" lvl="0" indent="-228600"/>
            <a:endParaRPr lang="en-US"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143737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US" dirty="0" err="1">
                <a:latin typeface="Roboto Condensed" panose="020B0604020202020204" charset="0"/>
                <a:ea typeface="Roboto Condensed" panose="020B0604020202020204" charset="0"/>
                <a:cs typeface="Roboto Condensed" panose="020B0604020202020204" charset="0"/>
              </a:rPr>
              <a:t>Ưu</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 dirty="0">
              <a:latin typeface="Roboto Condensed" panose="020B0604020202020204" charset="0"/>
              <a:ea typeface="Roboto Condensed" panose="020B0604020202020204" charset="0"/>
              <a:cs typeface="Roboto Condensed" panose="020B0604020202020204" charset="0"/>
            </a:endParaRPr>
          </a:p>
        </p:txBody>
      </p:sp>
      <p:sp>
        <p:nvSpPr>
          <p:cNvPr id="190" name="Shape 190"/>
          <p:cNvSpPr txBox="1">
            <a:spLocks noGrp="1"/>
          </p:cNvSpPr>
          <p:nvPr>
            <p:ph type="body" idx="1"/>
          </p:nvPr>
        </p:nvSpPr>
        <p:spPr>
          <a:xfrm>
            <a:off x="1031425" y="1718208"/>
            <a:ext cx="5760300" cy="881015"/>
          </a:xfrm>
          <a:prstGeom prst="rect">
            <a:avLst/>
          </a:prstGeom>
        </p:spPr>
        <p:txBody>
          <a:bodyPr lIns="91425" tIns="91425" rIns="91425" bIns="91425" anchor="t" anchorCtr="0">
            <a:noAutofit/>
          </a:bodyPr>
          <a:lstStyle/>
          <a:p>
            <a:pPr marL="457200" lvl="0" indent="-228600"/>
            <a:r>
              <a:rPr lang="en-US" dirty="0" err="1">
                <a:latin typeface="Roboto Condensed" panose="020B0604020202020204" charset="0"/>
                <a:ea typeface="Roboto Condensed" panose="020B0604020202020204" charset="0"/>
                <a:cs typeface="Roboto Condensed" panose="020B0604020202020204" charset="0"/>
              </a:rPr>
              <a:t>Kết</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nối</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nhanh</a:t>
            </a:r>
            <a:r>
              <a:rPr lang="en-US" dirty="0">
                <a:latin typeface="Roboto Condensed" panose="020B0604020202020204" charset="0"/>
                <a:ea typeface="Roboto Condensed" panose="020B0604020202020204" charset="0"/>
                <a:cs typeface="Roboto Condensed" panose="020B0604020202020204" charset="0"/>
              </a:rPr>
              <a:t>, đ</a:t>
            </a:r>
            <a:r>
              <a:rPr lang="vi-VN" dirty="0">
                <a:latin typeface="Roboto Condensed" panose="020B0604020202020204" charset="0"/>
                <a:ea typeface="Roboto Condensed" panose="020B0604020202020204" charset="0"/>
                <a:cs typeface="Roboto Condensed" panose="020B0604020202020204" charset="0"/>
              </a:rPr>
              <a:t>ơ</a:t>
            </a:r>
            <a:r>
              <a:rPr lang="en-US" dirty="0">
                <a:latin typeface="Roboto Condensed" panose="020B0604020202020204" charset="0"/>
                <a:ea typeface="Roboto Condensed" panose="020B0604020202020204" charset="0"/>
                <a:cs typeface="Roboto Condensed" panose="020B0604020202020204" charset="0"/>
              </a:rPr>
              <a:t>n </a:t>
            </a:r>
            <a:r>
              <a:rPr lang="en-US" dirty="0" err="1">
                <a:latin typeface="Roboto Condensed" panose="020B0604020202020204" charset="0"/>
                <a:ea typeface="Roboto Condensed" panose="020B0604020202020204" charset="0"/>
                <a:cs typeface="Roboto Condensed" panose="020B0604020202020204" charset="0"/>
              </a:rPr>
              <a:t>giản</a:t>
            </a:r>
            <a:endParaRPr lang="en-US" dirty="0">
              <a:latin typeface="Roboto Condensed" panose="020B0604020202020204" charset="0"/>
              <a:ea typeface="Roboto Condensed" panose="020B0604020202020204" charset="0"/>
              <a:cs typeface="Roboto Condensed" panose="020B0604020202020204" charset="0"/>
            </a:endParaRPr>
          </a:p>
          <a:p>
            <a:pPr marL="457200" lvl="0" indent="-228600"/>
            <a:r>
              <a:rPr lang="en-US" dirty="0" err="1">
                <a:latin typeface="Roboto Condensed" panose="020B0604020202020204" charset="0"/>
                <a:ea typeface="Roboto Condensed" panose="020B0604020202020204" charset="0"/>
                <a:cs typeface="Roboto Condensed" panose="020B0604020202020204" charset="0"/>
              </a:rPr>
              <a:t>Dễ</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triển</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khai</a:t>
            </a:r>
            <a:endParaRPr lang="en" dirty="0">
              <a:latin typeface="Roboto Condensed" panose="020B0604020202020204" charset="0"/>
              <a:ea typeface="Roboto Condensed" panose="020B0604020202020204" charset="0"/>
              <a:cs typeface="Roboto Condensed" panose="020B0604020202020204" charset="0"/>
            </a:endParaRPr>
          </a:p>
        </p:txBody>
      </p:sp>
      <p:sp>
        <p:nvSpPr>
          <p:cNvPr id="4" name="Shape 189">
            <a:extLst>
              <a:ext uri="{FF2B5EF4-FFF2-40B4-BE49-F238E27FC236}">
                <a16:creationId xmlns:a16="http://schemas.microsoft.com/office/drawing/2014/main" id="{3201D5D7-ED1F-4F7F-87BF-0245D5ED4A71}"/>
              </a:ext>
            </a:extLst>
          </p:cNvPr>
          <p:cNvSpPr txBox="1">
            <a:spLocks/>
          </p:cNvSpPr>
          <p:nvPr/>
        </p:nvSpPr>
        <p:spPr>
          <a:xfrm>
            <a:off x="1031425" y="2571750"/>
            <a:ext cx="5760300" cy="680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ct val="100000"/>
              <a:buFont typeface="Oswald"/>
              <a:buNone/>
              <a:defRPr sz="3000" b="1" i="0" u="none" strike="noStrike" cap="none">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r>
              <a:rPr lang="en-US" dirty="0">
                <a:latin typeface="Roboto Condensed" panose="020B0604020202020204" charset="0"/>
                <a:ea typeface="Roboto Condensed" panose="020B0604020202020204" charset="0"/>
                <a:cs typeface="Roboto Condensed" panose="020B0604020202020204" charset="0"/>
              </a:rPr>
              <a:t>Nh</a:t>
            </a:r>
            <a:r>
              <a:rPr lang="vi-VN" dirty="0">
                <a:latin typeface="Roboto Condensed" panose="020B0604020202020204" charset="0"/>
                <a:ea typeface="Roboto Condensed" panose="020B0604020202020204" charset="0"/>
                <a:cs typeface="Roboto Condensed" panose="020B0604020202020204" charset="0"/>
              </a:rPr>
              <a:t>ư</a:t>
            </a:r>
            <a:r>
              <a:rPr lang="en-US" dirty="0" err="1">
                <a:latin typeface="Roboto Condensed" panose="020B0604020202020204" charset="0"/>
                <a:ea typeface="Roboto Condensed" panose="020B0604020202020204" charset="0"/>
                <a:cs typeface="Roboto Condensed" panose="020B0604020202020204" charset="0"/>
              </a:rPr>
              <a:t>ợc</a:t>
            </a:r>
            <a:r>
              <a:rPr lang="en-US" dirty="0">
                <a:latin typeface="Roboto Condensed" panose="020B0604020202020204" charset="0"/>
                <a:ea typeface="Roboto Condensed" panose="020B0604020202020204" charset="0"/>
                <a:cs typeface="Roboto Condensed" panose="020B0604020202020204" charset="0"/>
              </a:rPr>
              <a:t> </a:t>
            </a:r>
            <a:r>
              <a:rPr lang="en-US" dirty="0" err="1">
                <a:latin typeface="Roboto Condensed" panose="020B0604020202020204" charset="0"/>
                <a:ea typeface="Roboto Condensed" panose="020B0604020202020204" charset="0"/>
                <a:cs typeface="Roboto Condensed" panose="020B0604020202020204" charset="0"/>
              </a:rPr>
              <a:t>điểm</a:t>
            </a:r>
            <a:endParaRPr lang="en" dirty="0">
              <a:latin typeface="Roboto Condensed" panose="020B0604020202020204" charset="0"/>
              <a:ea typeface="Roboto Condensed" panose="020B0604020202020204" charset="0"/>
              <a:cs typeface="Roboto Condensed" panose="020B0604020202020204" charset="0"/>
            </a:endParaRPr>
          </a:p>
        </p:txBody>
      </p:sp>
      <p:sp>
        <p:nvSpPr>
          <p:cNvPr id="5" name="Shape 190">
            <a:extLst>
              <a:ext uri="{FF2B5EF4-FFF2-40B4-BE49-F238E27FC236}">
                <a16:creationId xmlns:a16="http://schemas.microsoft.com/office/drawing/2014/main" id="{5F765121-169F-4E6C-BCB3-B60967E76111}"/>
              </a:ext>
            </a:extLst>
          </p:cNvPr>
          <p:cNvSpPr txBox="1">
            <a:spLocks/>
          </p:cNvSpPr>
          <p:nvPr/>
        </p:nvSpPr>
        <p:spPr>
          <a:xfrm>
            <a:off x="1031425" y="3112760"/>
            <a:ext cx="5760300" cy="88101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2000" b="0" i="0" u="none" strike="noStrike" cap="none">
                <a:solidFill>
                  <a:srgbClr val="607896"/>
                </a:solidFill>
                <a:latin typeface="Roboto Condensed"/>
                <a:ea typeface="Roboto Condensed"/>
                <a:cs typeface="Roboto Condensed"/>
                <a:sym typeface="Roboto Condensed"/>
              </a:defRPr>
            </a:lvl9pPr>
          </a:lstStyle>
          <a:p>
            <a:pPr marL="457200" indent="-228600"/>
            <a:r>
              <a:rPr lang="en-US" dirty="0" err="1"/>
              <a:t>Bảo</a:t>
            </a:r>
            <a:r>
              <a:rPr lang="en-US" dirty="0"/>
              <a:t> </a:t>
            </a:r>
            <a:r>
              <a:rPr lang="en-US" dirty="0" err="1"/>
              <a:t>mật</a:t>
            </a:r>
            <a:r>
              <a:rPr lang="en-US" dirty="0"/>
              <a:t> </a:t>
            </a:r>
            <a:r>
              <a:rPr lang="en-US" dirty="0" err="1"/>
              <a:t>kém</a:t>
            </a:r>
            <a:endParaRPr lang="en" dirty="0">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852451420"/>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2056</Words>
  <Application>Microsoft Office PowerPoint</Application>
  <PresentationFormat>On-screen Show (16:9)</PresentationFormat>
  <Paragraphs>242</Paragraphs>
  <Slides>52</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Roboto Condensed</vt:lpstr>
      <vt:lpstr>Arial</vt:lpstr>
      <vt:lpstr>Oswald</vt:lpstr>
      <vt:lpstr>Times New Roman</vt:lpstr>
      <vt:lpstr>Wolsey template</vt:lpstr>
      <vt:lpstr>PowerPoint Presentation</vt:lpstr>
      <vt:lpstr>OUTLINE</vt:lpstr>
      <vt:lpstr>1. TỔNG QUAN VỀ CÁC CÔNG NGHỆ KẾT NỐI TRONG ANDROID.</vt:lpstr>
      <vt:lpstr>PowerPoint Presentation</vt:lpstr>
      <vt:lpstr>Phương thức, cách hoạt động</vt:lpstr>
      <vt:lpstr>PowerPoint Presentation</vt:lpstr>
      <vt:lpstr>PowerPoint Presentation</vt:lpstr>
      <vt:lpstr>Ứng dụng</vt:lpstr>
      <vt:lpstr>Ưu điểm</vt:lpstr>
      <vt:lpstr>NFC trong Android</vt:lpstr>
      <vt:lpstr>PowerPoint Presentation</vt:lpstr>
      <vt:lpstr>Khái niệm</vt:lpstr>
      <vt:lpstr> SIP trong Android</vt:lpstr>
      <vt:lpstr>Chi tiết API (Class/Interface)</vt:lpstr>
      <vt:lpstr>PowerPoint Presentation</vt:lpstr>
      <vt:lpstr>Phương thức, cách hoạt động</vt:lpstr>
      <vt:lpstr>Ứng dụng</vt:lpstr>
      <vt:lpstr>Chi tiết API (Class/Interface)</vt:lpstr>
      <vt:lpstr>PowerPoint Presentation</vt:lpstr>
      <vt:lpstr>Khái niệm</vt:lpstr>
      <vt:lpstr>Các phiên bản </vt:lpstr>
      <vt:lpstr>Ứng dụng</vt:lpstr>
      <vt:lpstr>Ưu điểm</vt:lpstr>
      <vt:lpstr>Nhược điểm</vt:lpstr>
      <vt:lpstr>Bluetooth API trong Android.</vt:lpstr>
      <vt:lpstr>PowerPoint Presentation</vt:lpstr>
      <vt:lpstr>Khái niệm</vt:lpstr>
      <vt:lpstr>Các chuẩn kết nối</vt:lpstr>
      <vt:lpstr>Ứng dụng</vt:lpstr>
      <vt:lpstr>Ưu điểm</vt:lpstr>
      <vt:lpstr>Nhược điểm</vt:lpstr>
      <vt:lpstr>Wifi API trong Android.</vt:lpstr>
      <vt:lpstr>PowerPoint Presentation</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rumcodon Rum</cp:lastModifiedBy>
  <cp:revision>51</cp:revision>
  <dcterms:modified xsi:type="dcterms:W3CDTF">2018-05-08T17:35:34Z</dcterms:modified>
</cp:coreProperties>
</file>