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65" r:id="rId2"/>
    <p:sldId id="366" r:id="rId3"/>
    <p:sldId id="367" r:id="rId4"/>
    <p:sldId id="368" r:id="rId5"/>
    <p:sldId id="369" r:id="rId6"/>
    <p:sldId id="370" r:id="rId7"/>
    <p:sldId id="371" r:id="rId8"/>
    <p:sldId id="372" r:id="rId9"/>
    <p:sldId id="378" r:id="rId10"/>
    <p:sldId id="403" r:id="rId11"/>
    <p:sldId id="379" r:id="rId12"/>
    <p:sldId id="380" r:id="rId13"/>
    <p:sldId id="381" r:id="rId14"/>
    <p:sldId id="404" r:id="rId15"/>
    <p:sldId id="407" r:id="rId16"/>
    <p:sldId id="382" r:id="rId17"/>
    <p:sldId id="384" r:id="rId18"/>
    <p:sldId id="385" r:id="rId19"/>
    <p:sldId id="406" r:id="rId20"/>
    <p:sldId id="388" r:id="rId21"/>
    <p:sldId id="389" r:id="rId22"/>
    <p:sldId id="390" r:id="rId23"/>
    <p:sldId id="391" r:id="rId24"/>
    <p:sldId id="392" r:id="rId25"/>
    <p:sldId id="393" r:id="rId26"/>
    <p:sldId id="394" r:id="rId27"/>
    <p:sldId id="395" r:id="rId28"/>
    <p:sldId id="402" r:id="rId29"/>
    <p:sldId id="396" r:id="rId30"/>
    <p:sldId id="397" r:id="rId31"/>
    <p:sldId id="398" r:id="rId32"/>
    <p:sldId id="40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3333"/>
    <a:srgbClr val="9933FF"/>
    <a:srgbClr val="9966FF"/>
    <a:srgbClr val="3853A8"/>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2" d="100"/>
          <a:sy n="82" d="100"/>
        </p:scale>
        <p:origin x="-804" y="-72"/>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1482"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09DC80D-C29A-4D95-898C-09576ACEA17B}" type="datetimeFigureOut">
              <a:rPr lang="en-US"/>
              <a:pPr>
                <a:defRPr/>
              </a:pPr>
              <a:t>8/30/2013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James Tam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C76ACAF-397C-4251-AE49-DD9DE1A24CDB}"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itchFamily="34" charset="0"/>
              </a:defRPr>
            </a:lvl1pPr>
          </a:lstStyle>
          <a:p>
            <a:pPr>
              <a:defRPr/>
            </a:pPr>
            <a:fld id="{E5B86CCD-CCE1-4A3F-B1F5-BD0CF57EA426}" type="datetimeFigureOut">
              <a:rPr lang="en-US"/>
              <a:pPr>
                <a:defRPr/>
              </a:pPr>
              <a:t>8/30/2013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6DD6553E-02A8-4B1B-9C50-2EC2E867DFA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44036" name="Slide Number Placeholder 3"/>
          <p:cNvSpPr>
            <a:spLocks noGrp="1"/>
          </p:cNvSpPr>
          <p:nvPr>
            <p:ph type="sldNum" sz="quarter" idx="5"/>
          </p:nvPr>
        </p:nvSpPr>
        <p:spPr bwMode="auto">
          <a:noFill/>
          <a:ln>
            <a:miter lim="800000"/>
            <a:headEnd/>
            <a:tailEnd/>
          </a:ln>
        </p:spPr>
        <p:txBody>
          <a:bodyPr/>
          <a:lstStyle/>
          <a:p>
            <a:fld id="{C40CCF73-68E6-4F11-B090-8B5FA5FC31A2}" type="slidenum">
              <a:rPr lang="en-US"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4"/>
          <p:cNvSpPr>
            <a:spLocks noGrp="1"/>
          </p:cNvSpPr>
          <p:nvPr>
            <p:ph type="ftr" sz="quarter" idx="10"/>
          </p:nvPr>
        </p:nvSpPr>
        <p:spPr>
          <a:xfrm>
            <a:off x="381000" y="6324600"/>
            <a:ext cx="4343400" cy="400050"/>
          </a:xfrm>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304800" y="838200"/>
            <a:ext cx="84582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5" name="Picture 2"/>
          <p:cNvPicPr>
            <a:picLocks noChangeAspect="1" noChangeArrowheads="1"/>
          </p:cNvPicPr>
          <p:nvPr userDrawn="1"/>
        </p:nvPicPr>
        <p:blipFill>
          <a:blip r:embed="rId2" cstate="print"/>
          <a:srcRect/>
          <a:stretch>
            <a:fillRect/>
          </a:stretch>
        </p:blipFill>
        <p:spPr bwMode="auto">
          <a:xfrm>
            <a:off x="304800" y="73025"/>
            <a:ext cx="1152525" cy="947738"/>
          </a:xfrm>
          <a:prstGeom prst="rect">
            <a:avLst/>
          </a:prstGeom>
          <a:noFill/>
          <a:ln w="9525">
            <a:noFill/>
            <a:miter lim="800000"/>
            <a:headEnd/>
            <a:tailEnd/>
          </a:ln>
        </p:spPr>
      </p:pic>
      <p:sp>
        <p:nvSpPr>
          <p:cNvPr id="2" name="Title 1"/>
          <p:cNvSpPr>
            <a:spLocks noGrp="1"/>
          </p:cNvSpPr>
          <p:nvPr>
            <p:ph type="title"/>
          </p:nvPr>
        </p:nvSpPr>
        <p:spPr>
          <a:xfrm>
            <a:off x="1752600" y="274638"/>
            <a:ext cx="7086600" cy="715962"/>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4582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381000" y="6324600"/>
            <a:ext cx="4038600" cy="400050"/>
          </a:xfrm>
        </p:spPr>
        <p:txBody>
          <a:bodyPr/>
          <a:lstStyle>
            <a:lvl1pPr>
              <a:defRPr/>
            </a:lvl1pPr>
          </a:lstStyle>
          <a:p>
            <a:pPr>
              <a:defRPr/>
            </a:pPr>
            <a:endParaRPr lang="en-US"/>
          </a:p>
          <a:p>
            <a:pPr>
              <a:defRPr/>
            </a:pPr>
            <a:r>
              <a:rPr lang="en-US"/>
              <a:t>Copyright © 2013 by John Wiley &amp; Sons.  All rights reserved.</a:t>
            </a:r>
          </a:p>
        </p:txBody>
      </p:sp>
      <p:sp>
        <p:nvSpPr>
          <p:cNvPr id="7" name="Slide Number Placeholder 5"/>
          <p:cNvSpPr>
            <a:spLocks noGrp="1"/>
          </p:cNvSpPr>
          <p:nvPr>
            <p:ph type="sldNum" sz="quarter" idx="11"/>
          </p:nvPr>
        </p:nvSpPr>
        <p:spPr>
          <a:xfrm>
            <a:off x="7239000" y="6400800"/>
            <a:ext cx="1600200" cy="304800"/>
          </a:xfrm>
        </p:spPr>
        <p:txBody>
          <a:bodyPr/>
          <a:lstStyle>
            <a:lvl1pPr>
              <a:defRPr/>
            </a:lvl1pPr>
          </a:lstStyle>
          <a:p>
            <a:pPr>
              <a:defRPr/>
            </a:pPr>
            <a:r>
              <a:rPr lang="en-US"/>
              <a:t>Page </a:t>
            </a:r>
            <a:fld id="{88C32F9D-EF17-4135-A9FD-499C89EEDA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304800" y="73025"/>
            <a:ext cx="1152525" cy="947738"/>
          </a:xfrm>
          <a:prstGeom prst="rect">
            <a:avLst/>
          </a:prstGeom>
          <a:noFill/>
          <a:ln w="9525">
            <a:noFill/>
            <a:miter lim="800000"/>
            <a:headEnd/>
            <a:tailEnd/>
          </a:ln>
        </p:spPr>
      </p:pic>
      <p:sp>
        <p:nvSpPr>
          <p:cNvPr id="2" name="Title 1"/>
          <p:cNvSpPr>
            <a:spLocks noGrp="1"/>
          </p:cNvSpPr>
          <p:nvPr>
            <p:ph type="title"/>
          </p:nvPr>
        </p:nvSpPr>
        <p:spPr>
          <a:xfrm>
            <a:off x="1600200" y="274638"/>
            <a:ext cx="7086600" cy="715962"/>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304800" y="73025"/>
            <a:ext cx="1152525" cy="947738"/>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381000" y="838200"/>
            <a:ext cx="8382000" cy="182563"/>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2"/>
          <p:cNvPicPr>
            <a:picLocks noChangeAspect="1" noChangeArrowheads="1"/>
          </p:cNvPicPr>
          <p:nvPr userDrawn="1"/>
        </p:nvPicPr>
        <p:blipFill>
          <a:blip r:embed="rId2" cstate="print"/>
          <a:srcRect/>
          <a:stretch>
            <a:fillRect/>
          </a:stretch>
        </p:blipFill>
        <p:spPr bwMode="auto">
          <a:xfrm>
            <a:off x="304800" y="73025"/>
            <a:ext cx="1152525" cy="947738"/>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endParaRPr lang="en-US"/>
          </a:p>
          <a:p>
            <a:pPr>
              <a:defRPr/>
            </a:pPr>
            <a:r>
              <a:rPr lang="en-US"/>
              <a:t>Copyright © 2011 by John Wiley &amp; Sons.  All rights reserved.</a:t>
            </a:r>
          </a:p>
          <a:p>
            <a:pPr>
              <a:defRPr/>
            </a:pPr>
            <a:r>
              <a:rPr lang="en-US"/>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274638"/>
            <a:ext cx="6705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143000"/>
            <a:ext cx="84582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ftr" sz="quarter" idx="3"/>
          </p:nvPr>
        </p:nvSpPr>
        <p:spPr bwMode="auto">
          <a:xfrm>
            <a:off x="381000" y="6324600"/>
            <a:ext cx="38862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a:defRPr/>
            </a:pPr>
            <a:endParaRPr lang="en-US"/>
          </a:p>
          <a:p>
            <a:pPr>
              <a:defRPr/>
            </a:pPr>
            <a:r>
              <a:rPr lang="en-US"/>
              <a:t>Copyright © 2013 by John Wiley &amp; Sons.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cs typeface="Arial" pitchFamily="34" charset="0"/>
              </a:defRPr>
            </a:lvl1pPr>
          </a:lstStyle>
          <a:p>
            <a:pPr>
              <a:defRPr/>
            </a:pPr>
            <a:fld id="{424873EB-5DB6-4A65-BA2D-776407ABBBB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Lst>
  <p:hf hdr="0"/>
  <p:txStyles>
    <p:titleStyle>
      <a:lvl1pPr algn="ctr" rtl="0" eaLnBrk="0" fontAlgn="base" hangingPunct="0">
        <a:spcBef>
          <a:spcPct val="0"/>
        </a:spcBef>
        <a:spcAft>
          <a:spcPct val="0"/>
        </a:spcAft>
        <a:defRPr sz="4000">
          <a:solidFill>
            <a:srgbClr val="835E01"/>
          </a:solidFill>
          <a:latin typeface="+mj-lt"/>
          <a:ea typeface="ＭＳ Ｐゴシック" charset="0"/>
          <a:cs typeface="ＭＳ Ｐゴシック" charset="0"/>
        </a:defRPr>
      </a:lvl1pPr>
      <a:lvl2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2pPr>
      <a:lvl3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3pPr>
      <a:lvl4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4pPr>
      <a:lvl5pPr algn="ctr" rtl="0" eaLnBrk="0" fontAlgn="base" hangingPunct="0">
        <a:spcBef>
          <a:spcPct val="0"/>
        </a:spcBef>
        <a:spcAft>
          <a:spcPct val="0"/>
        </a:spcAft>
        <a:defRPr sz="4000">
          <a:solidFill>
            <a:srgbClr val="835E01"/>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0"/>
          </p:nvPr>
        </p:nvSpPr>
        <p:spPr>
          <a:xfrm>
            <a:off x="152400" y="6248400"/>
            <a:ext cx="4343400" cy="476250"/>
          </a:xfrm>
          <a:noFill/>
        </p:spPr>
        <p:txBody>
          <a:bodyPr/>
          <a:lstStyle/>
          <a:p>
            <a:endParaRPr lang="en-US" smtClean="0"/>
          </a:p>
          <a:p>
            <a:r>
              <a:rPr lang="en-US" smtClean="0"/>
              <a:t>Copyright © 2013 by John Wiley &amp; Sons.  All rights reserved.</a:t>
            </a:r>
          </a:p>
        </p:txBody>
      </p:sp>
      <p:sp>
        <p:nvSpPr>
          <p:cNvPr id="10243" name="Text Box 3"/>
          <p:cNvSpPr txBox="1">
            <a:spLocks noChangeAspect="1" noChangeArrowheads="1"/>
          </p:cNvSpPr>
          <p:nvPr/>
        </p:nvSpPr>
        <p:spPr bwMode="auto">
          <a:xfrm>
            <a:off x="685800" y="533400"/>
            <a:ext cx="8001000" cy="2667000"/>
          </a:xfrm>
          <a:prstGeom prst="rect">
            <a:avLst/>
          </a:prstGeom>
          <a:solidFill>
            <a:srgbClr val="FFCC00"/>
          </a:solidFill>
          <a:ln w="9525">
            <a:noFill/>
            <a:miter lim="800000"/>
            <a:headEnd/>
            <a:tailEnd/>
          </a:ln>
        </p:spPr>
        <p:txBody>
          <a:bodyPr rIns="457200"/>
          <a:lstStyle/>
          <a:p>
            <a:pPr algn="r">
              <a:spcBef>
                <a:spcPct val="50000"/>
              </a:spcBef>
            </a:pPr>
            <a:endParaRPr lang="en-US" sz="4000" b="1"/>
          </a:p>
        </p:txBody>
      </p:sp>
      <p:sp>
        <p:nvSpPr>
          <p:cNvPr id="10244" name="Text Box 3"/>
          <p:cNvSpPr txBox="1">
            <a:spLocks noChangeArrowheads="1"/>
          </p:cNvSpPr>
          <p:nvPr/>
        </p:nvSpPr>
        <p:spPr bwMode="auto">
          <a:xfrm>
            <a:off x="1524000" y="1676400"/>
            <a:ext cx="3429000" cy="579438"/>
          </a:xfrm>
          <a:prstGeom prst="rect">
            <a:avLst/>
          </a:prstGeom>
          <a:noFill/>
          <a:ln w="9525">
            <a:noFill/>
            <a:miter lim="800000"/>
            <a:headEnd/>
            <a:tailEnd/>
          </a:ln>
        </p:spPr>
        <p:txBody>
          <a:bodyPr>
            <a:spAutoFit/>
          </a:bodyPr>
          <a:lstStyle/>
          <a:p>
            <a:pPr>
              <a:spcBef>
                <a:spcPct val="50000"/>
              </a:spcBef>
            </a:pPr>
            <a:r>
              <a:rPr lang="en-US" sz="3200" b="1">
                <a:latin typeface="Arial Unicode MS" pitchFamily="34" charset="-128"/>
                <a:ea typeface="Arial Unicode MS" pitchFamily="34" charset="-128"/>
                <a:cs typeface="Arial Unicode MS" pitchFamily="34" charset="-128"/>
              </a:rPr>
              <a:t>INTRODUCTION</a:t>
            </a:r>
          </a:p>
        </p:txBody>
      </p:sp>
      <p:sp>
        <p:nvSpPr>
          <p:cNvPr id="8" name="Rounded Rectangle 7"/>
          <p:cNvSpPr/>
          <p:nvPr/>
        </p:nvSpPr>
        <p:spPr>
          <a:xfrm>
            <a:off x="914400" y="1066800"/>
            <a:ext cx="32766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dirty="0">
                <a:solidFill>
                  <a:srgbClr val="FFCC00"/>
                </a:solidFill>
              </a:rPr>
              <a:t>CHAPTER</a:t>
            </a:r>
          </a:p>
        </p:txBody>
      </p:sp>
      <p:sp>
        <p:nvSpPr>
          <p:cNvPr id="10246" name="TextBox 8"/>
          <p:cNvSpPr txBox="1">
            <a:spLocks noChangeArrowheads="1"/>
          </p:cNvSpPr>
          <p:nvPr/>
        </p:nvSpPr>
        <p:spPr bwMode="auto">
          <a:xfrm>
            <a:off x="3965575" y="6248400"/>
            <a:ext cx="2147888" cy="554038"/>
          </a:xfrm>
          <a:prstGeom prst="rect">
            <a:avLst/>
          </a:prstGeom>
          <a:noFill/>
          <a:ln w="9525">
            <a:noFill/>
            <a:miter lim="800000"/>
            <a:headEnd/>
            <a:tailEnd/>
          </a:ln>
        </p:spPr>
        <p:txBody>
          <a:bodyPr wrap="none">
            <a:spAutoFit/>
          </a:bodyPr>
          <a:lstStyle/>
          <a:p>
            <a:pPr algn="ctr"/>
            <a:r>
              <a:rPr lang="en-US" sz="1000"/>
              <a:t>Slides by James Tam</a:t>
            </a:r>
          </a:p>
          <a:p>
            <a:pPr algn="ctr"/>
            <a:r>
              <a:rPr lang="en-US" sz="1000"/>
              <a:t>Department of Computer Science, </a:t>
            </a:r>
          </a:p>
          <a:p>
            <a:pPr algn="ctr"/>
            <a:r>
              <a:rPr lang="en-US" sz="1000"/>
              <a:t>University of Calgary </a:t>
            </a:r>
          </a:p>
        </p:txBody>
      </p:sp>
      <p:sp>
        <p:nvSpPr>
          <p:cNvPr id="10247" name="TextBox 8"/>
          <p:cNvSpPr txBox="1">
            <a:spLocks noChangeArrowheads="1"/>
          </p:cNvSpPr>
          <p:nvPr/>
        </p:nvSpPr>
        <p:spPr bwMode="auto">
          <a:xfrm>
            <a:off x="6913563" y="6246813"/>
            <a:ext cx="1225550" cy="246062"/>
          </a:xfrm>
          <a:prstGeom prst="rect">
            <a:avLst/>
          </a:prstGeom>
          <a:noFill/>
          <a:ln w="9525">
            <a:noFill/>
            <a:miter lim="800000"/>
            <a:headEnd/>
            <a:tailEnd/>
          </a:ln>
        </p:spPr>
        <p:txBody>
          <a:bodyPr wrap="none">
            <a:spAutoFit/>
          </a:bodyPr>
          <a:lstStyle/>
          <a:p>
            <a:pPr algn="ctr"/>
            <a:r>
              <a:rPr lang="en-US" sz="1000"/>
              <a:t>February 22, 2013</a:t>
            </a:r>
          </a:p>
        </p:txBody>
      </p:sp>
      <p:sp>
        <p:nvSpPr>
          <p:cNvPr id="10248" name="TextBox 2"/>
          <p:cNvSpPr txBox="1">
            <a:spLocks noChangeArrowheads="1"/>
          </p:cNvSpPr>
          <p:nvPr/>
        </p:nvSpPr>
        <p:spPr bwMode="auto">
          <a:xfrm>
            <a:off x="4267200" y="914400"/>
            <a:ext cx="685800" cy="701675"/>
          </a:xfrm>
          <a:prstGeom prst="rect">
            <a:avLst/>
          </a:prstGeom>
          <a:noFill/>
          <a:ln w="9525">
            <a:noFill/>
            <a:miter lim="800000"/>
            <a:headEnd/>
            <a:tailEnd/>
          </a:ln>
        </p:spPr>
        <p:txBody>
          <a:bodyPr>
            <a:spAutoFit/>
          </a:bodyPr>
          <a:lstStyle/>
          <a:p>
            <a:pPr algn="r">
              <a:spcBef>
                <a:spcPct val="50000"/>
              </a:spcBef>
            </a:pPr>
            <a:r>
              <a:rPr lang="en-US" sz="4000" b="1"/>
              <a:t>1</a:t>
            </a:r>
          </a:p>
        </p:txBody>
      </p:sp>
      <p:pic>
        <p:nvPicPr>
          <p:cNvPr id="10249" name="Picture 10" descr="U:\PC\publisher\2013 wiley slides\Ch 1-4\Chapter  1\Media\Photos\py_01_co_300dpi.jpg"/>
          <p:cNvPicPr>
            <a:picLocks noChangeAspect="1" noChangeArrowheads="1"/>
          </p:cNvPicPr>
          <p:nvPr/>
        </p:nvPicPr>
        <p:blipFill>
          <a:blip r:embed="rId2" cstate="print"/>
          <a:srcRect l="3799" r="4678" b="4118"/>
          <a:stretch>
            <a:fillRect/>
          </a:stretch>
        </p:blipFill>
        <p:spPr bwMode="auto">
          <a:xfrm>
            <a:off x="5232400" y="533400"/>
            <a:ext cx="34671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34" charset="-128"/>
              </a:rPr>
              <a:t>IDE components</a:t>
            </a:r>
          </a:p>
        </p:txBody>
      </p:sp>
      <p:sp>
        <p:nvSpPr>
          <p:cNvPr id="19459" name="Content Placeholder 2"/>
          <p:cNvSpPr>
            <a:spLocks noGrp="1"/>
          </p:cNvSpPr>
          <p:nvPr>
            <p:ph idx="1"/>
          </p:nvPr>
        </p:nvSpPr>
        <p:spPr/>
        <p:txBody>
          <a:bodyPr/>
          <a:lstStyle/>
          <a:p>
            <a:pPr>
              <a:spcBef>
                <a:spcPts val="200"/>
              </a:spcBef>
            </a:pPr>
            <a:r>
              <a:rPr lang="en-US" smtClean="0">
                <a:ea typeface="ＭＳ Ｐゴシック" pitchFamily="34" charset="-128"/>
              </a:rPr>
              <a:t>The source code editor can help programming by:</a:t>
            </a:r>
          </a:p>
          <a:p>
            <a:pPr lvl="1">
              <a:spcBef>
                <a:spcPts val="200"/>
              </a:spcBef>
            </a:pPr>
            <a:r>
              <a:rPr lang="en-US" smtClean="0">
                <a:ea typeface="ＭＳ Ｐゴシック" pitchFamily="34" charset="-128"/>
              </a:rPr>
              <a:t>Listing line numbers of code</a:t>
            </a:r>
          </a:p>
          <a:p>
            <a:pPr lvl="1">
              <a:spcBef>
                <a:spcPts val="200"/>
              </a:spcBef>
            </a:pPr>
            <a:r>
              <a:rPr lang="en-US" smtClean="0">
                <a:ea typeface="ＭＳ Ｐゴシック" pitchFamily="34" charset="-128"/>
              </a:rPr>
              <a:t>Color lines of code (comments, text…)</a:t>
            </a:r>
          </a:p>
          <a:p>
            <a:pPr lvl="1">
              <a:spcBef>
                <a:spcPts val="200"/>
              </a:spcBef>
            </a:pPr>
            <a:r>
              <a:rPr lang="en-US" smtClean="0">
                <a:ea typeface="ＭＳ Ｐゴシック" pitchFamily="34" charset="-128"/>
              </a:rPr>
              <a:t>Auto-indent source code </a:t>
            </a:r>
          </a:p>
          <a:p>
            <a:pPr>
              <a:spcBef>
                <a:spcPts val="200"/>
              </a:spcBef>
            </a:pPr>
            <a:r>
              <a:rPr lang="en-US" smtClean="0">
                <a:ea typeface="ＭＳ Ｐゴシック" pitchFamily="34" charset="-128"/>
              </a:rPr>
              <a:t>Output window</a:t>
            </a:r>
          </a:p>
          <a:p>
            <a:pPr>
              <a:spcBef>
                <a:spcPts val="200"/>
              </a:spcBef>
            </a:pPr>
            <a:r>
              <a:rPr lang="en-US" smtClean="0">
                <a:ea typeface="ＭＳ Ｐゴシック" pitchFamily="34" charset="-128"/>
              </a:rPr>
              <a:t>Debugger</a:t>
            </a:r>
          </a:p>
          <a:p>
            <a:endParaRPr lang="en-US" smtClean="0">
              <a:ea typeface="ＭＳ Ｐゴシック" pitchFamily="34" charset="-128"/>
            </a:endParaRPr>
          </a:p>
        </p:txBody>
      </p:sp>
      <p:sp>
        <p:nvSpPr>
          <p:cNvPr id="19460" name="Footer Placeholder 3"/>
          <p:cNvSpPr>
            <a:spLocks noGrp="1"/>
          </p:cNvSpPr>
          <p:nvPr>
            <p:ph type="ftr" sz="quarter" idx="10"/>
          </p:nvPr>
        </p:nvSpPr>
        <p:spPr>
          <a:noFill/>
        </p:spPr>
        <p:txBody>
          <a:bodyPr/>
          <a:lstStyle/>
          <a:p>
            <a:endParaRPr lang="en-US" smtClean="0"/>
          </a:p>
          <a:p>
            <a:r>
              <a:rPr lang="en-US" smtClean="0"/>
              <a:t>Copyright © 2013 by John Wiley &amp; Sons.  All rights reserved.</a:t>
            </a:r>
          </a:p>
        </p:txBody>
      </p:sp>
      <p:sp>
        <p:nvSpPr>
          <p:cNvPr id="19461" name="Slide Number Placeholder 4"/>
          <p:cNvSpPr>
            <a:spLocks noGrp="1"/>
          </p:cNvSpPr>
          <p:nvPr>
            <p:ph type="sldNum" sz="quarter" idx="11"/>
          </p:nvPr>
        </p:nvSpPr>
        <p:spPr bwMode="auto">
          <a:noFill/>
          <a:ln>
            <a:miter lim="800000"/>
            <a:headEnd/>
            <a:tailEnd/>
          </a:ln>
        </p:spPr>
        <p:txBody>
          <a:bodyPr/>
          <a:lstStyle/>
          <a:p>
            <a:r>
              <a:rPr lang="en-US" smtClean="0"/>
              <a:t>Page </a:t>
            </a:r>
            <a:fld id="{15AB26BC-6841-4179-9CD0-91DE8C67E05E}"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9" descr="U:\PC\publisher\2013 wiley slides\Ch 1-4\Chapter  1\Media\Illustrations\py_01_05_300dpi.jpg"/>
          <p:cNvPicPr>
            <a:picLocks noChangeAspect="1" noChangeArrowheads="1"/>
          </p:cNvPicPr>
          <p:nvPr/>
        </p:nvPicPr>
        <p:blipFill>
          <a:blip r:embed="rId2" cstate="print"/>
          <a:srcRect/>
          <a:stretch>
            <a:fillRect/>
          </a:stretch>
        </p:blipFill>
        <p:spPr bwMode="auto">
          <a:xfrm>
            <a:off x="1295400" y="1304925"/>
            <a:ext cx="6670675" cy="5097463"/>
          </a:xfrm>
          <a:prstGeom prst="rect">
            <a:avLst/>
          </a:prstGeom>
          <a:noFill/>
          <a:ln w="9525">
            <a:noFill/>
            <a:miter lim="800000"/>
            <a:headEnd/>
            <a:tailEnd/>
          </a:ln>
        </p:spPr>
      </p:pic>
      <p:sp>
        <p:nvSpPr>
          <p:cNvPr id="20483" name="Title 1"/>
          <p:cNvSpPr>
            <a:spLocks noGrp="1"/>
          </p:cNvSpPr>
          <p:nvPr>
            <p:ph type="title"/>
          </p:nvPr>
        </p:nvSpPr>
        <p:spPr/>
        <p:txBody>
          <a:bodyPr/>
          <a:lstStyle/>
          <a:p>
            <a:r>
              <a:rPr lang="en-US" smtClean="0">
                <a:ea typeface="ＭＳ Ｐゴシック" pitchFamily="34" charset="-128"/>
              </a:rPr>
              <a:t>An example IDE</a:t>
            </a:r>
          </a:p>
        </p:txBody>
      </p:sp>
      <p:sp>
        <p:nvSpPr>
          <p:cNvPr id="20484" name="Slide Number Placeholder 5"/>
          <p:cNvSpPr>
            <a:spLocks noGrp="1"/>
          </p:cNvSpPr>
          <p:nvPr>
            <p:ph type="sldNum" sz="quarter" idx="11"/>
          </p:nvPr>
        </p:nvSpPr>
        <p:spPr bwMode="auto">
          <a:noFill/>
          <a:ln>
            <a:miter lim="800000"/>
            <a:headEnd/>
            <a:tailEnd/>
          </a:ln>
        </p:spPr>
        <p:txBody>
          <a:bodyPr/>
          <a:lstStyle/>
          <a:p>
            <a:r>
              <a:rPr lang="en-US" smtClean="0"/>
              <a:t>Page </a:t>
            </a:r>
            <a:fld id="{85D52580-0591-42C2-89FC-3F1BFEB38608}" type="slidenum">
              <a:rPr lang="en-US" smtClean="0"/>
              <a:pPr/>
              <a:t>11</a:t>
            </a:fld>
            <a:endParaRPr lang="en-US" smtClean="0"/>
          </a:p>
        </p:txBody>
      </p:sp>
      <p:sp>
        <p:nvSpPr>
          <p:cNvPr id="9" name="Right Arrow 8"/>
          <p:cNvSpPr/>
          <p:nvPr/>
        </p:nvSpPr>
        <p:spPr>
          <a:xfrm>
            <a:off x="2590800" y="5102225"/>
            <a:ext cx="17526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Output</a:t>
            </a:r>
          </a:p>
        </p:txBody>
      </p:sp>
      <p:sp>
        <p:nvSpPr>
          <p:cNvPr id="10" name="Left Arrow 9"/>
          <p:cNvSpPr/>
          <p:nvPr/>
        </p:nvSpPr>
        <p:spPr>
          <a:xfrm>
            <a:off x="6781800" y="3017838"/>
            <a:ext cx="16002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Editor</a:t>
            </a:r>
          </a:p>
        </p:txBody>
      </p:sp>
      <p:sp>
        <p:nvSpPr>
          <p:cNvPr id="20487"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
        <p:nvSpPr>
          <p:cNvPr id="11" name="Left Arrow 10"/>
          <p:cNvSpPr/>
          <p:nvPr/>
        </p:nvSpPr>
        <p:spPr>
          <a:xfrm>
            <a:off x="2286000" y="1676400"/>
            <a:ext cx="20574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Debugging tool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ea typeface="ＭＳ Ｐゴシック" pitchFamily="34" charset="-128"/>
              </a:rPr>
              <a:t>Your first program</a:t>
            </a:r>
          </a:p>
        </p:txBody>
      </p:sp>
      <p:sp>
        <p:nvSpPr>
          <p:cNvPr id="21507" name="Content Placeholder 2"/>
          <p:cNvSpPr>
            <a:spLocks noGrp="1"/>
          </p:cNvSpPr>
          <p:nvPr>
            <p:ph idx="1"/>
          </p:nvPr>
        </p:nvSpPr>
        <p:spPr>
          <a:xfrm>
            <a:off x="381000" y="1143000"/>
            <a:ext cx="8458200" cy="685800"/>
          </a:xfrm>
        </p:spPr>
        <p:txBody>
          <a:bodyPr/>
          <a:lstStyle/>
          <a:p>
            <a:r>
              <a:rPr lang="en-US" smtClean="0">
                <a:ea typeface="ＭＳ Ｐゴシック" pitchFamily="34" charset="-128"/>
              </a:rPr>
              <a:t>Traditional </a:t>
            </a:r>
            <a:r>
              <a:rPr lang="ja-JP" altLang="en-US" smtClean="0">
                <a:ea typeface="ＭＳ Ｐゴシック" pitchFamily="34" charset="-128"/>
              </a:rPr>
              <a:t>‘</a:t>
            </a:r>
            <a:r>
              <a:rPr lang="en-US" altLang="ja-JP" smtClean="0">
                <a:ea typeface="ＭＳ Ｐゴシック" pitchFamily="34" charset="-128"/>
              </a:rPr>
              <a:t>Hello World</a:t>
            </a:r>
            <a:r>
              <a:rPr lang="ja-JP" altLang="en-US" smtClean="0">
                <a:ea typeface="ＭＳ Ｐゴシック" pitchFamily="34" charset="-128"/>
              </a:rPr>
              <a:t>’</a:t>
            </a:r>
            <a:r>
              <a:rPr lang="en-US" altLang="ja-JP" smtClean="0">
                <a:ea typeface="ＭＳ Ｐゴシック" pitchFamily="34" charset="-128"/>
              </a:rPr>
              <a:t> program in Python</a:t>
            </a:r>
          </a:p>
          <a:p>
            <a:endParaRPr lang="en-US" smtClean="0">
              <a:ea typeface="ＭＳ Ｐゴシック" pitchFamily="34" charset="-128"/>
            </a:endParaRPr>
          </a:p>
          <a:p>
            <a:endParaRPr lang="en-US" smtClean="0">
              <a:ea typeface="ＭＳ Ｐゴシック" pitchFamily="34" charset="-128"/>
            </a:endParaRPr>
          </a:p>
          <a:p>
            <a:pPr>
              <a:buFont typeface="Wingdings" pitchFamily="2" charset="2"/>
              <a:buNone/>
            </a:pPr>
            <a:endParaRPr lang="en-US" smtClean="0">
              <a:ea typeface="ＭＳ Ｐゴシック" pitchFamily="34" charset="-128"/>
            </a:endParaRPr>
          </a:p>
          <a:p>
            <a:r>
              <a:rPr lang="en-US" sz="2800" smtClean="0">
                <a:ea typeface="ＭＳ Ｐゴシック" pitchFamily="34" charset="-128"/>
              </a:rPr>
              <a:t>We will examine this program in the next section</a:t>
            </a:r>
          </a:p>
          <a:p>
            <a:pPr lvl="1"/>
            <a:r>
              <a:rPr lang="en-US" sz="2400" smtClean="0">
                <a:ea typeface="ＭＳ Ｐゴシック" pitchFamily="34" charset="-128"/>
              </a:rPr>
              <a:t>Typing the program into your IDE would be good practice!</a:t>
            </a:r>
          </a:p>
          <a:p>
            <a:pPr lvl="1"/>
            <a:r>
              <a:rPr lang="en-US" sz="2400" smtClean="0">
                <a:ea typeface="ＭＳ Ｐゴシック" pitchFamily="34" charset="-128"/>
              </a:rPr>
              <a:t>Be careful of spelling e.g., ‘</a:t>
            </a:r>
            <a:r>
              <a:rPr lang="en-US" sz="2400" smtClean="0">
                <a:latin typeface="Consolas" pitchFamily="49" charset="0"/>
                <a:ea typeface="ＭＳ Ｐゴシック" pitchFamily="34" charset="-128"/>
              </a:rPr>
              <a:t>print</a:t>
            </a:r>
            <a:r>
              <a:rPr lang="en-US" sz="2400" smtClean="0">
                <a:ea typeface="ＭＳ Ｐゴシック" pitchFamily="34" charset="-128"/>
              </a:rPr>
              <a:t>’ vs. ‘</a:t>
            </a:r>
            <a:r>
              <a:rPr lang="en-US" sz="2400" smtClean="0">
                <a:latin typeface="Consolas" pitchFamily="49" charset="0"/>
                <a:ea typeface="ＭＳ Ｐゴシック" pitchFamily="34" charset="-128"/>
              </a:rPr>
              <a:t>primt</a:t>
            </a:r>
            <a:r>
              <a:rPr lang="en-US" sz="2400" smtClean="0">
                <a:ea typeface="ＭＳ Ｐゴシック" pitchFamily="34" charset="-128"/>
              </a:rPr>
              <a:t>’</a:t>
            </a:r>
          </a:p>
          <a:p>
            <a:pPr lvl="1"/>
            <a:r>
              <a:rPr lang="en-US" sz="2400" smtClean="0">
                <a:ea typeface="ＭＳ Ｐゴシック" pitchFamily="34" charset="-128"/>
              </a:rPr>
              <a:t>PyTHon iS CaSe SeNsItiVe.</a:t>
            </a:r>
          </a:p>
        </p:txBody>
      </p:sp>
      <p:sp>
        <p:nvSpPr>
          <p:cNvPr id="21508" name="Slide Number Placeholder 5"/>
          <p:cNvSpPr>
            <a:spLocks noGrp="1"/>
          </p:cNvSpPr>
          <p:nvPr>
            <p:ph type="sldNum" sz="quarter" idx="11"/>
          </p:nvPr>
        </p:nvSpPr>
        <p:spPr bwMode="auto">
          <a:noFill/>
          <a:ln>
            <a:miter lim="800000"/>
            <a:headEnd/>
            <a:tailEnd/>
          </a:ln>
        </p:spPr>
        <p:txBody>
          <a:bodyPr/>
          <a:lstStyle/>
          <a:p>
            <a:r>
              <a:rPr lang="en-US" smtClean="0"/>
              <a:t>Page </a:t>
            </a:r>
            <a:fld id="{44B92F66-C938-483E-8D64-76F1BDBBF742}" type="slidenum">
              <a:rPr lang="en-US" smtClean="0"/>
              <a:pPr/>
              <a:t>12</a:t>
            </a:fld>
            <a:endParaRPr lang="en-US" smtClean="0"/>
          </a:p>
        </p:txBody>
      </p:sp>
      <p:sp>
        <p:nvSpPr>
          <p:cNvPr id="2150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21510" name="Picture 7" descr="U:\PC\publisher\2013 wiley slides\Ch 1-4\Chapter  1\Media\Illustrations\py_01_05_300dpi.jpg"/>
          <p:cNvPicPr>
            <a:picLocks noChangeAspect="1" noChangeArrowheads="1"/>
          </p:cNvPicPr>
          <p:nvPr/>
        </p:nvPicPr>
        <p:blipFill>
          <a:blip r:embed="rId2" cstate="print"/>
          <a:srcRect l="2486" t="23457" r="66319" b="67314"/>
          <a:stretch>
            <a:fillRect/>
          </a:stretch>
        </p:blipFill>
        <p:spPr bwMode="auto">
          <a:xfrm>
            <a:off x="850900" y="2260600"/>
            <a:ext cx="5989638" cy="135413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0" descr="U:\PC\publisher\2013 wiley slides\Ch 1-4\Chapter  1\Media\Illustrations\py_01_04_300dpi.jpg"/>
          <p:cNvPicPr>
            <a:picLocks noChangeAspect="1" noChangeArrowheads="1"/>
          </p:cNvPicPr>
          <p:nvPr/>
        </p:nvPicPr>
        <p:blipFill>
          <a:blip r:embed="rId3" cstate="print"/>
          <a:srcRect/>
          <a:stretch>
            <a:fillRect/>
          </a:stretch>
        </p:blipFill>
        <p:spPr bwMode="auto">
          <a:xfrm>
            <a:off x="1684338" y="4802188"/>
            <a:ext cx="4938712" cy="1627187"/>
          </a:xfrm>
          <a:prstGeom prst="rect">
            <a:avLst/>
          </a:prstGeom>
          <a:noFill/>
          <a:ln w="9525">
            <a:noFill/>
            <a:miter lim="800000"/>
            <a:headEnd/>
            <a:tailEnd/>
          </a:ln>
        </p:spPr>
      </p:pic>
      <p:sp>
        <p:nvSpPr>
          <p:cNvPr id="22531" name="Title 1"/>
          <p:cNvSpPr>
            <a:spLocks noGrp="1"/>
          </p:cNvSpPr>
          <p:nvPr>
            <p:ph type="title"/>
          </p:nvPr>
        </p:nvSpPr>
        <p:spPr/>
        <p:txBody>
          <a:bodyPr/>
          <a:lstStyle/>
          <a:p>
            <a:r>
              <a:rPr lang="en-US" smtClean="0">
                <a:ea typeface="ＭＳ Ｐゴシック" pitchFamily="34" charset="-128"/>
              </a:rPr>
              <a:t>Text editor programming</a:t>
            </a:r>
          </a:p>
        </p:txBody>
      </p:sp>
      <p:sp>
        <p:nvSpPr>
          <p:cNvPr id="22532" name="Content Placeholder 2"/>
          <p:cNvSpPr>
            <a:spLocks noGrp="1"/>
          </p:cNvSpPr>
          <p:nvPr>
            <p:ph idx="1"/>
          </p:nvPr>
        </p:nvSpPr>
        <p:spPr>
          <a:xfrm>
            <a:off x="228600" y="1143000"/>
            <a:ext cx="8458200" cy="685800"/>
          </a:xfrm>
        </p:spPr>
        <p:txBody>
          <a:bodyPr/>
          <a:lstStyle/>
          <a:p>
            <a:pPr>
              <a:spcBef>
                <a:spcPts val="400"/>
              </a:spcBef>
            </a:pPr>
            <a:r>
              <a:rPr lang="en-US" smtClean="0">
                <a:ea typeface="ＭＳ Ｐゴシック" pitchFamily="34" charset="-128"/>
              </a:rPr>
              <a:t>You can also use a simple text editor such as Notepad or WordPad to write your source code</a:t>
            </a:r>
          </a:p>
          <a:p>
            <a:pPr>
              <a:spcBef>
                <a:spcPts val="400"/>
              </a:spcBef>
            </a:pPr>
            <a:r>
              <a:rPr lang="en-US" smtClean="0">
                <a:ea typeface="ＭＳ Ｐゴシック" pitchFamily="34" charset="-128"/>
              </a:rPr>
              <a:t>Once saved as </a:t>
            </a:r>
            <a:r>
              <a:rPr lang="en-US" smtClean="0">
                <a:latin typeface="Consolas" pitchFamily="49" charset="0"/>
                <a:ea typeface="ＭＳ Ｐゴシック" pitchFamily="34" charset="-128"/>
              </a:rPr>
              <a:t>Hello.py</a:t>
            </a:r>
            <a:r>
              <a:rPr lang="en-US" smtClean="0">
                <a:ea typeface="ＭＳ Ｐゴシック" pitchFamily="34" charset="-128"/>
              </a:rPr>
              <a:t>, you can use a console window to:</a:t>
            </a:r>
          </a:p>
          <a:p>
            <a:pPr marL="971550" lvl="1" indent="-514350">
              <a:spcBef>
                <a:spcPts val="400"/>
              </a:spcBef>
              <a:buFont typeface="Wingdings" pitchFamily="2" charset="2"/>
              <a:buAutoNum type="arabicParenR"/>
            </a:pPr>
            <a:r>
              <a:rPr lang="en-US" smtClean="0">
                <a:ea typeface="ＭＳ Ｐゴシック" pitchFamily="34" charset="-128"/>
              </a:rPr>
              <a:t>Compile the program</a:t>
            </a:r>
          </a:p>
          <a:p>
            <a:pPr marL="971550" lvl="1" indent="-514350">
              <a:spcBef>
                <a:spcPts val="400"/>
              </a:spcBef>
              <a:buFont typeface="Wingdings" pitchFamily="2" charset="2"/>
              <a:buAutoNum type="arabicParenR"/>
            </a:pPr>
            <a:r>
              <a:rPr lang="en-US" smtClean="0">
                <a:ea typeface="ＭＳ Ｐゴシック" pitchFamily="34" charset="-128"/>
              </a:rPr>
              <a:t>Run the program</a:t>
            </a:r>
          </a:p>
        </p:txBody>
      </p:sp>
      <p:sp>
        <p:nvSpPr>
          <p:cNvPr id="22533" name="Slide Number Placeholder 5"/>
          <p:cNvSpPr>
            <a:spLocks noGrp="1"/>
          </p:cNvSpPr>
          <p:nvPr>
            <p:ph type="sldNum" sz="quarter" idx="11"/>
          </p:nvPr>
        </p:nvSpPr>
        <p:spPr bwMode="auto">
          <a:noFill/>
          <a:ln>
            <a:miter lim="800000"/>
            <a:headEnd/>
            <a:tailEnd/>
          </a:ln>
        </p:spPr>
        <p:txBody>
          <a:bodyPr/>
          <a:lstStyle/>
          <a:p>
            <a:r>
              <a:rPr lang="en-US" smtClean="0"/>
              <a:t>Page </a:t>
            </a:r>
            <a:fld id="{EA6AF060-3E68-42C5-85BB-A692F8977317}" type="slidenum">
              <a:rPr lang="en-US" smtClean="0"/>
              <a:pPr/>
              <a:t>13</a:t>
            </a:fld>
            <a:endParaRPr lang="en-US" smtClean="0"/>
          </a:p>
        </p:txBody>
      </p:sp>
      <p:sp>
        <p:nvSpPr>
          <p:cNvPr id="10" name="Left Arrow 9"/>
          <p:cNvSpPr/>
          <p:nvPr/>
        </p:nvSpPr>
        <p:spPr>
          <a:xfrm>
            <a:off x="4572000" y="4886325"/>
            <a:ext cx="29718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Compile/execute</a:t>
            </a:r>
          </a:p>
        </p:txBody>
      </p:sp>
      <p:sp>
        <p:nvSpPr>
          <p:cNvPr id="22535"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
        <p:nvSpPr>
          <p:cNvPr id="12" name="Right Arrow 11"/>
          <p:cNvSpPr/>
          <p:nvPr/>
        </p:nvSpPr>
        <p:spPr>
          <a:xfrm>
            <a:off x="271463" y="5022850"/>
            <a:ext cx="1422400" cy="72072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ea typeface="ＭＳ Ｐゴシック" pitchFamily="34" charset="-128"/>
              </a:rPr>
              <a:t>Organize your work</a:t>
            </a:r>
          </a:p>
        </p:txBody>
      </p:sp>
      <p:sp>
        <p:nvSpPr>
          <p:cNvPr id="23555" name="Content Placeholder 2"/>
          <p:cNvSpPr>
            <a:spLocks noGrp="1"/>
          </p:cNvSpPr>
          <p:nvPr>
            <p:ph idx="1"/>
          </p:nvPr>
        </p:nvSpPr>
        <p:spPr>
          <a:xfrm>
            <a:off x="228600" y="1143000"/>
            <a:ext cx="7467600" cy="5029200"/>
          </a:xfrm>
        </p:spPr>
        <p:txBody>
          <a:bodyPr/>
          <a:lstStyle/>
          <a:p>
            <a:r>
              <a:rPr lang="en-US" sz="2800" smtClean="0">
                <a:ea typeface="ＭＳ Ｐゴシック" pitchFamily="34" charset="-128"/>
              </a:rPr>
              <a:t>Your </a:t>
            </a:r>
            <a:r>
              <a:rPr lang="ja-JP" altLang="en-US" sz="2800" smtClean="0">
                <a:ea typeface="ＭＳ Ｐゴシック" pitchFamily="34" charset="-128"/>
              </a:rPr>
              <a:t>‘</a:t>
            </a:r>
            <a:r>
              <a:rPr lang="en-US" altLang="ja-JP" sz="2800" smtClean="0">
                <a:ea typeface="ＭＳ Ｐゴシック" pitchFamily="34" charset="-128"/>
              </a:rPr>
              <a:t>source code</a:t>
            </a:r>
            <a:r>
              <a:rPr lang="ja-JP" altLang="en-US" sz="2800" smtClean="0">
                <a:ea typeface="ＭＳ Ｐゴシック" pitchFamily="34" charset="-128"/>
              </a:rPr>
              <a:t>’</a:t>
            </a:r>
            <a:r>
              <a:rPr lang="en-US" altLang="ja-JP" sz="2800" smtClean="0">
                <a:ea typeface="ＭＳ Ｐゴシック" pitchFamily="34" charset="-128"/>
              </a:rPr>
              <a:t> is stored in </a:t>
            </a:r>
            <a:r>
              <a:rPr lang="en-US" altLang="ja-JP" sz="2800" smtClean="0">
                <a:latin typeface="Courier" pitchFamily="-112" charset="0"/>
                <a:ea typeface="ＭＳ Ｐゴシック" pitchFamily="34" charset="-128"/>
              </a:rPr>
              <a:t>.py</a:t>
            </a:r>
            <a:r>
              <a:rPr lang="en-US" altLang="ja-JP" sz="2800" smtClean="0">
                <a:ea typeface="ＭＳ Ｐゴシック" pitchFamily="34" charset="-128"/>
              </a:rPr>
              <a:t> files</a:t>
            </a:r>
          </a:p>
          <a:p>
            <a:r>
              <a:rPr lang="en-US" sz="2800" smtClean="0">
                <a:ea typeface="ＭＳ Ｐゴシック" pitchFamily="34" charset="-128"/>
              </a:rPr>
              <a:t>Create one folder per program</a:t>
            </a:r>
          </a:p>
          <a:p>
            <a:pPr lvl="1"/>
            <a:r>
              <a:rPr lang="en-US" sz="2400" smtClean="0">
                <a:ea typeface="ＭＳ Ｐゴシック" pitchFamily="34" charset="-128"/>
              </a:rPr>
              <a:t>Can be many </a:t>
            </a:r>
            <a:r>
              <a:rPr lang="en-US" sz="2400" smtClean="0">
                <a:latin typeface="Courier" pitchFamily="-112" charset="0"/>
                <a:ea typeface="ＭＳ Ｐゴシック" pitchFamily="34" charset="-128"/>
              </a:rPr>
              <a:t>.py </a:t>
            </a:r>
            <a:r>
              <a:rPr lang="en-US" sz="2400" smtClean="0">
                <a:ea typeface="ＭＳ Ｐゴシック" pitchFamily="34" charset="-128"/>
              </a:rPr>
              <a:t>files</a:t>
            </a:r>
          </a:p>
          <a:p>
            <a:r>
              <a:rPr lang="en-US" sz="2800" smtClean="0">
                <a:ea typeface="ＭＳ Ｐゴシック" pitchFamily="34" charset="-128"/>
              </a:rPr>
              <a:t>Be sure you know where your IDE stores your files!</a:t>
            </a:r>
          </a:p>
          <a:p>
            <a:r>
              <a:rPr lang="en-US" sz="2800" smtClean="0">
                <a:ea typeface="ＭＳ Ｐゴシック" pitchFamily="34" charset="-128"/>
              </a:rPr>
              <a:t>Backup your work!</a:t>
            </a:r>
          </a:p>
        </p:txBody>
      </p:sp>
      <p:sp>
        <p:nvSpPr>
          <p:cNvPr id="23556" name="Slide Number Placeholder 5"/>
          <p:cNvSpPr>
            <a:spLocks noGrp="1"/>
          </p:cNvSpPr>
          <p:nvPr>
            <p:ph type="sldNum" sz="quarter" idx="11"/>
          </p:nvPr>
        </p:nvSpPr>
        <p:spPr bwMode="auto">
          <a:noFill/>
          <a:ln>
            <a:miter lim="800000"/>
            <a:headEnd/>
            <a:tailEnd/>
          </a:ln>
        </p:spPr>
        <p:txBody>
          <a:bodyPr/>
          <a:lstStyle/>
          <a:p>
            <a:r>
              <a:rPr lang="en-US" smtClean="0"/>
              <a:t>Page </a:t>
            </a:r>
            <a:fld id="{B50BA7C2-1338-46FD-BF21-A272620B5E00}" type="slidenum">
              <a:rPr lang="en-US" smtClean="0"/>
              <a:pPr/>
              <a:t>14</a:t>
            </a:fld>
            <a:endParaRPr lang="en-US" smtClean="0"/>
          </a:p>
        </p:txBody>
      </p:sp>
      <p:sp>
        <p:nvSpPr>
          <p:cNvPr id="23557" name="TextBox 6"/>
          <p:cNvSpPr txBox="1">
            <a:spLocks noChangeArrowheads="1"/>
          </p:cNvSpPr>
          <p:nvPr/>
        </p:nvSpPr>
        <p:spPr bwMode="auto">
          <a:xfrm>
            <a:off x="696913" y="4022725"/>
            <a:ext cx="5334000" cy="1006475"/>
          </a:xfrm>
          <a:prstGeom prst="rect">
            <a:avLst/>
          </a:prstGeom>
          <a:solidFill>
            <a:srgbClr val="FFDC47"/>
          </a:solidFill>
          <a:ln w="9525">
            <a:noFill/>
            <a:miter lim="800000"/>
            <a:headEnd/>
            <a:tailEnd/>
          </a:ln>
        </p:spPr>
        <p:txBody>
          <a:bodyPr>
            <a:spAutoFit/>
          </a:bodyPr>
          <a:lstStyle/>
          <a:p>
            <a:r>
              <a:rPr lang="en-US" sz="2000">
                <a:cs typeface="Arial" pitchFamily="34" charset="0"/>
              </a:rPr>
              <a:t>Backup your work to a Flash Drive, external hard drive, or network drive that is backed up nightly.</a:t>
            </a:r>
          </a:p>
        </p:txBody>
      </p:sp>
      <p:pic>
        <p:nvPicPr>
          <p:cNvPr id="23558" name="Picture 8"/>
          <p:cNvPicPr>
            <a:picLocks noChangeAspect="1" noChangeArrowheads="1"/>
          </p:cNvPicPr>
          <p:nvPr/>
        </p:nvPicPr>
        <p:blipFill>
          <a:blip r:embed="rId2" cstate="print"/>
          <a:srcRect/>
          <a:stretch>
            <a:fillRect/>
          </a:stretch>
        </p:blipFill>
        <p:spPr bwMode="auto">
          <a:xfrm>
            <a:off x="696913" y="5181600"/>
            <a:ext cx="1535112" cy="1133475"/>
          </a:xfrm>
          <a:prstGeom prst="rect">
            <a:avLst/>
          </a:prstGeom>
          <a:noFill/>
          <a:ln w="9525">
            <a:noFill/>
            <a:miter lim="800000"/>
            <a:headEnd/>
            <a:tailEnd/>
          </a:ln>
        </p:spPr>
      </p:pic>
      <p:sp>
        <p:nvSpPr>
          <p:cNvPr id="2355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23560" name="Picture 9" descr="U:\PC\publisher\2013 wiley slides\Ch 1-4\Chapter  1\Media\Illustrations\py_01_06_300dpi.jpg"/>
          <p:cNvPicPr>
            <a:picLocks noChangeAspect="1" noChangeArrowheads="1"/>
          </p:cNvPicPr>
          <p:nvPr/>
        </p:nvPicPr>
        <p:blipFill>
          <a:blip r:embed="rId3" cstate="print"/>
          <a:srcRect/>
          <a:stretch>
            <a:fillRect/>
          </a:stretch>
        </p:blipFill>
        <p:spPr bwMode="auto">
          <a:xfrm>
            <a:off x="7543800" y="1219200"/>
            <a:ext cx="1295400" cy="356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ea typeface="ＭＳ Ｐゴシック" pitchFamily="34" charset="-128"/>
              </a:rPr>
              <a:t>Python interactive mode</a:t>
            </a:r>
          </a:p>
        </p:txBody>
      </p:sp>
      <p:sp>
        <p:nvSpPr>
          <p:cNvPr id="24579" name="Content Placeholder 2"/>
          <p:cNvSpPr>
            <a:spLocks noGrp="1"/>
          </p:cNvSpPr>
          <p:nvPr>
            <p:ph idx="1"/>
          </p:nvPr>
        </p:nvSpPr>
        <p:spPr/>
        <p:txBody>
          <a:bodyPr/>
          <a:lstStyle/>
          <a:p>
            <a:r>
              <a:rPr lang="en-US" smtClean="0">
                <a:ea typeface="ＭＳ Ｐゴシック" pitchFamily="34" charset="-128"/>
              </a:rPr>
              <a:t>Like other languages you can write/save a complete Python program in a file and let the interpreter execute the instructions all at once.</a:t>
            </a:r>
          </a:p>
          <a:p>
            <a:r>
              <a:rPr lang="en-US" smtClean="0">
                <a:ea typeface="ＭＳ Ｐゴシック" pitchFamily="34" charset="-128"/>
              </a:rPr>
              <a:t>Alternatively you can run instructions one at a time using interactive mode.</a:t>
            </a:r>
          </a:p>
          <a:p>
            <a:pPr lvl="1"/>
            <a:r>
              <a:rPr lang="en-US" smtClean="0">
                <a:ea typeface="ＭＳ Ｐゴシック" pitchFamily="34" charset="-128"/>
              </a:rPr>
              <a:t>It allows quick ‘test programs’ to be written.</a:t>
            </a:r>
          </a:p>
          <a:p>
            <a:r>
              <a:rPr lang="en-US" smtClean="0">
                <a:ea typeface="ＭＳ Ｐゴシック" pitchFamily="34" charset="-128"/>
              </a:rPr>
              <a:t>(Interactive mode can be started on computers where Python is installed by typing ‘python’ at the console window).</a:t>
            </a:r>
          </a:p>
        </p:txBody>
      </p:sp>
      <p:sp>
        <p:nvSpPr>
          <p:cNvPr id="24580" name="Footer Placeholder 3"/>
          <p:cNvSpPr>
            <a:spLocks noGrp="1"/>
          </p:cNvSpPr>
          <p:nvPr>
            <p:ph type="ftr" sz="quarter" idx="10"/>
          </p:nvPr>
        </p:nvSpPr>
        <p:spPr>
          <a:noFill/>
        </p:spPr>
        <p:txBody>
          <a:bodyPr/>
          <a:lstStyle/>
          <a:p>
            <a:endParaRPr lang="en-US" smtClean="0"/>
          </a:p>
          <a:p>
            <a:r>
              <a:rPr lang="en-US" smtClean="0"/>
              <a:t>Copyright © 2013 by John Wiley &amp; Sons.  All rights reserved.</a:t>
            </a:r>
          </a:p>
        </p:txBody>
      </p:sp>
      <p:sp>
        <p:nvSpPr>
          <p:cNvPr id="24581" name="Slide Number Placeholder 4"/>
          <p:cNvSpPr>
            <a:spLocks noGrp="1"/>
          </p:cNvSpPr>
          <p:nvPr>
            <p:ph type="sldNum" sz="quarter" idx="11"/>
          </p:nvPr>
        </p:nvSpPr>
        <p:spPr bwMode="auto">
          <a:noFill/>
          <a:ln>
            <a:miter lim="800000"/>
            <a:headEnd/>
            <a:tailEnd/>
          </a:ln>
        </p:spPr>
        <p:txBody>
          <a:bodyPr/>
          <a:lstStyle/>
          <a:p>
            <a:r>
              <a:rPr lang="en-US" smtClean="0"/>
              <a:t>Page </a:t>
            </a:r>
            <a:fld id="{6CBB0001-FC1F-49D0-B160-E56FF5B05A77}"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3600" smtClean="0">
                <a:ea typeface="ＭＳ Ｐゴシック" pitchFamily="34" charset="-128"/>
              </a:rPr>
              <a:t>Source code to running program</a:t>
            </a:r>
          </a:p>
        </p:txBody>
      </p:sp>
      <p:sp>
        <p:nvSpPr>
          <p:cNvPr id="25603" name="Content Placeholder 2"/>
          <p:cNvSpPr>
            <a:spLocks noGrp="1"/>
          </p:cNvSpPr>
          <p:nvPr>
            <p:ph idx="1"/>
          </p:nvPr>
        </p:nvSpPr>
        <p:spPr>
          <a:xfrm>
            <a:off x="304800" y="3578225"/>
            <a:ext cx="8610600" cy="3124200"/>
          </a:xfrm>
        </p:spPr>
        <p:txBody>
          <a:bodyPr/>
          <a:lstStyle/>
          <a:p>
            <a:r>
              <a:rPr lang="en-US" sz="2800" smtClean="0">
                <a:ea typeface="ＭＳ Ｐゴシック" pitchFamily="34" charset="-128"/>
              </a:rPr>
              <a:t>The compiler generates byte code instructions (simple instructions for the Virtual machine)</a:t>
            </a:r>
          </a:p>
          <a:p>
            <a:pPr lvl="1"/>
            <a:r>
              <a:rPr lang="en-US" sz="2400" smtClean="0">
                <a:ea typeface="ＭＳ Ｐゴシック" pitchFamily="34" charset="-128"/>
              </a:rPr>
              <a:t>The Virtual machine is a program that is similar to the CPU of your computer</a:t>
            </a:r>
          </a:p>
          <a:p>
            <a:pPr lvl="1"/>
            <a:r>
              <a:rPr lang="en-US" sz="2400" smtClean="0">
                <a:ea typeface="ＭＳ Ｐゴシック" pitchFamily="34" charset="-128"/>
              </a:rPr>
              <a:t>Any necessary libraries (e.g. for drawing graphics) are automatically located and included by the virtual machine</a:t>
            </a:r>
          </a:p>
        </p:txBody>
      </p:sp>
      <p:sp>
        <p:nvSpPr>
          <p:cNvPr id="25604" name="Slide Number Placeholder 5"/>
          <p:cNvSpPr>
            <a:spLocks noGrp="1"/>
          </p:cNvSpPr>
          <p:nvPr>
            <p:ph type="sldNum" sz="quarter" idx="11"/>
          </p:nvPr>
        </p:nvSpPr>
        <p:spPr bwMode="auto">
          <a:noFill/>
          <a:ln>
            <a:miter lim="800000"/>
            <a:headEnd/>
            <a:tailEnd/>
          </a:ln>
        </p:spPr>
        <p:txBody>
          <a:bodyPr/>
          <a:lstStyle/>
          <a:p>
            <a:r>
              <a:rPr lang="en-US" smtClean="0"/>
              <a:t>Page </a:t>
            </a:r>
            <a:fld id="{D5B0F118-CE9B-4BCE-ADE9-CF4F1D02C691}" type="slidenum">
              <a:rPr lang="en-US" smtClean="0"/>
              <a:pPr/>
              <a:t>16</a:t>
            </a:fld>
            <a:endParaRPr lang="en-US" smtClean="0"/>
          </a:p>
        </p:txBody>
      </p:sp>
      <p:sp>
        <p:nvSpPr>
          <p:cNvPr id="25605"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25606" name="Picture 7" descr="U:\PC\publisher\2013 wiley slides\Ch 1-4\Chapter  1\Media\Illustrations\py_01_07_300dpi.jpg"/>
          <p:cNvPicPr>
            <a:picLocks noChangeAspect="1" noChangeArrowheads="1"/>
          </p:cNvPicPr>
          <p:nvPr/>
        </p:nvPicPr>
        <p:blipFill>
          <a:blip r:embed="rId2" cstate="print"/>
          <a:srcRect/>
          <a:stretch>
            <a:fillRect/>
          </a:stretch>
        </p:blipFill>
        <p:spPr bwMode="auto">
          <a:xfrm>
            <a:off x="1295400" y="1211263"/>
            <a:ext cx="6172200" cy="2366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0" y="274638"/>
            <a:ext cx="7315200" cy="715962"/>
          </a:xfrm>
        </p:spPr>
        <p:txBody>
          <a:bodyPr/>
          <a:lstStyle/>
          <a:p>
            <a:r>
              <a:rPr lang="en-US" sz="3600" smtClean="0">
                <a:ea typeface="ＭＳ Ｐゴシック" pitchFamily="34" charset="-128"/>
              </a:rPr>
              <a:t>1.5 Analyzing Your First Program</a:t>
            </a:r>
          </a:p>
        </p:txBody>
      </p:sp>
      <p:sp>
        <p:nvSpPr>
          <p:cNvPr id="29699" name="Content Placeholder 9"/>
          <p:cNvSpPr>
            <a:spLocks noGrp="1"/>
          </p:cNvSpPr>
          <p:nvPr>
            <p:ph idx="1"/>
          </p:nvPr>
        </p:nvSpPr>
        <p:spPr>
          <a:xfrm>
            <a:off x="304800" y="3276600"/>
            <a:ext cx="8686800" cy="3124200"/>
          </a:xfrm>
        </p:spPr>
        <p:txBody>
          <a:bodyPr/>
          <a:lstStyle/>
          <a:p>
            <a:pPr marL="0" indent="0">
              <a:buFont typeface="Wingdings" pitchFamily="2" charset="2"/>
              <a:buNone/>
              <a:defRPr/>
            </a:pPr>
            <a:r>
              <a:rPr lang="en-US" sz="2400" dirty="0" smtClean="0">
                <a:ea typeface="ＭＳ Ｐゴシック" pitchFamily="34" charset="-128"/>
              </a:rPr>
              <a:t>A Python program contains one or more lines of instructions (statements) that will be translated and executed by the interpreter</a:t>
            </a:r>
          </a:p>
          <a:p>
            <a:pPr>
              <a:buFont typeface="Wingdings" pitchFamily="2" charset="2"/>
              <a:buNone/>
              <a:defRPr/>
            </a:pPr>
            <a:r>
              <a:rPr lang="en-US" sz="2400" dirty="0" smtClean="0">
                <a:ea typeface="ＭＳ Ｐゴシック" pitchFamily="34" charset="-128"/>
              </a:rPr>
              <a:t>1:  The first line is a comment (not a statement but instead it provides descriptive information about the program to programmers).</a:t>
            </a:r>
          </a:p>
          <a:p>
            <a:pPr>
              <a:buFont typeface="Wingdings" pitchFamily="2" charset="2"/>
              <a:buNone/>
              <a:defRPr/>
            </a:pPr>
            <a:r>
              <a:rPr lang="en-US" sz="2400" dirty="0" smtClean="0">
                <a:ea typeface="ＭＳ Ｐゴシック" pitchFamily="34" charset="-128"/>
              </a:rPr>
              <a:t>2:	The second line contains a statement that prints a line of text onscreen “Hello, World!”</a:t>
            </a:r>
          </a:p>
        </p:txBody>
      </p:sp>
      <p:sp>
        <p:nvSpPr>
          <p:cNvPr id="26628" name="Slide Number Placeholder 5"/>
          <p:cNvSpPr>
            <a:spLocks noGrp="1"/>
          </p:cNvSpPr>
          <p:nvPr>
            <p:ph type="sldNum" sz="quarter" idx="11"/>
          </p:nvPr>
        </p:nvSpPr>
        <p:spPr bwMode="auto">
          <a:noFill/>
          <a:ln>
            <a:miter lim="800000"/>
            <a:headEnd/>
            <a:tailEnd/>
          </a:ln>
        </p:spPr>
        <p:txBody>
          <a:bodyPr/>
          <a:lstStyle/>
          <a:p>
            <a:r>
              <a:rPr lang="en-US" smtClean="0"/>
              <a:t>Page </a:t>
            </a:r>
            <a:fld id="{B4339DB9-7E65-4F99-8270-9C64854B40B6}" type="slidenum">
              <a:rPr lang="en-US" smtClean="0"/>
              <a:pPr/>
              <a:t>17</a:t>
            </a:fld>
            <a:endParaRPr lang="en-US" smtClean="0"/>
          </a:p>
        </p:txBody>
      </p:sp>
      <p:sp>
        <p:nvSpPr>
          <p:cNvPr id="2662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26630" name="Picture 1" descr="P0008-Y.jpg"/>
          <p:cNvPicPr>
            <a:picLocks noChangeAspect="1"/>
          </p:cNvPicPr>
          <p:nvPr/>
        </p:nvPicPr>
        <p:blipFill>
          <a:blip r:embed="rId2" cstate="print"/>
          <a:srcRect/>
          <a:stretch>
            <a:fillRect/>
          </a:stretch>
        </p:blipFill>
        <p:spPr bwMode="auto">
          <a:xfrm>
            <a:off x="7467600" y="1219200"/>
            <a:ext cx="1220788" cy="1828800"/>
          </a:xfrm>
          <a:prstGeom prst="rect">
            <a:avLst/>
          </a:prstGeom>
          <a:noFill/>
          <a:ln w="9525">
            <a:noFill/>
            <a:miter lim="800000"/>
            <a:headEnd/>
            <a:tailEnd/>
          </a:ln>
        </p:spPr>
      </p:pic>
      <p:pic>
        <p:nvPicPr>
          <p:cNvPr id="26631" name="Picture 7" descr="U:\PC\publisher\2013 wiley slides\Ch 1-4\Chapter  1\Media\Illustrations\py_01_05_300dpi.jpg"/>
          <p:cNvPicPr>
            <a:picLocks noChangeAspect="1" noChangeArrowheads="1"/>
          </p:cNvPicPr>
          <p:nvPr/>
        </p:nvPicPr>
        <p:blipFill>
          <a:blip r:embed="rId3" cstate="print"/>
          <a:srcRect l="2486" t="23457" r="66319" b="67314"/>
          <a:stretch>
            <a:fillRect/>
          </a:stretch>
        </p:blipFill>
        <p:spPr bwMode="auto">
          <a:xfrm>
            <a:off x="319088" y="1219200"/>
            <a:ext cx="6402387" cy="1447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ea typeface="ＭＳ Ｐゴシック" pitchFamily="34" charset="-128"/>
              </a:rPr>
              <a:t>Syntax 1.1: Python Programs</a:t>
            </a:r>
          </a:p>
        </p:txBody>
      </p:sp>
      <p:sp>
        <p:nvSpPr>
          <p:cNvPr id="27651" name="Content Placeholder 2"/>
          <p:cNvSpPr>
            <a:spLocks noGrp="1"/>
          </p:cNvSpPr>
          <p:nvPr>
            <p:ph idx="1"/>
          </p:nvPr>
        </p:nvSpPr>
        <p:spPr>
          <a:xfrm>
            <a:off x="381000" y="1143000"/>
            <a:ext cx="8458200" cy="762000"/>
          </a:xfrm>
        </p:spPr>
        <p:txBody>
          <a:bodyPr/>
          <a:lstStyle/>
          <a:p>
            <a:r>
              <a:rPr lang="en-US" smtClean="0">
                <a:ea typeface="ＭＳ Ｐゴシック" pitchFamily="34" charset="-128"/>
              </a:rPr>
              <a:t>Using the Python </a:t>
            </a:r>
            <a:r>
              <a:rPr lang="en-US" smtClean="0">
                <a:latin typeface="Consolas" pitchFamily="49" charset="0"/>
                <a:ea typeface="ＭＳ Ｐゴシック" pitchFamily="34" charset="-128"/>
              </a:rPr>
              <a:t>‘print()’ </a:t>
            </a:r>
            <a:r>
              <a:rPr lang="en-US" smtClean="0">
                <a:ea typeface="ＭＳ Ｐゴシック" pitchFamily="34" charset="-128"/>
              </a:rPr>
              <a:t>function.</a:t>
            </a:r>
          </a:p>
          <a:p>
            <a:pPr lvl="1"/>
            <a:r>
              <a:rPr lang="en-US" smtClean="0">
                <a:ea typeface="ＭＳ Ｐゴシック" pitchFamily="34" charset="-128"/>
              </a:rPr>
              <a:t>A function is a collection of programming instructions that carry out a particular task (in this case to print a value onscreen).</a:t>
            </a:r>
          </a:p>
          <a:p>
            <a:pPr lvl="1"/>
            <a:r>
              <a:rPr lang="en-US" smtClean="0">
                <a:ea typeface="ＭＳ Ｐゴシック" pitchFamily="34" charset="-128"/>
              </a:rPr>
              <a:t>It’s code that somebody else wrote for you!</a:t>
            </a:r>
          </a:p>
        </p:txBody>
      </p:sp>
      <p:sp>
        <p:nvSpPr>
          <p:cNvPr id="27652" name="Slide Number Placeholder 5"/>
          <p:cNvSpPr>
            <a:spLocks noGrp="1"/>
          </p:cNvSpPr>
          <p:nvPr>
            <p:ph type="sldNum" sz="quarter" idx="11"/>
          </p:nvPr>
        </p:nvSpPr>
        <p:spPr bwMode="auto">
          <a:noFill/>
          <a:ln>
            <a:miter lim="800000"/>
            <a:headEnd/>
            <a:tailEnd/>
          </a:ln>
        </p:spPr>
        <p:txBody>
          <a:bodyPr/>
          <a:lstStyle/>
          <a:p>
            <a:r>
              <a:rPr lang="en-US" smtClean="0"/>
              <a:t>Page </a:t>
            </a:r>
            <a:fld id="{E1BC970D-7DAD-4A16-87F1-D607A107542B}" type="slidenum">
              <a:rPr lang="en-US" smtClean="0"/>
              <a:pPr/>
              <a:t>18</a:t>
            </a:fld>
            <a:endParaRPr lang="en-US" smtClean="0"/>
          </a:p>
        </p:txBody>
      </p:sp>
      <p:sp>
        <p:nvSpPr>
          <p:cNvPr id="27653"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27654" name="Picture 7" descr="U:\PC\publisher\2013 wiley slides\Ch 1-4\Chapter  1\Media\Illustrations\py_syn_01_01_300dpi.jpg"/>
          <p:cNvPicPr>
            <a:picLocks noChangeAspect="1" noChangeArrowheads="1"/>
          </p:cNvPicPr>
          <p:nvPr/>
        </p:nvPicPr>
        <p:blipFill>
          <a:blip r:embed="rId2" cstate="print"/>
          <a:srcRect/>
          <a:stretch>
            <a:fillRect/>
          </a:stretch>
        </p:blipFill>
        <p:spPr bwMode="auto">
          <a:xfrm>
            <a:off x="533400" y="3698875"/>
            <a:ext cx="6624638" cy="270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ea typeface="ＭＳ Ｐゴシック" pitchFamily="34" charset="-128"/>
              </a:rPr>
              <a:t>Syntax 1.1: Python Functions</a:t>
            </a:r>
          </a:p>
        </p:txBody>
      </p:sp>
      <p:sp>
        <p:nvSpPr>
          <p:cNvPr id="28675" name="Content Placeholder 2"/>
          <p:cNvSpPr>
            <a:spLocks noGrp="1"/>
          </p:cNvSpPr>
          <p:nvPr>
            <p:ph idx="1"/>
          </p:nvPr>
        </p:nvSpPr>
        <p:spPr/>
        <p:txBody>
          <a:bodyPr/>
          <a:lstStyle/>
          <a:p>
            <a:r>
              <a:rPr lang="en-US" smtClean="0">
                <a:ea typeface="ＭＳ Ｐゴシック" pitchFamily="34" charset="-128"/>
              </a:rPr>
              <a:t>To use, or call, a function in Python you need to specify:</a:t>
            </a:r>
          </a:p>
          <a:p>
            <a:pPr marL="914400" lvl="1" indent="-514350">
              <a:buFont typeface="Arial" pitchFamily="34" charset="0"/>
              <a:buAutoNum type="arabicPeriod"/>
            </a:pPr>
            <a:r>
              <a:rPr lang="en-US" smtClean="0">
                <a:ea typeface="ＭＳ Ｐゴシック" pitchFamily="34" charset="-128"/>
              </a:rPr>
              <a:t>The name of the function that you want to use (in the previous example the name was </a:t>
            </a:r>
            <a:r>
              <a:rPr lang="en-US" smtClean="0">
                <a:latin typeface="Consolas" pitchFamily="49" charset="0"/>
                <a:ea typeface="ＭＳ Ｐゴシック" pitchFamily="34" charset="-128"/>
              </a:rPr>
              <a:t>print</a:t>
            </a:r>
            <a:r>
              <a:rPr lang="en-US" smtClean="0">
                <a:ea typeface="ＭＳ Ｐゴシック" pitchFamily="34" charset="-128"/>
              </a:rPr>
              <a:t>)</a:t>
            </a:r>
          </a:p>
          <a:p>
            <a:pPr marL="914400" lvl="1" indent="-514350">
              <a:buFont typeface="Arial" pitchFamily="34" charset="0"/>
              <a:buAutoNum type="arabicPeriod"/>
            </a:pPr>
            <a:r>
              <a:rPr lang="en-US" smtClean="0">
                <a:ea typeface="ＭＳ Ｐゴシック" pitchFamily="34" charset="-128"/>
              </a:rPr>
              <a:t>Any values (arguments) needed by the function to carry out its task (in this case, “Hello World!”). Arguments are enclosed in parentheses and multiple arguments are separated with commas.</a:t>
            </a:r>
          </a:p>
        </p:txBody>
      </p:sp>
      <p:sp>
        <p:nvSpPr>
          <p:cNvPr id="28676" name="Footer Placeholder 3"/>
          <p:cNvSpPr>
            <a:spLocks noGrp="1"/>
          </p:cNvSpPr>
          <p:nvPr>
            <p:ph type="ftr" sz="quarter" idx="10"/>
          </p:nvPr>
        </p:nvSpPr>
        <p:spPr>
          <a:noFill/>
        </p:spPr>
        <p:txBody>
          <a:bodyPr/>
          <a:lstStyle/>
          <a:p>
            <a:endParaRPr lang="en-US" smtClean="0"/>
          </a:p>
          <a:p>
            <a:r>
              <a:rPr lang="en-US" smtClean="0"/>
              <a:t>Copyright © 2013 by John Wiley &amp; Sons.  All rights reserved.</a:t>
            </a:r>
          </a:p>
        </p:txBody>
      </p:sp>
      <p:sp>
        <p:nvSpPr>
          <p:cNvPr id="28677" name="Slide Number Placeholder 4"/>
          <p:cNvSpPr>
            <a:spLocks noGrp="1"/>
          </p:cNvSpPr>
          <p:nvPr>
            <p:ph type="sldNum" sz="quarter" idx="11"/>
          </p:nvPr>
        </p:nvSpPr>
        <p:spPr bwMode="auto">
          <a:noFill/>
          <a:ln>
            <a:miter lim="800000"/>
            <a:headEnd/>
            <a:tailEnd/>
          </a:ln>
        </p:spPr>
        <p:txBody>
          <a:bodyPr/>
          <a:lstStyle/>
          <a:p>
            <a:r>
              <a:rPr lang="en-US" smtClean="0"/>
              <a:t>Page </a:t>
            </a:r>
            <a:fld id="{B7360CD9-C7F6-4DB3-94C1-B5C6432BFAF1}"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smtClean="0">
                <a:ea typeface="ＭＳ Ｐゴシック" pitchFamily="34" charset="-128"/>
              </a:rPr>
              <a:t>Chapter Goals</a:t>
            </a:r>
          </a:p>
        </p:txBody>
      </p:sp>
      <p:sp>
        <p:nvSpPr>
          <p:cNvPr id="11267" name="Content Placeholder 9"/>
          <p:cNvSpPr>
            <a:spLocks noGrp="1"/>
          </p:cNvSpPr>
          <p:nvPr>
            <p:ph idx="1"/>
          </p:nvPr>
        </p:nvSpPr>
        <p:spPr/>
        <p:txBody>
          <a:bodyPr/>
          <a:lstStyle/>
          <a:p>
            <a:r>
              <a:rPr lang="en-US" smtClean="0">
                <a:ea typeface="ＭＳ Ｐゴシック" pitchFamily="34" charset="-128"/>
              </a:rPr>
              <a:t>To learn about computers and programming</a:t>
            </a:r>
          </a:p>
          <a:p>
            <a:r>
              <a:rPr lang="en-US" smtClean="0">
                <a:ea typeface="ＭＳ Ｐゴシック" pitchFamily="34" charset="-128"/>
              </a:rPr>
              <a:t>To create, compile and run your first Python program</a:t>
            </a:r>
          </a:p>
          <a:p>
            <a:r>
              <a:rPr lang="en-US" smtClean="0">
                <a:ea typeface="ＭＳ Ｐゴシック" pitchFamily="34" charset="-128"/>
              </a:rPr>
              <a:t>To recognize compile-time and run-time errors</a:t>
            </a:r>
          </a:p>
          <a:p>
            <a:r>
              <a:rPr lang="en-US" smtClean="0">
                <a:ea typeface="ＭＳ Ｐゴシック" pitchFamily="34" charset="-128"/>
              </a:rPr>
              <a:t>To describe an algorithm with pseudocode</a:t>
            </a:r>
          </a:p>
        </p:txBody>
      </p:sp>
      <p:sp>
        <p:nvSpPr>
          <p:cNvPr id="11268" name="Slide Number Placeholder 11"/>
          <p:cNvSpPr>
            <a:spLocks noGrp="1"/>
          </p:cNvSpPr>
          <p:nvPr>
            <p:ph type="sldNum" sz="quarter" idx="11"/>
          </p:nvPr>
        </p:nvSpPr>
        <p:spPr bwMode="auto">
          <a:noFill/>
          <a:ln>
            <a:miter lim="800000"/>
            <a:headEnd/>
            <a:tailEnd/>
          </a:ln>
        </p:spPr>
        <p:txBody>
          <a:bodyPr/>
          <a:lstStyle/>
          <a:p>
            <a:r>
              <a:rPr lang="en-US" smtClean="0"/>
              <a:t>Page </a:t>
            </a:r>
            <a:fld id="{00939977-07BF-4AD0-AC7F-84E87E2E88AD}" type="slidenum">
              <a:rPr lang="en-US" smtClean="0"/>
              <a:pPr/>
              <a:t>2</a:t>
            </a:fld>
            <a:endParaRPr lang="en-US" smtClean="0"/>
          </a:p>
        </p:txBody>
      </p:sp>
      <p:sp>
        <p:nvSpPr>
          <p:cNvPr id="11269" name="TextBox 6"/>
          <p:cNvSpPr txBox="1">
            <a:spLocks noChangeArrowheads="1"/>
          </p:cNvSpPr>
          <p:nvPr/>
        </p:nvSpPr>
        <p:spPr bwMode="auto">
          <a:xfrm>
            <a:off x="1341438" y="4572000"/>
            <a:ext cx="7391400" cy="1570038"/>
          </a:xfrm>
          <a:prstGeom prst="rect">
            <a:avLst/>
          </a:prstGeom>
          <a:solidFill>
            <a:srgbClr val="FFDC47"/>
          </a:solidFill>
          <a:ln w="9525">
            <a:noFill/>
            <a:miter lim="800000"/>
            <a:headEnd/>
            <a:tailEnd/>
          </a:ln>
        </p:spPr>
        <p:txBody>
          <a:bodyPr>
            <a:spAutoFit/>
          </a:bodyPr>
          <a:lstStyle/>
          <a:p>
            <a:r>
              <a:rPr lang="en-US" sz="2400">
                <a:cs typeface="Arial" pitchFamily="34" charset="0"/>
              </a:rPr>
              <a:t>In this chapter, you will learn how to write and run your first Python program. You will also learn how to diagnose and fix programming errors, and how to use pseudocode to describe an algorithm. </a:t>
            </a:r>
          </a:p>
        </p:txBody>
      </p:sp>
      <p:sp>
        <p:nvSpPr>
          <p:cNvPr id="11270"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smtClean="0">
                <a:ea typeface="ＭＳ Ｐゴシック" pitchFamily="34" charset="-128"/>
              </a:rPr>
              <a:t>1.6 Errors</a:t>
            </a:r>
          </a:p>
        </p:txBody>
      </p:sp>
      <p:sp>
        <p:nvSpPr>
          <p:cNvPr id="29699" name="Content Placeholder 8"/>
          <p:cNvSpPr>
            <a:spLocks noGrp="1"/>
          </p:cNvSpPr>
          <p:nvPr>
            <p:ph idx="1"/>
          </p:nvPr>
        </p:nvSpPr>
        <p:spPr>
          <a:xfrm>
            <a:off x="152400" y="1143000"/>
            <a:ext cx="8458200" cy="5257800"/>
          </a:xfrm>
        </p:spPr>
        <p:txBody>
          <a:bodyPr/>
          <a:lstStyle/>
          <a:p>
            <a:r>
              <a:rPr lang="en-US" smtClean="0">
                <a:ea typeface="ＭＳ Ｐゴシック" pitchFamily="34" charset="-128"/>
              </a:rPr>
              <a:t>The Two Categories of Errors:</a:t>
            </a:r>
          </a:p>
          <a:p>
            <a:pPr lvl="1">
              <a:buFont typeface="Wingdings" pitchFamily="2" charset="2"/>
              <a:buNone/>
            </a:pPr>
            <a:r>
              <a:rPr lang="en-US" smtClean="0">
                <a:ea typeface="ＭＳ Ｐゴシック" pitchFamily="34" charset="-128"/>
              </a:rPr>
              <a:t>1) Compile-time Errors</a:t>
            </a:r>
          </a:p>
          <a:p>
            <a:pPr lvl="2"/>
            <a:r>
              <a:rPr lang="en-US" smtClean="0">
                <a:ea typeface="ＭＳ Ｐゴシック" pitchFamily="34" charset="-128"/>
              </a:rPr>
              <a:t>Syntax Errors</a:t>
            </a:r>
          </a:p>
          <a:p>
            <a:pPr lvl="3"/>
            <a:r>
              <a:rPr lang="en-US" smtClean="0">
                <a:ea typeface="ＭＳ Ｐゴシック" pitchFamily="34" charset="-128"/>
              </a:rPr>
              <a:t>Spelling, capitalization, punctuation</a:t>
            </a:r>
          </a:p>
          <a:p>
            <a:pPr lvl="3"/>
            <a:r>
              <a:rPr lang="en-US" smtClean="0">
                <a:ea typeface="ＭＳ Ｐゴシック" pitchFamily="34" charset="-128"/>
              </a:rPr>
              <a:t>Ordering of statements, matching of parenthesis, quotes…</a:t>
            </a:r>
          </a:p>
          <a:p>
            <a:pPr lvl="2"/>
            <a:r>
              <a:rPr lang="en-US" smtClean="0">
                <a:ea typeface="ＭＳ Ｐゴシック" pitchFamily="34" charset="-128"/>
              </a:rPr>
              <a:t>No executable program is created by the compiler</a:t>
            </a:r>
          </a:p>
          <a:p>
            <a:pPr lvl="2"/>
            <a:r>
              <a:rPr lang="en-US" smtClean="0">
                <a:ea typeface="ＭＳ Ｐゴシック" pitchFamily="34" charset="-128"/>
              </a:rPr>
              <a:t>Correct first error listed, then compile again. Repeat until all errors are fixed</a:t>
            </a:r>
          </a:p>
          <a:p>
            <a:pPr lvl="1">
              <a:buFont typeface="Wingdings" pitchFamily="2" charset="2"/>
              <a:buNone/>
            </a:pPr>
            <a:r>
              <a:rPr lang="en-US" smtClean="0">
                <a:ea typeface="ＭＳ Ｐゴシック" pitchFamily="34" charset="-128"/>
              </a:rPr>
              <a:t>2) Run-time Errors</a:t>
            </a:r>
          </a:p>
          <a:p>
            <a:pPr lvl="2"/>
            <a:r>
              <a:rPr lang="en-US" smtClean="0">
                <a:ea typeface="ＭＳ Ｐゴシック" pitchFamily="34" charset="-128"/>
              </a:rPr>
              <a:t>Logic Errors</a:t>
            </a:r>
          </a:p>
          <a:p>
            <a:pPr lvl="2"/>
            <a:r>
              <a:rPr lang="en-US" smtClean="0">
                <a:ea typeface="ＭＳ Ｐゴシック" pitchFamily="34" charset="-128"/>
              </a:rPr>
              <a:t>Program runs, but produces unintended results</a:t>
            </a:r>
          </a:p>
          <a:p>
            <a:pPr lvl="2"/>
            <a:r>
              <a:rPr lang="en-US" smtClean="0">
                <a:ea typeface="ＭＳ Ｐゴシック" pitchFamily="34" charset="-128"/>
              </a:rPr>
              <a:t>Program may </a:t>
            </a:r>
            <a:r>
              <a:rPr lang="ja-JP" altLang="en-US" smtClean="0">
                <a:ea typeface="ＭＳ Ｐゴシック" pitchFamily="34" charset="-128"/>
              </a:rPr>
              <a:t>‘</a:t>
            </a:r>
            <a:r>
              <a:rPr lang="en-US" altLang="ja-JP" smtClean="0">
                <a:ea typeface="ＭＳ Ｐゴシック" pitchFamily="34" charset="-128"/>
              </a:rPr>
              <a:t>crash</a:t>
            </a:r>
            <a:r>
              <a:rPr lang="ja-JP" altLang="en-US" smtClean="0">
                <a:ea typeface="ＭＳ Ｐゴシック" pitchFamily="34" charset="-128"/>
              </a:rPr>
              <a:t>’</a:t>
            </a:r>
            <a:endParaRPr lang="en-US" smtClean="0">
              <a:ea typeface="ＭＳ Ｐゴシック" pitchFamily="34" charset="-128"/>
            </a:endParaRPr>
          </a:p>
        </p:txBody>
      </p:sp>
      <p:sp>
        <p:nvSpPr>
          <p:cNvPr id="29700" name="Slide Number Placeholder 5"/>
          <p:cNvSpPr>
            <a:spLocks noGrp="1"/>
          </p:cNvSpPr>
          <p:nvPr>
            <p:ph type="sldNum" sz="quarter" idx="11"/>
          </p:nvPr>
        </p:nvSpPr>
        <p:spPr bwMode="auto">
          <a:noFill/>
          <a:ln>
            <a:miter lim="800000"/>
            <a:headEnd/>
            <a:tailEnd/>
          </a:ln>
        </p:spPr>
        <p:txBody>
          <a:bodyPr/>
          <a:lstStyle/>
          <a:p>
            <a:r>
              <a:rPr lang="en-US" smtClean="0"/>
              <a:t>Page </a:t>
            </a:r>
            <a:fld id="{3054E49B-8CB0-44AF-BB9C-552E5C15F88A}" type="slidenum">
              <a:rPr lang="en-US" smtClean="0"/>
              <a:pPr/>
              <a:t>20</a:t>
            </a:fld>
            <a:endParaRPr lang="en-US" smtClean="0"/>
          </a:p>
        </p:txBody>
      </p:sp>
      <p:pic>
        <p:nvPicPr>
          <p:cNvPr id="29701" name="Picture 7"/>
          <p:cNvPicPr>
            <a:picLocks noChangeAspect="1" noChangeArrowheads="1"/>
          </p:cNvPicPr>
          <p:nvPr/>
        </p:nvPicPr>
        <p:blipFill>
          <a:blip r:embed="rId2" cstate="print"/>
          <a:srcRect/>
          <a:stretch>
            <a:fillRect/>
          </a:stretch>
        </p:blipFill>
        <p:spPr bwMode="auto">
          <a:xfrm>
            <a:off x="6400800" y="609600"/>
            <a:ext cx="2287588" cy="2133600"/>
          </a:xfrm>
          <a:prstGeom prst="rect">
            <a:avLst/>
          </a:prstGeom>
          <a:noFill/>
          <a:ln w="9525">
            <a:noFill/>
            <a:miter lim="800000"/>
            <a:headEnd/>
            <a:tailEnd/>
          </a:ln>
        </p:spPr>
      </p:pic>
      <p:sp>
        <p:nvSpPr>
          <p:cNvPr id="29702"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600" smtClean="0">
                <a:ea typeface="ＭＳ Ｐゴシック" pitchFamily="34" charset="-128"/>
              </a:rPr>
              <a:t>Syntax errors</a:t>
            </a:r>
          </a:p>
        </p:txBody>
      </p:sp>
      <p:sp>
        <p:nvSpPr>
          <p:cNvPr id="30723" name="Content Placeholder 8"/>
          <p:cNvSpPr>
            <a:spLocks noGrp="1"/>
          </p:cNvSpPr>
          <p:nvPr>
            <p:ph idx="1"/>
          </p:nvPr>
        </p:nvSpPr>
        <p:spPr>
          <a:xfrm>
            <a:off x="304800" y="3048000"/>
            <a:ext cx="8359775" cy="2971800"/>
          </a:xfrm>
        </p:spPr>
        <p:txBody>
          <a:bodyPr/>
          <a:lstStyle/>
          <a:p>
            <a:r>
              <a:rPr lang="en-US" sz="2800" smtClean="0">
                <a:ea typeface="ＭＳ Ｐゴシック" pitchFamily="34" charset="-128"/>
              </a:rPr>
              <a:t>What happens if you</a:t>
            </a:r>
          </a:p>
          <a:p>
            <a:pPr lvl="1"/>
            <a:r>
              <a:rPr lang="en-US" sz="2400" smtClean="0">
                <a:ea typeface="ＭＳ Ｐゴシック" pitchFamily="34" charset="-128"/>
              </a:rPr>
              <a:t>Misspell a word:		</a:t>
            </a:r>
            <a:r>
              <a:rPr lang="en-US" sz="2400" smtClean="0">
                <a:solidFill>
                  <a:srgbClr val="0033CC"/>
                </a:solidFill>
                <a:latin typeface="Consolas" pitchFamily="49" charset="0"/>
                <a:ea typeface="ＭＳ Ｐゴシック" pitchFamily="34" charset="-128"/>
              </a:rPr>
              <a:t>Print(</a:t>
            </a:r>
            <a:r>
              <a:rPr lang="en-US" sz="2400" smtClean="0">
                <a:solidFill>
                  <a:srgbClr val="0033CC"/>
                </a:solidFill>
                <a:ea typeface="ＭＳ Ｐゴシック" pitchFamily="34" charset="-128"/>
              </a:rPr>
              <a:t>"</a:t>
            </a:r>
            <a:r>
              <a:rPr lang="en-US" sz="2400" smtClean="0">
                <a:solidFill>
                  <a:srgbClr val="0033CC"/>
                </a:solidFill>
                <a:latin typeface="Consolas" pitchFamily="49" charset="0"/>
                <a:ea typeface="ＭＳ Ｐゴシック" pitchFamily="34" charset="-128"/>
              </a:rPr>
              <a:t>Hello World!</a:t>
            </a:r>
            <a:r>
              <a:rPr lang="en-US" sz="2400" smtClean="0">
                <a:solidFill>
                  <a:srgbClr val="0033CC"/>
                </a:solidFill>
                <a:ea typeface="ＭＳ Ｐゴシック" pitchFamily="34" charset="-128"/>
              </a:rPr>
              <a:t>"</a:t>
            </a:r>
            <a:r>
              <a:rPr lang="en-US" sz="2400" smtClean="0">
                <a:solidFill>
                  <a:srgbClr val="0033CC"/>
                </a:solidFill>
                <a:latin typeface="Consolas" pitchFamily="49" charset="0"/>
                <a:ea typeface="ＭＳ Ｐゴシック" pitchFamily="34" charset="-128"/>
              </a:rPr>
              <a:t>)</a:t>
            </a:r>
            <a:endParaRPr lang="en-US" sz="2400" smtClean="0">
              <a:solidFill>
                <a:srgbClr val="0033CC"/>
              </a:solidFill>
              <a:ea typeface="ＭＳ Ｐゴシック" pitchFamily="34" charset="-128"/>
            </a:endParaRPr>
          </a:p>
          <a:p>
            <a:pPr lvl="1"/>
            <a:r>
              <a:rPr lang="en-US" sz="2400" smtClean="0">
                <a:ea typeface="ＭＳ Ｐゴシック" pitchFamily="34" charset="-128"/>
              </a:rPr>
              <a:t>Leave out quotes 		</a:t>
            </a:r>
            <a:r>
              <a:rPr lang="en-US" sz="2400" smtClean="0">
                <a:solidFill>
                  <a:srgbClr val="0033CC"/>
                </a:solidFill>
                <a:latin typeface="Consolas" pitchFamily="49" charset="0"/>
                <a:ea typeface="ＭＳ Ｐゴシック" pitchFamily="34" charset="-128"/>
              </a:rPr>
              <a:t>print(Hello World!)</a:t>
            </a:r>
            <a:endParaRPr lang="en-US" sz="2400" smtClean="0">
              <a:ea typeface="ＭＳ Ｐゴシック" pitchFamily="34" charset="-128"/>
            </a:endParaRPr>
          </a:p>
          <a:p>
            <a:pPr lvl="1"/>
            <a:r>
              <a:rPr lang="en-US" sz="2400" smtClean="0">
                <a:ea typeface="ＭＳ Ｐゴシック" pitchFamily="34" charset="-128"/>
              </a:rPr>
              <a:t>Mismatch quotes		</a:t>
            </a:r>
            <a:r>
              <a:rPr lang="en-US" sz="2400" smtClean="0">
                <a:solidFill>
                  <a:srgbClr val="0033CC"/>
                </a:solidFill>
                <a:latin typeface="Consolas" pitchFamily="49" charset="0"/>
                <a:ea typeface="ＭＳ Ｐゴシック" pitchFamily="34" charset="-128"/>
              </a:rPr>
              <a:t>print(</a:t>
            </a:r>
            <a:r>
              <a:rPr lang="en-US" sz="2400" smtClean="0">
                <a:solidFill>
                  <a:srgbClr val="0033CC"/>
                </a:solidFill>
                <a:ea typeface="ＭＳ Ｐゴシック" pitchFamily="34" charset="-128"/>
              </a:rPr>
              <a:t>"</a:t>
            </a:r>
            <a:r>
              <a:rPr lang="en-US" sz="2400" smtClean="0">
                <a:solidFill>
                  <a:srgbClr val="0033CC"/>
                </a:solidFill>
                <a:latin typeface="Consolas" pitchFamily="49" charset="0"/>
                <a:ea typeface="ＭＳ Ｐゴシック" pitchFamily="34" charset="-128"/>
              </a:rPr>
              <a:t>Hello World!</a:t>
            </a:r>
            <a:r>
              <a:rPr lang="en-US" sz="2400" smtClean="0">
                <a:solidFill>
                  <a:srgbClr val="0033CC"/>
                </a:solidFill>
                <a:ea typeface="ＭＳ Ｐゴシック" pitchFamily="34" charset="-128"/>
              </a:rPr>
              <a:t>'</a:t>
            </a:r>
            <a:r>
              <a:rPr lang="en-US" sz="2400" smtClean="0">
                <a:solidFill>
                  <a:srgbClr val="0033CC"/>
                </a:solidFill>
                <a:latin typeface="Consolas" pitchFamily="49" charset="0"/>
                <a:ea typeface="ＭＳ Ｐゴシック" pitchFamily="34" charset="-128"/>
              </a:rPr>
              <a:t>)</a:t>
            </a:r>
            <a:endParaRPr lang="en-US" altLang="ja-JP" sz="2400" smtClean="0">
              <a:solidFill>
                <a:srgbClr val="0033CC"/>
              </a:solidFill>
              <a:latin typeface="Consolas" pitchFamily="49" charset="0"/>
              <a:ea typeface="ＭＳ Ｐゴシック" pitchFamily="34" charset="-128"/>
            </a:endParaRPr>
          </a:p>
          <a:p>
            <a:pPr lvl="1"/>
            <a:r>
              <a:rPr lang="en-US" sz="2400" smtClean="0">
                <a:ea typeface="ＭＳ Ｐゴシック" pitchFamily="34" charset="-128"/>
              </a:rPr>
              <a:t>Don</a:t>
            </a:r>
            <a:r>
              <a:rPr lang="ja-JP" altLang="en-US" sz="2400" smtClean="0">
                <a:ea typeface="ＭＳ Ｐゴシック" pitchFamily="34" charset="-128"/>
              </a:rPr>
              <a:t>’</a:t>
            </a:r>
            <a:r>
              <a:rPr lang="en-US" altLang="ja-JP" sz="2400" smtClean="0">
                <a:ea typeface="ＭＳ Ｐゴシック" pitchFamily="34" charset="-128"/>
              </a:rPr>
              <a:t>t match brackets	</a:t>
            </a:r>
            <a:r>
              <a:rPr lang="en-US" altLang="ja-JP" sz="2400" smtClean="0">
                <a:solidFill>
                  <a:srgbClr val="0033CC"/>
                </a:solidFill>
                <a:ea typeface="ＭＳ Ｐゴシック" pitchFamily="34" charset="-128"/>
              </a:rPr>
              <a:t>print(</a:t>
            </a:r>
            <a:r>
              <a:rPr lang="en-US" sz="2400" smtClean="0">
                <a:solidFill>
                  <a:srgbClr val="0033CC"/>
                </a:solidFill>
                <a:ea typeface="ＭＳ Ｐゴシック" pitchFamily="34" charset="-128"/>
              </a:rPr>
              <a:t>'Hello'</a:t>
            </a:r>
            <a:endParaRPr lang="en-US" altLang="ja-JP" sz="2400" smtClean="0">
              <a:solidFill>
                <a:srgbClr val="0033CC"/>
              </a:solidFill>
              <a:ea typeface="ＭＳ Ｐゴシック" pitchFamily="34" charset="-128"/>
            </a:endParaRPr>
          </a:p>
          <a:p>
            <a:r>
              <a:rPr lang="en-US" sz="2800" smtClean="0">
                <a:ea typeface="ＭＳ Ｐゴシック" pitchFamily="34" charset="-128"/>
              </a:rPr>
              <a:t>Try it to see what error messages are generated</a:t>
            </a:r>
          </a:p>
        </p:txBody>
      </p:sp>
      <p:sp>
        <p:nvSpPr>
          <p:cNvPr id="30724" name="Slide Number Placeholder 5"/>
          <p:cNvSpPr>
            <a:spLocks noGrp="1"/>
          </p:cNvSpPr>
          <p:nvPr>
            <p:ph type="sldNum" sz="quarter" idx="11"/>
          </p:nvPr>
        </p:nvSpPr>
        <p:spPr bwMode="auto">
          <a:noFill/>
          <a:ln>
            <a:miter lim="800000"/>
            <a:headEnd/>
            <a:tailEnd/>
          </a:ln>
        </p:spPr>
        <p:txBody>
          <a:bodyPr/>
          <a:lstStyle/>
          <a:p>
            <a:r>
              <a:rPr lang="en-US" smtClean="0"/>
              <a:t>Page </a:t>
            </a:r>
            <a:fld id="{DAFCBADA-5B35-492A-B783-4BF07FAA8837}" type="slidenum">
              <a:rPr lang="en-US" smtClean="0"/>
              <a:pPr/>
              <a:t>21</a:t>
            </a:fld>
            <a:endParaRPr lang="en-US" smtClean="0"/>
          </a:p>
        </p:txBody>
      </p:sp>
      <p:pic>
        <p:nvPicPr>
          <p:cNvPr id="30725" name="Picture 7"/>
          <p:cNvPicPr>
            <a:picLocks noChangeAspect="1" noChangeArrowheads="1"/>
          </p:cNvPicPr>
          <p:nvPr/>
        </p:nvPicPr>
        <p:blipFill>
          <a:blip r:embed="rId2" cstate="print"/>
          <a:srcRect r="20052" b="25000"/>
          <a:stretch>
            <a:fillRect/>
          </a:stretch>
        </p:blipFill>
        <p:spPr bwMode="auto">
          <a:xfrm>
            <a:off x="7086600" y="1219200"/>
            <a:ext cx="1654175" cy="1447800"/>
          </a:xfrm>
          <a:prstGeom prst="rect">
            <a:avLst/>
          </a:prstGeom>
          <a:noFill/>
          <a:ln w="9525">
            <a:noFill/>
            <a:miter lim="800000"/>
            <a:headEnd/>
            <a:tailEnd/>
          </a:ln>
        </p:spPr>
      </p:pic>
      <p:sp>
        <p:nvSpPr>
          <p:cNvPr id="30726"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30727" name="Picture 7" descr="U:\PC\publisher\2013 wiley slides\Ch 1-4\Chapter  1\Media\Illustrations\py_01_05_300dpi.jpg"/>
          <p:cNvPicPr>
            <a:picLocks noChangeAspect="1" noChangeArrowheads="1"/>
          </p:cNvPicPr>
          <p:nvPr/>
        </p:nvPicPr>
        <p:blipFill>
          <a:blip r:embed="rId3" cstate="print"/>
          <a:srcRect l="2486" t="23457" r="66319" b="67314"/>
          <a:stretch>
            <a:fillRect/>
          </a:stretch>
        </p:blipFill>
        <p:spPr bwMode="auto">
          <a:xfrm>
            <a:off x="319088" y="1219200"/>
            <a:ext cx="6402387" cy="1447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3600" smtClean="0">
                <a:ea typeface="ＭＳ Ｐゴシック" pitchFamily="34" charset="-128"/>
              </a:rPr>
              <a:t>Logic errors</a:t>
            </a:r>
          </a:p>
        </p:txBody>
      </p:sp>
      <p:sp>
        <p:nvSpPr>
          <p:cNvPr id="31747" name="Content Placeholder 8"/>
          <p:cNvSpPr>
            <a:spLocks noGrp="1"/>
          </p:cNvSpPr>
          <p:nvPr>
            <p:ph idx="1"/>
          </p:nvPr>
        </p:nvSpPr>
        <p:spPr>
          <a:xfrm>
            <a:off x="228600" y="3352800"/>
            <a:ext cx="8458200" cy="2971800"/>
          </a:xfrm>
        </p:spPr>
        <p:txBody>
          <a:bodyPr/>
          <a:lstStyle/>
          <a:p>
            <a:r>
              <a:rPr lang="en-US" sz="2800" smtClean="0">
                <a:ea typeface="ＭＳ Ｐゴシック" pitchFamily="34" charset="-128"/>
              </a:rPr>
              <a:t>What happens if you</a:t>
            </a:r>
          </a:p>
          <a:p>
            <a:pPr lvl="1"/>
            <a:r>
              <a:rPr lang="en-US" sz="2400" smtClean="0">
                <a:ea typeface="ＭＳ Ｐゴシック" pitchFamily="34" charset="-128"/>
              </a:rPr>
              <a:t>Divide by zero		</a:t>
            </a:r>
            <a:r>
              <a:rPr lang="en-US" sz="2400" smtClean="0">
                <a:solidFill>
                  <a:srgbClr val="0033CC"/>
                </a:solidFill>
                <a:ea typeface="ＭＳ Ｐゴシック" pitchFamily="34" charset="-128"/>
              </a:rPr>
              <a:t>print(1/0)</a:t>
            </a:r>
          </a:p>
          <a:p>
            <a:pPr lvl="1"/>
            <a:r>
              <a:rPr lang="en-US" sz="2400" smtClean="0">
                <a:ea typeface="ＭＳ Ｐゴシック" pitchFamily="34" charset="-128"/>
              </a:rPr>
              <a:t>Misspell output	</a:t>
            </a:r>
            <a:r>
              <a:rPr lang="en-US" sz="2400" smtClean="0">
                <a:solidFill>
                  <a:srgbClr val="0033CC"/>
                </a:solidFill>
                <a:ea typeface="ＭＳ Ｐゴシック" pitchFamily="34" charset="-128"/>
              </a:rPr>
              <a:t>print</a:t>
            </a:r>
            <a:r>
              <a:rPr lang="en-US" sz="2400" smtClean="0">
                <a:solidFill>
                  <a:srgbClr val="0033CC"/>
                </a:solidFill>
                <a:latin typeface="Consolas" pitchFamily="49" charset="0"/>
                <a:ea typeface="ＭＳ Ｐゴシック" pitchFamily="34" charset="-128"/>
              </a:rPr>
              <a:t>(</a:t>
            </a:r>
            <a:r>
              <a:rPr lang="en-US" altLang="ja-JP" sz="2400" smtClean="0">
                <a:solidFill>
                  <a:srgbClr val="0033CC"/>
                </a:solidFill>
                <a:latin typeface="Consolas" pitchFamily="49" charset="0"/>
                <a:ea typeface="ＭＳ Ｐゴシック" pitchFamily="34" charset="-128"/>
              </a:rPr>
              <a:t>"Hello, Word!")</a:t>
            </a:r>
          </a:p>
          <a:p>
            <a:pPr lvl="1"/>
            <a:r>
              <a:rPr lang="en-US" sz="2400" smtClean="0">
                <a:ea typeface="ＭＳ Ｐゴシック" pitchFamily="34" charset="-128"/>
              </a:rPr>
              <a:t>Forget to output	Remove line 2</a:t>
            </a:r>
          </a:p>
          <a:p>
            <a:r>
              <a:rPr lang="en-US" sz="2800" smtClean="0">
                <a:ea typeface="ＭＳ Ｐゴシック" pitchFamily="34" charset="-128"/>
              </a:rPr>
              <a:t>Programs will compile and run</a:t>
            </a:r>
          </a:p>
          <a:p>
            <a:pPr lvl="1"/>
            <a:r>
              <a:rPr lang="en-US" sz="2400" smtClean="0">
                <a:ea typeface="ＭＳ Ｐゴシック" pitchFamily="34" charset="-128"/>
              </a:rPr>
              <a:t>The output may not be as expected</a:t>
            </a:r>
          </a:p>
        </p:txBody>
      </p:sp>
      <p:sp>
        <p:nvSpPr>
          <p:cNvPr id="31748" name="Slide Number Placeholder 5"/>
          <p:cNvSpPr>
            <a:spLocks noGrp="1"/>
          </p:cNvSpPr>
          <p:nvPr>
            <p:ph type="sldNum" sz="quarter" idx="11"/>
          </p:nvPr>
        </p:nvSpPr>
        <p:spPr bwMode="auto">
          <a:noFill/>
          <a:ln>
            <a:miter lim="800000"/>
            <a:headEnd/>
            <a:tailEnd/>
          </a:ln>
        </p:spPr>
        <p:txBody>
          <a:bodyPr/>
          <a:lstStyle/>
          <a:p>
            <a:r>
              <a:rPr lang="en-US" smtClean="0"/>
              <a:t>Page </a:t>
            </a:r>
            <a:fld id="{D24C7BDC-FF0D-4D58-95F9-6020BA52C780}" type="slidenum">
              <a:rPr lang="en-US" smtClean="0"/>
              <a:pPr/>
              <a:t>22</a:t>
            </a:fld>
            <a:endParaRPr lang="en-US" smtClean="0"/>
          </a:p>
        </p:txBody>
      </p:sp>
      <p:sp>
        <p:nvSpPr>
          <p:cNvPr id="3174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31750" name="Picture 9" descr="U:\PC\publisher\2013 wiley slides\Ch 1-4\Chapter  1\Media\Illustrations\py_01_05_300dpi.jpg"/>
          <p:cNvPicPr>
            <a:picLocks noChangeAspect="1" noChangeArrowheads="1"/>
          </p:cNvPicPr>
          <p:nvPr/>
        </p:nvPicPr>
        <p:blipFill>
          <a:blip r:embed="rId2" cstate="print"/>
          <a:srcRect l="2486" t="23457" r="66319" b="67314"/>
          <a:stretch>
            <a:fillRect/>
          </a:stretch>
        </p:blipFill>
        <p:spPr bwMode="auto">
          <a:xfrm>
            <a:off x="319088" y="1219200"/>
            <a:ext cx="6402387" cy="1447800"/>
          </a:xfrm>
          <a:prstGeom prst="rect">
            <a:avLst/>
          </a:prstGeom>
          <a:noFill/>
          <a:ln w="9525">
            <a:solidFill>
              <a:schemeClr val="accent1"/>
            </a:solidFill>
            <a:miter lim="800000"/>
            <a:headEnd/>
            <a:tailEnd/>
          </a:ln>
        </p:spPr>
      </p:pic>
      <p:pic>
        <p:nvPicPr>
          <p:cNvPr id="31751" name="Picture 7"/>
          <p:cNvPicPr>
            <a:picLocks noChangeAspect="1" noChangeArrowheads="1"/>
          </p:cNvPicPr>
          <p:nvPr/>
        </p:nvPicPr>
        <p:blipFill>
          <a:blip r:embed="rId3" cstate="print"/>
          <a:srcRect r="20052" b="25000"/>
          <a:stretch>
            <a:fillRect/>
          </a:stretch>
        </p:blipFill>
        <p:spPr bwMode="auto">
          <a:xfrm>
            <a:off x="7086600" y="1219200"/>
            <a:ext cx="1654175"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000" smtClean="0">
                <a:ea typeface="ＭＳ Ｐゴシック" pitchFamily="34" charset="-128"/>
              </a:rPr>
              <a:t>1.7 Problem Solving: Algorithm Design</a:t>
            </a:r>
          </a:p>
        </p:txBody>
      </p:sp>
      <p:sp>
        <p:nvSpPr>
          <p:cNvPr id="32771" name="Content Placeholder 7"/>
          <p:cNvSpPr>
            <a:spLocks noGrp="1"/>
          </p:cNvSpPr>
          <p:nvPr>
            <p:ph idx="1"/>
          </p:nvPr>
        </p:nvSpPr>
        <p:spPr>
          <a:xfrm>
            <a:off x="304800" y="1066800"/>
            <a:ext cx="8458200" cy="5105400"/>
          </a:xfrm>
        </p:spPr>
        <p:txBody>
          <a:bodyPr/>
          <a:lstStyle/>
          <a:p>
            <a:r>
              <a:rPr lang="en-US" smtClean="0">
                <a:ea typeface="ＭＳ Ｐゴシック" pitchFamily="34" charset="-128"/>
              </a:rPr>
              <a:t>Algorithms are simply plans</a:t>
            </a:r>
          </a:p>
          <a:p>
            <a:pPr lvl="1"/>
            <a:r>
              <a:rPr lang="en-US" smtClean="0">
                <a:ea typeface="ＭＳ Ｐゴシック" pitchFamily="34" charset="-128"/>
              </a:rPr>
              <a:t>Detailed plans that describe the steps to solve a specific problem</a:t>
            </a:r>
          </a:p>
          <a:p>
            <a:r>
              <a:rPr lang="en-US" smtClean="0">
                <a:ea typeface="ＭＳ Ｐゴシック" pitchFamily="34" charset="-128"/>
              </a:rPr>
              <a:t>You already know quite a few</a:t>
            </a:r>
          </a:p>
          <a:p>
            <a:pPr lvl="1"/>
            <a:r>
              <a:rPr lang="en-US" smtClean="0">
                <a:ea typeface="ＭＳ Ｐゴシック" pitchFamily="34" charset="-128"/>
              </a:rPr>
              <a:t>Calculate the area of a circle</a:t>
            </a:r>
          </a:p>
          <a:p>
            <a:pPr lvl="1"/>
            <a:r>
              <a:rPr lang="en-US" smtClean="0">
                <a:ea typeface="ＭＳ Ｐゴシック" pitchFamily="34" charset="-128"/>
              </a:rPr>
              <a:t>Find the length of the hypotenuse of a triangle</a:t>
            </a:r>
          </a:p>
          <a:p>
            <a:r>
              <a:rPr lang="en-US" smtClean="0">
                <a:ea typeface="ＭＳ Ｐゴシック" pitchFamily="34" charset="-128"/>
              </a:rPr>
              <a:t>Some problems are more complex and require more steps</a:t>
            </a:r>
          </a:p>
          <a:p>
            <a:pPr lvl="1"/>
            <a:r>
              <a:rPr lang="en-US" smtClean="0">
                <a:ea typeface="ＭＳ Ｐゴシック" pitchFamily="34" charset="-128"/>
              </a:rPr>
              <a:t>Calculate PI to 100 decimal places</a:t>
            </a:r>
          </a:p>
          <a:p>
            <a:pPr lvl="1"/>
            <a:r>
              <a:rPr lang="en-US" smtClean="0">
                <a:ea typeface="ＭＳ Ｐゴシック" pitchFamily="34" charset="-128"/>
              </a:rPr>
              <a:t>Calculate the trajectory of a missile</a:t>
            </a:r>
          </a:p>
        </p:txBody>
      </p:sp>
      <p:sp>
        <p:nvSpPr>
          <p:cNvPr id="32772" name="Slide Number Placeholder 5"/>
          <p:cNvSpPr>
            <a:spLocks noGrp="1"/>
          </p:cNvSpPr>
          <p:nvPr>
            <p:ph type="sldNum" sz="quarter" idx="11"/>
          </p:nvPr>
        </p:nvSpPr>
        <p:spPr bwMode="auto">
          <a:noFill/>
          <a:ln>
            <a:miter lim="800000"/>
            <a:headEnd/>
            <a:tailEnd/>
          </a:ln>
        </p:spPr>
        <p:txBody>
          <a:bodyPr/>
          <a:lstStyle/>
          <a:p>
            <a:r>
              <a:rPr lang="en-US" smtClean="0"/>
              <a:t>Page </a:t>
            </a:r>
            <a:fld id="{1EC8AB70-842D-4A1B-8345-6C065FE34CAA}" type="slidenum">
              <a:rPr lang="en-US" smtClean="0"/>
              <a:pPr/>
              <a:t>23</a:t>
            </a:fld>
            <a:endParaRPr lang="en-US" smtClean="0"/>
          </a:p>
        </p:txBody>
      </p:sp>
      <p:sp>
        <p:nvSpPr>
          <p:cNvPr id="32773"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600" smtClean="0">
                <a:ea typeface="ＭＳ Ｐゴシック" pitchFamily="34" charset="-128"/>
              </a:rPr>
              <a:t>Text problem to algorithm</a:t>
            </a:r>
          </a:p>
        </p:txBody>
      </p:sp>
      <p:sp>
        <p:nvSpPr>
          <p:cNvPr id="8" name="Content Placeholder 7"/>
          <p:cNvSpPr>
            <a:spLocks noGrp="1"/>
          </p:cNvSpPr>
          <p:nvPr>
            <p:ph idx="1"/>
          </p:nvPr>
        </p:nvSpPr>
        <p:spPr/>
        <p:txBody>
          <a:bodyPr/>
          <a:lstStyle/>
          <a:p>
            <a:pPr>
              <a:defRPr/>
            </a:pPr>
            <a:r>
              <a:rPr lang="en-US" dirty="0" smtClean="0"/>
              <a:t>Given the problem:</a:t>
            </a:r>
          </a:p>
          <a:p>
            <a:pPr lvl="1">
              <a:defRPr/>
            </a:pPr>
            <a:r>
              <a:rPr lang="en-US" sz="2400" dirty="0" smtClean="0">
                <a:latin typeface="Times New Roman" pitchFamily="18" charset="0"/>
                <a:ea typeface="+mn-ea"/>
                <a:cs typeface="Times New Roman" pitchFamily="18" charset="0"/>
              </a:rPr>
              <a:t>You put $10,000 into a bank account that earns 5 percent interest per year. How many years does it take for the account balance to be double the original? </a:t>
            </a:r>
          </a:p>
          <a:p>
            <a:pPr>
              <a:defRPr/>
            </a:pPr>
            <a:r>
              <a:rPr lang="en-US" dirty="0" smtClean="0"/>
              <a:t>How would you solve it?</a:t>
            </a:r>
          </a:p>
          <a:p>
            <a:pPr lvl="1">
              <a:defRPr/>
            </a:pPr>
            <a:r>
              <a:rPr lang="en-US" dirty="0" smtClean="0"/>
              <a:t>Manual method</a:t>
            </a:r>
          </a:p>
          <a:p>
            <a:pPr lvl="2">
              <a:defRPr/>
            </a:pPr>
            <a:r>
              <a:rPr lang="en-US" dirty="0" smtClean="0"/>
              <a:t>Make a table</a:t>
            </a:r>
          </a:p>
          <a:p>
            <a:pPr lvl="2">
              <a:defRPr/>
            </a:pPr>
            <a:r>
              <a:rPr lang="en-US" dirty="0" smtClean="0"/>
              <a:t>Add lines until done</a:t>
            </a:r>
          </a:p>
          <a:p>
            <a:pPr lvl="1">
              <a:defRPr/>
            </a:pPr>
            <a:r>
              <a:rPr lang="en-US" dirty="0" smtClean="0"/>
              <a:t>Use a spreadsheet!</a:t>
            </a:r>
          </a:p>
          <a:p>
            <a:pPr lvl="2">
              <a:defRPr/>
            </a:pPr>
            <a:r>
              <a:rPr lang="en-US" dirty="0" smtClean="0"/>
              <a:t>Write a formula</a:t>
            </a:r>
          </a:p>
          <a:p>
            <a:pPr lvl="3">
              <a:defRPr/>
            </a:pPr>
            <a:r>
              <a:rPr lang="en-US" dirty="0" smtClean="0"/>
              <a:t>Per line, based on line above</a:t>
            </a:r>
          </a:p>
        </p:txBody>
      </p:sp>
      <p:sp>
        <p:nvSpPr>
          <p:cNvPr id="33796" name="Slide Number Placeholder 5"/>
          <p:cNvSpPr>
            <a:spLocks noGrp="1"/>
          </p:cNvSpPr>
          <p:nvPr>
            <p:ph type="sldNum" sz="quarter" idx="11"/>
          </p:nvPr>
        </p:nvSpPr>
        <p:spPr bwMode="auto">
          <a:noFill/>
          <a:ln>
            <a:miter lim="800000"/>
            <a:headEnd/>
            <a:tailEnd/>
          </a:ln>
        </p:spPr>
        <p:txBody>
          <a:bodyPr/>
          <a:lstStyle/>
          <a:p>
            <a:r>
              <a:rPr lang="en-US" smtClean="0"/>
              <a:t>Page </a:t>
            </a:r>
            <a:fld id="{9453BEE8-BEB7-4CAC-885B-1A9D60BE5BDF}" type="slidenum">
              <a:rPr lang="en-US" smtClean="0"/>
              <a:pPr/>
              <a:t>24</a:t>
            </a:fld>
            <a:endParaRPr lang="en-US" smtClean="0"/>
          </a:p>
        </p:txBody>
      </p:sp>
      <p:pic>
        <p:nvPicPr>
          <p:cNvPr id="33797" name="Picture 7"/>
          <p:cNvPicPr>
            <a:picLocks noChangeAspect="1" noChangeArrowheads="1"/>
          </p:cNvPicPr>
          <p:nvPr/>
        </p:nvPicPr>
        <p:blipFill>
          <a:blip r:embed="rId2" cstate="print"/>
          <a:srcRect/>
          <a:stretch>
            <a:fillRect/>
          </a:stretch>
        </p:blipFill>
        <p:spPr bwMode="auto">
          <a:xfrm>
            <a:off x="4419600" y="3505200"/>
            <a:ext cx="4360863" cy="2209800"/>
          </a:xfrm>
          <a:prstGeom prst="rect">
            <a:avLst/>
          </a:prstGeom>
          <a:noFill/>
          <a:ln w="9525">
            <a:noFill/>
            <a:miter lim="800000"/>
            <a:headEnd/>
            <a:tailEnd/>
          </a:ln>
        </p:spPr>
      </p:pic>
      <p:sp>
        <p:nvSpPr>
          <p:cNvPr id="33798"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600" smtClean="0">
                <a:ea typeface="ＭＳ Ｐゴシック" pitchFamily="34" charset="-128"/>
              </a:rPr>
              <a:t>Text problem to algorithm steps</a:t>
            </a:r>
          </a:p>
        </p:txBody>
      </p:sp>
      <p:sp>
        <p:nvSpPr>
          <p:cNvPr id="8" name="Content Placeholder 7"/>
          <p:cNvSpPr>
            <a:spLocks noGrp="1"/>
          </p:cNvSpPr>
          <p:nvPr>
            <p:ph idx="1"/>
          </p:nvPr>
        </p:nvSpPr>
        <p:spPr>
          <a:xfrm>
            <a:off x="228600" y="1066800"/>
            <a:ext cx="8458200" cy="5105400"/>
          </a:xfrm>
        </p:spPr>
        <p:txBody>
          <a:bodyPr/>
          <a:lstStyle/>
          <a:p>
            <a:pPr lvl="1">
              <a:defRPr/>
            </a:pPr>
            <a:r>
              <a:rPr lang="en-US" sz="2400" dirty="0" smtClean="0">
                <a:latin typeface="Times New Roman" pitchFamily="18" charset="0"/>
                <a:ea typeface="+mn-ea"/>
                <a:cs typeface="Times New Roman" pitchFamily="18" charset="0"/>
              </a:rPr>
              <a:t>You put $10,000 into a bank account that earns 5 percent interest per year. How many years does it take for the account balance to be double the original? </a:t>
            </a:r>
          </a:p>
          <a:p>
            <a:pPr>
              <a:defRPr/>
            </a:pPr>
            <a:r>
              <a:rPr lang="en-US" dirty="0" smtClean="0"/>
              <a:t>Break it into steps</a:t>
            </a:r>
          </a:p>
          <a:p>
            <a:pPr marL="457200" lvl="1" indent="0">
              <a:buFont typeface="Wingdings" charset="0"/>
              <a:buNone/>
              <a:defRPr/>
            </a:pPr>
            <a:r>
              <a:rPr lang="en-US" sz="2400" dirty="0" smtClean="0">
                <a:latin typeface="Comic Sans MS" pitchFamily="66" charset="0"/>
                <a:cs typeface="Comic Sans MS"/>
              </a:rPr>
              <a:t>Start with a year value of 0 and a balance of $10,000</a:t>
            </a:r>
          </a:p>
          <a:p>
            <a:pPr marL="457200" lvl="1" indent="0">
              <a:buFont typeface="Wingdings" charset="0"/>
              <a:buNone/>
              <a:defRPr/>
            </a:pPr>
            <a:r>
              <a:rPr lang="en-US" sz="2400" dirty="0" smtClean="0">
                <a:latin typeface="Comic Sans MS" pitchFamily="66" charset="0"/>
                <a:cs typeface="Comic Sans MS"/>
              </a:rPr>
              <a:t>Repeat the following while the balance is less than $20,000</a:t>
            </a:r>
            <a:endParaRPr lang="en-US" sz="2000" dirty="0" smtClean="0">
              <a:latin typeface="Comic Sans MS" pitchFamily="66" charset="0"/>
              <a:cs typeface="Comic Sans MS"/>
            </a:endParaRPr>
          </a:p>
          <a:p>
            <a:pPr marL="914400" lvl="2" indent="0">
              <a:buFontTx/>
              <a:buNone/>
              <a:defRPr/>
            </a:pPr>
            <a:r>
              <a:rPr lang="en-US" dirty="0" smtClean="0">
                <a:latin typeface="Comic Sans MS" pitchFamily="66" charset="0"/>
                <a:cs typeface="Comic Sans MS"/>
              </a:rPr>
              <a:t>Add 1 to the year value</a:t>
            </a:r>
          </a:p>
          <a:p>
            <a:pPr marL="914400" lvl="2" indent="0">
              <a:buFontTx/>
              <a:buNone/>
              <a:defRPr/>
            </a:pPr>
            <a:r>
              <a:rPr lang="en-US" dirty="0" smtClean="0">
                <a:latin typeface="Comic Sans MS" pitchFamily="66" charset="0"/>
                <a:cs typeface="Comic Sans MS"/>
              </a:rPr>
              <a:t>Multiply the balance by 1.05</a:t>
            </a:r>
          </a:p>
          <a:p>
            <a:pPr marL="1371600" lvl="3" indent="0">
              <a:buFontTx/>
              <a:buNone/>
              <a:defRPr/>
            </a:pPr>
            <a:r>
              <a:rPr lang="en-US" sz="2400" dirty="0" smtClean="0">
                <a:latin typeface="Comic Sans MS" pitchFamily="66" charset="0"/>
                <a:cs typeface="Comic Sans MS"/>
              </a:rPr>
              <a:t>(5% increase)</a:t>
            </a:r>
          </a:p>
          <a:p>
            <a:pPr lvl="1">
              <a:buFont typeface="Wingdings" pitchFamily="2" charset="2"/>
              <a:buNone/>
              <a:defRPr/>
            </a:pPr>
            <a:endParaRPr lang="en-US" sz="1600" dirty="0" smtClean="0">
              <a:latin typeface="Comic Sans MS" pitchFamily="66" charset="0"/>
            </a:endParaRPr>
          </a:p>
          <a:p>
            <a:pPr lvl="1">
              <a:defRPr/>
            </a:pPr>
            <a:endParaRPr lang="en-US" sz="1600" dirty="0" smtClean="0">
              <a:latin typeface="Comic Sans MS" pitchFamily="66" charset="0"/>
            </a:endParaRPr>
          </a:p>
          <a:p>
            <a:pPr marL="457200" lvl="1" indent="0">
              <a:buFont typeface="Wingdings" charset="0"/>
              <a:buNone/>
              <a:defRPr/>
            </a:pPr>
            <a:r>
              <a:rPr lang="en-US" sz="2400" dirty="0" smtClean="0">
                <a:latin typeface="Comic Sans MS" pitchFamily="66" charset="0"/>
                <a:cs typeface="Comic Sans MS"/>
              </a:rPr>
              <a:t>Report the final year value as the answer</a:t>
            </a:r>
          </a:p>
        </p:txBody>
      </p:sp>
      <p:sp>
        <p:nvSpPr>
          <p:cNvPr id="34820" name="Slide Number Placeholder 5"/>
          <p:cNvSpPr>
            <a:spLocks noGrp="1"/>
          </p:cNvSpPr>
          <p:nvPr>
            <p:ph type="sldNum" sz="quarter" idx="11"/>
          </p:nvPr>
        </p:nvSpPr>
        <p:spPr bwMode="auto">
          <a:noFill/>
          <a:ln>
            <a:miter lim="800000"/>
            <a:headEnd/>
            <a:tailEnd/>
          </a:ln>
        </p:spPr>
        <p:txBody>
          <a:bodyPr/>
          <a:lstStyle/>
          <a:p>
            <a:r>
              <a:rPr lang="en-US" smtClean="0"/>
              <a:t>Page </a:t>
            </a:r>
            <a:fld id="{34DEE54D-43BE-40A8-84AE-1054833B06D8}" type="slidenum">
              <a:rPr lang="en-US" smtClean="0"/>
              <a:pPr/>
              <a:t>25</a:t>
            </a:fld>
            <a:endParaRPr lang="en-US" smtClean="0"/>
          </a:p>
        </p:txBody>
      </p:sp>
      <p:pic>
        <p:nvPicPr>
          <p:cNvPr id="34821" name="Picture 8"/>
          <p:cNvPicPr>
            <a:picLocks noChangeAspect="1" noChangeArrowheads="1"/>
          </p:cNvPicPr>
          <p:nvPr/>
        </p:nvPicPr>
        <p:blipFill>
          <a:blip r:embed="rId2" cstate="print"/>
          <a:srcRect b="20277"/>
          <a:stretch>
            <a:fillRect/>
          </a:stretch>
        </p:blipFill>
        <p:spPr bwMode="auto">
          <a:xfrm>
            <a:off x="6324600" y="1905000"/>
            <a:ext cx="2438400" cy="896938"/>
          </a:xfrm>
          <a:prstGeom prst="rect">
            <a:avLst/>
          </a:prstGeom>
          <a:noFill/>
          <a:ln w="9525">
            <a:noFill/>
            <a:miter lim="800000"/>
            <a:headEnd/>
            <a:tailEnd/>
          </a:ln>
        </p:spPr>
      </p:pic>
      <p:pic>
        <p:nvPicPr>
          <p:cNvPr id="34822" name="Picture 9"/>
          <p:cNvPicPr>
            <a:picLocks noChangeAspect="1" noChangeArrowheads="1"/>
          </p:cNvPicPr>
          <p:nvPr/>
        </p:nvPicPr>
        <p:blipFill>
          <a:blip r:embed="rId3" cstate="print"/>
          <a:srcRect/>
          <a:stretch>
            <a:fillRect/>
          </a:stretch>
        </p:blipFill>
        <p:spPr bwMode="auto">
          <a:xfrm>
            <a:off x="6324600" y="3657600"/>
            <a:ext cx="2514600" cy="2414588"/>
          </a:xfrm>
          <a:prstGeom prst="rect">
            <a:avLst/>
          </a:prstGeom>
          <a:noFill/>
          <a:ln w="9525">
            <a:noFill/>
            <a:miter lim="800000"/>
            <a:headEnd/>
            <a:tailEnd/>
          </a:ln>
        </p:spPr>
      </p:pic>
      <p:sp>
        <p:nvSpPr>
          <p:cNvPr id="34823"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3600" smtClean="0">
                <a:ea typeface="ＭＳ Ｐゴシック" pitchFamily="34" charset="-128"/>
              </a:rPr>
              <a:t>Text problem to pseudocode</a:t>
            </a:r>
          </a:p>
        </p:txBody>
      </p:sp>
      <p:sp>
        <p:nvSpPr>
          <p:cNvPr id="35843" name="Content Placeholder 7"/>
          <p:cNvSpPr>
            <a:spLocks noGrp="1"/>
          </p:cNvSpPr>
          <p:nvPr>
            <p:ph idx="1"/>
          </p:nvPr>
        </p:nvSpPr>
        <p:spPr>
          <a:xfrm>
            <a:off x="228600" y="1066800"/>
            <a:ext cx="8458200" cy="5257800"/>
          </a:xfrm>
        </p:spPr>
        <p:txBody>
          <a:bodyPr/>
          <a:lstStyle/>
          <a:p>
            <a:r>
              <a:rPr lang="en-US" smtClean="0">
                <a:ea typeface="ＭＳ Ｐゴシック" pitchFamily="34" charset="-128"/>
              </a:rPr>
              <a:t>Pseudocode</a:t>
            </a:r>
          </a:p>
          <a:p>
            <a:pPr lvl="1"/>
            <a:r>
              <a:rPr lang="en-US" smtClean="0">
                <a:ea typeface="ＭＳ Ｐゴシック" pitchFamily="34" charset="-128"/>
              </a:rPr>
              <a:t>Half-way between natural language and a programming language</a:t>
            </a:r>
          </a:p>
          <a:p>
            <a:r>
              <a:rPr lang="en-US" smtClean="0">
                <a:ea typeface="ＭＳ Ｐゴシック" pitchFamily="34" charset="-128"/>
              </a:rPr>
              <a:t>Modified Steps</a:t>
            </a:r>
          </a:p>
          <a:p>
            <a:pPr lvl="1"/>
            <a:r>
              <a:rPr lang="en-US" sz="2400" smtClean="0">
                <a:solidFill>
                  <a:srgbClr val="0033CC"/>
                </a:solidFill>
                <a:latin typeface="Comic Sans MS" pitchFamily="66" charset="0"/>
                <a:ea typeface="ＭＳ Ｐゴシック" pitchFamily="34" charset="-128"/>
              </a:rPr>
              <a:t>Set</a:t>
            </a:r>
            <a:r>
              <a:rPr lang="en-US" sz="2400" smtClean="0">
                <a:latin typeface="Comic Sans MS" pitchFamily="66" charset="0"/>
                <a:ea typeface="ＭＳ Ｐゴシック" pitchFamily="34" charset="-128"/>
              </a:rPr>
              <a:t> the year value of 0</a:t>
            </a:r>
          </a:p>
          <a:p>
            <a:pPr lvl="1"/>
            <a:r>
              <a:rPr lang="en-US" sz="2400" smtClean="0">
                <a:solidFill>
                  <a:srgbClr val="0033CC"/>
                </a:solidFill>
                <a:latin typeface="Comic Sans MS" pitchFamily="66" charset="0"/>
                <a:ea typeface="ＭＳ Ｐゴシック" pitchFamily="34" charset="-128"/>
              </a:rPr>
              <a:t>Set </a:t>
            </a:r>
            <a:r>
              <a:rPr lang="en-US" sz="2400" smtClean="0">
                <a:latin typeface="Comic Sans MS" pitchFamily="66" charset="0"/>
                <a:ea typeface="ＭＳ Ｐゴシック" pitchFamily="34" charset="-128"/>
              </a:rPr>
              <a:t>the balance to $10,000</a:t>
            </a:r>
          </a:p>
          <a:p>
            <a:pPr lvl="1"/>
            <a:r>
              <a:rPr lang="en-US" sz="2400" smtClean="0">
                <a:solidFill>
                  <a:srgbClr val="0033CC"/>
                </a:solidFill>
                <a:latin typeface="Comic Sans MS" pitchFamily="66" charset="0"/>
                <a:ea typeface="ＭＳ Ｐゴシック" pitchFamily="34" charset="-128"/>
              </a:rPr>
              <a:t>While</a:t>
            </a:r>
            <a:r>
              <a:rPr lang="en-US" sz="2400" smtClean="0">
                <a:latin typeface="Comic Sans MS" pitchFamily="66" charset="0"/>
                <a:ea typeface="ＭＳ Ｐゴシック" pitchFamily="34" charset="-128"/>
              </a:rPr>
              <a:t> the balance is less than $20,000</a:t>
            </a:r>
            <a:endParaRPr lang="en-US" sz="2000" smtClean="0">
              <a:latin typeface="Comic Sans MS" pitchFamily="66" charset="0"/>
              <a:ea typeface="ＭＳ Ｐゴシック" pitchFamily="34" charset="-128"/>
            </a:endParaRPr>
          </a:p>
          <a:p>
            <a:pPr lvl="2"/>
            <a:r>
              <a:rPr lang="en-US" smtClean="0">
                <a:latin typeface="Comic Sans MS" pitchFamily="66" charset="0"/>
                <a:ea typeface="ＭＳ Ｐゴシック" pitchFamily="34" charset="-128"/>
              </a:rPr>
              <a:t>Add 1 to the year value</a:t>
            </a:r>
          </a:p>
          <a:p>
            <a:pPr lvl="2"/>
            <a:r>
              <a:rPr lang="en-US" smtClean="0">
                <a:latin typeface="Comic Sans MS" pitchFamily="66" charset="0"/>
                <a:ea typeface="ＭＳ Ｐゴシック" pitchFamily="34" charset="-128"/>
              </a:rPr>
              <a:t>Multiply the balance by 1.05</a:t>
            </a:r>
          </a:p>
          <a:p>
            <a:pPr lvl="1"/>
            <a:r>
              <a:rPr lang="en-US" sz="2400" smtClean="0">
                <a:latin typeface="Comic Sans MS" pitchFamily="66" charset="0"/>
                <a:ea typeface="ＭＳ Ｐゴシック" pitchFamily="34" charset="-128"/>
              </a:rPr>
              <a:t>Report the final year value as the answer</a:t>
            </a:r>
          </a:p>
          <a:p>
            <a:r>
              <a:rPr lang="en-US" sz="2800" smtClean="0">
                <a:ea typeface="ＭＳ Ｐゴシック" pitchFamily="34" charset="-128"/>
              </a:rPr>
              <a:t>This can be translated into Python fairly easily</a:t>
            </a:r>
          </a:p>
          <a:p>
            <a:pPr lvl="1"/>
            <a:endParaRPr lang="en-US" smtClean="0">
              <a:ea typeface="ＭＳ Ｐゴシック" pitchFamily="34" charset="-128"/>
            </a:endParaRPr>
          </a:p>
        </p:txBody>
      </p:sp>
      <p:sp>
        <p:nvSpPr>
          <p:cNvPr id="35844" name="Slide Number Placeholder 5"/>
          <p:cNvSpPr>
            <a:spLocks noGrp="1"/>
          </p:cNvSpPr>
          <p:nvPr>
            <p:ph type="sldNum" sz="quarter" idx="11"/>
          </p:nvPr>
        </p:nvSpPr>
        <p:spPr bwMode="auto">
          <a:noFill/>
          <a:ln>
            <a:miter lim="800000"/>
            <a:headEnd/>
            <a:tailEnd/>
          </a:ln>
        </p:spPr>
        <p:txBody>
          <a:bodyPr/>
          <a:lstStyle/>
          <a:p>
            <a:r>
              <a:rPr lang="en-US" smtClean="0"/>
              <a:t>Page </a:t>
            </a:r>
            <a:fld id="{BBE0D69E-1106-4B36-8F77-7E2C3CA05968}" type="slidenum">
              <a:rPr lang="en-US" smtClean="0"/>
              <a:pPr/>
              <a:t>26</a:t>
            </a:fld>
            <a:endParaRPr lang="en-US" smtClean="0"/>
          </a:p>
        </p:txBody>
      </p:sp>
      <p:sp>
        <p:nvSpPr>
          <p:cNvPr id="35845"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
        <p:nvSpPr>
          <p:cNvPr id="35846" name="TextBox 6"/>
          <p:cNvSpPr txBox="1">
            <a:spLocks noChangeArrowheads="1"/>
          </p:cNvSpPr>
          <p:nvPr/>
        </p:nvSpPr>
        <p:spPr bwMode="auto">
          <a:xfrm>
            <a:off x="4876800" y="2432050"/>
            <a:ext cx="3962400" cy="1006475"/>
          </a:xfrm>
          <a:prstGeom prst="rect">
            <a:avLst/>
          </a:prstGeom>
          <a:solidFill>
            <a:srgbClr val="FFDC47"/>
          </a:solidFill>
          <a:ln w="9525">
            <a:noFill/>
            <a:miter lim="800000"/>
            <a:headEnd/>
            <a:tailEnd/>
          </a:ln>
        </p:spPr>
        <p:txBody>
          <a:bodyPr>
            <a:spAutoFit/>
          </a:bodyPr>
          <a:lstStyle/>
          <a:p>
            <a:r>
              <a:rPr lang="en-US" sz="2000">
                <a:cs typeface="Arial" pitchFamily="34" charset="0"/>
              </a:rPr>
              <a:t>Pseudocode is an informal description of a sequence of steps for solving a problem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600" smtClean="0">
                <a:ea typeface="ＭＳ Ｐゴシック" pitchFamily="34" charset="-128"/>
              </a:rPr>
              <a:t>Algorithm defined</a:t>
            </a:r>
          </a:p>
        </p:txBody>
      </p:sp>
      <p:sp>
        <p:nvSpPr>
          <p:cNvPr id="36867" name="Content Placeholder 7"/>
          <p:cNvSpPr>
            <a:spLocks noGrp="1"/>
          </p:cNvSpPr>
          <p:nvPr>
            <p:ph idx="1"/>
          </p:nvPr>
        </p:nvSpPr>
        <p:spPr>
          <a:xfrm>
            <a:off x="304800" y="1143000"/>
            <a:ext cx="6400800" cy="5105400"/>
          </a:xfrm>
        </p:spPr>
        <p:txBody>
          <a:bodyPr/>
          <a:lstStyle/>
          <a:p>
            <a:r>
              <a:rPr lang="en-US" smtClean="0">
                <a:ea typeface="ＭＳ Ｐゴシック" pitchFamily="34" charset="-128"/>
              </a:rPr>
              <a:t>An algorithm describes a sequence of steps that is:</a:t>
            </a:r>
          </a:p>
          <a:p>
            <a:pPr lvl="1"/>
            <a:r>
              <a:rPr lang="en-US" smtClean="0">
                <a:ea typeface="ＭＳ Ｐゴシック" pitchFamily="34" charset="-128"/>
              </a:rPr>
              <a:t>Unambiguous</a:t>
            </a:r>
          </a:p>
          <a:p>
            <a:pPr lvl="2"/>
            <a:r>
              <a:rPr lang="en-US" smtClean="0">
                <a:ea typeface="ＭＳ Ｐゴシック" pitchFamily="34" charset="-128"/>
              </a:rPr>
              <a:t>Do not require </a:t>
            </a:r>
            <a:r>
              <a:rPr lang="ja-JP" altLang="en-US" smtClean="0">
                <a:ea typeface="ＭＳ Ｐゴシック" pitchFamily="34" charset="-128"/>
              </a:rPr>
              <a:t>‘</a:t>
            </a:r>
            <a:r>
              <a:rPr lang="en-US" altLang="ja-JP" smtClean="0">
                <a:ea typeface="ＭＳ Ｐゴシック" pitchFamily="34" charset="-128"/>
              </a:rPr>
              <a:t>assumptions</a:t>
            </a:r>
            <a:r>
              <a:rPr lang="ja-JP" altLang="en-US" smtClean="0">
                <a:ea typeface="ＭＳ Ｐゴシック" pitchFamily="34" charset="-128"/>
              </a:rPr>
              <a:t>’</a:t>
            </a:r>
            <a:endParaRPr lang="en-US" altLang="ja-JP" smtClean="0">
              <a:ea typeface="ＭＳ Ｐゴシック" pitchFamily="34" charset="-128"/>
            </a:endParaRPr>
          </a:p>
          <a:p>
            <a:pPr lvl="2"/>
            <a:r>
              <a:rPr lang="en-US" smtClean="0">
                <a:ea typeface="ＭＳ Ｐゴシック" pitchFamily="34" charset="-128"/>
              </a:rPr>
              <a:t>Uses precise instructions</a:t>
            </a:r>
          </a:p>
          <a:p>
            <a:pPr lvl="1"/>
            <a:r>
              <a:rPr lang="en-US" smtClean="0">
                <a:ea typeface="ＭＳ Ｐゴシック" pitchFamily="34" charset="-128"/>
              </a:rPr>
              <a:t>Executable</a:t>
            </a:r>
          </a:p>
          <a:p>
            <a:pPr lvl="2"/>
            <a:r>
              <a:rPr lang="en-US" smtClean="0">
                <a:ea typeface="ＭＳ Ｐゴシック" pitchFamily="34" charset="-128"/>
              </a:rPr>
              <a:t>Can be carried out in practice</a:t>
            </a:r>
          </a:p>
          <a:p>
            <a:pPr lvl="1"/>
            <a:r>
              <a:rPr lang="en-US" smtClean="0">
                <a:ea typeface="ＭＳ Ｐゴシック" pitchFamily="34" charset="-128"/>
              </a:rPr>
              <a:t>Terminating</a:t>
            </a:r>
          </a:p>
          <a:p>
            <a:pPr lvl="2"/>
            <a:r>
              <a:rPr lang="en-US" smtClean="0">
                <a:ea typeface="ＭＳ Ｐゴシック" pitchFamily="34" charset="-128"/>
              </a:rPr>
              <a:t>Will eventually come to an end</a:t>
            </a:r>
          </a:p>
          <a:p>
            <a:endParaRPr lang="en-US" smtClean="0">
              <a:ea typeface="ＭＳ Ｐゴシック" pitchFamily="34" charset="-128"/>
            </a:endParaRPr>
          </a:p>
        </p:txBody>
      </p:sp>
      <p:sp>
        <p:nvSpPr>
          <p:cNvPr id="36868" name="Slide Number Placeholder 5"/>
          <p:cNvSpPr>
            <a:spLocks noGrp="1"/>
          </p:cNvSpPr>
          <p:nvPr>
            <p:ph type="sldNum" sz="quarter" idx="11"/>
          </p:nvPr>
        </p:nvSpPr>
        <p:spPr bwMode="auto">
          <a:noFill/>
          <a:ln>
            <a:miter lim="800000"/>
            <a:headEnd/>
            <a:tailEnd/>
          </a:ln>
        </p:spPr>
        <p:txBody>
          <a:bodyPr/>
          <a:lstStyle/>
          <a:p>
            <a:r>
              <a:rPr lang="en-US" smtClean="0"/>
              <a:t>Page </a:t>
            </a:r>
            <a:fld id="{F4D7D19F-68F5-44AA-A301-2586990AEB5F}" type="slidenum">
              <a:rPr lang="en-US" smtClean="0"/>
              <a:pPr/>
              <a:t>27</a:t>
            </a:fld>
            <a:endParaRPr lang="en-US" smtClean="0"/>
          </a:p>
        </p:txBody>
      </p:sp>
      <p:sp>
        <p:nvSpPr>
          <p:cNvPr id="3686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36870" name="Picture 7" descr="U:\PC\publisher\2013 wiley slides\Ch 1-4\Chapter  1\Media\Illustrations\py_01_08_300dpi.jpg"/>
          <p:cNvPicPr>
            <a:picLocks noChangeAspect="1" noChangeArrowheads="1"/>
          </p:cNvPicPr>
          <p:nvPr/>
        </p:nvPicPr>
        <p:blipFill>
          <a:blip r:embed="rId2" cstate="print"/>
          <a:srcRect/>
          <a:stretch>
            <a:fillRect/>
          </a:stretch>
        </p:blipFill>
        <p:spPr bwMode="auto">
          <a:xfrm>
            <a:off x="7010400" y="457200"/>
            <a:ext cx="1423988"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752600" y="228600"/>
            <a:ext cx="7086600" cy="715963"/>
          </a:xfrm>
        </p:spPr>
        <p:txBody>
          <a:bodyPr/>
          <a:lstStyle/>
          <a:p>
            <a:r>
              <a:rPr lang="en-US" sz="3600" smtClean="0">
                <a:ea typeface="ＭＳ Ｐゴシック" pitchFamily="34" charset="-128"/>
              </a:rPr>
              <a:t>Steps:  algorithm to pseudocode</a:t>
            </a:r>
          </a:p>
        </p:txBody>
      </p:sp>
      <p:sp>
        <p:nvSpPr>
          <p:cNvPr id="37891" name="Content Placeholder 2"/>
          <p:cNvSpPr>
            <a:spLocks noGrp="1"/>
          </p:cNvSpPr>
          <p:nvPr>
            <p:ph idx="1"/>
          </p:nvPr>
        </p:nvSpPr>
        <p:spPr>
          <a:xfrm>
            <a:off x="381000" y="2441575"/>
            <a:ext cx="8458200" cy="3886200"/>
          </a:xfrm>
        </p:spPr>
        <p:txBody>
          <a:bodyPr/>
          <a:lstStyle/>
          <a:p>
            <a:pPr marL="514350" indent="-514350">
              <a:spcBef>
                <a:spcPts val="300"/>
              </a:spcBef>
              <a:buSzPct val="100000"/>
              <a:buFont typeface="Arial" pitchFamily="34" charset="0"/>
              <a:buAutoNum type="arabicPeriod"/>
            </a:pPr>
            <a:r>
              <a:rPr lang="en-US" sz="2800" smtClean="0">
                <a:ea typeface="ＭＳ Ｐゴシック" pitchFamily="34" charset="-128"/>
                <a:cs typeface="Arial" pitchFamily="34" charset="0"/>
              </a:rPr>
              <a:t>Determine the inputs and outputs</a:t>
            </a:r>
          </a:p>
          <a:p>
            <a:pPr marL="400050" lvl="1" indent="0">
              <a:spcBef>
                <a:spcPts val="300"/>
              </a:spcBef>
              <a:buFont typeface="Wingdings" pitchFamily="2" charset="2"/>
              <a:buNone/>
            </a:pPr>
            <a:r>
              <a:rPr lang="en-US" smtClean="0">
                <a:ea typeface="ＭＳ Ｐゴシック" pitchFamily="34" charset="-128"/>
                <a:cs typeface="Arial" pitchFamily="34" charset="0"/>
              </a:rPr>
              <a:t> </a:t>
            </a:r>
            <a:r>
              <a:rPr lang="en-US" smtClean="0">
                <a:latin typeface="Comic Sans MS" pitchFamily="66" charset="0"/>
                <a:ea typeface="ＭＳ Ｐゴシック" pitchFamily="34" charset="-128"/>
              </a:rPr>
              <a:t>From the problem statement:</a:t>
            </a:r>
          </a:p>
          <a:p>
            <a:pPr marL="800100" lvl="2" indent="0">
              <a:spcBef>
                <a:spcPts val="300"/>
              </a:spcBef>
              <a:buFontTx/>
              <a:buNone/>
            </a:pPr>
            <a:r>
              <a:rPr lang="en-US" sz="2800" smtClean="0">
                <a:latin typeface="Comic Sans MS" pitchFamily="66" charset="0"/>
                <a:ea typeface="ＭＳ Ｐゴシック" pitchFamily="34" charset="-128"/>
              </a:rPr>
              <a:t>price1, price2, mpg1, mpg2…</a:t>
            </a:r>
          </a:p>
          <a:p>
            <a:pPr marL="514350" indent="-514350">
              <a:spcBef>
                <a:spcPts val="300"/>
              </a:spcBef>
              <a:buSzPct val="100000"/>
              <a:buFont typeface="Wingdings" pitchFamily="2" charset="2"/>
              <a:buAutoNum type="arabicPeriod"/>
            </a:pPr>
            <a:r>
              <a:rPr lang="en-US" sz="2800" smtClean="0">
                <a:ea typeface="ＭＳ Ｐゴシック" pitchFamily="34" charset="-128"/>
                <a:cs typeface="Arial" pitchFamily="34" charset="0"/>
              </a:rPr>
              <a:t>Break down the problem into smaller tasks</a:t>
            </a:r>
          </a:p>
          <a:p>
            <a:pPr marL="400050" lvl="1" indent="0">
              <a:spcBef>
                <a:spcPts val="300"/>
              </a:spcBef>
              <a:buFont typeface="Wingdings" pitchFamily="2" charset="2"/>
              <a:buNone/>
            </a:pPr>
            <a:r>
              <a:rPr lang="en-US" altLang="ja-JP" smtClean="0">
                <a:ea typeface="ＭＳ Ｐゴシック" pitchFamily="34" charset="-128"/>
                <a:cs typeface="Arial" pitchFamily="34" charset="0"/>
              </a:rPr>
              <a:t>   </a:t>
            </a:r>
            <a:r>
              <a:rPr lang="ja-JP" altLang="en-US" smtClean="0">
                <a:latin typeface="Comic Sans MS" pitchFamily="66" charset="0"/>
                <a:ea typeface="ＭＳ Ｐゴシック" pitchFamily="34" charset="-128"/>
              </a:rPr>
              <a:t>‘</a:t>
            </a:r>
            <a:r>
              <a:rPr lang="en-US" altLang="ja-JP" smtClean="0">
                <a:latin typeface="Comic Sans MS" pitchFamily="66" charset="0"/>
                <a:ea typeface="ＭＳ Ｐゴシック" pitchFamily="34" charset="-128"/>
              </a:rPr>
              <a:t>Calculate total cost</a:t>
            </a:r>
            <a:r>
              <a:rPr lang="ja-JP" altLang="en-US" smtClean="0">
                <a:latin typeface="Comic Sans MS" pitchFamily="66" charset="0"/>
                <a:ea typeface="ＭＳ Ｐゴシック" pitchFamily="34" charset="-128"/>
              </a:rPr>
              <a:t>’</a:t>
            </a:r>
            <a:r>
              <a:rPr lang="en-US" altLang="ja-JP" smtClean="0">
                <a:latin typeface="Comic Sans MS" pitchFamily="66" charset="0"/>
                <a:ea typeface="ＭＳ Ｐゴシック" pitchFamily="34" charset="-128"/>
              </a:rPr>
              <a:t> for each car</a:t>
            </a:r>
          </a:p>
          <a:p>
            <a:pPr marL="514350" indent="-514350">
              <a:spcBef>
                <a:spcPts val="300"/>
              </a:spcBef>
              <a:buSzPct val="100000"/>
              <a:buFont typeface="Wingdings" pitchFamily="2" charset="2"/>
              <a:buAutoNum type="arabicPeriod"/>
            </a:pPr>
            <a:r>
              <a:rPr lang="en-US" sz="2800" smtClean="0">
                <a:ea typeface="ＭＳ Ｐゴシック" pitchFamily="34" charset="-128"/>
                <a:cs typeface="Arial" pitchFamily="34" charset="0"/>
              </a:rPr>
              <a:t>Describe each subtask as pseudocode</a:t>
            </a:r>
          </a:p>
          <a:p>
            <a:pPr marL="400050" lvl="1" indent="0">
              <a:spcBef>
                <a:spcPts val="300"/>
              </a:spcBef>
              <a:buFont typeface="Wingdings" pitchFamily="2" charset="2"/>
              <a:buNone/>
            </a:pPr>
            <a:r>
              <a:rPr lang="en-US" smtClean="0">
                <a:ea typeface="ＭＳ Ｐゴシック" pitchFamily="34" charset="-128"/>
                <a:cs typeface="Arial" pitchFamily="34" charset="0"/>
              </a:rPr>
              <a:t>   </a:t>
            </a:r>
            <a:r>
              <a:rPr lang="en-US" sz="2600" smtClean="0">
                <a:latin typeface="Comic Sans MS" pitchFamily="66" charset="0"/>
                <a:ea typeface="ＭＳ Ｐゴシック" pitchFamily="34" charset="-128"/>
              </a:rPr>
              <a:t> </a:t>
            </a:r>
            <a:r>
              <a:rPr lang="en-US" sz="2600" b="1" smtClean="0">
                <a:latin typeface="Comic Sans MS" pitchFamily="66" charset="0"/>
                <a:ea typeface="ＭＳ Ｐゴシック" pitchFamily="34" charset="-128"/>
              </a:rPr>
              <a:t>total cost = purchase price + operating cost</a:t>
            </a:r>
          </a:p>
          <a:p>
            <a:pPr marL="514350" indent="-514350">
              <a:spcBef>
                <a:spcPts val="300"/>
              </a:spcBef>
              <a:buSzPct val="100000"/>
              <a:buFont typeface="Wingdings" pitchFamily="2" charset="2"/>
              <a:buAutoNum type="arabicPeriod"/>
            </a:pPr>
            <a:r>
              <a:rPr lang="en-US" sz="2800" smtClean="0">
                <a:ea typeface="ＭＳ Ｐゴシック" pitchFamily="34" charset="-128"/>
                <a:cs typeface="Arial" pitchFamily="34" charset="0"/>
              </a:rPr>
              <a:t>Test your pseudocode with example input</a:t>
            </a:r>
          </a:p>
          <a:p>
            <a:pPr marL="514350" indent="-514350">
              <a:spcBef>
                <a:spcPts val="300"/>
              </a:spcBef>
              <a:buFont typeface="Wingdings" pitchFamily="2" charset="2"/>
              <a:buAutoNum type="arabicPeriod" startAt="7"/>
            </a:pPr>
            <a:endParaRPr lang="en-US" sz="2800" smtClean="0">
              <a:ea typeface="ＭＳ Ｐゴシック" pitchFamily="34" charset="-128"/>
              <a:cs typeface="Arial" pitchFamily="34" charset="0"/>
            </a:endParaRPr>
          </a:p>
        </p:txBody>
      </p:sp>
      <p:sp>
        <p:nvSpPr>
          <p:cNvPr id="37892"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
        <p:nvSpPr>
          <p:cNvPr id="37893" name="Slide Number Placeholder 5"/>
          <p:cNvSpPr>
            <a:spLocks noGrp="1"/>
          </p:cNvSpPr>
          <p:nvPr>
            <p:ph type="sldNum" sz="quarter" idx="11"/>
          </p:nvPr>
        </p:nvSpPr>
        <p:spPr bwMode="auto">
          <a:noFill/>
          <a:ln>
            <a:miter lim="800000"/>
            <a:headEnd/>
            <a:tailEnd/>
          </a:ln>
        </p:spPr>
        <p:txBody>
          <a:bodyPr/>
          <a:lstStyle/>
          <a:p>
            <a:r>
              <a:rPr lang="en-US" smtClean="0"/>
              <a:t>Page </a:t>
            </a:r>
            <a:fld id="{70B7EC9F-A485-4901-9897-59C04FCCA776}" type="slidenum">
              <a:rPr lang="en-US" smtClean="0"/>
              <a:pPr/>
              <a:t>28</a:t>
            </a:fld>
            <a:endParaRPr lang="en-US" smtClean="0"/>
          </a:p>
        </p:txBody>
      </p:sp>
      <p:sp>
        <p:nvSpPr>
          <p:cNvPr id="2" name="TextBox 1"/>
          <p:cNvSpPr txBox="1"/>
          <p:nvPr/>
        </p:nvSpPr>
        <p:spPr>
          <a:xfrm>
            <a:off x="381000" y="1066800"/>
            <a:ext cx="8458200" cy="1311275"/>
          </a:xfrm>
          <a:prstGeom prst="rect">
            <a:avLst/>
          </a:prstGeom>
          <a:solidFill>
            <a:schemeClr val="accent2">
              <a:lumMod val="20000"/>
              <a:lumOff val="80000"/>
            </a:schemeClr>
          </a:solidFill>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2000" dirty="0" smtClean="0">
                <a:latin typeface="StempelGaramond-Roman" charset="0"/>
              </a:rPr>
              <a:t>You have the choice of buying two cars. One is more fuel efficient than the other, but also more expensive. You know the price and fuel efficiency (in miles per gallon, mpg) of both cars. You plan to keep the car for ten years.  Which car is the better deal?</a:t>
            </a: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ea typeface="ＭＳ Ｐゴシック" pitchFamily="34" charset="-128"/>
              </a:rPr>
              <a:t>Summary: computer basics</a:t>
            </a:r>
          </a:p>
        </p:txBody>
      </p:sp>
      <p:sp>
        <p:nvSpPr>
          <p:cNvPr id="38915" name="Content Placeholder 2"/>
          <p:cNvSpPr>
            <a:spLocks noGrp="1"/>
          </p:cNvSpPr>
          <p:nvPr>
            <p:ph idx="1"/>
          </p:nvPr>
        </p:nvSpPr>
        <p:spPr/>
        <p:txBody>
          <a:bodyPr/>
          <a:lstStyle/>
          <a:p>
            <a:r>
              <a:rPr lang="en-US" sz="2800" smtClean="0">
                <a:ea typeface="ＭＳ Ｐゴシック" pitchFamily="34" charset="-128"/>
              </a:rPr>
              <a:t>Computers execute very basic instructions in rapid succession.</a:t>
            </a:r>
          </a:p>
          <a:p>
            <a:r>
              <a:rPr lang="en-US" sz="2800" smtClean="0">
                <a:ea typeface="ＭＳ Ｐゴシック" pitchFamily="34" charset="-128"/>
              </a:rPr>
              <a:t>A computer program is a sequence of instructions and decisions.</a:t>
            </a:r>
          </a:p>
          <a:p>
            <a:r>
              <a:rPr lang="en-US" sz="2800" smtClean="0">
                <a:ea typeface="ＭＳ Ｐゴシック" pitchFamily="34" charset="-128"/>
              </a:rPr>
              <a:t>Programming is the act of designing and implementing computer programs. </a:t>
            </a:r>
          </a:p>
          <a:p>
            <a:r>
              <a:rPr lang="en-US" sz="2800" smtClean="0">
                <a:ea typeface="ＭＳ Ｐゴシック" pitchFamily="34" charset="-128"/>
              </a:rPr>
              <a:t>The central processing unit (CPU) performs program control and data processing.</a:t>
            </a:r>
          </a:p>
          <a:p>
            <a:r>
              <a:rPr lang="en-US" sz="2800" smtClean="0">
                <a:ea typeface="ＭＳ Ｐゴシック" pitchFamily="34" charset="-128"/>
              </a:rPr>
              <a:t>Storage devices include memory and secondary storage</a:t>
            </a:r>
            <a:r>
              <a:rPr lang="en-US" sz="2400" smtClean="0">
                <a:ea typeface="ＭＳ Ｐゴシック" pitchFamily="34" charset="-128"/>
              </a:rPr>
              <a:t>. </a:t>
            </a:r>
          </a:p>
        </p:txBody>
      </p:sp>
      <p:sp>
        <p:nvSpPr>
          <p:cNvPr id="38916" name="Slide Number Placeholder 5"/>
          <p:cNvSpPr>
            <a:spLocks noGrp="1"/>
          </p:cNvSpPr>
          <p:nvPr>
            <p:ph type="sldNum" sz="quarter" idx="11"/>
          </p:nvPr>
        </p:nvSpPr>
        <p:spPr bwMode="auto">
          <a:noFill/>
          <a:ln>
            <a:miter lim="800000"/>
            <a:headEnd/>
            <a:tailEnd/>
          </a:ln>
        </p:spPr>
        <p:txBody>
          <a:bodyPr/>
          <a:lstStyle/>
          <a:p>
            <a:r>
              <a:rPr lang="en-US" smtClean="0"/>
              <a:t>Page </a:t>
            </a:r>
            <a:fld id="{C76E0E54-CDB4-4C10-826E-1964B245612F}" type="slidenum">
              <a:rPr lang="en-US" smtClean="0"/>
              <a:pPr/>
              <a:t>29</a:t>
            </a:fld>
            <a:endParaRPr lang="en-US" smtClean="0"/>
          </a:p>
        </p:txBody>
      </p:sp>
      <p:sp>
        <p:nvSpPr>
          <p:cNvPr id="38917"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ea typeface="ＭＳ Ｐゴシック" pitchFamily="34" charset="-128"/>
              </a:rPr>
              <a:t>Contents</a:t>
            </a:r>
          </a:p>
        </p:txBody>
      </p:sp>
      <p:sp>
        <p:nvSpPr>
          <p:cNvPr id="12291" name="Content Placeholder 2"/>
          <p:cNvSpPr>
            <a:spLocks noGrp="1"/>
          </p:cNvSpPr>
          <p:nvPr>
            <p:ph idx="1"/>
          </p:nvPr>
        </p:nvSpPr>
        <p:spPr/>
        <p:txBody>
          <a:bodyPr/>
          <a:lstStyle/>
          <a:p>
            <a:r>
              <a:rPr lang="en-US" smtClean="0">
                <a:ea typeface="ＭＳ Ｐゴシック" pitchFamily="34" charset="-128"/>
              </a:rPr>
              <a:t>Computer Programs</a:t>
            </a:r>
          </a:p>
          <a:p>
            <a:r>
              <a:rPr lang="en-US" smtClean="0">
                <a:ea typeface="ＭＳ Ｐゴシック" pitchFamily="34" charset="-128"/>
              </a:rPr>
              <a:t>The Anatomy of a Computer</a:t>
            </a:r>
          </a:p>
          <a:p>
            <a:r>
              <a:rPr lang="en-US" smtClean="0">
                <a:ea typeface="ＭＳ Ｐゴシック" pitchFamily="34" charset="-128"/>
              </a:rPr>
              <a:t>The Python Programming Language</a:t>
            </a:r>
          </a:p>
          <a:p>
            <a:r>
              <a:rPr lang="en-US" smtClean="0">
                <a:ea typeface="ＭＳ Ｐゴシック" pitchFamily="34" charset="-128"/>
              </a:rPr>
              <a:t>Becoming Familiar with your Programming Environment</a:t>
            </a:r>
          </a:p>
          <a:p>
            <a:r>
              <a:rPr lang="en-US" smtClean="0">
                <a:ea typeface="ＭＳ Ｐゴシック" pitchFamily="34" charset="-128"/>
              </a:rPr>
              <a:t>Analyzing Your First Program</a:t>
            </a:r>
          </a:p>
          <a:p>
            <a:r>
              <a:rPr lang="en-US" smtClean="0">
                <a:ea typeface="ＭＳ Ｐゴシック" pitchFamily="34" charset="-128"/>
              </a:rPr>
              <a:t>Errors</a:t>
            </a:r>
          </a:p>
          <a:p>
            <a:r>
              <a:rPr lang="en-US" smtClean="0">
                <a:ea typeface="ＭＳ Ｐゴシック" pitchFamily="34" charset="-128"/>
              </a:rPr>
              <a:t>Problem Solving:</a:t>
            </a:r>
          </a:p>
          <a:p>
            <a:pPr lvl="1"/>
            <a:r>
              <a:rPr lang="en-US" smtClean="0">
                <a:ea typeface="ＭＳ Ｐゴシック" pitchFamily="34" charset="-128"/>
              </a:rPr>
              <a:t>Algorithm Design</a:t>
            </a:r>
          </a:p>
        </p:txBody>
      </p:sp>
      <p:sp>
        <p:nvSpPr>
          <p:cNvPr id="12292" name="Slide Number Placeholder 5"/>
          <p:cNvSpPr>
            <a:spLocks noGrp="1"/>
          </p:cNvSpPr>
          <p:nvPr>
            <p:ph type="sldNum" sz="quarter" idx="11"/>
          </p:nvPr>
        </p:nvSpPr>
        <p:spPr bwMode="auto">
          <a:noFill/>
          <a:ln>
            <a:miter lim="800000"/>
            <a:headEnd/>
            <a:tailEnd/>
          </a:ln>
        </p:spPr>
        <p:txBody>
          <a:bodyPr/>
          <a:lstStyle/>
          <a:p>
            <a:r>
              <a:rPr lang="en-US" smtClean="0"/>
              <a:t>Page </a:t>
            </a:r>
            <a:fld id="{03502013-0249-4462-9C4A-93D77A1F5575}" type="slidenum">
              <a:rPr lang="en-US" smtClean="0"/>
              <a:pPr/>
              <a:t>3</a:t>
            </a:fld>
            <a:endParaRPr lang="en-US" smtClean="0"/>
          </a:p>
        </p:txBody>
      </p:sp>
      <p:pic>
        <p:nvPicPr>
          <p:cNvPr id="12293" name="Picture 9"/>
          <p:cNvPicPr>
            <a:picLocks noChangeAspect="1" noChangeArrowheads="1"/>
          </p:cNvPicPr>
          <p:nvPr/>
        </p:nvPicPr>
        <p:blipFill>
          <a:blip r:embed="rId2" cstate="print"/>
          <a:srcRect/>
          <a:stretch>
            <a:fillRect/>
          </a:stretch>
        </p:blipFill>
        <p:spPr bwMode="auto">
          <a:xfrm>
            <a:off x="6096000" y="4572000"/>
            <a:ext cx="2676525" cy="1825625"/>
          </a:xfrm>
          <a:prstGeom prst="rect">
            <a:avLst/>
          </a:prstGeom>
          <a:noFill/>
          <a:ln w="9525">
            <a:noFill/>
            <a:miter lim="800000"/>
            <a:headEnd/>
            <a:tailEnd/>
          </a:ln>
        </p:spPr>
      </p:pic>
      <p:sp>
        <p:nvSpPr>
          <p:cNvPr id="12294"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ea typeface="ＭＳ Ｐゴシック" pitchFamily="34" charset="-128"/>
              </a:rPr>
              <a:t>Summary: python</a:t>
            </a:r>
          </a:p>
        </p:txBody>
      </p:sp>
      <p:sp>
        <p:nvSpPr>
          <p:cNvPr id="39939" name="Content Placeholder 2"/>
          <p:cNvSpPr>
            <a:spLocks noGrp="1"/>
          </p:cNvSpPr>
          <p:nvPr>
            <p:ph idx="1"/>
          </p:nvPr>
        </p:nvSpPr>
        <p:spPr/>
        <p:txBody>
          <a:bodyPr/>
          <a:lstStyle/>
          <a:p>
            <a:r>
              <a:rPr lang="en-US" sz="2800" smtClean="0">
                <a:ea typeface="ＭＳ Ｐゴシック" pitchFamily="34" charset="-128"/>
              </a:rPr>
              <a:t>Python was designed in a way that makes it easier to learn than other programming languages such as Java, C and C++.</a:t>
            </a:r>
          </a:p>
          <a:p>
            <a:r>
              <a:rPr lang="en-US" sz="2800" smtClean="0">
                <a:ea typeface="ＭＳ Ｐゴシック" pitchFamily="34" charset="-128"/>
              </a:rPr>
              <a:t>This was done by giving it a much simpler and cleaner syntax.</a:t>
            </a:r>
          </a:p>
          <a:p>
            <a:r>
              <a:rPr lang="en-US" sz="2800" smtClean="0">
                <a:ea typeface="ＭＳ Ｐゴシック" pitchFamily="34" charset="-128"/>
              </a:rPr>
              <a:t>Set aside some time to become familiar with the programming environment that you will use for your class work.</a:t>
            </a:r>
          </a:p>
          <a:p>
            <a:r>
              <a:rPr lang="en-US" sz="2800" smtClean="0">
                <a:ea typeface="ＭＳ Ｐゴシック" pitchFamily="34" charset="-128"/>
              </a:rPr>
              <a:t>An editor is a program for entering and modifying text, such as a Python program.</a:t>
            </a:r>
          </a:p>
        </p:txBody>
      </p:sp>
      <p:sp>
        <p:nvSpPr>
          <p:cNvPr id="39940" name="Slide Number Placeholder 5"/>
          <p:cNvSpPr>
            <a:spLocks noGrp="1"/>
          </p:cNvSpPr>
          <p:nvPr>
            <p:ph type="sldNum" sz="quarter" idx="11"/>
          </p:nvPr>
        </p:nvSpPr>
        <p:spPr bwMode="auto">
          <a:noFill/>
          <a:ln>
            <a:miter lim="800000"/>
            <a:headEnd/>
            <a:tailEnd/>
          </a:ln>
        </p:spPr>
        <p:txBody>
          <a:bodyPr/>
          <a:lstStyle/>
          <a:p>
            <a:r>
              <a:rPr lang="en-US" smtClean="0"/>
              <a:t>Page </a:t>
            </a:r>
            <a:fld id="{916B8CA4-1836-4CAB-9EEF-198DC9E0754D}" type="slidenum">
              <a:rPr lang="en-US" smtClean="0"/>
              <a:pPr/>
              <a:t>30</a:t>
            </a:fld>
            <a:endParaRPr lang="en-US" smtClean="0"/>
          </a:p>
        </p:txBody>
      </p:sp>
      <p:sp>
        <p:nvSpPr>
          <p:cNvPr id="39941"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ea typeface="ＭＳ Ｐゴシック" pitchFamily="34" charset="-128"/>
              </a:rPr>
              <a:t>Summary: python</a:t>
            </a:r>
          </a:p>
        </p:txBody>
      </p:sp>
      <p:sp>
        <p:nvSpPr>
          <p:cNvPr id="40963" name="Content Placeholder 2"/>
          <p:cNvSpPr>
            <a:spLocks noGrp="1"/>
          </p:cNvSpPr>
          <p:nvPr>
            <p:ph idx="1"/>
          </p:nvPr>
        </p:nvSpPr>
        <p:spPr/>
        <p:txBody>
          <a:bodyPr/>
          <a:lstStyle/>
          <a:p>
            <a:r>
              <a:rPr lang="en-US" sz="2800" smtClean="0">
                <a:ea typeface="ＭＳ Ｐゴシック" pitchFamily="34" charset="-128"/>
              </a:rPr>
              <a:t>Python is case sensitive. You must be careful about distinguishing between upper and lowercase letters.</a:t>
            </a:r>
          </a:p>
          <a:p>
            <a:r>
              <a:rPr lang="en-US" sz="2800" smtClean="0">
                <a:ea typeface="ＭＳ Ｐゴシック" pitchFamily="34" charset="-128"/>
              </a:rPr>
              <a:t>The Python compiler translates source code into byte code instructions that can be executed by the Virtual machine.</a:t>
            </a:r>
          </a:p>
          <a:p>
            <a:r>
              <a:rPr lang="en-US" sz="2800" smtClean="0">
                <a:ea typeface="ＭＳ Ｐゴシック" pitchFamily="34" charset="-128"/>
              </a:rPr>
              <a:t>A function is called by specifying the name and its parameters.</a:t>
            </a:r>
          </a:p>
          <a:p>
            <a:r>
              <a:rPr lang="en-US" sz="2800" smtClean="0">
                <a:ea typeface="ＭＳ Ｐゴシック" pitchFamily="34" charset="-128"/>
              </a:rPr>
              <a:t>A string is a sequence of characters enclosed in quotation marks.</a:t>
            </a:r>
          </a:p>
          <a:p>
            <a:endParaRPr lang="en-US" sz="2800" smtClean="0">
              <a:ea typeface="ＭＳ Ｐゴシック" pitchFamily="34" charset="-128"/>
            </a:endParaRPr>
          </a:p>
          <a:p>
            <a:endParaRPr lang="en-US" sz="2800" smtClean="0">
              <a:ea typeface="ＭＳ Ｐゴシック" pitchFamily="34" charset="-128"/>
            </a:endParaRPr>
          </a:p>
          <a:p>
            <a:endParaRPr lang="en-US" sz="2800" smtClean="0">
              <a:ea typeface="ＭＳ Ｐゴシック" pitchFamily="34" charset="-128"/>
            </a:endParaRPr>
          </a:p>
        </p:txBody>
      </p:sp>
      <p:sp>
        <p:nvSpPr>
          <p:cNvPr id="40964" name="Slide Number Placeholder 5"/>
          <p:cNvSpPr>
            <a:spLocks noGrp="1"/>
          </p:cNvSpPr>
          <p:nvPr>
            <p:ph type="sldNum" sz="quarter" idx="11"/>
          </p:nvPr>
        </p:nvSpPr>
        <p:spPr bwMode="auto">
          <a:noFill/>
          <a:ln>
            <a:miter lim="800000"/>
            <a:headEnd/>
            <a:tailEnd/>
          </a:ln>
        </p:spPr>
        <p:txBody>
          <a:bodyPr/>
          <a:lstStyle/>
          <a:p>
            <a:r>
              <a:rPr lang="en-US" smtClean="0"/>
              <a:t>Page </a:t>
            </a:r>
            <a:fld id="{93338DE1-660A-46EE-B1A4-F88961FA8696}" type="slidenum">
              <a:rPr lang="en-US" smtClean="0"/>
              <a:pPr/>
              <a:t>31</a:t>
            </a:fld>
            <a:endParaRPr lang="en-US" smtClean="0"/>
          </a:p>
        </p:txBody>
      </p:sp>
      <p:sp>
        <p:nvSpPr>
          <p:cNvPr id="40965"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600200" y="274638"/>
            <a:ext cx="7315200" cy="715962"/>
          </a:xfrm>
        </p:spPr>
        <p:txBody>
          <a:bodyPr/>
          <a:lstStyle/>
          <a:p>
            <a:r>
              <a:rPr lang="en-US" sz="3600" smtClean="0">
                <a:ea typeface="ＭＳ Ｐゴシック" pitchFamily="34" charset="-128"/>
              </a:rPr>
              <a:t>Summary: errors and pseudocode</a:t>
            </a:r>
          </a:p>
        </p:txBody>
      </p:sp>
      <p:sp>
        <p:nvSpPr>
          <p:cNvPr id="41987" name="Content Placeholder 2"/>
          <p:cNvSpPr>
            <a:spLocks noGrp="1"/>
          </p:cNvSpPr>
          <p:nvPr>
            <p:ph idx="1"/>
          </p:nvPr>
        </p:nvSpPr>
        <p:spPr/>
        <p:txBody>
          <a:bodyPr/>
          <a:lstStyle/>
          <a:p>
            <a:r>
              <a:rPr lang="en-US" sz="2800" smtClean="0">
                <a:ea typeface="ＭＳ Ｐゴシック" pitchFamily="34" charset="-128"/>
              </a:rPr>
              <a:t>A compile-time error is a violation of the programming language rules that is detected by the compiler.</a:t>
            </a:r>
          </a:p>
          <a:p>
            <a:r>
              <a:rPr lang="en-US" sz="2800" smtClean="0">
                <a:ea typeface="ＭＳ Ｐゴシック" pitchFamily="34" charset="-128"/>
              </a:rPr>
              <a:t>A run-time error causes a program to take an action that the programmer did not intend.</a:t>
            </a:r>
          </a:p>
          <a:p>
            <a:r>
              <a:rPr lang="en-US" sz="2800" smtClean="0">
                <a:ea typeface="ＭＳ Ｐゴシック" pitchFamily="34" charset="-128"/>
              </a:rPr>
              <a:t>Pseudocode is an informal description of a sequence of steps for solving a problem.</a:t>
            </a:r>
          </a:p>
          <a:p>
            <a:r>
              <a:rPr lang="en-US" sz="2800" smtClean="0">
                <a:ea typeface="ＭＳ Ｐゴシック" pitchFamily="34" charset="-128"/>
              </a:rPr>
              <a:t>An algorithm for solving a problem is a sequence of steps that is unambiguous, executable, and terminating.</a:t>
            </a:r>
            <a:endParaRPr lang="en-US" smtClean="0">
              <a:ea typeface="ＭＳ Ｐゴシック" pitchFamily="34" charset="-128"/>
            </a:endParaRPr>
          </a:p>
        </p:txBody>
      </p:sp>
      <p:sp>
        <p:nvSpPr>
          <p:cNvPr id="41988" name="Slide Number Placeholder 5"/>
          <p:cNvSpPr>
            <a:spLocks noGrp="1"/>
          </p:cNvSpPr>
          <p:nvPr>
            <p:ph type="sldNum" sz="quarter" idx="11"/>
          </p:nvPr>
        </p:nvSpPr>
        <p:spPr bwMode="auto">
          <a:noFill/>
          <a:ln>
            <a:miter lim="800000"/>
            <a:headEnd/>
            <a:tailEnd/>
          </a:ln>
        </p:spPr>
        <p:txBody>
          <a:bodyPr/>
          <a:lstStyle/>
          <a:p>
            <a:r>
              <a:rPr lang="en-US" smtClean="0"/>
              <a:t>Page </a:t>
            </a:r>
            <a:fld id="{9670A50B-6436-42C5-B59E-AFFC0C67C4EB}" type="slidenum">
              <a:rPr lang="en-US" smtClean="0"/>
              <a:pPr/>
              <a:t>32</a:t>
            </a:fld>
            <a:endParaRPr lang="en-US" smtClean="0"/>
          </a:p>
        </p:txBody>
      </p:sp>
      <p:sp>
        <p:nvSpPr>
          <p:cNvPr id="4198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1.1 Computer Programs</a:t>
            </a:r>
          </a:p>
        </p:txBody>
      </p:sp>
      <p:sp>
        <p:nvSpPr>
          <p:cNvPr id="13315" name="Content Placeholder 2"/>
          <p:cNvSpPr>
            <a:spLocks noGrp="1"/>
          </p:cNvSpPr>
          <p:nvPr>
            <p:ph idx="1"/>
          </p:nvPr>
        </p:nvSpPr>
        <p:spPr/>
        <p:txBody>
          <a:bodyPr/>
          <a:lstStyle/>
          <a:p>
            <a:r>
              <a:rPr lang="en-US" smtClean="0">
                <a:ea typeface="ＭＳ Ｐゴシック" pitchFamily="34" charset="-128"/>
              </a:rPr>
              <a:t>A Computer Program is a sequence of instructions and decisions</a:t>
            </a:r>
          </a:p>
          <a:p>
            <a:r>
              <a:rPr lang="en-US" smtClean="0">
                <a:ea typeface="ＭＳ Ｐゴシック" pitchFamily="34" charset="-128"/>
              </a:rPr>
              <a:t>Computers execute very basic instructions in rapid succession</a:t>
            </a:r>
          </a:p>
          <a:p>
            <a:r>
              <a:rPr lang="en-US" smtClean="0">
                <a:ea typeface="ＭＳ Ｐゴシック" pitchFamily="34" charset="-128"/>
              </a:rPr>
              <a:t>Programming is the act of designing and implementing computer programs</a:t>
            </a:r>
          </a:p>
          <a:p>
            <a:pPr lvl="1">
              <a:buFont typeface="Wingdings" pitchFamily="2" charset="2"/>
              <a:buNone/>
            </a:pPr>
            <a:endParaRPr lang="en-US" smtClean="0">
              <a:ea typeface="ＭＳ Ｐゴシック" pitchFamily="34" charset="-128"/>
            </a:endParaRPr>
          </a:p>
          <a:p>
            <a:pPr>
              <a:buFont typeface="Wingdings" pitchFamily="2" charset="2"/>
              <a:buNone/>
            </a:pPr>
            <a:endParaRPr lang="en-US" sz="2800" smtClean="0">
              <a:ea typeface="ＭＳ Ｐゴシック" pitchFamily="34" charset="-128"/>
            </a:endParaRPr>
          </a:p>
          <a:p>
            <a:pPr>
              <a:buFont typeface="Wingdings" pitchFamily="2" charset="2"/>
              <a:buNone/>
            </a:pPr>
            <a:endParaRPr lang="en-US" sz="2800" smtClean="0">
              <a:ea typeface="ＭＳ Ｐゴシック" pitchFamily="34" charset="-128"/>
            </a:endParaRPr>
          </a:p>
        </p:txBody>
      </p:sp>
      <p:sp>
        <p:nvSpPr>
          <p:cNvPr id="13316" name="Slide Number Placeholder 5"/>
          <p:cNvSpPr>
            <a:spLocks noGrp="1"/>
          </p:cNvSpPr>
          <p:nvPr>
            <p:ph type="sldNum" sz="quarter" idx="11"/>
          </p:nvPr>
        </p:nvSpPr>
        <p:spPr bwMode="auto">
          <a:noFill/>
          <a:ln>
            <a:miter lim="800000"/>
            <a:headEnd/>
            <a:tailEnd/>
          </a:ln>
        </p:spPr>
        <p:txBody>
          <a:bodyPr/>
          <a:lstStyle/>
          <a:p>
            <a:r>
              <a:rPr lang="en-US" smtClean="0"/>
              <a:t>Page </a:t>
            </a:r>
            <a:fld id="{ED2FD03F-D027-4A24-BF17-B0DBB3D65726}" type="slidenum">
              <a:rPr lang="en-US" smtClean="0"/>
              <a:pPr/>
              <a:t>4</a:t>
            </a:fld>
            <a:endParaRPr lang="en-US" smtClean="0"/>
          </a:p>
        </p:txBody>
      </p:sp>
      <p:sp>
        <p:nvSpPr>
          <p:cNvPr id="13317"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smtClean="0">
                <a:ea typeface="ＭＳ Ｐゴシック" pitchFamily="34" charset="-128"/>
              </a:rPr>
              <a:t>1.2  The Anatomy of a Computer</a:t>
            </a:r>
          </a:p>
        </p:txBody>
      </p:sp>
      <p:sp>
        <p:nvSpPr>
          <p:cNvPr id="14339" name="Content Placeholder 7"/>
          <p:cNvSpPr>
            <a:spLocks noGrp="1"/>
          </p:cNvSpPr>
          <p:nvPr>
            <p:ph idx="1"/>
          </p:nvPr>
        </p:nvSpPr>
        <p:spPr>
          <a:xfrm>
            <a:off x="304800" y="1066800"/>
            <a:ext cx="6400800" cy="5105400"/>
          </a:xfrm>
        </p:spPr>
        <p:txBody>
          <a:bodyPr/>
          <a:lstStyle/>
          <a:p>
            <a:r>
              <a:rPr lang="en-US" sz="2800" smtClean="0">
                <a:ea typeface="ＭＳ Ｐゴシック" pitchFamily="34" charset="-128"/>
              </a:rPr>
              <a:t>The central processing unit (CPU) performs program control (e.g. fetching data) and data processing (e.g. performing calculations)</a:t>
            </a:r>
          </a:p>
          <a:p>
            <a:r>
              <a:rPr lang="en-US" sz="2800" smtClean="0">
                <a:ea typeface="ＭＳ Ｐゴシック" pitchFamily="34" charset="-128"/>
              </a:rPr>
              <a:t>Storage devices include memory (RAM) and secondary storage</a:t>
            </a:r>
          </a:p>
          <a:p>
            <a:pPr lvl="1"/>
            <a:r>
              <a:rPr lang="en-US" sz="2400" smtClean="0">
                <a:ea typeface="ＭＳ Ｐゴシック" pitchFamily="34" charset="-128"/>
              </a:rPr>
              <a:t>Hard disk</a:t>
            </a:r>
          </a:p>
          <a:p>
            <a:pPr lvl="1"/>
            <a:r>
              <a:rPr lang="en-US" sz="2400" smtClean="0">
                <a:ea typeface="ＭＳ Ｐゴシック" pitchFamily="34" charset="-128"/>
              </a:rPr>
              <a:t>Flash drives</a:t>
            </a:r>
          </a:p>
          <a:p>
            <a:pPr lvl="1"/>
            <a:r>
              <a:rPr lang="en-US" sz="2400" smtClean="0">
                <a:ea typeface="ＭＳ Ｐゴシック" pitchFamily="34" charset="-128"/>
              </a:rPr>
              <a:t>CD/DVD drives</a:t>
            </a:r>
          </a:p>
          <a:p>
            <a:r>
              <a:rPr lang="en-US" sz="2800" smtClean="0">
                <a:ea typeface="ＭＳ Ｐゴシック" pitchFamily="34" charset="-128"/>
              </a:rPr>
              <a:t>Input/output devices allow the user to interact with the computer</a:t>
            </a:r>
          </a:p>
          <a:p>
            <a:pPr lvl="1"/>
            <a:r>
              <a:rPr lang="en-US" sz="2400" smtClean="0">
                <a:ea typeface="ＭＳ Ｐゴシック" pitchFamily="34" charset="-128"/>
              </a:rPr>
              <a:t>Mouse, keyboard, printer, screen…</a:t>
            </a:r>
          </a:p>
        </p:txBody>
      </p:sp>
      <p:sp>
        <p:nvSpPr>
          <p:cNvPr id="14340" name="Slide Number Placeholder 5"/>
          <p:cNvSpPr>
            <a:spLocks noGrp="1"/>
          </p:cNvSpPr>
          <p:nvPr>
            <p:ph type="sldNum" sz="quarter" idx="11"/>
          </p:nvPr>
        </p:nvSpPr>
        <p:spPr bwMode="auto">
          <a:noFill/>
          <a:ln>
            <a:miter lim="800000"/>
            <a:headEnd/>
            <a:tailEnd/>
          </a:ln>
        </p:spPr>
        <p:txBody>
          <a:bodyPr/>
          <a:lstStyle/>
          <a:p>
            <a:r>
              <a:rPr lang="en-US" smtClean="0"/>
              <a:t>Page </a:t>
            </a:r>
            <a:fld id="{70C78A68-D2F4-4C93-899B-5D50AC839085}" type="slidenum">
              <a:rPr lang="en-US" smtClean="0"/>
              <a:pPr/>
              <a:t>5</a:t>
            </a:fld>
            <a:endParaRPr lang="en-US" smtClean="0"/>
          </a:p>
        </p:txBody>
      </p:sp>
      <p:pic>
        <p:nvPicPr>
          <p:cNvPr id="14341" name="Picture 10"/>
          <p:cNvPicPr>
            <a:picLocks noChangeAspect="1" noChangeArrowheads="1"/>
          </p:cNvPicPr>
          <p:nvPr/>
        </p:nvPicPr>
        <p:blipFill>
          <a:blip r:embed="rId2" cstate="print"/>
          <a:srcRect/>
          <a:stretch>
            <a:fillRect/>
          </a:stretch>
        </p:blipFill>
        <p:spPr bwMode="auto">
          <a:xfrm>
            <a:off x="6464300" y="3733800"/>
            <a:ext cx="2286000" cy="1403350"/>
          </a:xfrm>
          <a:prstGeom prst="rect">
            <a:avLst/>
          </a:prstGeom>
          <a:noFill/>
          <a:ln w="9525">
            <a:noFill/>
            <a:miter lim="800000"/>
            <a:headEnd/>
            <a:tailEnd/>
          </a:ln>
        </p:spPr>
      </p:pic>
      <p:sp>
        <p:nvSpPr>
          <p:cNvPr id="14342"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14343" name="Picture 1" descr="bjol_01_01.tif"/>
          <p:cNvPicPr>
            <a:picLocks noChangeAspect="1"/>
          </p:cNvPicPr>
          <p:nvPr/>
        </p:nvPicPr>
        <p:blipFill>
          <a:blip r:embed="rId3" cstate="print"/>
          <a:srcRect r="7730"/>
          <a:stretch>
            <a:fillRect/>
          </a:stretch>
        </p:blipFill>
        <p:spPr bwMode="auto">
          <a:xfrm>
            <a:off x="7029450" y="1143000"/>
            <a:ext cx="172085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pitchFamily="34" charset="-128"/>
              </a:rPr>
              <a:t>Schematic design of a PC</a:t>
            </a:r>
          </a:p>
        </p:txBody>
      </p:sp>
      <p:sp>
        <p:nvSpPr>
          <p:cNvPr id="15363" name="Slide Number Placeholder 5"/>
          <p:cNvSpPr>
            <a:spLocks noGrp="1"/>
          </p:cNvSpPr>
          <p:nvPr>
            <p:ph type="sldNum" sz="quarter" idx="11"/>
          </p:nvPr>
        </p:nvSpPr>
        <p:spPr bwMode="auto">
          <a:noFill/>
          <a:ln>
            <a:miter lim="800000"/>
            <a:headEnd/>
            <a:tailEnd/>
          </a:ln>
        </p:spPr>
        <p:txBody>
          <a:bodyPr/>
          <a:lstStyle/>
          <a:p>
            <a:r>
              <a:rPr lang="en-US" smtClean="0"/>
              <a:t>Page </a:t>
            </a:r>
            <a:fld id="{32441970-73D9-4952-AFE2-783AC82715EC}" type="slidenum">
              <a:rPr lang="en-US" smtClean="0"/>
              <a:pPr/>
              <a:t>6</a:t>
            </a:fld>
            <a:endParaRPr lang="en-US" smtClean="0"/>
          </a:p>
        </p:txBody>
      </p:sp>
      <p:sp>
        <p:nvSpPr>
          <p:cNvPr id="15364"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15365" name="Picture 6" descr="U:\PC\publisher\2013 wiley slides\Ch 1-4\Chapter  1\Media\Illustrations\py_01_03_300dpi.jpg"/>
          <p:cNvPicPr>
            <a:picLocks noChangeAspect="1" noChangeArrowheads="1"/>
          </p:cNvPicPr>
          <p:nvPr/>
        </p:nvPicPr>
        <p:blipFill>
          <a:blip r:embed="rId2" cstate="print"/>
          <a:srcRect/>
          <a:stretch>
            <a:fillRect/>
          </a:stretch>
        </p:blipFill>
        <p:spPr bwMode="auto">
          <a:xfrm>
            <a:off x="304800" y="1392238"/>
            <a:ext cx="8458200" cy="491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8"/>
          <p:cNvSpPr>
            <a:spLocks noGrp="1"/>
          </p:cNvSpPr>
          <p:nvPr>
            <p:ph type="title"/>
          </p:nvPr>
        </p:nvSpPr>
        <p:spPr/>
        <p:txBody>
          <a:bodyPr/>
          <a:lstStyle/>
          <a:p>
            <a:r>
              <a:rPr lang="en-US" smtClean="0">
                <a:ea typeface="ＭＳ Ｐゴシック" pitchFamily="34" charset="-128"/>
              </a:rPr>
              <a:t>When you</a:t>
            </a:r>
            <a:r>
              <a:rPr lang="ja-JP" altLang="en-US" smtClean="0">
                <a:ea typeface="ＭＳ Ｐゴシック" pitchFamily="34" charset="-128"/>
              </a:rPr>
              <a:t>‘</a:t>
            </a:r>
            <a:r>
              <a:rPr lang="en-US" altLang="ja-JP" smtClean="0">
                <a:ea typeface="ＭＳ Ｐゴシック" pitchFamily="34" charset="-128"/>
              </a:rPr>
              <a:t>run</a:t>
            </a:r>
            <a:r>
              <a:rPr lang="ja-JP" altLang="en-US" smtClean="0">
                <a:ea typeface="ＭＳ Ｐゴシック" pitchFamily="34" charset="-128"/>
              </a:rPr>
              <a:t>’</a:t>
            </a:r>
            <a:r>
              <a:rPr lang="en-US" altLang="ja-JP" smtClean="0">
                <a:ea typeface="ＭＳ Ｐゴシック" pitchFamily="34" charset="-128"/>
              </a:rPr>
              <a:t> a program</a:t>
            </a:r>
            <a:endParaRPr lang="en-US" smtClean="0">
              <a:ea typeface="ＭＳ Ｐゴシック" pitchFamily="34" charset="-128"/>
            </a:endParaRPr>
          </a:p>
        </p:txBody>
      </p:sp>
      <p:sp>
        <p:nvSpPr>
          <p:cNvPr id="16387" name="Content Placeholder 9"/>
          <p:cNvSpPr>
            <a:spLocks noGrp="1"/>
          </p:cNvSpPr>
          <p:nvPr>
            <p:ph idx="1"/>
          </p:nvPr>
        </p:nvSpPr>
        <p:spPr>
          <a:xfrm>
            <a:off x="228600" y="1066800"/>
            <a:ext cx="8686800" cy="5105400"/>
          </a:xfrm>
        </p:spPr>
        <p:txBody>
          <a:bodyPr/>
          <a:lstStyle/>
          <a:p>
            <a:r>
              <a:rPr lang="en-US" sz="2800" smtClean="0">
                <a:ea typeface="ＭＳ Ｐゴシック" pitchFamily="34" charset="-128"/>
              </a:rPr>
              <a:t>Program instructions and data (such as text, numbers, audio, or video) are stored on the hard disk, on a compact disk (or DVD), or elsewhere on the network. </a:t>
            </a:r>
          </a:p>
          <a:p>
            <a:r>
              <a:rPr lang="en-US" sz="2800" smtClean="0">
                <a:ea typeface="ＭＳ Ｐゴシック" pitchFamily="34" charset="-128"/>
              </a:rPr>
              <a:t>When a program is started, it is brought into memory, where the CPU can read it. </a:t>
            </a:r>
          </a:p>
          <a:p>
            <a:r>
              <a:rPr lang="en-US" sz="2800" smtClean="0">
                <a:ea typeface="ＭＳ Ｐゴシック" pitchFamily="34" charset="-128"/>
              </a:rPr>
              <a:t>The CPU runs the program one instruction at a time.  The program may react to user input.</a:t>
            </a:r>
            <a:endParaRPr lang="en-US" smtClean="0">
              <a:ea typeface="ＭＳ Ｐゴシック" pitchFamily="34" charset="-128"/>
            </a:endParaRPr>
          </a:p>
          <a:p>
            <a:r>
              <a:rPr lang="en-US" sz="2800" smtClean="0">
                <a:ea typeface="ＭＳ Ｐゴシック" pitchFamily="34" charset="-128"/>
              </a:rPr>
              <a:t>As directed by these instructions and the user, the CPU reads data, modifies it, and writes it back to memory, the screen, or secondary storage.</a:t>
            </a:r>
          </a:p>
        </p:txBody>
      </p:sp>
      <p:sp>
        <p:nvSpPr>
          <p:cNvPr id="16388" name="Slide Number Placeholder 11"/>
          <p:cNvSpPr>
            <a:spLocks noGrp="1"/>
          </p:cNvSpPr>
          <p:nvPr>
            <p:ph type="sldNum" sz="quarter" idx="11"/>
          </p:nvPr>
        </p:nvSpPr>
        <p:spPr bwMode="auto">
          <a:noFill/>
          <a:ln>
            <a:miter lim="800000"/>
            <a:headEnd/>
            <a:tailEnd/>
          </a:ln>
        </p:spPr>
        <p:txBody>
          <a:bodyPr/>
          <a:lstStyle/>
          <a:p>
            <a:r>
              <a:rPr lang="en-US" smtClean="0"/>
              <a:t>Page </a:t>
            </a:r>
            <a:fld id="{0BD6B3C8-AC97-42B3-9DA2-DB91A03B6FF0}" type="slidenum">
              <a:rPr lang="en-US" smtClean="0"/>
              <a:pPr/>
              <a:t>7</a:t>
            </a:fld>
            <a:endParaRPr lang="en-US" smtClean="0"/>
          </a:p>
        </p:txBody>
      </p:sp>
      <p:sp>
        <p:nvSpPr>
          <p:cNvPr id="16389"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8"/>
          <p:cNvSpPr>
            <a:spLocks noGrp="1"/>
          </p:cNvSpPr>
          <p:nvPr>
            <p:ph type="title"/>
          </p:nvPr>
        </p:nvSpPr>
        <p:spPr>
          <a:xfrm>
            <a:off x="1524000" y="274638"/>
            <a:ext cx="7315200" cy="715962"/>
          </a:xfrm>
        </p:spPr>
        <p:txBody>
          <a:bodyPr/>
          <a:lstStyle/>
          <a:p>
            <a:r>
              <a:rPr lang="en-US" sz="3600" smtClean="0">
                <a:ea typeface="ＭＳ Ｐゴシック" pitchFamily="34" charset="-128"/>
              </a:rPr>
              <a:t>1.3  The Python Language</a:t>
            </a:r>
          </a:p>
        </p:txBody>
      </p:sp>
      <p:sp>
        <p:nvSpPr>
          <p:cNvPr id="17411" name="Content Placeholder 9"/>
          <p:cNvSpPr>
            <a:spLocks noGrp="1"/>
          </p:cNvSpPr>
          <p:nvPr>
            <p:ph idx="1"/>
          </p:nvPr>
        </p:nvSpPr>
        <p:spPr>
          <a:xfrm>
            <a:off x="304800" y="1219200"/>
            <a:ext cx="6934200" cy="5029200"/>
          </a:xfrm>
        </p:spPr>
        <p:txBody>
          <a:bodyPr/>
          <a:lstStyle/>
          <a:p>
            <a:r>
              <a:rPr lang="en-US" sz="2800" smtClean="0">
                <a:ea typeface="ＭＳ Ｐゴシック" pitchFamily="34" charset="-128"/>
              </a:rPr>
              <a:t>In the early 1990’s, Guido van Rossum designed what would become the Python programming language </a:t>
            </a:r>
          </a:p>
          <a:p>
            <a:r>
              <a:rPr lang="en-US" sz="2800" smtClean="0">
                <a:ea typeface="ＭＳ Ｐゴシック" pitchFamily="34" charset="-128"/>
              </a:rPr>
              <a:t>Van Rossum was dissatisfied with the languages available</a:t>
            </a:r>
          </a:p>
          <a:p>
            <a:pPr lvl="1"/>
            <a:r>
              <a:rPr lang="en-US" sz="2000" smtClean="0">
                <a:ea typeface="ＭＳ Ｐゴシック" pitchFamily="34" charset="-128"/>
              </a:rPr>
              <a:t>They were optimized to write large programs that </a:t>
            </a:r>
            <a:r>
              <a:rPr lang="en-US" sz="2000" i="1" smtClean="0">
                <a:ea typeface="ＭＳ Ｐゴシック" pitchFamily="34" charset="-128"/>
              </a:rPr>
              <a:t>executed</a:t>
            </a:r>
            <a:r>
              <a:rPr lang="en-US" sz="2000" smtClean="0">
                <a:ea typeface="ＭＳ Ｐゴシック" pitchFamily="34" charset="-128"/>
              </a:rPr>
              <a:t> quickly</a:t>
            </a:r>
          </a:p>
          <a:p>
            <a:r>
              <a:rPr lang="en-US" sz="2800" smtClean="0">
                <a:ea typeface="ＭＳ Ｐゴシック" pitchFamily="34" charset="-128"/>
              </a:rPr>
              <a:t>He needed a language that could not only be used to </a:t>
            </a:r>
            <a:r>
              <a:rPr lang="en-US" sz="2800" i="1" smtClean="0">
                <a:ea typeface="ＭＳ Ｐゴシック" pitchFamily="34" charset="-128"/>
              </a:rPr>
              <a:t>create</a:t>
            </a:r>
            <a:r>
              <a:rPr lang="en-US" sz="2800" smtClean="0">
                <a:ea typeface="ＭＳ Ｐゴシック" pitchFamily="34" charset="-128"/>
              </a:rPr>
              <a:t> programs quickly but also make them </a:t>
            </a:r>
            <a:r>
              <a:rPr lang="en-US" sz="2800" i="1" smtClean="0">
                <a:ea typeface="ＭＳ Ｐゴシック" pitchFamily="34" charset="-128"/>
              </a:rPr>
              <a:t>easy to modify</a:t>
            </a:r>
          </a:p>
          <a:p>
            <a:pPr lvl="1"/>
            <a:r>
              <a:rPr lang="en-US" sz="2000" smtClean="0">
                <a:ea typeface="ＭＳ Ｐゴシック" pitchFamily="34" charset="-128"/>
              </a:rPr>
              <a:t>It was designed to have a much simpler and cleaner syntax than other popular languages such as Java, C and C++  (making it easier to learn)</a:t>
            </a:r>
          </a:p>
        </p:txBody>
      </p:sp>
      <p:sp>
        <p:nvSpPr>
          <p:cNvPr id="17412" name="Slide Number Placeholder 11"/>
          <p:cNvSpPr>
            <a:spLocks noGrp="1"/>
          </p:cNvSpPr>
          <p:nvPr>
            <p:ph type="sldNum" sz="quarter" idx="11"/>
          </p:nvPr>
        </p:nvSpPr>
        <p:spPr bwMode="auto">
          <a:noFill/>
          <a:ln>
            <a:miter lim="800000"/>
            <a:headEnd/>
            <a:tailEnd/>
          </a:ln>
        </p:spPr>
        <p:txBody>
          <a:bodyPr/>
          <a:lstStyle/>
          <a:p>
            <a:r>
              <a:rPr lang="en-US" smtClean="0"/>
              <a:t>Page </a:t>
            </a:r>
            <a:fld id="{6D0CEDCF-A1D7-43B6-B775-5F1CAF53978E}" type="slidenum">
              <a:rPr lang="en-US" smtClean="0"/>
              <a:pPr/>
              <a:t>8</a:t>
            </a:fld>
            <a:endParaRPr lang="en-US" smtClean="0"/>
          </a:p>
        </p:txBody>
      </p:sp>
      <p:sp>
        <p:nvSpPr>
          <p:cNvPr id="17413"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pic>
        <p:nvPicPr>
          <p:cNvPr id="17414" name="Picture 8" descr="U:\PC\publisher\2013 wiley slides\Ch 1-4\Chapter  1\Media\Photos\py_01_un03_300dpi.jpg"/>
          <p:cNvPicPr>
            <a:picLocks noChangeAspect="1" noChangeArrowheads="1"/>
          </p:cNvPicPr>
          <p:nvPr/>
        </p:nvPicPr>
        <p:blipFill>
          <a:blip r:embed="rId2" cstate="print"/>
          <a:srcRect l="23605" r="31737" b="4501"/>
          <a:stretch>
            <a:fillRect/>
          </a:stretch>
        </p:blipFill>
        <p:spPr bwMode="auto">
          <a:xfrm>
            <a:off x="7354888" y="1295400"/>
            <a:ext cx="1397000" cy="2065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0" y="274638"/>
            <a:ext cx="7467600" cy="715962"/>
          </a:xfrm>
        </p:spPr>
        <p:txBody>
          <a:bodyPr/>
          <a:lstStyle/>
          <a:p>
            <a:r>
              <a:rPr lang="en-US" sz="3600" smtClean="0">
                <a:ea typeface="ＭＳ Ｐゴシック" pitchFamily="34" charset="-128"/>
              </a:rPr>
              <a:t>1.4 Programming Environment</a:t>
            </a:r>
          </a:p>
        </p:txBody>
      </p:sp>
      <p:sp>
        <p:nvSpPr>
          <p:cNvPr id="18435" name="Content Placeholder 2"/>
          <p:cNvSpPr>
            <a:spLocks noGrp="1"/>
          </p:cNvSpPr>
          <p:nvPr>
            <p:ph idx="1"/>
          </p:nvPr>
        </p:nvSpPr>
        <p:spPr>
          <a:xfrm>
            <a:off x="381000" y="1143000"/>
            <a:ext cx="8458200" cy="5029200"/>
          </a:xfrm>
        </p:spPr>
        <p:txBody>
          <a:bodyPr/>
          <a:lstStyle/>
          <a:p>
            <a:pPr>
              <a:spcBef>
                <a:spcPts val="200"/>
              </a:spcBef>
            </a:pPr>
            <a:r>
              <a:rPr lang="en-US" smtClean="0">
                <a:ea typeface="ＭＳ Ｐゴシック" pitchFamily="34" charset="-128"/>
              </a:rPr>
              <a:t>There are two ways of creating a computer program</a:t>
            </a:r>
          </a:p>
          <a:p>
            <a:pPr lvl="1">
              <a:spcBef>
                <a:spcPts val="200"/>
              </a:spcBef>
            </a:pPr>
            <a:r>
              <a:rPr lang="en-US" smtClean="0">
                <a:ea typeface="ＭＳ Ｐゴシック" pitchFamily="34" charset="-128"/>
              </a:rPr>
              <a:t>Using an Integrated Development Environment (IDE)</a:t>
            </a:r>
          </a:p>
          <a:p>
            <a:pPr lvl="1">
              <a:spcBef>
                <a:spcPts val="200"/>
              </a:spcBef>
            </a:pPr>
            <a:r>
              <a:rPr lang="en-US" smtClean="0">
                <a:ea typeface="ＭＳ Ｐゴシック" pitchFamily="34" charset="-128"/>
              </a:rPr>
              <a:t>Using a text editor (such as WordPad)</a:t>
            </a:r>
          </a:p>
          <a:p>
            <a:pPr>
              <a:spcBef>
                <a:spcPts val="200"/>
              </a:spcBef>
            </a:pPr>
            <a:r>
              <a:rPr lang="en-US" smtClean="0">
                <a:ea typeface="ＭＳ Ｐゴシック" pitchFamily="34" charset="-128"/>
              </a:rPr>
              <a:t>Your instructor will suggest one to start with </a:t>
            </a:r>
          </a:p>
        </p:txBody>
      </p:sp>
      <p:sp>
        <p:nvSpPr>
          <p:cNvPr id="18436" name="Slide Number Placeholder 5"/>
          <p:cNvSpPr>
            <a:spLocks noGrp="1"/>
          </p:cNvSpPr>
          <p:nvPr>
            <p:ph type="sldNum" sz="quarter" idx="11"/>
          </p:nvPr>
        </p:nvSpPr>
        <p:spPr bwMode="auto">
          <a:noFill/>
          <a:ln>
            <a:miter lim="800000"/>
            <a:headEnd/>
            <a:tailEnd/>
          </a:ln>
        </p:spPr>
        <p:txBody>
          <a:bodyPr/>
          <a:lstStyle/>
          <a:p>
            <a:r>
              <a:rPr lang="en-US" smtClean="0"/>
              <a:t>Page </a:t>
            </a:r>
            <a:fld id="{EC983704-1142-4D5B-9D6F-1BF41B8583D2}" type="slidenum">
              <a:rPr lang="en-US" smtClean="0"/>
              <a:pPr/>
              <a:t>9</a:t>
            </a:fld>
            <a:endParaRPr lang="en-US" smtClean="0"/>
          </a:p>
        </p:txBody>
      </p:sp>
      <p:sp>
        <p:nvSpPr>
          <p:cNvPr id="18437" name="Footer Placeholder 4"/>
          <p:cNvSpPr>
            <a:spLocks noGrp="1"/>
          </p:cNvSpPr>
          <p:nvPr>
            <p:ph type="ftr" sz="quarter" idx="10"/>
          </p:nvPr>
        </p:nvSpPr>
        <p:spPr>
          <a:noFill/>
        </p:spPr>
        <p:txBody>
          <a:bodyPr/>
          <a:lstStyle/>
          <a:p>
            <a:endParaRPr lang="en-US" i="1" smtClean="0"/>
          </a:p>
          <a:p>
            <a:r>
              <a:rPr lang="en-US" i="1" smtClean="0"/>
              <a:t>Copyright © </a:t>
            </a:r>
            <a:r>
              <a:rPr lang="en-US" smtClean="0"/>
              <a:t>2013 </a:t>
            </a:r>
            <a:r>
              <a:rPr lang="en-US" i="1" smtClean="0"/>
              <a:t>by John Wiley &amp; Sons.  All rights reserved.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5316</TotalTime>
  <Words>2240</Words>
  <Application>Microsoft Office PowerPoint</Application>
  <PresentationFormat>On-screen Show (4:3)</PresentationFormat>
  <Paragraphs>312</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ＭＳ Ｐゴシック</vt:lpstr>
      <vt:lpstr>Wingdings</vt:lpstr>
      <vt:lpstr>Calibri</vt:lpstr>
      <vt:lpstr>Arial Unicode MS</vt:lpstr>
      <vt:lpstr>Consolas</vt:lpstr>
      <vt:lpstr>Courier</vt:lpstr>
      <vt:lpstr>Times New Roman</vt:lpstr>
      <vt:lpstr>Comic Sans MS</vt:lpstr>
      <vt:lpstr>StempelGaramond-Roman</vt:lpstr>
      <vt:lpstr>Default Design</vt:lpstr>
      <vt:lpstr>Slide 1</vt:lpstr>
      <vt:lpstr>Chapter Goals</vt:lpstr>
      <vt:lpstr>Contents</vt:lpstr>
      <vt:lpstr>1.1 Computer Programs</vt:lpstr>
      <vt:lpstr>1.2  The Anatomy of a Computer</vt:lpstr>
      <vt:lpstr>Schematic design of a PC</vt:lpstr>
      <vt:lpstr>When you‘run’ a program</vt:lpstr>
      <vt:lpstr>1.3  The Python Language</vt:lpstr>
      <vt:lpstr>1.4 Programming Environment</vt:lpstr>
      <vt:lpstr>IDE components</vt:lpstr>
      <vt:lpstr>An example IDE</vt:lpstr>
      <vt:lpstr>Your first program</vt:lpstr>
      <vt:lpstr>Text editor programming</vt:lpstr>
      <vt:lpstr>Organize your work</vt:lpstr>
      <vt:lpstr>Python interactive mode</vt:lpstr>
      <vt:lpstr>Source code to running program</vt:lpstr>
      <vt:lpstr>1.5 Analyzing Your First Program</vt:lpstr>
      <vt:lpstr>Syntax 1.1: Python Programs</vt:lpstr>
      <vt:lpstr>Syntax 1.1: Python Functions</vt:lpstr>
      <vt:lpstr>1.6 Errors</vt:lpstr>
      <vt:lpstr>Syntax errors</vt:lpstr>
      <vt:lpstr>Logic errors</vt:lpstr>
      <vt:lpstr>1.7 Problem Solving: Algorithm Design</vt:lpstr>
      <vt:lpstr>Text problem to algorithm</vt:lpstr>
      <vt:lpstr>Text problem to algorithm steps</vt:lpstr>
      <vt:lpstr>Text problem to pseudocode</vt:lpstr>
      <vt:lpstr>Algorithm defined</vt:lpstr>
      <vt:lpstr>Steps:  algorithm to pseudocode</vt:lpstr>
      <vt:lpstr>Summary: computer basics</vt:lpstr>
      <vt:lpstr>Summary: python</vt:lpstr>
      <vt:lpstr>Summary: python</vt:lpstr>
      <vt:lpstr>Summary: errors and pseudocode</vt:lpstr>
    </vt:vector>
  </TitlesOfParts>
  <Company>Technetrain.com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Chapter01_Introduction</dc:title>
  <dc:subject>Java for Everyone 2e</dc:subject>
  <dc:creator>Donald W. Smith</dc:creator>
  <dc:description>Based on v2</dc:description>
  <cp:lastModifiedBy>ahmedr</cp:lastModifiedBy>
  <cp:revision>319</cp:revision>
  <dcterms:created xsi:type="dcterms:W3CDTF">2007-02-01T21:32:19Z</dcterms:created>
  <dcterms:modified xsi:type="dcterms:W3CDTF">2013-08-30T15:07:06Z</dcterms:modified>
  <cp:contentStatus>Final Draft</cp:contentStatus>
</cp:coreProperties>
</file>