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365" r:id="rId2"/>
    <p:sldId id="366" r:id="rId3"/>
    <p:sldId id="459" r:id="rId4"/>
    <p:sldId id="367" r:id="rId5"/>
    <p:sldId id="368" r:id="rId6"/>
    <p:sldId id="371" r:id="rId7"/>
    <p:sldId id="503" r:id="rId8"/>
    <p:sldId id="504" r:id="rId9"/>
    <p:sldId id="460" r:id="rId10"/>
    <p:sldId id="369" r:id="rId11"/>
    <p:sldId id="458" r:id="rId12"/>
    <p:sldId id="373" r:id="rId13"/>
    <p:sldId id="374" r:id="rId14"/>
    <p:sldId id="375" r:id="rId15"/>
    <p:sldId id="376" r:id="rId16"/>
    <p:sldId id="377" r:id="rId17"/>
    <p:sldId id="505" r:id="rId18"/>
    <p:sldId id="427" r:id="rId19"/>
    <p:sldId id="461" r:id="rId20"/>
    <p:sldId id="429" r:id="rId21"/>
    <p:sldId id="428" r:id="rId22"/>
    <p:sldId id="430" r:id="rId23"/>
    <p:sldId id="431" r:id="rId24"/>
    <p:sldId id="380" r:id="rId25"/>
    <p:sldId id="432" r:id="rId26"/>
    <p:sldId id="462" r:id="rId27"/>
    <p:sldId id="437" r:id="rId28"/>
    <p:sldId id="519" r:id="rId29"/>
    <p:sldId id="438" r:id="rId30"/>
    <p:sldId id="440" r:id="rId31"/>
    <p:sldId id="463" r:id="rId32"/>
    <p:sldId id="441" r:id="rId33"/>
    <p:sldId id="442" r:id="rId34"/>
    <p:sldId id="464" r:id="rId35"/>
    <p:sldId id="465" r:id="rId36"/>
    <p:sldId id="443" r:id="rId37"/>
    <p:sldId id="466" r:id="rId38"/>
    <p:sldId id="467" r:id="rId39"/>
    <p:sldId id="468" r:id="rId40"/>
    <p:sldId id="444" r:id="rId41"/>
    <p:sldId id="439" r:id="rId42"/>
    <p:sldId id="469" r:id="rId43"/>
    <p:sldId id="470" r:id="rId44"/>
    <p:sldId id="471" r:id="rId45"/>
    <p:sldId id="472" r:id="rId46"/>
    <p:sldId id="473" r:id="rId47"/>
    <p:sldId id="482" r:id="rId48"/>
    <p:sldId id="474" r:id="rId49"/>
    <p:sldId id="518" r:id="rId50"/>
    <p:sldId id="484" r:id="rId51"/>
    <p:sldId id="510" r:id="rId52"/>
    <p:sldId id="506" r:id="rId53"/>
    <p:sldId id="507" r:id="rId54"/>
    <p:sldId id="508" r:id="rId55"/>
    <p:sldId id="511" r:id="rId56"/>
    <p:sldId id="512" r:id="rId57"/>
    <p:sldId id="476" r:id="rId58"/>
    <p:sldId id="475" r:id="rId59"/>
    <p:sldId id="401" r:id="rId60"/>
    <p:sldId id="513" r:id="rId61"/>
    <p:sldId id="404" r:id="rId62"/>
    <p:sldId id="405" r:id="rId63"/>
    <p:sldId id="514" r:id="rId64"/>
    <p:sldId id="487" r:id="rId65"/>
    <p:sldId id="488" r:id="rId66"/>
    <p:sldId id="515" r:id="rId67"/>
    <p:sldId id="517" r:id="rId68"/>
    <p:sldId id="516" r:id="rId69"/>
    <p:sldId id="490" r:id="rId70"/>
    <p:sldId id="491" r:id="rId71"/>
    <p:sldId id="501" r:id="rId72"/>
    <p:sldId id="494" r:id="rId73"/>
    <p:sldId id="497" r:id="rId74"/>
    <p:sldId id="498" r:id="rId75"/>
    <p:sldId id="499" r:id="rId76"/>
    <p:sldId id="496" r:id="rId77"/>
    <p:sldId id="486" r:id="rId78"/>
    <p:sldId id="419" r:id="rId79"/>
    <p:sldId id="457" r:id="rId80"/>
    <p:sldId id="520" r:id="rId81"/>
    <p:sldId id="421" r:id="rId82"/>
    <p:sldId id="521" r:id="rId83"/>
    <p:sldId id="502" r:id="rId84"/>
  </p:sldIdLst>
  <p:sldSz cx="9144000" cy="6858000" type="screen4x3"/>
  <p:notesSz cx="7023100" cy="9309100"/>
  <p:defaultTex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333333"/>
    <a:srgbClr val="9933FF"/>
    <a:srgbClr val="9966FF"/>
    <a:srgbClr val="3853A8"/>
    <a:srgbClr val="FF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864" y="-72"/>
      </p:cViewPr>
      <p:guideLst>
        <p:guide orient="horz" pos="2160"/>
        <p:guide pos="2880"/>
      </p:guideLst>
    </p:cSldViewPr>
  </p:slideViewPr>
  <p:outlineViewPr>
    <p:cViewPr>
      <p:scale>
        <a:sx n="33" d="100"/>
        <a:sy n="33" d="100"/>
      </p:scale>
      <p:origin x="0" y="8368"/>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3324" tIns="46662" rIns="93324" bIns="46662" rtlCol="0"/>
          <a:lstStyle>
            <a:lvl1pPr algn="l">
              <a:defRPr sz="1200">
                <a:latin typeface="Arial" pitchFamily="34" charset="0"/>
              </a:defRPr>
            </a:lvl1pPr>
          </a:lstStyle>
          <a:p>
            <a:pPr>
              <a:defRPr/>
            </a:pPr>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3324" tIns="46662" rIns="93324" bIns="46662" rtlCol="0"/>
          <a:lstStyle>
            <a:lvl1pPr algn="r">
              <a:defRPr sz="1200">
                <a:latin typeface="Arial" pitchFamily="34" charset="0"/>
              </a:defRPr>
            </a:lvl1pPr>
          </a:lstStyle>
          <a:p>
            <a:pPr>
              <a:defRPr/>
            </a:pPr>
            <a:fld id="{FF4611D7-D9A2-4C45-8236-1D7AEA9BB6A0}" type="datetimeFigureOut">
              <a:rPr lang="en-US"/>
              <a:pPr>
                <a:defRPr/>
              </a:pPr>
              <a:t>10/3/2013</a:t>
            </a:fld>
            <a:endParaRPr lang="en-US" dirty="0"/>
          </a:p>
        </p:txBody>
      </p:sp>
      <p:sp>
        <p:nvSpPr>
          <p:cNvPr id="4" name="Footer Placeholder 3"/>
          <p:cNvSpPr>
            <a:spLocks noGrp="1"/>
          </p:cNvSpPr>
          <p:nvPr>
            <p:ph type="ftr" sz="quarter" idx="2"/>
          </p:nvPr>
        </p:nvSpPr>
        <p:spPr>
          <a:xfrm>
            <a:off x="0" y="8842375"/>
            <a:ext cx="3043238" cy="465138"/>
          </a:xfrm>
          <a:prstGeom prst="rect">
            <a:avLst/>
          </a:prstGeom>
        </p:spPr>
        <p:txBody>
          <a:bodyPr vert="horz" lIns="93324" tIns="46662" rIns="93324" bIns="46662" rtlCol="0" anchor="b"/>
          <a:lstStyle>
            <a:lvl1pPr algn="l">
              <a:defRPr sz="120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3324" tIns="46662" rIns="93324" bIns="46662" rtlCol="0" anchor="b"/>
          <a:lstStyle>
            <a:lvl1pPr algn="r">
              <a:defRPr sz="1200">
                <a:latin typeface="Arial" pitchFamily="34" charset="0"/>
              </a:defRPr>
            </a:lvl1pPr>
          </a:lstStyle>
          <a:p>
            <a:pPr>
              <a:defRPr/>
            </a:pPr>
            <a:fld id="{B59B3F65-B115-4FEA-B0F0-17C148626F60}"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3324" tIns="46662" rIns="93324" bIns="46662"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978275" y="0"/>
            <a:ext cx="3043238" cy="465138"/>
          </a:xfrm>
          <a:prstGeom prst="rect">
            <a:avLst/>
          </a:prstGeom>
        </p:spPr>
        <p:txBody>
          <a:bodyPr vert="horz" wrap="square" lIns="93324" tIns="46662" rIns="93324" bIns="46662" numCol="1" anchor="t" anchorCtr="0" compatLnSpc="1">
            <a:prstTxWarp prst="textNoShape">
              <a:avLst/>
            </a:prstTxWarp>
          </a:bodyPr>
          <a:lstStyle>
            <a:lvl1pPr algn="r">
              <a:defRPr sz="1200">
                <a:latin typeface="Arial" pitchFamily="34" charset="0"/>
                <a:cs typeface="Arial" pitchFamily="34" charset="0"/>
              </a:defRPr>
            </a:lvl1pPr>
          </a:lstStyle>
          <a:p>
            <a:pPr>
              <a:defRPr/>
            </a:pPr>
            <a:fld id="{733DD8FC-CD4A-4525-8027-3E9A3225C2DA}" type="datetimeFigureOut">
              <a:rPr lang="en-US"/>
              <a:pPr>
                <a:defRPr/>
              </a:pPr>
              <a:t>10/3/2013</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dirty="0" smtClean="0"/>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3324" tIns="46662" rIns="93324" bIns="4666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42375"/>
            <a:ext cx="3043238" cy="465138"/>
          </a:xfrm>
          <a:prstGeom prst="rect">
            <a:avLst/>
          </a:prstGeom>
        </p:spPr>
        <p:txBody>
          <a:bodyPr vert="horz" lIns="93324" tIns="46662" rIns="93324" bIns="46662"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wrap="square" lIns="93324" tIns="46662" rIns="93324" bIns="46662" numCol="1" anchor="b" anchorCtr="0" compatLnSpc="1">
            <a:prstTxWarp prst="textNoShape">
              <a:avLst/>
            </a:prstTxWarp>
          </a:bodyPr>
          <a:lstStyle>
            <a:lvl1pPr algn="r">
              <a:defRPr sz="1200">
                <a:latin typeface="Arial" pitchFamily="34" charset="0"/>
                <a:cs typeface="Arial" pitchFamily="34" charset="0"/>
              </a:defRPr>
            </a:lvl1pPr>
          </a:lstStyle>
          <a:p>
            <a:pPr>
              <a:defRPr/>
            </a:pPr>
            <a:fld id="{FE5193E8-08FC-487C-AFB2-467FE287932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p:spPr>
      </p:sp>
      <p:sp>
        <p:nvSpPr>
          <p:cNvPr id="135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p:spPr>
      </p:sp>
      <p:sp>
        <p:nvSpPr>
          <p:cNvPr id="1433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p:spPr>
      </p:sp>
      <p:sp>
        <p:nvSpPr>
          <p:cNvPr id="1464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4"/>
          <p:cNvSpPr>
            <a:spLocks noGrp="1"/>
          </p:cNvSpPr>
          <p:nvPr>
            <p:ph type="ftr" sz="quarter" idx="10"/>
          </p:nvPr>
        </p:nvSpPr>
        <p:spPr>
          <a:xfrm>
            <a:off x="381000" y="6324600"/>
            <a:ext cx="4343400" cy="400050"/>
          </a:xfrm>
        </p:spPr>
        <p:txBody>
          <a:bodyPr/>
          <a:lstStyle>
            <a:lvl1pPr>
              <a:defRPr/>
            </a:lvl1pPr>
          </a:lstStyle>
          <a:p>
            <a:pPr>
              <a:defRPr/>
            </a:pPr>
            <a:endParaRPr lang="en-US"/>
          </a:p>
          <a:p>
            <a:pPr>
              <a:defRPr/>
            </a:pPr>
            <a:r>
              <a:rPr lang="en-US"/>
              <a:t>Copyright © 2011 by John Wiley &amp; Sons.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Parallelogram 3"/>
          <p:cNvSpPr/>
          <p:nvPr userDrawn="1"/>
        </p:nvSpPr>
        <p:spPr>
          <a:xfrm>
            <a:off x="304800" y="838200"/>
            <a:ext cx="84582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pic>
        <p:nvPicPr>
          <p:cNvPr id="5" name="Picture 3"/>
          <p:cNvPicPr>
            <a:picLocks noChangeAspect="1" noChangeArrowheads="1"/>
          </p:cNvPicPr>
          <p:nvPr userDrawn="1"/>
        </p:nvPicPr>
        <p:blipFill>
          <a:blip r:embed="rId2" cstate="print"/>
          <a:srcRect l="13622" r="31894" b="45621"/>
          <a:stretch>
            <a:fillRect/>
          </a:stretch>
        </p:blipFill>
        <p:spPr bwMode="auto">
          <a:xfrm>
            <a:off x="304800" y="152400"/>
            <a:ext cx="1255713" cy="838200"/>
          </a:xfrm>
          <a:prstGeom prst="rect">
            <a:avLst/>
          </a:prstGeom>
          <a:noFill/>
          <a:ln w="9525">
            <a:noFill/>
            <a:miter lim="800000"/>
            <a:headEnd/>
            <a:tailEnd/>
          </a:ln>
        </p:spPr>
      </p:pic>
      <p:sp>
        <p:nvSpPr>
          <p:cNvPr id="2" name="Title 1"/>
          <p:cNvSpPr>
            <a:spLocks noGrp="1"/>
          </p:cNvSpPr>
          <p:nvPr>
            <p:ph type="title"/>
          </p:nvPr>
        </p:nvSpPr>
        <p:spPr>
          <a:xfrm>
            <a:off x="1752600" y="274638"/>
            <a:ext cx="7086600" cy="715962"/>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143000"/>
            <a:ext cx="84582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a:xfrm>
            <a:off x="381000" y="6324600"/>
            <a:ext cx="4038600" cy="400050"/>
          </a:xfrm>
        </p:spPr>
        <p:txBody>
          <a:bodyPr/>
          <a:lstStyle>
            <a:lvl1pPr>
              <a:defRPr/>
            </a:lvl1pPr>
          </a:lstStyle>
          <a:p>
            <a:pPr>
              <a:defRPr/>
            </a:pPr>
            <a:endParaRPr lang="en-US"/>
          </a:p>
          <a:p>
            <a:pPr>
              <a:defRPr/>
            </a:pPr>
            <a:r>
              <a:rPr lang="en-US"/>
              <a:t>Copyright © 2011 by John Wiley &amp; Sons.  All rights reserved.</a:t>
            </a:r>
          </a:p>
        </p:txBody>
      </p:sp>
      <p:sp>
        <p:nvSpPr>
          <p:cNvPr id="7" name="Slide Number Placeholder 5"/>
          <p:cNvSpPr>
            <a:spLocks noGrp="1"/>
          </p:cNvSpPr>
          <p:nvPr>
            <p:ph type="sldNum" sz="quarter" idx="11"/>
          </p:nvPr>
        </p:nvSpPr>
        <p:spPr>
          <a:xfrm>
            <a:off x="7239000" y="6400800"/>
            <a:ext cx="1600200" cy="304800"/>
          </a:xfrm>
        </p:spPr>
        <p:txBody>
          <a:bodyPr/>
          <a:lstStyle>
            <a:lvl1pPr>
              <a:defRPr/>
            </a:lvl1pPr>
          </a:lstStyle>
          <a:p>
            <a:pPr>
              <a:defRPr/>
            </a:pPr>
            <a:r>
              <a:rPr lang="en-US"/>
              <a:t>Page </a:t>
            </a:r>
            <a:fld id="{E98F2EA0-C5F5-4B51-84AB-76D3F7F29A9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Parallelogram 4"/>
          <p:cNvSpPr/>
          <p:nvPr userDrawn="1"/>
        </p:nvSpPr>
        <p:spPr>
          <a:xfrm>
            <a:off x="457200" y="838200"/>
            <a:ext cx="83058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pic>
        <p:nvPicPr>
          <p:cNvPr id="6" name="Picture 10"/>
          <p:cNvPicPr>
            <a:picLocks noChangeAspect="1" noChangeArrowheads="1"/>
          </p:cNvPicPr>
          <p:nvPr userDrawn="1"/>
        </p:nvPicPr>
        <p:blipFill>
          <a:blip r:embed="rId2" cstate="print"/>
          <a:srcRect l="13622" r="31894" b="45621"/>
          <a:stretch>
            <a:fillRect/>
          </a:stretch>
        </p:blipFill>
        <p:spPr bwMode="auto">
          <a:xfrm>
            <a:off x="304800" y="152400"/>
            <a:ext cx="1255713" cy="8382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5"/>
          <p:cNvSpPr>
            <a:spLocks noGrp="1"/>
          </p:cNvSpPr>
          <p:nvPr>
            <p:ph type="ftr" sz="quarter" idx="10"/>
          </p:nvPr>
        </p:nvSpPr>
        <p:spPr/>
        <p:txBody>
          <a:bodyPr/>
          <a:lstStyle>
            <a:lvl1pPr>
              <a:defRPr/>
            </a:lvl1pPr>
          </a:lstStyle>
          <a:p>
            <a:pPr>
              <a:defRPr/>
            </a:pPr>
            <a:endParaRPr lang="en-US"/>
          </a:p>
          <a:p>
            <a:pPr>
              <a:defRPr/>
            </a:pPr>
            <a:r>
              <a:rPr lang="en-US"/>
              <a:t>Copyright © 2011 by John Wiley &amp; Sons.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Parallelogram 6"/>
          <p:cNvSpPr/>
          <p:nvPr userDrawn="1"/>
        </p:nvSpPr>
        <p:spPr>
          <a:xfrm>
            <a:off x="457200" y="838200"/>
            <a:ext cx="83058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pic>
        <p:nvPicPr>
          <p:cNvPr id="8" name="Picture 10"/>
          <p:cNvPicPr>
            <a:picLocks noChangeAspect="1" noChangeArrowheads="1"/>
          </p:cNvPicPr>
          <p:nvPr userDrawn="1"/>
        </p:nvPicPr>
        <p:blipFill>
          <a:blip r:embed="rId2" cstate="print"/>
          <a:srcRect l="13622" r="31894" b="45621"/>
          <a:stretch>
            <a:fillRect/>
          </a:stretch>
        </p:blipFill>
        <p:spPr bwMode="auto">
          <a:xfrm>
            <a:off x="304800" y="152400"/>
            <a:ext cx="1255713" cy="8382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7"/>
          <p:cNvSpPr>
            <a:spLocks noGrp="1"/>
          </p:cNvSpPr>
          <p:nvPr>
            <p:ph type="ftr" sz="quarter" idx="10"/>
          </p:nvPr>
        </p:nvSpPr>
        <p:spPr/>
        <p:txBody>
          <a:bodyPr/>
          <a:lstStyle>
            <a:lvl1pPr>
              <a:defRPr/>
            </a:lvl1pPr>
          </a:lstStyle>
          <a:p>
            <a:pPr>
              <a:defRPr/>
            </a:pPr>
            <a:endParaRPr lang="en-US"/>
          </a:p>
          <a:p>
            <a:pPr>
              <a:defRPr/>
            </a:pPr>
            <a:r>
              <a:rPr lang="en-US"/>
              <a:t>Copyright © 2011 by John Wiley &amp; Sons.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Parallelogram 2"/>
          <p:cNvSpPr/>
          <p:nvPr userDrawn="1"/>
        </p:nvSpPr>
        <p:spPr>
          <a:xfrm>
            <a:off x="381000" y="838200"/>
            <a:ext cx="83820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pic>
        <p:nvPicPr>
          <p:cNvPr id="4" name="Picture 10"/>
          <p:cNvPicPr>
            <a:picLocks noChangeAspect="1" noChangeArrowheads="1"/>
          </p:cNvPicPr>
          <p:nvPr userDrawn="1"/>
        </p:nvPicPr>
        <p:blipFill>
          <a:blip r:embed="rId2" cstate="print"/>
          <a:srcRect l="13622" r="31894" b="45621"/>
          <a:stretch>
            <a:fillRect/>
          </a:stretch>
        </p:blipFill>
        <p:spPr bwMode="auto">
          <a:xfrm>
            <a:off x="304800" y="152400"/>
            <a:ext cx="1255713" cy="8382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3"/>
          <p:cNvSpPr>
            <a:spLocks noGrp="1"/>
          </p:cNvSpPr>
          <p:nvPr>
            <p:ph type="ftr" sz="quarter" idx="10"/>
          </p:nvPr>
        </p:nvSpPr>
        <p:spPr/>
        <p:txBody>
          <a:bodyPr/>
          <a:lstStyle>
            <a:lvl1pPr>
              <a:defRPr/>
            </a:lvl1pPr>
          </a:lstStyle>
          <a:p>
            <a:pPr>
              <a:defRPr/>
            </a:pPr>
            <a:endParaRPr lang="en-US"/>
          </a:p>
          <a:p>
            <a:pPr>
              <a:defRPr/>
            </a:pPr>
            <a:r>
              <a:rPr lang="en-US"/>
              <a:t>Copyright © 2011 by John Wiley &amp; Sons.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a:p>
            <a:pPr>
              <a:defRPr/>
            </a:pPr>
            <a:r>
              <a:rPr lang="en-US"/>
              <a:t>Copyright © 2011 by John Wiley &amp; Sons.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p:txBody>
          <a:bodyPr/>
          <a:lstStyle>
            <a:lvl1pPr>
              <a:defRPr/>
            </a:lvl1pPr>
          </a:lstStyle>
          <a:p>
            <a:pPr>
              <a:defRPr/>
            </a:pPr>
            <a:endParaRPr lang="en-US"/>
          </a:p>
          <a:p>
            <a:pPr>
              <a:defRPr/>
            </a:pPr>
            <a:r>
              <a:rPr lang="en-US"/>
              <a:t>Copyright © 2011 by John Wiley &amp; Sons.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p:txBody>
          <a:bodyPr/>
          <a:lstStyle>
            <a:lvl1pPr>
              <a:defRPr/>
            </a:lvl1pPr>
          </a:lstStyle>
          <a:p>
            <a:pPr>
              <a:defRPr/>
            </a:pPr>
            <a:r>
              <a:rPr lang="en-US"/>
              <a:t> Copyright © 2011 by John Wiley &amp; Sons.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81200" y="274638"/>
            <a:ext cx="6705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1143000"/>
            <a:ext cx="84582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Grp="1" noChangeArrowheads="1"/>
          </p:cNvSpPr>
          <p:nvPr>
            <p:ph type="ftr" sz="quarter" idx="3"/>
          </p:nvPr>
        </p:nvSpPr>
        <p:spPr bwMode="auto">
          <a:xfrm>
            <a:off x="381000" y="6324600"/>
            <a:ext cx="38862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pitchFamily="34" charset="0"/>
                <a:cs typeface="Arial" pitchFamily="34" charset="0"/>
              </a:defRPr>
            </a:lvl1pPr>
          </a:lstStyle>
          <a:p>
            <a:pPr>
              <a:defRPr/>
            </a:pPr>
            <a:endParaRPr lang="en-US"/>
          </a:p>
          <a:p>
            <a:pPr>
              <a:defRPr/>
            </a:pPr>
            <a:r>
              <a:rPr lang="en-US"/>
              <a:t>Copyright © 2011 by John Wiley &amp; Sons.  All rights reserved.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cs typeface="Arial" pitchFamily="34" charset="0"/>
              </a:defRPr>
            </a:lvl1pPr>
          </a:lstStyle>
          <a:p>
            <a:pPr>
              <a:defRPr/>
            </a:pPr>
            <a:fld id="{381F375F-1F42-4878-8D10-E9A403904F1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Lst>
  <p:hf hdr="0"/>
  <p:txStyles>
    <p:titleStyle>
      <a:lvl1pPr algn="ctr" rtl="0" eaLnBrk="0" fontAlgn="base" hangingPunct="0">
        <a:spcBef>
          <a:spcPct val="0"/>
        </a:spcBef>
        <a:spcAft>
          <a:spcPct val="0"/>
        </a:spcAft>
        <a:defRPr sz="4000">
          <a:solidFill>
            <a:srgbClr val="835E01"/>
          </a:solidFill>
          <a:latin typeface="+mj-lt"/>
          <a:ea typeface="ＭＳ Ｐゴシック" charset="0"/>
          <a:cs typeface="ＭＳ Ｐゴシック" charset="0"/>
        </a:defRPr>
      </a:lvl1pPr>
      <a:lvl2pPr algn="ctr" rtl="0" eaLnBrk="0" fontAlgn="base" hangingPunct="0">
        <a:spcBef>
          <a:spcPct val="0"/>
        </a:spcBef>
        <a:spcAft>
          <a:spcPct val="0"/>
        </a:spcAft>
        <a:defRPr sz="4000">
          <a:solidFill>
            <a:srgbClr val="835E01"/>
          </a:solidFill>
          <a:latin typeface="Arial" charset="0"/>
          <a:ea typeface="ＭＳ Ｐゴシック" charset="0"/>
          <a:cs typeface="ＭＳ Ｐゴシック" charset="0"/>
        </a:defRPr>
      </a:lvl2pPr>
      <a:lvl3pPr algn="ctr" rtl="0" eaLnBrk="0" fontAlgn="base" hangingPunct="0">
        <a:spcBef>
          <a:spcPct val="0"/>
        </a:spcBef>
        <a:spcAft>
          <a:spcPct val="0"/>
        </a:spcAft>
        <a:defRPr sz="4000">
          <a:solidFill>
            <a:srgbClr val="835E01"/>
          </a:solidFill>
          <a:latin typeface="Arial" charset="0"/>
          <a:ea typeface="ＭＳ Ｐゴシック" charset="0"/>
          <a:cs typeface="ＭＳ Ｐゴシック" charset="0"/>
        </a:defRPr>
      </a:lvl3pPr>
      <a:lvl4pPr algn="ctr" rtl="0" eaLnBrk="0" fontAlgn="base" hangingPunct="0">
        <a:spcBef>
          <a:spcPct val="0"/>
        </a:spcBef>
        <a:spcAft>
          <a:spcPct val="0"/>
        </a:spcAft>
        <a:defRPr sz="4000">
          <a:solidFill>
            <a:srgbClr val="835E01"/>
          </a:solidFill>
          <a:latin typeface="Arial" charset="0"/>
          <a:ea typeface="ＭＳ Ｐゴシック" charset="0"/>
          <a:cs typeface="ＭＳ Ｐゴシック" charset="0"/>
        </a:defRPr>
      </a:lvl4pPr>
      <a:lvl5pPr algn="ctr" rtl="0" eaLnBrk="0" fontAlgn="base" hangingPunct="0">
        <a:spcBef>
          <a:spcPct val="0"/>
        </a:spcBef>
        <a:spcAft>
          <a:spcPct val="0"/>
        </a:spcAft>
        <a:defRPr sz="4000">
          <a:solidFill>
            <a:srgbClr val="835E01"/>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835E01"/>
        </a:buClr>
        <a:buSzPct val="60000"/>
        <a:buFont typeface="Wingdings" pitchFamily="2" charset="2"/>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0"/>
          </p:nvPr>
        </p:nvSpPr>
        <p:spPr>
          <a:xfrm>
            <a:off x="152400" y="6248400"/>
            <a:ext cx="4343400" cy="476250"/>
          </a:xfrm>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10243" name="Text Box 3"/>
          <p:cNvSpPr txBox="1">
            <a:spLocks noChangeAspect="1" noChangeArrowheads="1"/>
          </p:cNvSpPr>
          <p:nvPr/>
        </p:nvSpPr>
        <p:spPr bwMode="auto">
          <a:xfrm>
            <a:off x="685800" y="533400"/>
            <a:ext cx="8001000" cy="2667000"/>
          </a:xfrm>
          <a:prstGeom prst="rect">
            <a:avLst/>
          </a:prstGeom>
          <a:solidFill>
            <a:srgbClr val="FFCC00"/>
          </a:solidFill>
          <a:ln w="9525">
            <a:noFill/>
            <a:miter lim="800000"/>
            <a:headEnd/>
            <a:tailEnd/>
          </a:ln>
        </p:spPr>
        <p:txBody>
          <a:bodyPr rIns="457200"/>
          <a:lstStyle/>
          <a:p>
            <a:pPr algn="r">
              <a:spcBef>
                <a:spcPct val="50000"/>
              </a:spcBef>
            </a:pPr>
            <a:endParaRPr lang="en-US" sz="4000" b="1"/>
          </a:p>
        </p:txBody>
      </p:sp>
      <p:sp>
        <p:nvSpPr>
          <p:cNvPr id="10244" name="Text Box 3"/>
          <p:cNvSpPr txBox="1">
            <a:spLocks noChangeArrowheads="1"/>
          </p:cNvSpPr>
          <p:nvPr/>
        </p:nvSpPr>
        <p:spPr bwMode="auto">
          <a:xfrm>
            <a:off x="1524000" y="1676400"/>
            <a:ext cx="3514725" cy="1066800"/>
          </a:xfrm>
          <a:prstGeom prst="rect">
            <a:avLst/>
          </a:prstGeom>
          <a:noFill/>
          <a:ln w="9525">
            <a:noFill/>
            <a:miter lim="800000"/>
            <a:headEnd/>
            <a:tailEnd/>
          </a:ln>
        </p:spPr>
        <p:txBody>
          <a:bodyPr>
            <a:spAutoFit/>
          </a:bodyPr>
          <a:lstStyle/>
          <a:p>
            <a:pPr>
              <a:spcBef>
                <a:spcPct val="50000"/>
              </a:spcBef>
            </a:pPr>
            <a:r>
              <a:rPr lang="en-US" sz="3200" b="1">
                <a:latin typeface="Arial Unicode MS" pitchFamily="34" charset="-128"/>
                <a:ea typeface="Arial Unicode MS" pitchFamily="34" charset="-128"/>
                <a:cs typeface="Arial Unicode MS" pitchFamily="34" charset="-128"/>
              </a:rPr>
              <a:t>FUNDAMENTAL DATA TYPES</a:t>
            </a:r>
          </a:p>
        </p:txBody>
      </p:sp>
      <p:sp>
        <p:nvSpPr>
          <p:cNvPr id="8" name="Rounded Rectangle 7"/>
          <p:cNvSpPr/>
          <p:nvPr/>
        </p:nvSpPr>
        <p:spPr>
          <a:xfrm>
            <a:off x="914400" y="1066800"/>
            <a:ext cx="3276600" cy="457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800" dirty="0">
                <a:solidFill>
                  <a:srgbClr val="FFCC00"/>
                </a:solidFill>
              </a:rPr>
              <a:t>CHAPTER</a:t>
            </a:r>
          </a:p>
        </p:txBody>
      </p:sp>
      <p:sp>
        <p:nvSpPr>
          <p:cNvPr id="10246" name="TextBox 8"/>
          <p:cNvSpPr txBox="1">
            <a:spLocks noChangeArrowheads="1"/>
          </p:cNvSpPr>
          <p:nvPr/>
        </p:nvSpPr>
        <p:spPr bwMode="auto">
          <a:xfrm>
            <a:off x="3965575" y="6248400"/>
            <a:ext cx="2147888" cy="554038"/>
          </a:xfrm>
          <a:prstGeom prst="rect">
            <a:avLst/>
          </a:prstGeom>
          <a:noFill/>
          <a:ln w="9525">
            <a:noFill/>
            <a:miter lim="800000"/>
            <a:headEnd/>
            <a:tailEnd/>
          </a:ln>
        </p:spPr>
        <p:txBody>
          <a:bodyPr wrap="none">
            <a:spAutoFit/>
          </a:bodyPr>
          <a:lstStyle/>
          <a:p>
            <a:pPr algn="ctr"/>
            <a:r>
              <a:rPr lang="en-US" sz="1000"/>
              <a:t>Slides by James Tam</a:t>
            </a:r>
          </a:p>
          <a:p>
            <a:pPr algn="ctr"/>
            <a:r>
              <a:rPr lang="en-US" sz="1000"/>
              <a:t>Department of Computer Science, </a:t>
            </a:r>
          </a:p>
          <a:p>
            <a:pPr algn="ctr"/>
            <a:r>
              <a:rPr lang="en-US" sz="1000"/>
              <a:t>University of Calgary </a:t>
            </a:r>
          </a:p>
        </p:txBody>
      </p:sp>
      <p:sp>
        <p:nvSpPr>
          <p:cNvPr id="10247" name="TextBox 8"/>
          <p:cNvSpPr txBox="1">
            <a:spLocks noChangeArrowheads="1"/>
          </p:cNvSpPr>
          <p:nvPr/>
        </p:nvSpPr>
        <p:spPr bwMode="auto">
          <a:xfrm>
            <a:off x="7040563" y="6246813"/>
            <a:ext cx="971550" cy="246062"/>
          </a:xfrm>
          <a:prstGeom prst="rect">
            <a:avLst/>
          </a:prstGeom>
          <a:noFill/>
          <a:ln w="9525">
            <a:noFill/>
            <a:miter lim="800000"/>
            <a:headEnd/>
            <a:tailEnd/>
          </a:ln>
        </p:spPr>
        <p:txBody>
          <a:bodyPr wrap="none">
            <a:spAutoFit/>
          </a:bodyPr>
          <a:lstStyle/>
          <a:p>
            <a:pPr algn="ctr"/>
            <a:r>
              <a:rPr lang="en-US" sz="1000"/>
              <a:t>April 12, 2013</a:t>
            </a:r>
          </a:p>
        </p:txBody>
      </p:sp>
      <p:sp>
        <p:nvSpPr>
          <p:cNvPr id="10248" name="TextBox 2"/>
          <p:cNvSpPr txBox="1">
            <a:spLocks noChangeArrowheads="1"/>
          </p:cNvSpPr>
          <p:nvPr/>
        </p:nvSpPr>
        <p:spPr bwMode="auto">
          <a:xfrm>
            <a:off x="4267200" y="914400"/>
            <a:ext cx="685800" cy="701675"/>
          </a:xfrm>
          <a:prstGeom prst="rect">
            <a:avLst/>
          </a:prstGeom>
          <a:noFill/>
          <a:ln w="9525">
            <a:noFill/>
            <a:miter lim="800000"/>
            <a:headEnd/>
            <a:tailEnd/>
          </a:ln>
        </p:spPr>
        <p:txBody>
          <a:bodyPr>
            <a:spAutoFit/>
          </a:bodyPr>
          <a:lstStyle/>
          <a:p>
            <a:pPr algn="r">
              <a:spcBef>
                <a:spcPct val="50000"/>
              </a:spcBef>
            </a:pPr>
            <a:r>
              <a:rPr lang="en-US" sz="4000" b="1"/>
              <a:t>2</a:t>
            </a:r>
          </a:p>
        </p:txBody>
      </p:sp>
      <p:pic>
        <p:nvPicPr>
          <p:cNvPr id="10249" name="Picture 10"/>
          <p:cNvPicPr>
            <a:picLocks noChangeAspect="1" noChangeArrowheads="1"/>
          </p:cNvPicPr>
          <p:nvPr/>
        </p:nvPicPr>
        <p:blipFill>
          <a:blip r:embed="rId3" cstate="print"/>
          <a:srcRect l="13622"/>
          <a:stretch>
            <a:fillRect/>
          </a:stretch>
        </p:blipFill>
        <p:spPr bwMode="auto">
          <a:xfrm>
            <a:off x="5230813" y="533400"/>
            <a:ext cx="3455987" cy="2674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6"/>
          <p:cNvPicPr>
            <a:picLocks noChangeAspect="1" noChangeArrowheads="1"/>
          </p:cNvPicPr>
          <p:nvPr/>
        </p:nvPicPr>
        <p:blipFill>
          <a:blip r:embed="rId3" cstate="print"/>
          <a:srcRect/>
          <a:stretch>
            <a:fillRect/>
          </a:stretch>
        </p:blipFill>
        <p:spPr bwMode="auto">
          <a:xfrm>
            <a:off x="5638800" y="4191000"/>
            <a:ext cx="3057525" cy="2160588"/>
          </a:xfrm>
          <a:prstGeom prst="rect">
            <a:avLst/>
          </a:prstGeom>
          <a:noFill/>
          <a:ln w="9525">
            <a:noFill/>
            <a:miter lim="800000"/>
            <a:headEnd/>
            <a:tailEnd/>
          </a:ln>
        </p:spPr>
      </p:pic>
      <p:sp>
        <p:nvSpPr>
          <p:cNvPr id="19459" name="Title 1"/>
          <p:cNvSpPr>
            <a:spLocks noGrp="1"/>
          </p:cNvSpPr>
          <p:nvPr>
            <p:ph type="title"/>
          </p:nvPr>
        </p:nvSpPr>
        <p:spPr/>
        <p:txBody>
          <a:bodyPr/>
          <a:lstStyle/>
          <a:p>
            <a:r>
              <a:rPr lang="en-US" sz="3600" smtClean="0">
                <a:ea typeface="ＭＳ Ｐゴシック" pitchFamily="34" charset="-128"/>
              </a:rPr>
              <a:t>An example: soda deal</a:t>
            </a:r>
          </a:p>
        </p:txBody>
      </p:sp>
      <p:sp>
        <p:nvSpPr>
          <p:cNvPr id="2" name="Content Placeholder 7"/>
          <p:cNvSpPr>
            <a:spLocks noGrp="1"/>
          </p:cNvSpPr>
          <p:nvPr>
            <p:ph idx="1"/>
          </p:nvPr>
        </p:nvSpPr>
        <p:spPr>
          <a:xfrm>
            <a:off x="304800" y="1066800"/>
            <a:ext cx="8534400" cy="5105400"/>
          </a:xfrm>
        </p:spPr>
        <p:txBody>
          <a:bodyPr/>
          <a:lstStyle/>
          <a:p>
            <a:r>
              <a:rPr lang="en-US" sz="2800" smtClean="0">
                <a:ea typeface="ＭＳ Ｐゴシック" pitchFamily="34" charset="-128"/>
                <a:cs typeface="Times New Roman" pitchFamily="18" charset="0"/>
              </a:rPr>
              <a:t>Soft drinks are sold in cans and bottles. A store offers a six-pack of 12-ounce cans for the same price as a two-liter bottle. Which should you buy? (12 fluid ounces equal approximately 0.355 liters.)</a:t>
            </a:r>
          </a:p>
          <a:p>
            <a:r>
              <a:rPr lang="en-US" sz="2800" smtClean="0">
                <a:ea typeface="ＭＳ Ｐゴシック" pitchFamily="34" charset="-128"/>
              </a:rPr>
              <a:t>List of variables:		Type of Number</a:t>
            </a:r>
          </a:p>
          <a:p>
            <a:pPr lvl="1"/>
            <a:r>
              <a:rPr lang="en-US" sz="2400" smtClean="0">
                <a:ea typeface="ＭＳ Ｐゴシック" pitchFamily="34" charset="-128"/>
              </a:rPr>
              <a:t>Number of cans per pack	Whole number</a:t>
            </a:r>
          </a:p>
          <a:p>
            <a:pPr lvl="1"/>
            <a:r>
              <a:rPr lang="en-US" sz="2400" smtClean="0">
                <a:ea typeface="ＭＳ Ｐゴシック" pitchFamily="34" charset="-128"/>
              </a:rPr>
              <a:t>Ounces per can		Whole number</a:t>
            </a:r>
          </a:p>
          <a:p>
            <a:pPr lvl="1"/>
            <a:r>
              <a:rPr lang="en-US" sz="2400" smtClean="0">
                <a:ea typeface="ＭＳ Ｐゴシック" pitchFamily="34" charset="-128"/>
              </a:rPr>
              <a:t>Ounces per bottle		Number with fraction</a:t>
            </a:r>
          </a:p>
          <a:p>
            <a:pPr lvl="1"/>
            <a:endParaRPr lang="en-US" smtClean="0">
              <a:ea typeface="ＭＳ Ｐゴシック" pitchFamily="34" charset="-128"/>
            </a:endParaRPr>
          </a:p>
        </p:txBody>
      </p:sp>
      <p:sp>
        <p:nvSpPr>
          <p:cNvPr id="19461" name="Footer Placeholder 2"/>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19462" name="Slide Number Placeholder 3"/>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FF3F508C-D1B6-464F-85AF-CE28C4FE0864}" type="slidenum">
              <a:rPr lang="en-US" smtClean="0">
                <a:latin typeface="Arial" charset="0"/>
                <a:cs typeface="Arial" charset="0"/>
              </a:rPr>
              <a:pPr/>
              <a:t>10</a:t>
            </a:fld>
            <a:endParaRPr lang="en-US" smtClean="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057400" y="457200"/>
            <a:ext cx="4648200" cy="366713"/>
          </a:xfrm>
          <a:prstGeom prst="rect">
            <a:avLst/>
          </a:prstGeom>
          <a:noFill/>
          <a:ln w="9525">
            <a:noFill/>
            <a:miter lim="800000"/>
            <a:headEnd/>
            <a:tailEnd/>
          </a:ln>
        </p:spPr>
        <p:txBody>
          <a:bodyPr>
            <a:spAutoFit/>
          </a:bodyPr>
          <a:lstStyle/>
          <a:p>
            <a:endParaRPr lang="en-US" sz="1800"/>
          </a:p>
        </p:txBody>
      </p:sp>
      <p:sp>
        <p:nvSpPr>
          <p:cNvPr id="20483" name="Rectangle 4"/>
          <p:cNvSpPr>
            <a:spLocks noChangeArrowheads="1"/>
          </p:cNvSpPr>
          <p:nvPr/>
        </p:nvSpPr>
        <p:spPr bwMode="auto">
          <a:xfrm>
            <a:off x="1752600" y="228600"/>
            <a:ext cx="5624513" cy="708025"/>
          </a:xfrm>
          <a:prstGeom prst="rect">
            <a:avLst/>
          </a:prstGeom>
          <a:noFill/>
          <a:ln w="9525">
            <a:noFill/>
            <a:miter lim="800000"/>
            <a:headEnd/>
            <a:tailEnd/>
          </a:ln>
        </p:spPr>
        <p:txBody>
          <a:bodyPr wrap="none">
            <a:spAutoFit/>
          </a:bodyPr>
          <a:lstStyle/>
          <a:p>
            <a:r>
              <a:rPr lang="en-US" sz="4000">
                <a:solidFill>
                  <a:srgbClr val="835E01"/>
                </a:solidFill>
              </a:rPr>
              <a:t>Why different types? (1)</a:t>
            </a:r>
          </a:p>
        </p:txBody>
      </p:sp>
      <p:sp>
        <p:nvSpPr>
          <p:cNvPr id="89093" name="Rectangle 5"/>
          <p:cNvSpPr>
            <a:spLocks noChangeArrowheads="1"/>
          </p:cNvSpPr>
          <p:nvPr/>
        </p:nvSpPr>
        <p:spPr bwMode="auto">
          <a:xfrm>
            <a:off x="228600" y="1254125"/>
            <a:ext cx="8534400" cy="5133975"/>
          </a:xfrm>
          <a:prstGeom prst="rect">
            <a:avLst/>
          </a:prstGeom>
          <a:noFill/>
          <a:ln>
            <a:noFill/>
          </a:ln>
          <a:effectLst/>
          <a:extLst>
            <a:ext uri="{909E8E84-426E-40DD-AFC4-6F175D3DCCD1}"/>
            <a:ext uri="{91240B29-F687-4F45-9708-019B960494DF}"/>
            <a:ext uri="{AF507438-7753-43E0-B8FC-AC1667EBCBE1}"/>
          </a:extLst>
        </p:spPr>
        <p:txBody>
          <a:bodyPr>
            <a:spAutoFit/>
          </a:bodyPr>
          <a:lstStyle/>
          <a:p>
            <a:pPr marL="339725" indent="-339725" eaLnBrk="0" hangingPunct="0">
              <a:spcBef>
                <a:spcPts val="200"/>
              </a:spcBef>
              <a:buClr>
                <a:srgbClr val="835E01"/>
              </a:buClr>
              <a:buSzPct val="60000"/>
              <a:buFont typeface="Wingdings" charset="0"/>
              <a:buChar char="q"/>
              <a:defRPr/>
            </a:pPr>
            <a:r>
              <a:rPr lang="en-US" sz="2800" dirty="0">
                <a:ea typeface="ＭＳ Ｐゴシック" charset="0"/>
                <a:cs typeface="ＭＳ Ｐゴシック" charset="0"/>
              </a:rPr>
              <a:t>There are three different types of data that we will use in this chapter:</a:t>
            </a:r>
          </a:p>
          <a:p>
            <a:pPr lvl="1" eaLnBrk="0" hangingPunct="0">
              <a:spcBef>
                <a:spcPts val="200"/>
              </a:spcBef>
              <a:buClr>
                <a:srgbClr val="835E01"/>
              </a:buClr>
              <a:buSzPct val="100000"/>
              <a:buFont typeface="Wingdings" charset="0"/>
              <a:buNone/>
              <a:tabLst>
                <a:tab pos="5948363" algn="l"/>
                <a:tab pos="6519863" algn="l"/>
              </a:tabLst>
              <a:defRPr/>
            </a:pPr>
            <a:r>
              <a:rPr lang="en-US" dirty="0">
                <a:ea typeface="ＭＳ Ｐゴシック" charset="0"/>
                <a:cs typeface="ＭＳ Ｐゴシック" charset="0"/>
              </a:rPr>
              <a:t>1) A whole number (no fractional part)	  </a:t>
            </a:r>
            <a:r>
              <a:rPr lang="en-US" dirty="0">
                <a:solidFill>
                  <a:srgbClr val="0033CC"/>
                </a:solidFill>
                <a:latin typeface="Consolas" charset="0"/>
                <a:ea typeface="ＭＳ Ｐゴシック" charset="0"/>
                <a:cs typeface="ＭＳ Ｐゴシック" charset="0"/>
              </a:rPr>
              <a:t>7 (integer)</a:t>
            </a:r>
          </a:p>
          <a:p>
            <a:pPr lvl="1" eaLnBrk="0" hangingPunct="0">
              <a:spcBef>
                <a:spcPts val="200"/>
              </a:spcBef>
              <a:buClr>
                <a:srgbClr val="835E01"/>
              </a:buClr>
              <a:buSzPct val="100000"/>
              <a:buFont typeface="Wingdings" charset="0"/>
              <a:buNone/>
              <a:tabLst>
                <a:tab pos="6110288" algn="l"/>
                <a:tab pos="6519863" algn="l"/>
              </a:tabLst>
              <a:defRPr/>
            </a:pPr>
            <a:r>
              <a:rPr lang="en-US" dirty="0">
                <a:ea typeface="ＭＳ Ｐゴシック" charset="0"/>
                <a:cs typeface="ＭＳ Ｐゴシック" charset="0"/>
              </a:rPr>
              <a:t>2) A number with a fraction part            </a:t>
            </a:r>
            <a:r>
              <a:rPr lang="en-US" dirty="0">
                <a:solidFill>
                  <a:srgbClr val="0033CC"/>
                </a:solidFill>
                <a:latin typeface="Consolas" charset="0"/>
                <a:ea typeface="ＭＳ Ｐゴシック" charset="0"/>
                <a:cs typeface="ＭＳ Ｐゴシック" charset="0"/>
              </a:rPr>
              <a:t>8.88	(float)</a:t>
            </a:r>
          </a:p>
          <a:p>
            <a:pPr lvl="1" eaLnBrk="0" hangingPunct="0">
              <a:spcBef>
                <a:spcPts val="200"/>
              </a:spcBef>
              <a:buClr>
                <a:srgbClr val="835E01"/>
              </a:buClr>
              <a:buSzPct val="100000"/>
              <a:buFont typeface="Wingdings" charset="0"/>
              <a:buNone/>
              <a:tabLst>
                <a:tab pos="6519863" algn="l"/>
              </a:tabLst>
              <a:defRPr/>
            </a:pPr>
            <a:r>
              <a:rPr lang="en-US" dirty="0">
                <a:ea typeface="ＭＳ Ｐゴシック" charset="0"/>
                <a:cs typeface="ＭＳ Ｐゴシック" charset="0"/>
              </a:rPr>
              <a:t>3) A sequence of characters               </a:t>
            </a:r>
            <a:r>
              <a:rPr lang="en-US" dirty="0">
                <a:solidFill>
                  <a:srgbClr val="0033CC"/>
                </a:solidFill>
                <a:latin typeface="Consolas" charset="0"/>
                <a:ea typeface="ＭＳ Ｐゴシック" charset="0"/>
                <a:cs typeface="ＭＳ Ｐゴシック" charset="0"/>
              </a:rPr>
              <a:t>"Bob"	(string)</a:t>
            </a:r>
          </a:p>
          <a:p>
            <a:pPr lvl="1" eaLnBrk="0" hangingPunct="0">
              <a:spcBef>
                <a:spcPts val="200"/>
              </a:spcBef>
              <a:buClr>
                <a:srgbClr val="835E01"/>
              </a:buClr>
              <a:buSzPct val="100000"/>
              <a:buFont typeface="Wingdings" charset="0"/>
              <a:buNone/>
              <a:defRPr/>
            </a:pPr>
            <a:endParaRPr lang="en-US" dirty="0">
              <a:solidFill>
                <a:srgbClr val="0033CC"/>
              </a:solidFill>
              <a:latin typeface="Consolas" charset="0"/>
              <a:ea typeface="ＭＳ Ｐゴシック" charset="0"/>
              <a:cs typeface="ＭＳ Ｐゴシック" charset="0"/>
            </a:endParaRPr>
          </a:p>
          <a:p>
            <a:pPr marL="339725" indent="-339725" eaLnBrk="0" hangingPunct="0">
              <a:spcBef>
                <a:spcPts val="200"/>
              </a:spcBef>
              <a:buClr>
                <a:srgbClr val="835E01"/>
              </a:buClr>
              <a:buSzPct val="60000"/>
              <a:buFont typeface="Wingdings" charset="0"/>
              <a:buChar char="q"/>
              <a:defRPr/>
            </a:pPr>
            <a:r>
              <a:rPr lang="en-US" sz="2800" dirty="0">
                <a:ea typeface="ＭＳ Ｐゴシック" charset="0"/>
                <a:cs typeface="ＭＳ Ｐゴシック" charset="0"/>
              </a:rPr>
              <a:t>The type of information currently stored by a variable is indicated by whatever is to the right of the equals sign (</a:t>
            </a:r>
            <a:r>
              <a:rPr lang="en-US" sz="2800" dirty="0">
                <a:latin typeface="Consolas" charset="0"/>
                <a:ea typeface="ＭＳ Ｐゴシック" charset="0"/>
                <a:cs typeface="ＭＳ Ｐゴシック" charset="0"/>
              </a:rPr>
              <a:t>cansPerPack </a:t>
            </a:r>
            <a:r>
              <a:rPr lang="en-US" sz="2800" dirty="0">
                <a:latin typeface="+mn-lt"/>
                <a:ea typeface="ＭＳ Ｐゴシック" charset="0"/>
                <a:cs typeface="ＭＳ Ｐゴシック" charset="0"/>
              </a:rPr>
              <a:t>is an integer while </a:t>
            </a:r>
            <a:r>
              <a:rPr lang="en-US" sz="2800" dirty="0">
                <a:latin typeface="Consolas" charset="0"/>
                <a:ea typeface="ＭＳ Ｐゴシック" charset="0"/>
                <a:cs typeface="ＭＳ Ｐゴシック" charset="0"/>
              </a:rPr>
              <a:t>canVolume is a float).</a:t>
            </a:r>
            <a:endParaRPr lang="en-US" sz="2800" dirty="0">
              <a:latin typeface="+mn-lt"/>
              <a:ea typeface="ＭＳ Ｐゴシック" charset="0"/>
              <a:cs typeface="ＭＳ Ｐゴシック" charset="0"/>
            </a:endParaRPr>
          </a:p>
          <a:p>
            <a:pPr eaLnBrk="0" hangingPunct="0">
              <a:spcBef>
                <a:spcPts val="200"/>
              </a:spcBef>
              <a:buClr>
                <a:srgbClr val="835E01"/>
              </a:buClr>
              <a:buSzPct val="60000"/>
              <a:tabLst>
                <a:tab pos="627063" algn="l"/>
              </a:tabLst>
              <a:defRPr/>
            </a:pPr>
            <a:r>
              <a:rPr lang="en-US" sz="2800" dirty="0">
                <a:ea typeface="ＭＳ Ｐゴシック" charset="0"/>
                <a:cs typeface="ＭＳ Ｐゴシック" charset="0"/>
              </a:rPr>
              <a:t>       </a:t>
            </a:r>
            <a:r>
              <a:rPr lang="en-US" dirty="0" err="1">
                <a:latin typeface="Consolas" charset="0"/>
                <a:ea typeface="ＭＳ Ｐゴシック" charset="0"/>
                <a:cs typeface="ＭＳ Ｐゴシック" charset="0"/>
              </a:rPr>
              <a:t>cansPerPack</a:t>
            </a:r>
            <a:r>
              <a:rPr lang="en-US" dirty="0">
                <a:latin typeface="Consolas" charset="0"/>
                <a:ea typeface="ＭＳ Ｐゴシック" charset="0"/>
                <a:cs typeface="ＭＳ Ｐゴシック" charset="0"/>
              </a:rPr>
              <a:t> = 6	</a:t>
            </a:r>
          </a:p>
          <a:p>
            <a:pPr eaLnBrk="0" hangingPunct="0">
              <a:spcBef>
                <a:spcPts val="200"/>
              </a:spcBef>
              <a:buClr>
                <a:srgbClr val="835E01"/>
              </a:buClr>
              <a:buSzPct val="60000"/>
              <a:tabLst>
                <a:tab pos="688975" algn="l"/>
              </a:tabLst>
              <a:defRPr/>
            </a:pPr>
            <a:r>
              <a:rPr lang="en-US" dirty="0">
                <a:latin typeface="Consolas" charset="0"/>
                <a:ea typeface="ＭＳ Ｐゴシック" charset="0"/>
                <a:cs typeface="ＭＳ Ｐゴシック" charset="0"/>
              </a:rPr>
              <a:t>	</a:t>
            </a:r>
            <a:r>
              <a:rPr lang="en-US" dirty="0" err="1">
                <a:latin typeface="Consolas" charset="0"/>
                <a:ea typeface="ＭＳ Ｐゴシック" charset="0"/>
                <a:cs typeface="ＭＳ Ｐゴシック" charset="0"/>
              </a:rPr>
              <a:t>canVolume</a:t>
            </a:r>
            <a:r>
              <a:rPr lang="en-US" dirty="0">
                <a:latin typeface="Consolas" charset="0"/>
                <a:ea typeface="ＭＳ Ｐゴシック" charset="0"/>
                <a:cs typeface="ＭＳ Ｐゴシック" charset="0"/>
              </a:rPr>
              <a:t>   = 12.0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8"/>
          <p:cNvSpPr>
            <a:spLocks noGrp="1"/>
          </p:cNvSpPr>
          <p:nvPr>
            <p:ph type="title"/>
          </p:nvPr>
        </p:nvSpPr>
        <p:spPr/>
        <p:txBody>
          <a:bodyPr/>
          <a:lstStyle/>
          <a:p>
            <a:r>
              <a:rPr lang="en-US" smtClean="0">
                <a:ea typeface="ＭＳ Ｐゴシック" pitchFamily="34" charset="-128"/>
              </a:rPr>
              <a:t>Why different types? (2)</a:t>
            </a:r>
          </a:p>
        </p:txBody>
      </p:sp>
      <p:sp>
        <p:nvSpPr>
          <p:cNvPr id="21507" name="Content Placeholder 9"/>
          <p:cNvSpPr>
            <a:spLocks noGrp="1"/>
          </p:cNvSpPr>
          <p:nvPr>
            <p:ph idx="1"/>
          </p:nvPr>
        </p:nvSpPr>
        <p:spPr>
          <a:xfrm>
            <a:off x="228600" y="1295400"/>
            <a:ext cx="8610600" cy="4876800"/>
          </a:xfrm>
        </p:spPr>
        <p:txBody>
          <a:bodyPr/>
          <a:lstStyle/>
          <a:p>
            <a:pPr>
              <a:spcBef>
                <a:spcPts val="200"/>
              </a:spcBef>
            </a:pPr>
            <a:r>
              <a:rPr lang="en-US" sz="2800" smtClean="0">
                <a:ea typeface="ＭＳ Ｐゴシック" pitchFamily="34" charset="-128"/>
              </a:rPr>
              <a:t>Back to the garage analogy, parking spaces may be meant for different types of vehicles</a:t>
            </a:r>
          </a:p>
          <a:p>
            <a:pPr lvl="1">
              <a:spcBef>
                <a:spcPts val="200"/>
              </a:spcBef>
            </a:pPr>
            <a:r>
              <a:rPr lang="en-US" sz="2400" smtClean="0">
                <a:ea typeface="ＭＳ Ｐゴシック" pitchFamily="34" charset="-128"/>
              </a:rPr>
              <a:t>Bicycle</a:t>
            </a:r>
          </a:p>
          <a:p>
            <a:pPr lvl="1">
              <a:spcBef>
                <a:spcPts val="200"/>
              </a:spcBef>
            </a:pPr>
            <a:r>
              <a:rPr lang="en-US" sz="2400" smtClean="0">
                <a:ea typeface="ＭＳ Ｐゴシック" pitchFamily="34" charset="-128"/>
              </a:rPr>
              <a:t>Motorcycle</a:t>
            </a:r>
          </a:p>
        </p:txBody>
      </p:sp>
      <p:sp>
        <p:nvSpPr>
          <p:cNvPr id="6" name="Content Placeholder 9"/>
          <p:cNvSpPr txBox="1">
            <a:spLocks/>
          </p:cNvSpPr>
          <p:nvPr/>
        </p:nvSpPr>
        <p:spPr bwMode="auto">
          <a:xfrm>
            <a:off x="3657600" y="2209800"/>
            <a:ext cx="4419600" cy="838200"/>
          </a:xfrm>
          <a:prstGeom prst="rect">
            <a:avLst/>
          </a:prstGeom>
          <a:noFill/>
          <a:ln w="9525">
            <a:noFill/>
            <a:miter lim="800000"/>
            <a:headEnd/>
            <a:tailEnd/>
          </a:ln>
        </p:spPr>
        <p:txBody>
          <a:bodyPr/>
          <a:lstStyle/>
          <a:p>
            <a:pPr marL="742950" lvl="1" indent="-285750" eaLnBrk="0" hangingPunct="0">
              <a:spcBef>
                <a:spcPts val="200"/>
              </a:spcBef>
              <a:buClr>
                <a:srgbClr val="835E01"/>
              </a:buClr>
              <a:buSzPct val="100000"/>
              <a:buFont typeface="Wingdings" pitchFamily="2" charset="2"/>
              <a:buChar char="§"/>
              <a:defRPr/>
            </a:pPr>
            <a:r>
              <a:rPr lang="en-US" kern="0" dirty="0">
                <a:latin typeface="+mn-lt"/>
              </a:rPr>
              <a:t>Full Size</a:t>
            </a:r>
          </a:p>
          <a:p>
            <a:pPr marL="742950" lvl="1" indent="-285750" eaLnBrk="0" hangingPunct="0">
              <a:spcBef>
                <a:spcPts val="200"/>
              </a:spcBef>
              <a:buClr>
                <a:srgbClr val="835E01"/>
              </a:buClr>
              <a:buSzPct val="100000"/>
              <a:buFont typeface="Wingdings" pitchFamily="2" charset="2"/>
              <a:buChar char="§"/>
              <a:defRPr/>
            </a:pPr>
            <a:r>
              <a:rPr lang="en-US" kern="0" dirty="0">
                <a:latin typeface="+mn-lt"/>
              </a:rPr>
              <a:t>Electric Vehicle</a:t>
            </a:r>
            <a:endParaRPr lang="en-US" sz="2800" kern="0" dirty="0">
              <a:latin typeface="+mn-lt"/>
            </a:endParaRPr>
          </a:p>
          <a:p>
            <a:pPr marL="342900" indent="-342900" eaLnBrk="0" hangingPunct="0">
              <a:spcBef>
                <a:spcPct val="20000"/>
              </a:spcBef>
              <a:buClr>
                <a:srgbClr val="835E01"/>
              </a:buClr>
              <a:buSzPct val="60000"/>
              <a:buFont typeface="Wingdings" pitchFamily="2" charset="2"/>
              <a:buChar char="q"/>
              <a:defRPr/>
            </a:pPr>
            <a:endParaRPr lang="en-US" sz="3200" kern="0" dirty="0">
              <a:latin typeface="+mn-lt"/>
            </a:endParaRPr>
          </a:p>
        </p:txBody>
      </p:sp>
      <p:pic>
        <p:nvPicPr>
          <p:cNvPr id="21509" name="Picture 8"/>
          <p:cNvPicPr>
            <a:picLocks noChangeAspect="1" noChangeArrowheads="1"/>
          </p:cNvPicPr>
          <p:nvPr/>
        </p:nvPicPr>
        <p:blipFill>
          <a:blip r:embed="rId3" cstate="print"/>
          <a:srcRect/>
          <a:stretch>
            <a:fillRect/>
          </a:stretch>
        </p:blipFill>
        <p:spPr bwMode="auto">
          <a:xfrm>
            <a:off x="4222750" y="3168650"/>
            <a:ext cx="2286000" cy="581025"/>
          </a:xfrm>
          <a:prstGeom prst="rect">
            <a:avLst/>
          </a:prstGeom>
          <a:noFill/>
          <a:ln w="9525">
            <a:noFill/>
            <a:miter lim="800000"/>
            <a:headEnd/>
            <a:tailEnd/>
          </a:ln>
        </p:spPr>
      </p:pic>
      <p:sp>
        <p:nvSpPr>
          <p:cNvPr id="21510"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21511"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E86E4511-D25C-4DA6-B0E9-067CA5266361}" type="slidenum">
              <a:rPr lang="en-US" smtClean="0">
                <a:latin typeface="Arial" charset="0"/>
                <a:cs typeface="Arial" charset="0"/>
              </a:rPr>
              <a:pPr/>
              <a:t>12</a:t>
            </a:fld>
            <a:endParaRPr lang="en-US" smtClean="0">
              <a:latin typeface="Arial" charset="0"/>
              <a:cs typeface="Arial" charset="0"/>
            </a:endParaRPr>
          </a:p>
        </p:txBody>
      </p:sp>
      <p:pic>
        <p:nvPicPr>
          <p:cNvPr id="21512" name="Picture 1" descr="bjol_02_sum02.tif"/>
          <p:cNvPicPr>
            <a:picLocks noChangeAspect="1"/>
          </p:cNvPicPr>
          <p:nvPr/>
        </p:nvPicPr>
        <p:blipFill>
          <a:blip r:embed="rId4" cstate="print"/>
          <a:srcRect/>
          <a:stretch>
            <a:fillRect/>
          </a:stretch>
        </p:blipFill>
        <p:spPr bwMode="auto">
          <a:xfrm>
            <a:off x="1084263" y="3200400"/>
            <a:ext cx="1506537" cy="2005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8"/>
          <p:cNvSpPr>
            <a:spLocks noGrp="1"/>
          </p:cNvSpPr>
          <p:nvPr>
            <p:ph type="title"/>
          </p:nvPr>
        </p:nvSpPr>
        <p:spPr/>
        <p:txBody>
          <a:bodyPr/>
          <a:lstStyle/>
          <a:p>
            <a:r>
              <a:rPr lang="en-US" sz="3200" smtClean="0">
                <a:ea typeface="ＭＳ Ｐゴシック" pitchFamily="34" charset="-128"/>
              </a:rPr>
              <a:t>Table 1: Number Literals in Python</a:t>
            </a:r>
          </a:p>
        </p:txBody>
      </p:sp>
      <p:sp>
        <p:nvSpPr>
          <p:cNvPr id="22531" name="Content Placeholder 9"/>
          <p:cNvSpPr>
            <a:spLocks noGrp="1"/>
          </p:cNvSpPr>
          <p:nvPr>
            <p:ph idx="1"/>
          </p:nvPr>
        </p:nvSpPr>
        <p:spPr>
          <a:xfrm>
            <a:off x="304800" y="1066800"/>
            <a:ext cx="8610600" cy="5105400"/>
          </a:xfrm>
        </p:spPr>
        <p:txBody>
          <a:bodyPr/>
          <a:lstStyle/>
          <a:p>
            <a:r>
              <a:rPr lang="en-US" sz="2800" smtClean="0">
                <a:ea typeface="ＭＳ Ｐゴシック" pitchFamily="34" charset="-128"/>
              </a:rPr>
              <a:t>Sometimes when you just type a number, the compiler has to </a:t>
            </a:r>
            <a:r>
              <a:rPr lang="ja-JP" altLang="en-US" sz="2800" smtClean="0">
                <a:ea typeface="ＭＳ Ｐゴシック" pitchFamily="34" charset="-128"/>
              </a:rPr>
              <a:t>‘</a:t>
            </a:r>
            <a:r>
              <a:rPr lang="en-US" altLang="ja-JP" sz="2800" smtClean="0">
                <a:ea typeface="ＭＳ Ｐゴシック" pitchFamily="34" charset="-128"/>
              </a:rPr>
              <a:t>guess</a:t>
            </a:r>
            <a:r>
              <a:rPr lang="ja-JP" altLang="en-US" sz="2800" smtClean="0">
                <a:ea typeface="ＭＳ Ｐゴシック" pitchFamily="34" charset="-128"/>
              </a:rPr>
              <a:t>’</a:t>
            </a:r>
            <a:r>
              <a:rPr lang="en-US" altLang="ja-JP" sz="2800" smtClean="0">
                <a:ea typeface="ＭＳ Ｐゴシック" pitchFamily="34" charset="-128"/>
              </a:rPr>
              <a:t> what type it is</a:t>
            </a:r>
          </a:p>
        </p:txBody>
      </p:sp>
      <p:sp>
        <p:nvSpPr>
          <p:cNvPr id="22532"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22533"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F94DAE32-8EB7-4435-8596-6BB657ED57FC}" type="slidenum">
              <a:rPr lang="en-US" smtClean="0">
                <a:latin typeface="Arial" charset="0"/>
                <a:cs typeface="Arial" charset="0"/>
              </a:rPr>
              <a:pPr/>
              <a:t>13</a:t>
            </a:fld>
            <a:endParaRPr lang="en-US" smtClean="0">
              <a:latin typeface="Arial" charset="0"/>
              <a:cs typeface="Arial" charset="0"/>
            </a:endParaRPr>
          </a:p>
        </p:txBody>
      </p:sp>
      <p:pic>
        <p:nvPicPr>
          <p:cNvPr id="22534" name="Picture 2"/>
          <p:cNvPicPr>
            <a:picLocks noChangeAspect="1"/>
          </p:cNvPicPr>
          <p:nvPr/>
        </p:nvPicPr>
        <p:blipFill>
          <a:blip r:embed="rId3" cstate="print"/>
          <a:srcRect/>
          <a:stretch>
            <a:fillRect/>
          </a:stretch>
        </p:blipFill>
        <p:spPr bwMode="auto">
          <a:xfrm>
            <a:off x="685800" y="2057400"/>
            <a:ext cx="6705600" cy="4387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ea typeface="ＭＳ Ｐゴシック" pitchFamily="34" charset="-128"/>
              </a:rPr>
              <a:t>Floating-point numbers</a:t>
            </a:r>
          </a:p>
        </p:txBody>
      </p:sp>
      <p:sp>
        <p:nvSpPr>
          <p:cNvPr id="23555" name="Content Placeholder 2"/>
          <p:cNvSpPr>
            <a:spLocks noGrp="1"/>
          </p:cNvSpPr>
          <p:nvPr>
            <p:ph idx="1"/>
          </p:nvPr>
        </p:nvSpPr>
        <p:spPr>
          <a:xfrm>
            <a:off x="304800" y="1143000"/>
            <a:ext cx="8458200" cy="4648200"/>
          </a:xfrm>
        </p:spPr>
        <p:txBody>
          <a:bodyPr/>
          <a:lstStyle/>
          <a:p>
            <a:r>
              <a:rPr lang="en-US" sz="2800" smtClean="0">
                <a:ea typeface="ＭＳ Ｐゴシック" pitchFamily="34" charset="-128"/>
              </a:rPr>
              <a:t>Python stores numbers with fractional parts as </a:t>
            </a:r>
            <a:r>
              <a:rPr lang="ja-JP" altLang="en-US" sz="2800" smtClean="0">
                <a:ea typeface="ＭＳ Ｐゴシック" pitchFamily="34" charset="-128"/>
              </a:rPr>
              <a:t>‘</a:t>
            </a:r>
            <a:r>
              <a:rPr lang="en-US" altLang="ja-JP" sz="2800" smtClean="0">
                <a:ea typeface="ＭＳ Ｐゴシック" pitchFamily="34" charset="-128"/>
              </a:rPr>
              <a:t>floating point</a:t>
            </a:r>
            <a:r>
              <a:rPr lang="ja-JP" altLang="en-US" sz="2800" smtClean="0">
                <a:ea typeface="ＭＳ Ｐゴシック" pitchFamily="34" charset="-128"/>
              </a:rPr>
              <a:t>’</a:t>
            </a:r>
            <a:r>
              <a:rPr lang="en-US" altLang="ja-JP" sz="2800" smtClean="0">
                <a:ea typeface="ＭＳ Ｐゴシック" pitchFamily="34" charset="-128"/>
              </a:rPr>
              <a:t> numbers.</a:t>
            </a:r>
          </a:p>
          <a:p>
            <a:r>
              <a:rPr lang="en-US" sz="2800" smtClean="0">
                <a:ea typeface="ＭＳ Ｐゴシック" pitchFamily="34" charset="-128"/>
              </a:rPr>
              <a:t>They are stored in four parts</a:t>
            </a:r>
          </a:p>
          <a:p>
            <a:pPr lvl="1"/>
            <a:r>
              <a:rPr lang="en-US" sz="2400" smtClean="0">
                <a:ea typeface="ＭＳ Ｐゴシック" pitchFamily="34" charset="-128"/>
              </a:rPr>
              <a:t>Sign</a:t>
            </a:r>
          </a:p>
          <a:p>
            <a:pPr lvl="1"/>
            <a:r>
              <a:rPr lang="en-US" sz="2400" smtClean="0">
                <a:ea typeface="ＭＳ Ｐゴシック" pitchFamily="34" charset="-128"/>
              </a:rPr>
              <a:t>Mantissa</a:t>
            </a:r>
          </a:p>
          <a:p>
            <a:pPr lvl="1"/>
            <a:r>
              <a:rPr lang="en-US" sz="2400" smtClean="0">
                <a:ea typeface="ＭＳ Ｐゴシック" pitchFamily="34" charset="-128"/>
              </a:rPr>
              <a:t>Radix</a:t>
            </a:r>
          </a:p>
          <a:p>
            <a:pPr lvl="1"/>
            <a:r>
              <a:rPr lang="en-US" sz="2400" smtClean="0">
                <a:ea typeface="ＭＳ Ｐゴシック" pitchFamily="34" charset="-128"/>
              </a:rPr>
              <a:t>Exponent</a:t>
            </a:r>
            <a:endParaRPr lang="en-US" smtClean="0">
              <a:ea typeface="ＭＳ Ｐゴシック" pitchFamily="34" charset="-128"/>
            </a:endParaRPr>
          </a:p>
          <a:p>
            <a:pPr>
              <a:buFont typeface="Wingdings" pitchFamily="2" charset="2"/>
              <a:buNone/>
            </a:pPr>
            <a:endParaRPr lang="en-US" sz="2800" smtClean="0">
              <a:ea typeface="ＭＳ Ｐゴシック" pitchFamily="34" charset="-128"/>
            </a:endParaRPr>
          </a:p>
        </p:txBody>
      </p:sp>
      <p:graphicFrame>
        <p:nvGraphicFramePr>
          <p:cNvPr id="7" name="Table 6"/>
          <p:cNvGraphicFramePr>
            <a:graphicFrameLocks noGrp="1"/>
          </p:cNvGraphicFramePr>
          <p:nvPr/>
        </p:nvGraphicFramePr>
        <p:xfrm>
          <a:off x="2971800" y="3006725"/>
          <a:ext cx="4038600" cy="731838"/>
        </p:xfrm>
        <a:graphic>
          <a:graphicData uri="http://schemas.openxmlformats.org/drawingml/2006/table">
            <a:tbl>
              <a:tblPr/>
              <a:tblGrid>
                <a:gridCol w="914400"/>
                <a:gridCol w="1295400"/>
                <a:gridCol w="1828800"/>
              </a:tblGrid>
              <a:tr h="365919">
                <a:tc>
                  <a:txBody>
                    <a:bodyPr/>
                    <a:lstStyle/>
                    <a:p>
                      <a:pPr algn="ctr"/>
                      <a:r>
                        <a:rPr lang="en-US" sz="1800" dirty="0"/>
                        <a:t>Sign</a:t>
                      </a:r>
                    </a:p>
                  </a:txBody>
                  <a:tcPr marT="45740" marB="45740" anchor="ctr">
                    <a:lnL>
                      <a:noFill/>
                    </a:lnL>
                    <a:lnR>
                      <a:noFill/>
                    </a:lnR>
                    <a:lnB>
                      <a:noFill/>
                    </a:lnB>
                    <a:solidFill>
                      <a:srgbClr val="FFDC47"/>
                    </a:solidFill>
                  </a:tcPr>
                </a:tc>
                <a:tc>
                  <a:txBody>
                    <a:bodyPr/>
                    <a:lstStyle/>
                    <a:p>
                      <a:pPr algn="ctr"/>
                      <a:r>
                        <a:rPr lang="en-US" sz="1800" dirty="0"/>
                        <a:t>Mantissa</a:t>
                      </a:r>
                    </a:p>
                  </a:txBody>
                  <a:tcPr marT="45740" marB="45740" anchor="ctr">
                    <a:lnL>
                      <a:noFill/>
                    </a:lnL>
                    <a:lnR>
                      <a:noFill/>
                    </a:lnR>
                    <a:lnT>
                      <a:noFill/>
                    </a:lnT>
                    <a:lnB>
                      <a:noFill/>
                    </a:lnB>
                    <a:solidFill>
                      <a:srgbClr val="FFDC47"/>
                    </a:solidFill>
                  </a:tcPr>
                </a:tc>
                <a:tc>
                  <a:txBody>
                    <a:bodyPr/>
                    <a:lstStyle/>
                    <a:p>
                      <a:pPr algn="ctr"/>
                      <a:r>
                        <a:rPr lang="en-US" sz="1800" dirty="0"/>
                        <a:t>Radix </a:t>
                      </a:r>
                      <a:r>
                        <a:rPr lang="en-US" sz="1800" baseline="30000" dirty="0"/>
                        <a:t>exponent</a:t>
                      </a:r>
                      <a:endParaRPr lang="en-US" sz="1800" dirty="0"/>
                    </a:p>
                  </a:txBody>
                  <a:tcPr marT="45740" marB="45740" anchor="ctr">
                    <a:lnL>
                      <a:noFill/>
                    </a:lnL>
                    <a:lnR>
                      <a:noFill/>
                    </a:lnR>
                    <a:lnT>
                      <a:noFill/>
                    </a:lnT>
                    <a:lnB>
                      <a:noFill/>
                    </a:lnB>
                    <a:solidFill>
                      <a:srgbClr val="FFDC47"/>
                    </a:solidFill>
                  </a:tcPr>
                </a:tc>
              </a:tr>
              <a:tr h="365919">
                <a:tc>
                  <a:txBody>
                    <a:bodyPr/>
                    <a:lstStyle/>
                    <a:p>
                      <a:pPr algn="ctr"/>
                      <a:r>
                        <a:rPr lang="en-US" sz="1800" dirty="0"/>
                        <a:t>-1</a:t>
                      </a:r>
                    </a:p>
                  </a:txBody>
                  <a:tcPr marT="45740" marB="45740" anchor="ctr">
                    <a:lnL>
                      <a:noFill/>
                    </a:lnL>
                    <a:lnR>
                      <a:noFill/>
                    </a:lnR>
                    <a:lnT>
                      <a:noFill/>
                    </a:lnT>
                    <a:lnB>
                      <a:noFill/>
                    </a:lnB>
                    <a:solidFill>
                      <a:srgbClr val="FFDC47"/>
                    </a:solidFill>
                  </a:tcPr>
                </a:tc>
                <a:tc>
                  <a:txBody>
                    <a:bodyPr/>
                    <a:lstStyle/>
                    <a:p>
                      <a:pPr algn="ctr"/>
                      <a:r>
                        <a:rPr lang="en-US" sz="1800" dirty="0"/>
                        <a:t>5</a:t>
                      </a:r>
                    </a:p>
                  </a:txBody>
                  <a:tcPr marT="45740" marB="45740" anchor="ctr">
                    <a:lnL>
                      <a:noFill/>
                    </a:lnL>
                    <a:lnR>
                      <a:noFill/>
                    </a:lnR>
                    <a:lnT>
                      <a:noFill/>
                    </a:lnT>
                    <a:lnB>
                      <a:noFill/>
                    </a:lnB>
                    <a:solidFill>
                      <a:srgbClr val="FFDC47"/>
                    </a:solidFill>
                  </a:tcPr>
                </a:tc>
                <a:tc>
                  <a:txBody>
                    <a:bodyPr/>
                    <a:lstStyle/>
                    <a:p>
                      <a:pPr algn="ctr"/>
                      <a:r>
                        <a:rPr lang="en-US" sz="1800" dirty="0"/>
                        <a:t>10 </a:t>
                      </a:r>
                      <a:r>
                        <a:rPr lang="en-US" sz="1800" baseline="30000" dirty="0"/>
                        <a:t>0</a:t>
                      </a:r>
                      <a:endParaRPr lang="en-US" sz="1800" dirty="0"/>
                    </a:p>
                  </a:txBody>
                  <a:tcPr marT="45740" marB="45740" anchor="ctr">
                    <a:lnL>
                      <a:noFill/>
                    </a:lnL>
                    <a:lnR>
                      <a:noFill/>
                    </a:lnR>
                    <a:lnT>
                      <a:noFill/>
                    </a:lnT>
                    <a:lnB>
                      <a:noFill/>
                    </a:lnB>
                    <a:solidFill>
                      <a:srgbClr val="FFDC47"/>
                    </a:solidFill>
                  </a:tcPr>
                </a:tc>
              </a:tr>
            </a:tbl>
          </a:graphicData>
        </a:graphic>
      </p:graphicFrame>
      <p:sp>
        <p:nvSpPr>
          <p:cNvPr id="23564" name="Rectangle 1"/>
          <p:cNvSpPr>
            <a:spLocks noChangeArrowheads="1"/>
          </p:cNvSpPr>
          <p:nvPr/>
        </p:nvSpPr>
        <p:spPr bwMode="auto">
          <a:xfrm>
            <a:off x="4572000" y="-46038"/>
            <a:ext cx="0" cy="549276"/>
          </a:xfrm>
          <a:prstGeom prst="rect">
            <a:avLst/>
          </a:prstGeom>
          <a:noFill/>
          <a:ln w="9525">
            <a:noFill/>
            <a:miter lim="800000"/>
            <a:headEnd/>
            <a:tailEnd/>
          </a:ln>
        </p:spPr>
        <p:txBody>
          <a:bodyPr wrap="none" lIns="0" tIns="0" rIns="0" bIns="0" anchor="ctr">
            <a:spAutoFit/>
          </a:bodyPr>
          <a:lstStyle/>
          <a:p>
            <a:pPr algn="ctr" eaLnBrk="0" hangingPunct="0"/>
            <a:endParaRPr lang="en-US" sz="1800"/>
          </a:p>
          <a:p>
            <a:pPr algn="ctr" eaLnBrk="0" hangingPunct="0"/>
            <a:endParaRPr lang="en-US" sz="1800"/>
          </a:p>
        </p:txBody>
      </p:sp>
      <p:sp>
        <p:nvSpPr>
          <p:cNvPr id="23565" name="TextBox 8"/>
          <p:cNvSpPr txBox="1">
            <a:spLocks noChangeArrowheads="1"/>
          </p:cNvSpPr>
          <p:nvPr/>
        </p:nvSpPr>
        <p:spPr bwMode="auto">
          <a:xfrm>
            <a:off x="2971800" y="2667000"/>
            <a:ext cx="3690938" cy="366713"/>
          </a:xfrm>
          <a:prstGeom prst="rect">
            <a:avLst/>
          </a:prstGeom>
          <a:solidFill>
            <a:srgbClr val="F8E55A"/>
          </a:solidFill>
          <a:ln w="9525">
            <a:noFill/>
            <a:miter lim="800000"/>
            <a:headEnd/>
            <a:tailEnd/>
          </a:ln>
        </p:spPr>
        <p:txBody>
          <a:bodyPr wrap="none">
            <a:spAutoFit/>
          </a:bodyPr>
          <a:lstStyle/>
          <a:p>
            <a:r>
              <a:rPr lang="en-US" sz="1800">
                <a:cs typeface="Arial" charset="0"/>
              </a:rPr>
              <a:t>Parts of a floating point number -5:</a:t>
            </a:r>
          </a:p>
        </p:txBody>
      </p:sp>
      <p:sp>
        <p:nvSpPr>
          <p:cNvPr id="23566"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23567"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22E5879E-092E-4D80-86C1-B2784A2B0CE7}" type="slidenum">
              <a:rPr lang="en-US" smtClean="0">
                <a:latin typeface="Arial" charset="0"/>
                <a:cs typeface="Arial" charset="0"/>
              </a:rPr>
              <a:pPr/>
              <a:t>14</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ea typeface="ＭＳ Ｐゴシック" pitchFamily="34" charset="-128"/>
              </a:rPr>
              <a:t>Naming variables</a:t>
            </a:r>
          </a:p>
        </p:txBody>
      </p:sp>
      <p:sp>
        <p:nvSpPr>
          <p:cNvPr id="24579" name="Content Placeholder 2"/>
          <p:cNvSpPr>
            <a:spLocks noGrp="1"/>
          </p:cNvSpPr>
          <p:nvPr>
            <p:ph idx="1"/>
          </p:nvPr>
        </p:nvSpPr>
        <p:spPr>
          <a:xfrm>
            <a:off x="228600" y="1143000"/>
            <a:ext cx="8534400" cy="2286000"/>
          </a:xfrm>
        </p:spPr>
        <p:txBody>
          <a:bodyPr/>
          <a:lstStyle/>
          <a:p>
            <a:r>
              <a:rPr lang="en-US" smtClean="0">
                <a:ea typeface="ＭＳ Ｐゴシック" pitchFamily="34" charset="-128"/>
              </a:rPr>
              <a:t>Name should describe the purpose</a:t>
            </a:r>
          </a:p>
          <a:p>
            <a:pPr lvl="1"/>
            <a:r>
              <a:rPr lang="ja-JP" altLang="en-US" smtClean="0">
                <a:ea typeface="ＭＳ Ｐゴシック" pitchFamily="34" charset="-128"/>
              </a:rPr>
              <a:t>‘</a:t>
            </a:r>
            <a:r>
              <a:rPr lang="en-US" altLang="ja-JP" smtClean="0">
                <a:latin typeface="Consolas" pitchFamily="49" charset="0"/>
                <a:ea typeface="ＭＳ Ｐゴシック" pitchFamily="34" charset="-128"/>
              </a:rPr>
              <a:t>canVolume</a:t>
            </a:r>
            <a:r>
              <a:rPr lang="ja-JP" altLang="en-US" smtClean="0">
                <a:ea typeface="ＭＳ Ｐゴシック" pitchFamily="34" charset="-128"/>
              </a:rPr>
              <a:t>’</a:t>
            </a:r>
            <a:r>
              <a:rPr lang="en-US" altLang="ja-JP" smtClean="0">
                <a:ea typeface="ＭＳ Ｐゴシック" pitchFamily="34" charset="-128"/>
              </a:rPr>
              <a:t> is better than </a:t>
            </a:r>
            <a:r>
              <a:rPr lang="ja-JP" altLang="en-US" smtClean="0">
                <a:ea typeface="ＭＳ Ｐゴシック" pitchFamily="34" charset="-128"/>
              </a:rPr>
              <a:t>‘</a:t>
            </a:r>
            <a:r>
              <a:rPr lang="en-US" altLang="ja-JP" smtClean="0">
                <a:latin typeface="Consolas" pitchFamily="49" charset="0"/>
                <a:ea typeface="ＭＳ Ｐゴシック" pitchFamily="34" charset="-128"/>
              </a:rPr>
              <a:t>cv</a:t>
            </a:r>
            <a:r>
              <a:rPr lang="ja-JP" altLang="en-US" smtClean="0">
                <a:ea typeface="ＭＳ Ｐゴシック" pitchFamily="34" charset="-128"/>
              </a:rPr>
              <a:t>’</a:t>
            </a:r>
            <a:endParaRPr lang="en-US" altLang="ja-JP" smtClean="0">
              <a:ea typeface="ＭＳ Ｐゴシック" pitchFamily="34" charset="-128"/>
            </a:endParaRPr>
          </a:p>
          <a:p>
            <a:r>
              <a:rPr lang="en-US" smtClean="0">
                <a:ea typeface="ＭＳ Ｐゴシック" pitchFamily="34" charset="-128"/>
              </a:rPr>
              <a:t>Use These Simple Rules</a:t>
            </a:r>
          </a:p>
          <a:p>
            <a:pPr lvl="1">
              <a:buFont typeface="Wingdings" pitchFamily="2" charset="2"/>
              <a:buNone/>
            </a:pPr>
            <a:r>
              <a:rPr lang="en-US" sz="2400" smtClean="0">
                <a:ea typeface="ＭＳ Ｐゴシック" pitchFamily="34" charset="-128"/>
              </a:rPr>
              <a:t>1) Variable names must start with a letter or the </a:t>
            </a:r>
          </a:p>
          <a:p>
            <a:pPr lvl="1">
              <a:buFont typeface="Wingdings" pitchFamily="2" charset="2"/>
              <a:buNone/>
            </a:pPr>
            <a:r>
              <a:rPr lang="en-US" sz="2400" smtClean="0">
                <a:ea typeface="ＭＳ Ｐゴシック" pitchFamily="34" charset="-128"/>
              </a:rPr>
              <a:t>underscore ( _ ) character</a:t>
            </a:r>
          </a:p>
          <a:p>
            <a:pPr lvl="2"/>
            <a:r>
              <a:rPr lang="en-US" sz="2000" smtClean="0">
                <a:ea typeface="ＭＳ Ｐゴシック" pitchFamily="34" charset="-128"/>
              </a:rPr>
              <a:t>Continue with letters (upper or lower case), digits or the underscore</a:t>
            </a:r>
          </a:p>
          <a:p>
            <a:pPr lvl="1">
              <a:buFont typeface="Wingdings" pitchFamily="2" charset="2"/>
              <a:buNone/>
            </a:pPr>
            <a:r>
              <a:rPr lang="en-US" sz="2400" smtClean="0">
                <a:ea typeface="ＭＳ Ｐゴシック" pitchFamily="34" charset="-128"/>
              </a:rPr>
              <a:t>2) You cannot use other symbols (? or %...) and spaces are not permitted</a:t>
            </a:r>
          </a:p>
          <a:p>
            <a:pPr lvl="1">
              <a:buFont typeface="Wingdings" pitchFamily="2" charset="2"/>
              <a:buNone/>
            </a:pPr>
            <a:r>
              <a:rPr lang="en-US" sz="2400" smtClean="0">
                <a:ea typeface="ＭＳ Ｐゴシック" pitchFamily="34" charset="-128"/>
              </a:rPr>
              <a:t>3) Separate words with </a:t>
            </a:r>
            <a:r>
              <a:rPr lang="ja-JP" altLang="en-US" sz="2400" smtClean="0">
                <a:ea typeface="ＭＳ Ｐゴシック" pitchFamily="34" charset="-128"/>
              </a:rPr>
              <a:t>‘</a:t>
            </a:r>
            <a:r>
              <a:rPr lang="en-US" altLang="ja-JP" sz="2400" smtClean="0">
                <a:ea typeface="ＭＳ Ｐゴシック" pitchFamily="34" charset="-128"/>
              </a:rPr>
              <a:t>camelCase</a:t>
            </a:r>
            <a:r>
              <a:rPr lang="ja-JP" altLang="en-US" sz="2400" smtClean="0">
                <a:ea typeface="ＭＳ Ｐゴシック" pitchFamily="34" charset="-128"/>
              </a:rPr>
              <a:t>’</a:t>
            </a:r>
            <a:r>
              <a:rPr lang="en-US" altLang="ja-JP" sz="2400" smtClean="0">
                <a:ea typeface="ＭＳ Ｐゴシック" pitchFamily="34" charset="-128"/>
              </a:rPr>
              <a:t> notation</a:t>
            </a:r>
          </a:p>
          <a:p>
            <a:pPr lvl="2"/>
            <a:r>
              <a:rPr lang="en-US" sz="2000" smtClean="0">
                <a:ea typeface="ＭＳ Ｐゴシック" pitchFamily="34" charset="-128"/>
              </a:rPr>
              <a:t>Use upper case letters to signify word boundaries</a:t>
            </a:r>
          </a:p>
          <a:p>
            <a:pPr lvl="1">
              <a:buFont typeface="Wingdings" pitchFamily="2" charset="2"/>
              <a:buNone/>
            </a:pPr>
            <a:r>
              <a:rPr lang="en-US" sz="2400" smtClean="0">
                <a:ea typeface="ＭＳ Ｐゴシック" pitchFamily="34" charset="-128"/>
              </a:rPr>
              <a:t>4) Don</a:t>
            </a:r>
            <a:r>
              <a:rPr lang="ja-JP" altLang="en-US" sz="2400" smtClean="0">
                <a:ea typeface="ＭＳ Ｐゴシック" pitchFamily="34" charset="-128"/>
              </a:rPr>
              <a:t>’</a:t>
            </a:r>
            <a:r>
              <a:rPr lang="en-US" altLang="ja-JP" sz="2400" smtClean="0">
                <a:ea typeface="ＭＳ Ｐゴシック" pitchFamily="34" charset="-128"/>
              </a:rPr>
              <a:t>t use ‘reserved’ Python words (see Appendix C)</a:t>
            </a:r>
            <a:endParaRPr lang="en-US" sz="2400" smtClean="0">
              <a:ea typeface="ＭＳ Ｐゴシック" pitchFamily="34" charset="-128"/>
            </a:endParaRPr>
          </a:p>
        </p:txBody>
      </p:sp>
      <p:pic>
        <p:nvPicPr>
          <p:cNvPr id="24580" name="Picture 7"/>
          <p:cNvPicPr>
            <a:picLocks noChangeAspect="1" noChangeArrowheads="1"/>
          </p:cNvPicPr>
          <p:nvPr/>
        </p:nvPicPr>
        <p:blipFill>
          <a:blip r:embed="rId3" cstate="print"/>
          <a:srcRect/>
          <a:stretch>
            <a:fillRect/>
          </a:stretch>
        </p:blipFill>
        <p:spPr bwMode="auto">
          <a:xfrm>
            <a:off x="7086600" y="228600"/>
            <a:ext cx="1524000" cy="1312863"/>
          </a:xfrm>
          <a:prstGeom prst="rect">
            <a:avLst/>
          </a:prstGeom>
          <a:noFill/>
          <a:ln w="9525">
            <a:noFill/>
            <a:miter lim="800000"/>
            <a:headEnd/>
            <a:tailEnd/>
          </a:ln>
        </p:spPr>
      </p:pic>
      <p:sp>
        <p:nvSpPr>
          <p:cNvPr id="24581"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24582"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E6A994A1-6793-48EB-993D-5B61B382EC92}" type="slidenum">
              <a:rPr lang="en-US" smtClean="0">
                <a:latin typeface="Arial" charset="0"/>
                <a:cs typeface="Arial" charset="0"/>
              </a:rPr>
              <a:pPr/>
              <a:t>15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z="3200" smtClean="0">
                <a:ea typeface="ＭＳ Ｐゴシック" pitchFamily="34" charset="-128"/>
              </a:rPr>
              <a:t>Table 2: Variable Names in Python</a:t>
            </a:r>
          </a:p>
        </p:txBody>
      </p:sp>
      <p:sp>
        <p:nvSpPr>
          <p:cNvPr id="25603" name="Content Placeholder 9"/>
          <p:cNvSpPr>
            <a:spLocks noGrp="1"/>
          </p:cNvSpPr>
          <p:nvPr>
            <p:ph idx="1"/>
          </p:nvPr>
        </p:nvSpPr>
        <p:spPr>
          <a:xfrm>
            <a:off x="304800" y="1143000"/>
            <a:ext cx="8458200" cy="838200"/>
          </a:xfrm>
        </p:spPr>
        <p:txBody>
          <a:bodyPr/>
          <a:lstStyle/>
          <a:p>
            <a:r>
              <a:rPr lang="en-US" smtClean="0">
                <a:ea typeface="ＭＳ Ｐゴシック" pitchFamily="34" charset="-128"/>
              </a:rPr>
              <a:t>Legal and illegal variable names</a:t>
            </a:r>
          </a:p>
        </p:txBody>
      </p:sp>
      <p:sp>
        <p:nvSpPr>
          <p:cNvPr id="25604"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25605"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6E55235D-17FE-4DA1-A93C-3CD8F9A5278D}" type="slidenum">
              <a:rPr lang="en-US" smtClean="0">
                <a:latin typeface="Arial" charset="0"/>
                <a:cs typeface="Arial" charset="0"/>
              </a:rPr>
              <a:pPr/>
              <a:t>16</a:t>
            </a:fld>
            <a:endParaRPr lang="en-US" smtClean="0">
              <a:latin typeface="Arial" charset="0"/>
              <a:cs typeface="Arial" charset="0"/>
            </a:endParaRPr>
          </a:p>
        </p:txBody>
      </p:sp>
      <p:pic>
        <p:nvPicPr>
          <p:cNvPr id="25606" name="Picture 1"/>
          <p:cNvPicPr>
            <a:picLocks noChangeAspect="1"/>
          </p:cNvPicPr>
          <p:nvPr/>
        </p:nvPicPr>
        <p:blipFill>
          <a:blip r:embed="rId3" cstate="print"/>
          <a:srcRect/>
          <a:stretch>
            <a:fillRect/>
          </a:stretch>
        </p:blipFill>
        <p:spPr bwMode="auto">
          <a:xfrm>
            <a:off x="381000" y="1752600"/>
            <a:ext cx="8412163"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ea typeface="ＭＳ Ｐゴシック" pitchFamily="34" charset="-128"/>
              </a:rPr>
              <a:t>Updating a variable (1)</a:t>
            </a:r>
          </a:p>
        </p:txBody>
      </p:sp>
      <p:sp>
        <p:nvSpPr>
          <p:cNvPr id="26627" name="Content Placeholder 2"/>
          <p:cNvSpPr>
            <a:spLocks noGrp="1"/>
          </p:cNvSpPr>
          <p:nvPr>
            <p:ph idx="1"/>
          </p:nvPr>
        </p:nvSpPr>
        <p:spPr/>
        <p:txBody>
          <a:bodyPr/>
          <a:lstStyle/>
          <a:p>
            <a:r>
              <a:rPr lang="en-US" smtClean="0">
                <a:ea typeface="ＭＳ Ｐゴシック" pitchFamily="34" charset="-128"/>
              </a:rPr>
              <a:t>If an existing variable is assigned a new value, that value replaces the previous contents of the variable. </a:t>
            </a:r>
          </a:p>
          <a:p>
            <a:r>
              <a:rPr lang="en-US" smtClean="0">
                <a:ea typeface="ＭＳ Ｐゴシック" pitchFamily="34" charset="-128"/>
              </a:rPr>
              <a:t>For example:</a:t>
            </a:r>
          </a:p>
          <a:p>
            <a:pPr lvl="1"/>
            <a:r>
              <a:rPr lang="en-US" smtClean="0">
                <a:latin typeface="Consolas" pitchFamily="49" charset="0"/>
                <a:ea typeface="ＭＳ Ｐゴシック" pitchFamily="34" charset="-128"/>
              </a:rPr>
              <a:t>cansPerPack = 6</a:t>
            </a:r>
          </a:p>
          <a:p>
            <a:pPr lvl="1"/>
            <a:r>
              <a:rPr lang="en-US" smtClean="0">
                <a:latin typeface="Consolas" pitchFamily="49" charset="0"/>
                <a:ea typeface="ＭＳ Ｐゴシック" pitchFamily="34" charset="-128"/>
              </a:rPr>
              <a:t>cansPerPack = 8</a:t>
            </a:r>
          </a:p>
          <a:p>
            <a:pPr lvl="1"/>
            <a:endParaRPr lang="en-US" smtClean="0">
              <a:ea typeface="ＭＳ Ｐゴシック" pitchFamily="34" charset="-128"/>
            </a:endParaRPr>
          </a:p>
        </p:txBody>
      </p:sp>
      <p:sp>
        <p:nvSpPr>
          <p:cNvPr id="26628"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26629"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0D3A7C6B-EC49-41A3-99BC-D2E20ED2E960}" type="slidenum">
              <a:rPr lang="en-US" smtClean="0">
                <a:latin typeface="Arial" charset="0"/>
                <a:cs typeface="Arial" charset="0"/>
              </a:rPr>
              <a:pPr/>
              <a:t>17</a:t>
            </a:fld>
            <a:endParaRPr lang="en-US" smtClean="0">
              <a:latin typeface="Arial" charset="0"/>
              <a:cs typeface="Arial" charset="0"/>
            </a:endParaRPr>
          </a:p>
        </p:txBody>
      </p:sp>
      <p:pic>
        <p:nvPicPr>
          <p:cNvPr id="26630" name="Picture 2"/>
          <p:cNvPicPr>
            <a:picLocks noChangeAspect="1" noChangeArrowheads="1"/>
          </p:cNvPicPr>
          <p:nvPr/>
        </p:nvPicPr>
        <p:blipFill>
          <a:blip r:embed="rId2" cstate="print"/>
          <a:srcRect/>
          <a:stretch>
            <a:fillRect/>
          </a:stretch>
        </p:blipFill>
        <p:spPr bwMode="auto">
          <a:xfrm>
            <a:off x="4198938" y="3397250"/>
            <a:ext cx="766762" cy="336550"/>
          </a:xfrm>
          <a:prstGeom prst="rect">
            <a:avLst/>
          </a:prstGeom>
          <a:noFill/>
          <a:ln w="9525">
            <a:noFill/>
            <a:miter lim="800000"/>
            <a:headEnd/>
            <a:tailEnd/>
          </a:ln>
        </p:spPr>
      </p:pic>
      <p:pic>
        <p:nvPicPr>
          <p:cNvPr id="26631" name="Picture 3"/>
          <p:cNvPicPr>
            <a:picLocks noChangeAspect="1" noChangeArrowheads="1"/>
          </p:cNvPicPr>
          <p:nvPr/>
        </p:nvPicPr>
        <p:blipFill>
          <a:blip r:embed="rId3" cstate="print"/>
          <a:srcRect l="9390" t="9616" r="13136" b="11501"/>
          <a:stretch>
            <a:fillRect/>
          </a:stretch>
        </p:blipFill>
        <p:spPr bwMode="auto">
          <a:xfrm>
            <a:off x="4198938" y="3865563"/>
            <a:ext cx="339725" cy="323850"/>
          </a:xfrm>
          <a:prstGeom prst="rect">
            <a:avLst/>
          </a:prstGeom>
          <a:noFill/>
          <a:ln w="9525">
            <a:noFill/>
            <a:miter lim="800000"/>
            <a:headEnd/>
            <a:tailEnd/>
          </a:ln>
        </p:spPr>
      </p:pic>
      <p:pic>
        <p:nvPicPr>
          <p:cNvPr id="26632" name="Picture 6"/>
          <p:cNvPicPr>
            <a:picLocks noChangeAspect="1"/>
          </p:cNvPicPr>
          <p:nvPr/>
        </p:nvPicPr>
        <p:blipFill>
          <a:blip r:embed="rId4" cstate="print"/>
          <a:srcRect l="1335" r="3000"/>
          <a:stretch>
            <a:fillRect/>
          </a:stretch>
        </p:blipFill>
        <p:spPr bwMode="auto">
          <a:xfrm>
            <a:off x="25400" y="4403725"/>
            <a:ext cx="8861425" cy="10826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3600" smtClean="0">
                <a:ea typeface="ＭＳ Ｐゴシック" pitchFamily="34" charset="-128"/>
              </a:rPr>
              <a:t>Updating a variable (2)</a:t>
            </a:r>
          </a:p>
        </p:txBody>
      </p:sp>
      <p:sp>
        <p:nvSpPr>
          <p:cNvPr id="27651" name="Content Placeholder 2"/>
          <p:cNvSpPr>
            <a:spLocks noGrp="1"/>
          </p:cNvSpPr>
          <p:nvPr>
            <p:ph idx="1"/>
          </p:nvPr>
        </p:nvSpPr>
        <p:spPr>
          <a:xfrm>
            <a:off x="304800" y="1295400"/>
            <a:ext cx="8458200" cy="4876800"/>
          </a:xfrm>
        </p:spPr>
        <p:txBody>
          <a:bodyPr/>
          <a:lstStyle/>
          <a:p>
            <a:pPr>
              <a:defRPr/>
            </a:pPr>
            <a:r>
              <a:rPr lang="en-US" sz="2400" dirty="0" smtClean="0"/>
              <a:t>Executing the Assignment: </a:t>
            </a:r>
          </a:p>
          <a:p>
            <a:pPr marL="0" indent="0">
              <a:buFont typeface="Wingdings" pitchFamily="2" charset="2"/>
              <a:buNone/>
              <a:defRPr/>
            </a:pPr>
            <a:r>
              <a:rPr lang="en-US" sz="2400" dirty="0">
                <a:latin typeface="Consolas" pitchFamily="49" charset="0"/>
                <a:cs typeface="Consolas" pitchFamily="49" charset="0"/>
              </a:rPr>
              <a:t> </a:t>
            </a:r>
            <a:r>
              <a:rPr lang="en-US" sz="2400" dirty="0" smtClean="0">
                <a:latin typeface="Consolas" pitchFamily="49" charset="0"/>
                <a:cs typeface="Consolas" pitchFamily="49" charset="0"/>
              </a:rPr>
              <a:t>    </a:t>
            </a:r>
            <a:r>
              <a:rPr lang="en-US" sz="2000" dirty="0" err="1" smtClean="0">
                <a:latin typeface="Consolas" pitchFamily="49" charset="0"/>
                <a:cs typeface="Consolas" pitchFamily="49" charset="0"/>
              </a:rPr>
              <a:t>cansPerPack</a:t>
            </a:r>
            <a:r>
              <a:rPr lang="en-US" sz="2000" dirty="0" smtClean="0">
                <a:latin typeface="Consolas" pitchFamily="49" charset="0"/>
                <a:cs typeface="Consolas" pitchFamily="49" charset="0"/>
              </a:rPr>
              <a:t> = cansPerPack + 2</a:t>
            </a:r>
          </a:p>
          <a:p>
            <a:pPr>
              <a:defRPr/>
            </a:pPr>
            <a:r>
              <a:rPr lang="en-US" sz="2400" dirty="0" smtClean="0"/>
              <a:t>Step by Step:</a:t>
            </a:r>
          </a:p>
          <a:p>
            <a:pPr marL="514350" indent="-514350">
              <a:buSzPct val="100000"/>
              <a:buFont typeface="+mj-lt"/>
              <a:buAutoNum type="arabicPeriod"/>
              <a:defRPr/>
            </a:pPr>
            <a:r>
              <a:rPr lang="en-US" sz="2000" dirty="0" smtClean="0"/>
              <a:t>Calculate the right hand side of the assignment. Find the value of </a:t>
            </a:r>
            <a:r>
              <a:rPr lang="en-US" sz="2000" dirty="0" smtClean="0">
                <a:latin typeface="Consolas"/>
                <a:cs typeface="Consolas"/>
              </a:rPr>
              <a:t>cansPerPack</a:t>
            </a:r>
            <a:r>
              <a:rPr lang="en-US" sz="2000" dirty="0" smtClean="0"/>
              <a:t>, and add 2 to it.</a:t>
            </a:r>
          </a:p>
        </p:txBody>
      </p:sp>
      <p:sp>
        <p:nvSpPr>
          <p:cNvPr id="9" name="Content Placeholder 2"/>
          <p:cNvSpPr txBox="1">
            <a:spLocks/>
          </p:cNvSpPr>
          <p:nvPr/>
        </p:nvSpPr>
        <p:spPr bwMode="auto">
          <a:xfrm>
            <a:off x="304800" y="4754563"/>
            <a:ext cx="8458200" cy="1524000"/>
          </a:xfrm>
          <a:prstGeom prst="rect">
            <a:avLst/>
          </a:prstGeom>
          <a:noFill/>
          <a:ln w="9525">
            <a:noFill/>
            <a:miter lim="800000"/>
            <a:headEnd/>
            <a:tailEnd/>
          </a:ln>
        </p:spPr>
        <p:txBody>
          <a:bodyPr/>
          <a:lstStyle/>
          <a:p>
            <a:pPr marL="514350" indent="-514350" eaLnBrk="0" hangingPunct="0">
              <a:spcBef>
                <a:spcPct val="20000"/>
              </a:spcBef>
              <a:buClr>
                <a:srgbClr val="835E01"/>
              </a:buClr>
              <a:buSzPct val="100000"/>
              <a:buFont typeface="+mj-lt"/>
              <a:buAutoNum type="arabicPeriod" startAt="2"/>
              <a:defRPr/>
            </a:pPr>
            <a:r>
              <a:rPr lang="en-US" sz="2000" kern="0" dirty="0">
                <a:latin typeface="+mn-lt"/>
              </a:rPr>
              <a:t>Store the result in the variable named on the left side of the assignment operator (</a:t>
            </a:r>
            <a:r>
              <a:rPr lang="en-US" sz="2000" kern="0" dirty="0">
                <a:latin typeface="Consolas"/>
                <a:cs typeface="Consolas"/>
              </a:rPr>
              <a:t>cansPerPack</a:t>
            </a:r>
            <a:r>
              <a:rPr lang="en-US" sz="2800" kern="0" dirty="0">
                <a:latin typeface="+mn-lt"/>
              </a:rPr>
              <a:t> </a:t>
            </a:r>
            <a:r>
              <a:rPr lang="en-US" sz="2000" kern="0" dirty="0">
                <a:latin typeface="+mn-lt"/>
              </a:rPr>
              <a:t>in this case)</a:t>
            </a:r>
          </a:p>
        </p:txBody>
      </p:sp>
      <p:sp>
        <p:nvSpPr>
          <p:cNvPr id="27653"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27654"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D32512CA-445C-46F8-9085-DD75D64E3540}" type="slidenum">
              <a:rPr lang="en-US" smtClean="0">
                <a:latin typeface="Arial" charset="0"/>
                <a:cs typeface="Arial" charset="0"/>
              </a:rPr>
              <a:pPr/>
              <a:t>18</a:t>
            </a:fld>
            <a:endParaRPr lang="en-US" smtClean="0">
              <a:latin typeface="Arial" charset="0"/>
              <a:cs typeface="Arial" charset="0"/>
            </a:endParaRPr>
          </a:p>
        </p:txBody>
      </p:sp>
      <p:pic>
        <p:nvPicPr>
          <p:cNvPr id="27655" name="Picture 1"/>
          <p:cNvPicPr>
            <a:picLocks noChangeAspect="1"/>
          </p:cNvPicPr>
          <p:nvPr/>
        </p:nvPicPr>
        <p:blipFill>
          <a:blip r:embed="rId3" cstate="print"/>
          <a:srcRect l="3226" t="3902" r="3996" b="42979"/>
          <a:stretch>
            <a:fillRect/>
          </a:stretch>
        </p:blipFill>
        <p:spPr bwMode="auto">
          <a:xfrm>
            <a:off x="890588" y="3276600"/>
            <a:ext cx="3833812" cy="1477963"/>
          </a:xfrm>
          <a:prstGeom prst="rect">
            <a:avLst/>
          </a:prstGeom>
          <a:noFill/>
          <a:ln w="9525">
            <a:noFill/>
            <a:miter lim="800000"/>
            <a:headEnd/>
            <a:tailEnd/>
          </a:ln>
        </p:spPr>
      </p:pic>
      <p:pic>
        <p:nvPicPr>
          <p:cNvPr id="27656" name="Picture 9"/>
          <p:cNvPicPr>
            <a:picLocks noChangeAspect="1"/>
          </p:cNvPicPr>
          <p:nvPr/>
        </p:nvPicPr>
        <p:blipFill>
          <a:blip r:embed="rId3" cstate="print"/>
          <a:srcRect l="3181" t="62001" r="18619" b="7703"/>
          <a:stretch>
            <a:fillRect/>
          </a:stretch>
        </p:blipFill>
        <p:spPr bwMode="auto">
          <a:xfrm>
            <a:off x="890588" y="5516563"/>
            <a:ext cx="3678237" cy="9604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3200" smtClean="0">
                <a:ea typeface="ＭＳ Ｐゴシック" pitchFamily="34" charset="-128"/>
              </a:rPr>
              <a:t>Programming Tip 2.1: Descriptive Variable Names</a:t>
            </a:r>
          </a:p>
        </p:txBody>
      </p:sp>
      <p:sp>
        <p:nvSpPr>
          <p:cNvPr id="28675" name="Content Placeholder 2"/>
          <p:cNvSpPr>
            <a:spLocks noGrp="1"/>
          </p:cNvSpPr>
          <p:nvPr>
            <p:ph idx="1"/>
          </p:nvPr>
        </p:nvSpPr>
        <p:spPr/>
        <p:txBody>
          <a:bodyPr/>
          <a:lstStyle/>
          <a:p>
            <a:pPr>
              <a:defRPr/>
            </a:pPr>
            <a:r>
              <a:rPr lang="en-US" sz="2800" dirty="0" smtClean="0">
                <a:ea typeface="ＭＳ Ｐゴシック" pitchFamily="34" charset="-128"/>
              </a:rPr>
              <a:t>Choose descriptive variable names</a:t>
            </a:r>
          </a:p>
          <a:p>
            <a:pPr>
              <a:defRPr/>
            </a:pPr>
            <a:r>
              <a:rPr lang="en-US" sz="2800" dirty="0" smtClean="0">
                <a:ea typeface="ＭＳ Ｐゴシック" pitchFamily="34" charset="-128"/>
              </a:rPr>
              <a:t>Which variable name is more self descriptive?</a:t>
            </a:r>
          </a:p>
          <a:p>
            <a:pPr marL="0" indent="0">
              <a:buFont typeface="Wingdings" pitchFamily="2" charset="2"/>
              <a:buNone/>
              <a:defRPr/>
            </a:pPr>
            <a:r>
              <a:rPr lang="en-US" sz="2400" dirty="0">
                <a:latin typeface="Consolas" pitchFamily="49" charset="0"/>
                <a:ea typeface="ＭＳ Ｐゴシック" pitchFamily="34" charset="-128"/>
                <a:cs typeface="Consolas" pitchFamily="49" charset="0"/>
              </a:rPr>
              <a:t> </a:t>
            </a:r>
            <a:r>
              <a:rPr lang="en-US" sz="2400" dirty="0" smtClean="0">
                <a:latin typeface="Consolas" pitchFamily="49" charset="0"/>
                <a:ea typeface="ＭＳ Ｐゴシック" pitchFamily="34" charset="-128"/>
                <a:cs typeface="Consolas" pitchFamily="49" charset="0"/>
              </a:rPr>
              <a:t>   </a:t>
            </a:r>
            <a:r>
              <a:rPr lang="en-US" sz="2400" dirty="0" err="1" smtClean="0">
                <a:latin typeface="Consolas" pitchFamily="49" charset="0"/>
                <a:ea typeface="ＭＳ Ｐゴシック" pitchFamily="34" charset="-128"/>
                <a:cs typeface="Consolas" pitchFamily="49" charset="0"/>
              </a:rPr>
              <a:t>canVolume</a:t>
            </a:r>
            <a:r>
              <a:rPr lang="en-US" sz="2400" dirty="0" smtClean="0">
                <a:latin typeface="Consolas" pitchFamily="49" charset="0"/>
                <a:ea typeface="ＭＳ Ｐゴシック" pitchFamily="34" charset="-128"/>
                <a:cs typeface="Consolas" pitchFamily="49" charset="0"/>
              </a:rPr>
              <a:t> = 0.35</a:t>
            </a:r>
          </a:p>
          <a:p>
            <a:pPr marL="0" indent="0">
              <a:buFont typeface="Wingdings" pitchFamily="2" charset="2"/>
              <a:buNone/>
              <a:tabLst>
                <a:tab pos="852488" algn="l"/>
              </a:tabLst>
              <a:defRPr/>
            </a:pPr>
            <a:r>
              <a:rPr lang="en-US" sz="2400" dirty="0" smtClean="0">
                <a:latin typeface="Consolas" pitchFamily="49" charset="0"/>
                <a:ea typeface="ＭＳ Ｐゴシック" pitchFamily="34" charset="-128"/>
                <a:cs typeface="Consolas" pitchFamily="49" charset="0"/>
              </a:rPr>
              <a:t>    cv = 0.355</a:t>
            </a:r>
          </a:p>
          <a:p>
            <a:pPr>
              <a:defRPr/>
            </a:pPr>
            <a:r>
              <a:rPr lang="en-US" sz="2800" dirty="0" smtClean="0">
                <a:ea typeface="ＭＳ Ｐゴシック" pitchFamily="34" charset="-128"/>
              </a:rPr>
              <a:t>This is particularly important when programs are written by more than one person.</a:t>
            </a:r>
          </a:p>
          <a:p>
            <a:pPr marL="457200" lvl="1" indent="0">
              <a:buFont typeface="Wingdings" pitchFamily="2" charset="2"/>
              <a:buNone/>
              <a:defRPr/>
            </a:pPr>
            <a:endParaRPr lang="en-US" sz="2400" dirty="0" smtClean="0">
              <a:latin typeface="Consolas" pitchFamily="49" charset="0"/>
              <a:ea typeface="ＭＳ Ｐゴシック" pitchFamily="34" charset="-128"/>
              <a:cs typeface="Consolas" pitchFamily="49" charset="0"/>
            </a:endParaRPr>
          </a:p>
          <a:p>
            <a:pPr marL="457200" lvl="1" indent="0">
              <a:buFont typeface="Wingdings" pitchFamily="2" charset="2"/>
              <a:buNone/>
              <a:defRPr/>
            </a:pPr>
            <a:endParaRPr lang="en-US" sz="2400" dirty="0" smtClean="0">
              <a:latin typeface="Consolas" pitchFamily="49" charset="0"/>
              <a:ea typeface="ＭＳ Ｐゴシック" pitchFamily="34" charset="-128"/>
              <a:cs typeface="Consolas" pitchFamily="49" charset="0"/>
            </a:endParaRPr>
          </a:p>
        </p:txBody>
      </p:sp>
      <p:sp>
        <p:nvSpPr>
          <p:cNvPr id="28676"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28677"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91CE033F-80CD-437A-9E81-293829F63E3C}" type="slidenum">
              <a:rPr lang="en-US" smtClean="0">
                <a:latin typeface="Arial" charset="0"/>
                <a:cs typeface="Arial" charset="0"/>
              </a:rPr>
              <a:pPr/>
              <a:t>19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8"/>
          <p:cNvSpPr>
            <a:spLocks noGrp="1"/>
          </p:cNvSpPr>
          <p:nvPr>
            <p:ph type="title"/>
          </p:nvPr>
        </p:nvSpPr>
        <p:spPr/>
        <p:txBody>
          <a:bodyPr/>
          <a:lstStyle/>
          <a:p>
            <a:r>
              <a:rPr lang="en-US" smtClean="0">
                <a:ea typeface="ＭＳ Ｐゴシック" pitchFamily="34" charset="-128"/>
              </a:rPr>
              <a:t>Chapter Goals (1)</a:t>
            </a:r>
          </a:p>
        </p:txBody>
      </p:sp>
      <p:sp>
        <p:nvSpPr>
          <p:cNvPr id="11267" name="Content Placeholder 9"/>
          <p:cNvSpPr>
            <a:spLocks noGrp="1"/>
          </p:cNvSpPr>
          <p:nvPr>
            <p:ph idx="1"/>
          </p:nvPr>
        </p:nvSpPr>
        <p:spPr/>
        <p:txBody>
          <a:bodyPr/>
          <a:lstStyle/>
          <a:p>
            <a:r>
              <a:rPr lang="en-US" smtClean="0">
                <a:ea typeface="ＭＳ Ｐゴシック" pitchFamily="34" charset="-128"/>
              </a:rPr>
              <a:t>To declare and initialize variables and constants</a:t>
            </a:r>
          </a:p>
          <a:p>
            <a:r>
              <a:rPr lang="en-US" smtClean="0">
                <a:ea typeface="ＭＳ Ｐゴシック" pitchFamily="34" charset="-128"/>
              </a:rPr>
              <a:t>To understand the properties and limitations of integers and floating-point numbers</a:t>
            </a:r>
          </a:p>
          <a:p>
            <a:r>
              <a:rPr lang="en-US" smtClean="0">
                <a:ea typeface="ＭＳ Ｐゴシック" pitchFamily="34" charset="-128"/>
              </a:rPr>
              <a:t>To appreciate the importance of comments and good code layout</a:t>
            </a:r>
          </a:p>
          <a:p>
            <a:r>
              <a:rPr lang="en-US" smtClean="0">
                <a:ea typeface="ＭＳ Ｐゴシック" pitchFamily="34" charset="-128"/>
              </a:rPr>
              <a:t>To write arithmetic expressions and assignment statements</a:t>
            </a:r>
          </a:p>
        </p:txBody>
      </p:sp>
      <p:sp>
        <p:nvSpPr>
          <p:cNvPr id="11268"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11269"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D99FDB6E-49E9-4DF5-B488-7E3C3A3BE252}" type="slidenum">
              <a:rPr lang="en-US" smtClean="0">
                <a:latin typeface="Arial" charset="0"/>
                <a:cs typeface="Arial" charset="0"/>
              </a:rPr>
              <a:pPr/>
              <a:t>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8"/>
          <p:cNvSpPr>
            <a:spLocks noGrp="1"/>
          </p:cNvSpPr>
          <p:nvPr>
            <p:ph type="title"/>
          </p:nvPr>
        </p:nvSpPr>
        <p:spPr/>
        <p:txBody>
          <a:bodyPr/>
          <a:lstStyle/>
          <a:p>
            <a:r>
              <a:rPr lang="en-US" sz="3400" smtClean="0">
                <a:ea typeface="ＭＳ Ｐゴシック" pitchFamily="34" charset="-128"/>
              </a:rPr>
              <a:t>Extra programming tip: constants</a:t>
            </a:r>
          </a:p>
        </p:txBody>
      </p:sp>
      <p:sp>
        <p:nvSpPr>
          <p:cNvPr id="18435" name="Content Placeholder 9"/>
          <p:cNvSpPr>
            <a:spLocks noGrp="1"/>
          </p:cNvSpPr>
          <p:nvPr>
            <p:ph idx="1"/>
          </p:nvPr>
        </p:nvSpPr>
        <p:spPr>
          <a:xfrm>
            <a:off x="228600" y="1066800"/>
            <a:ext cx="8915400" cy="5105400"/>
          </a:xfrm>
        </p:spPr>
        <p:txBody>
          <a:bodyPr/>
          <a:lstStyle/>
          <a:p>
            <a:pPr>
              <a:spcBef>
                <a:spcPts val="200"/>
              </a:spcBef>
              <a:defRPr/>
            </a:pPr>
            <a:r>
              <a:rPr lang="en-US" sz="2800" dirty="0" smtClean="0"/>
              <a:t>In Python it’s a variable whose value </a:t>
            </a:r>
            <a:r>
              <a:rPr lang="en-US" sz="2800" i="1" dirty="0" smtClean="0"/>
              <a:t>should not </a:t>
            </a:r>
            <a:r>
              <a:rPr lang="en-US" sz="2800" dirty="0" smtClean="0"/>
              <a:t>be changed after it’s assigned an initial value.</a:t>
            </a:r>
          </a:p>
          <a:p>
            <a:pPr marL="0" indent="0">
              <a:spcBef>
                <a:spcPts val="200"/>
              </a:spcBef>
              <a:buFont typeface="Wingdings" pitchFamily="2" charset="2"/>
              <a:buNone/>
              <a:defRPr/>
            </a:pPr>
            <a:r>
              <a:rPr lang="en-US" sz="2400" dirty="0">
                <a:latin typeface="Consolas" pitchFamily="49" charset="0"/>
              </a:rPr>
              <a:t> </a:t>
            </a:r>
            <a:r>
              <a:rPr lang="en-US" sz="2400" dirty="0" smtClean="0">
                <a:latin typeface="Consolas" pitchFamily="49" charset="0"/>
              </a:rPr>
              <a:t>    BOTTLE_VOLUME = 2.0</a:t>
            </a:r>
          </a:p>
          <a:p>
            <a:pPr>
              <a:spcBef>
                <a:spcPts val="200"/>
              </a:spcBef>
              <a:defRPr/>
            </a:pPr>
            <a:r>
              <a:rPr lang="en-US" sz="2800" dirty="0" smtClean="0"/>
              <a:t>It is good style to use named constants to explain numerical values to be used in calculations  </a:t>
            </a:r>
          </a:p>
          <a:p>
            <a:pPr lvl="1">
              <a:spcBef>
                <a:spcPts val="200"/>
              </a:spcBef>
              <a:defRPr/>
            </a:pPr>
            <a:r>
              <a:rPr lang="en-US" sz="2400" dirty="0" smtClean="0"/>
              <a:t>Which is clearer?</a:t>
            </a:r>
          </a:p>
          <a:p>
            <a:pPr marL="457200" lvl="1" indent="0">
              <a:spcBef>
                <a:spcPts val="200"/>
              </a:spcBef>
              <a:buFont typeface="Wingdings" pitchFamily="2" charset="2"/>
              <a:buNone/>
              <a:defRPr/>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totalVolume</a:t>
            </a:r>
            <a:r>
              <a:rPr lang="en-US" sz="2400" dirty="0" smtClean="0">
                <a:latin typeface="Consolas" pitchFamily="49" charset="0"/>
                <a:cs typeface="Consolas" pitchFamily="49" charset="0"/>
              </a:rPr>
              <a:t> </a:t>
            </a:r>
            <a:r>
              <a:rPr lang="en-US" sz="2400" dirty="0">
                <a:latin typeface="Consolas" pitchFamily="49" charset="0"/>
                <a:cs typeface="Consolas" pitchFamily="49" charset="0"/>
              </a:rPr>
              <a:t>= bottles * </a:t>
            </a:r>
            <a:r>
              <a:rPr lang="en-US" sz="2400" dirty="0" smtClean="0">
                <a:latin typeface="Consolas" pitchFamily="49" charset="0"/>
                <a:cs typeface="Consolas" pitchFamily="49" charset="0"/>
              </a:rPr>
              <a:t>2</a:t>
            </a:r>
          </a:p>
          <a:p>
            <a:pPr marL="457200" lvl="1" indent="0">
              <a:spcBef>
                <a:spcPts val="200"/>
              </a:spcBef>
              <a:buFont typeface="Wingdings" pitchFamily="2" charset="2"/>
              <a:buNone/>
              <a:defRPr/>
            </a:pPr>
            <a:r>
              <a:rPr lang="en-US" sz="2400" dirty="0">
                <a:latin typeface="Consolas" pitchFamily="49" charset="0"/>
                <a:cs typeface="Consolas" pitchFamily="49" charset="0"/>
              </a:rPr>
              <a:t> </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totalVolume</a:t>
            </a:r>
            <a:r>
              <a:rPr lang="en-US" sz="2400" dirty="0" smtClean="0">
                <a:latin typeface="Consolas" pitchFamily="49" charset="0"/>
                <a:cs typeface="Consolas" pitchFamily="49" charset="0"/>
              </a:rPr>
              <a:t> </a:t>
            </a:r>
            <a:r>
              <a:rPr lang="en-US" sz="2400" dirty="0">
                <a:latin typeface="Consolas" pitchFamily="49" charset="0"/>
                <a:cs typeface="Consolas" pitchFamily="49" charset="0"/>
              </a:rPr>
              <a:t>= bottles * </a:t>
            </a:r>
            <a:r>
              <a:rPr lang="en-US" sz="2400" dirty="0" smtClean="0">
                <a:latin typeface="Consolas" pitchFamily="49" charset="0"/>
                <a:cs typeface="Consolas" pitchFamily="49" charset="0"/>
              </a:rPr>
              <a:t>BOTTLE_VOLUME</a:t>
            </a:r>
            <a:endParaRPr lang="en-US" sz="2400" dirty="0" smtClean="0">
              <a:solidFill>
                <a:srgbClr val="0033CC"/>
              </a:solidFill>
              <a:latin typeface="Consolas" pitchFamily="49" charset="0"/>
              <a:cs typeface="Consolas" pitchFamily="49" charset="0"/>
            </a:endParaRPr>
          </a:p>
          <a:p>
            <a:pPr>
              <a:spcBef>
                <a:spcPts val="200"/>
              </a:spcBef>
              <a:defRPr/>
            </a:pPr>
            <a:r>
              <a:rPr lang="en-US" sz="2800" dirty="0" smtClean="0"/>
              <a:t>A programmer reading the first statement may not understand the significance of the 2  </a:t>
            </a:r>
          </a:p>
          <a:p>
            <a:pPr>
              <a:spcBef>
                <a:spcPts val="200"/>
              </a:spcBef>
              <a:defRPr/>
            </a:pPr>
            <a:r>
              <a:rPr lang="en-US" sz="2800" dirty="0" smtClean="0"/>
              <a:t>Also, if the constant is used in multiple places and needs to be changed, only the initialization changes</a:t>
            </a:r>
          </a:p>
          <a:p>
            <a:pPr lvl="1">
              <a:spcBef>
                <a:spcPts val="200"/>
              </a:spcBef>
              <a:buFont typeface="Wingdings" pitchFamily="2" charset="2"/>
              <a:buNone/>
              <a:defRPr/>
            </a:pPr>
            <a:r>
              <a:rPr lang="en-US" sz="2400" dirty="0" smtClean="0">
                <a:latin typeface="Consolas" pitchFamily="49" charset="0"/>
              </a:rPr>
              <a:t>   </a:t>
            </a:r>
          </a:p>
        </p:txBody>
      </p:sp>
      <p:sp>
        <p:nvSpPr>
          <p:cNvPr id="29700"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29701"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E3FBC14B-A446-4E0F-BF9D-E81FABA93347}" type="slidenum">
              <a:rPr lang="en-US" smtClean="0">
                <a:latin typeface="Arial" charset="0"/>
                <a:cs typeface="Arial" charset="0"/>
              </a:rPr>
              <a:pPr/>
              <a:t>20</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ea typeface="ＭＳ Ｐゴシック" pitchFamily="34" charset="-128"/>
              </a:rPr>
              <a:t>Constants: naming &amp; style</a:t>
            </a:r>
          </a:p>
        </p:txBody>
      </p:sp>
      <p:sp>
        <p:nvSpPr>
          <p:cNvPr id="30723"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78B6B678-B601-44E5-8A00-D74A984BDE5E}" type="slidenum">
              <a:rPr lang="en-US" smtClean="0">
                <a:latin typeface="Arial" charset="0"/>
                <a:cs typeface="Arial" charset="0"/>
              </a:rPr>
              <a:pPr/>
              <a:t>21</a:t>
            </a:fld>
            <a:endParaRPr lang="en-US" smtClean="0">
              <a:latin typeface="Arial" charset="0"/>
              <a:cs typeface="Arial" charset="0"/>
            </a:endParaRPr>
          </a:p>
        </p:txBody>
      </p:sp>
      <p:sp>
        <p:nvSpPr>
          <p:cNvPr id="9" name="Content Placeholder 9"/>
          <p:cNvSpPr txBox="1">
            <a:spLocks/>
          </p:cNvSpPr>
          <p:nvPr/>
        </p:nvSpPr>
        <p:spPr bwMode="auto">
          <a:xfrm>
            <a:off x="244475" y="1066800"/>
            <a:ext cx="8915400" cy="5105400"/>
          </a:xfrm>
          <a:prstGeom prst="rect">
            <a:avLst/>
          </a:prstGeom>
          <a:noFill/>
          <a:ln>
            <a:noFill/>
          </a:ln>
          <a:extLst>
            <a:ext uri="{909E8E84-426E-40DD-AFC4-6F175D3DCCD1}"/>
            <a:ext uri="{91240B29-F687-4F45-9708-019B960494DF}"/>
          </a:extLst>
        </p:spPr>
        <p:txBody>
          <a:bodyPr/>
          <a:lstStyle>
            <a:lvl1pPr marL="342900" indent="-342900" algn="l" rtl="0" eaLnBrk="0" fontAlgn="base" hangingPunct="0">
              <a:spcBef>
                <a:spcPct val="20000"/>
              </a:spcBef>
              <a:spcAft>
                <a:spcPct val="0"/>
              </a:spcAft>
              <a:buClr>
                <a:srgbClr val="835E01"/>
              </a:buClr>
              <a:buSzPct val="60000"/>
              <a:buFont typeface="Wingdings" pitchFamily="2" charset="2"/>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200"/>
              </a:spcBef>
              <a:defRPr/>
            </a:pPr>
            <a:r>
              <a:rPr lang="en-US" sz="2800" dirty="0">
                <a:ea typeface="ＭＳ Ｐゴシック" pitchFamily="34" charset="-128"/>
              </a:rPr>
              <a:t>It is customary </a:t>
            </a:r>
            <a:r>
              <a:rPr lang="en-US" sz="2800" dirty="0" smtClean="0">
                <a:ea typeface="ＭＳ Ｐゴシック" pitchFamily="34" charset="-128"/>
              </a:rPr>
              <a:t>to </a:t>
            </a:r>
            <a:r>
              <a:rPr lang="en-US" sz="2800" dirty="0">
                <a:ea typeface="ＭＳ Ｐゴシック" pitchFamily="34" charset="-128"/>
              </a:rPr>
              <a:t>use all UPPER_CASE letters for </a:t>
            </a:r>
            <a:r>
              <a:rPr lang="en-US" sz="2800" dirty="0" smtClean="0">
                <a:ea typeface="ＭＳ Ｐゴシック" pitchFamily="34" charset="-128"/>
              </a:rPr>
              <a:t>constants to distinguish them from variables.</a:t>
            </a:r>
          </a:p>
          <a:p>
            <a:pPr marL="0" indent="0">
              <a:spcBef>
                <a:spcPts val="200"/>
              </a:spcBef>
              <a:buFont typeface="Wingdings" pitchFamily="2" charset="2"/>
              <a:buNone/>
              <a:defRPr/>
            </a:pPr>
            <a:r>
              <a:rPr lang="en-US" sz="2800" dirty="0">
                <a:latin typeface="Consolas" pitchFamily="49" charset="0"/>
                <a:ea typeface="ＭＳ Ｐゴシック" pitchFamily="34" charset="-128"/>
              </a:rPr>
              <a:t> </a:t>
            </a:r>
            <a:r>
              <a:rPr lang="en-US" sz="2800" dirty="0" smtClean="0">
                <a:latin typeface="Consolas" pitchFamily="49" charset="0"/>
                <a:ea typeface="ＭＳ Ｐゴシック" pitchFamily="34" charset="-128"/>
              </a:rPr>
              <a:t>   </a:t>
            </a:r>
            <a:r>
              <a:rPr lang="en-US" sz="2400" dirty="0" smtClean="0">
                <a:latin typeface="Consolas" pitchFamily="49" charset="0"/>
              </a:rPr>
              <a:t>BOTTLE_VOLUME </a:t>
            </a:r>
            <a:r>
              <a:rPr lang="en-US" sz="2400" dirty="0">
                <a:latin typeface="Consolas" pitchFamily="49" charset="0"/>
              </a:rPr>
              <a:t>= </a:t>
            </a:r>
            <a:r>
              <a:rPr lang="en-US" sz="2400" dirty="0" smtClean="0">
                <a:latin typeface="Consolas" pitchFamily="49" charset="0"/>
              </a:rPr>
              <a:t>2	     # Constant </a:t>
            </a:r>
          </a:p>
          <a:p>
            <a:pPr marL="0" indent="0">
              <a:spcBef>
                <a:spcPts val="200"/>
              </a:spcBef>
              <a:buFont typeface="Wingdings" pitchFamily="2" charset="2"/>
              <a:buNone/>
              <a:tabLst>
                <a:tab pos="801688" algn="l"/>
                <a:tab pos="4510088" algn="l"/>
              </a:tabLst>
              <a:defRPr/>
            </a:pPr>
            <a:r>
              <a:rPr lang="en-US" sz="2400" dirty="0" smtClean="0">
                <a:latin typeface="Consolas" pitchFamily="49" charset="0"/>
              </a:rPr>
              <a:t>	MAX_SIZE = 100	# Constant</a:t>
            </a:r>
          </a:p>
          <a:p>
            <a:pPr marL="0" indent="0">
              <a:spcBef>
                <a:spcPts val="200"/>
              </a:spcBef>
              <a:buFont typeface="Wingdings" pitchFamily="2" charset="2"/>
              <a:buNone/>
              <a:tabLst>
                <a:tab pos="801688" algn="l"/>
                <a:tab pos="4510088" algn="l"/>
              </a:tabLst>
              <a:defRPr/>
            </a:pPr>
            <a:r>
              <a:rPr lang="en-US" sz="2400" dirty="0" smtClean="0">
                <a:latin typeface="Consolas" pitchFamily="49" charset="0"/>
              </a:rPr>
              <a:t>	</a:t>
            </a:r>
            <a:r>
              <a:rPr lang="en-US" sz="2400" dirty="0" err="1" smtClean="0">
                <a:latin typeface="Consolas" pitchFamily="49" charset="0"/>
              </a:rPr>
              <a:t>taxRate</a:t>
            </a:r>
            <a:r>
              <a:rPr lang="en-US" sz="2400" dirty="0" smtClean="0">
                <a:latin typeface="Consolas" pitchFamily="49" charset="0"/>
              </a:rPr>
              <a:t> = 5	# Variable</a:t>
            </a:r>
            <a:endParaRPr lang="en-US" sz="2400" dirty="0">
              <a:latin typeface="Consolas" pitchFamily="49" charset="0"/>
            </a:endParaRPr>
          </a:p>
          <a:p>
            <a:pPr>
              <a:spcBef>
                <a:spcPts val="200"/>
              </a:spcBef>
              <a:defRPr/>
            </a:pPr>
            <a:endParaRPr lang="en-US" sz="2800" dirty="0">
              <a:ea typeface="ＭＳ Ｐゴシック" pitchFamily="34" charset="-128"/>
            </a:endParaRPr>
          </a:p>
          <a:p>
            <a:pPr>
              <a:spcBef>
                <a:spcPts val="200"/>
              </a:spcBef>
              <a:defRPr/>
            </a:pPr>
            <a:endParaRPr lang="en-US" sz="2400" kern="0" dirty="0" smtClean="0">
              <a:latin typeface="Consolas" pitchFamily="49" charset="0"/>
            </a:endParaRPr>
          </a:p>
        </p:txBody>
      </p:sp>
      <p:sp>
        <p:nvSpPr>
          <p:cNvPr id="30725"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ea typeface="ＭＳ Ｐゴシック" pitchFamily="34" charset="-128"/>
              </a:rPr>
              <a:t>Python comments</a:t>
            </a:r>
          </a:p>
        </p:txBody>
      </p:sp>
      <p:sp>
        <p:nvSpPr>
          <p:cNvPr id="31747" name="Content Placeholder 9"/>
          <p:cNvSpPr>
            <a:spLocks noGrp="1"/>
          </p:cNvSpPr>
          <p:nvPr>
            <p:ph idx="1"/>
          </p:nvPr>
        </p:nvSpPr>
        <p:spPr>
          <a:xfrm>
            <a:off x="228600" y="1143000"/>
            <a:ext cx="8458200" cy="4876800"/>
          </a:xfrm>
        </p:spPr>
        <p:txBody>
          <a:bodyPr/>
          <a:lstStyle/>
          <a:p>
            <a:r>
              <a:rPr lang="en-US" sz="2800" smtClean="0">
                <a:ea typeface="ＭＳ Ｐゴシック" pitchFamily="34" charset="-128"/>
              </a:rPr>
              <a:t>Use comments at the beginning of each program, and to clarify details of the code</a:t>
            </a:r>
          </a:p>
        </p:txBody>
      </p:sp>
      <p:sp>
        <p:nvSpPr>
          <p:cNvPr id="31748" name="TextBox 6"/>
          <p:cNvSpPr txBox="1">
            <a:spLocks noChangeArrowheads="1"/>
          </p:cNvSpPr>
          <p:nvPr/>
        </p:nvSpPr>
        <p:spPr bwMode="auto">
          <a:xfrm>
            <a:off x="533400" y="3276600"/>
            <a:ext cx="2590800" cy="1920875"/>
          </a:xfrm>
          <a:prstGeom prst="rect">
            <a:avLst/>
          </a:prstGeom>
          <a:solidFill>
            <a:srgbClr val="F8E55A"/>
          </a:solidFill>
          <a:ln w="9525">
            <a:noFill/>
            <a:miter lim="800000"/>
            <a:headEnd/>
            <a:tailEnd/>
          </a:ln>
        </p:spPr>
        <p:txBody>
          <a:bodyPr>
            <a:spAutoFit/>
          </a:bodyPr>
          <a:lstStyle/>
          <a:p>
            <a:r>
              <a:rPr lang="en-US" sz="2000">
                <a:cs typeface="Arial" charset="0"/>
              </a:rPr>
              <a:t>Use comments to</a:t>
            </a:r>
          </a:p>
          <a:p>
            <a:r>
              <a:rPr lang="en-US" sz="2000">
                <a:cs typeface="Arial" charset="0"/>
              </a:rPr>
              <a:t>add explanations for</a:t>
            </a:r>
          </a:p>
          <a:p>
            <a:r>
              <a:rPr lang="en-US" sz="2000">
                <a:cs typeface="Arial" charset="0"/>
              </a:rPr>
              <a:t>humans who read</a:t>
            </a:r>
          </a:p>
          <a:p>
            <a:r>
              <a:rPr lang="en-US" sz="2000">
                <a:cs typeface="Arial" charset="0"/>
              </a:rPr>
              <a:t>your code. The</a:t>
            </a:r>
          </a:p>
          <a:p>
            <a:r>
              <a:rPr lang="en-US" sz="2000">
                <a:cs typeface="Arial" charset="0"/>
              </a:rPr>
              <a:t>compiler ignores</a:t>
            </a:r>
          </a:p>
          <a:p>
            <a:r>
              <a:rPr lang="en-US" sz="2000">
                <a:cs typeface="Arial" charset="0"/>
              </a:rPr>
              <a:t>comments.</a:t>
            </a:r>
          </a:p>
        </p:txBody>
      </p:sp>
      <p:sp>
        <p:nvSpPr>
          <p:cNvPr id="31749"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31750"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C893A030-DEA3-4A86-8F60-36B2E068E1CB}" type="slidenum">
              <a:rPr lang="en-US" smtClean="0">
                <a:latin typeface="Arial" charset="0"/>
                <a:cs typeface="Arial" charset="0"/>
              </a:rPr>
              <a:pPr/>
              <a:t>22</a:t>
            </a:fld>
            <a:endParaRPr lang="en-US" smtClean="0">
              <a:latin typeface="Arial" charset="0"/>
              <a:cs typeface="Arial" charset="0"/>
            </a:endParaRPr>
          </a:p>
        </p:txBody>
      </p:sp>
      <p:pic>
        <p:nvPicPr>
          <p:cNvPr id="31751" name="Picture 1"/>
          <p:cNvPicPr>
            <a:picLocks noChangeAspect="1"/>
          </p:cNvPicPr>
          <p:nvPr/>
        </p:nvPicPr>
        <p:blipFill>
          <a:blip r:embed="rId3" cstate="print"/>
          <a:srcRect/>
          <a:stretch>
            <a:fillRect/>
          </a:stretch>
        </p:blipFill>
        <p:spPr bwMode="auto">
          <a:xfrm>
            <a:off x="533400" y="2324100"/>
            <a:ext cx="6329363" cy="642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z="3600" smtClean="0">
                <a:ea typeface="ＭＳ Ｐゴシック" pitchFamily="34" charset="-128"/>
              </a:rPr>
              <a:t>Python comment example</a:t>
            </a:r>
          </a:p>
        </p:txBody>
      </p:sp>
      <p:sp>
        <p:nvSpPr>
          <p:cNvPr id="32771"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32772"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4C4F00EF-87E5-42F0-81CE-F6E6C035F6B4}" type="slidenum">
              <a:rPr lang="en-US" smtClean="0">
                <a:latin typeface="Arial" charset="0"/>
                <a:cs typeface="Arial" charset="0"/>
              </a:rPr>
              <a:pPr/>
              <a:t>23</a:t>
            </a:fld>
            <a:endParaRPr lang="en-US" smtClean="0">
              <a:latin typeface="Arial" charset="0"/>
              <a:cs typeface="Arial" charset="0"/>
            </a:endParaRPr>
          </a:p>
        </p:txBody>
      </p:sp>
      <p:pic>
        <p:nvPicPr>
          <p:cNvPr id="32773" name="Picture 1"/>
          <p:cNvPicPr>
            <a:picLocks noChangeAspect="1"/>
          </p:cNvPicPr>
          <p:nvPr/>
        </p:nvPicPr>
        <p:blipFill>
          <a:blip r:embed="rId3" cstate="print"/>
          <a:srcRect/>
          <a:stretch>
            <a:fillRect/>
          </a:stretch>
        </p:blipFill>
        <p:spPr bwMode="auto">
          <a:xfrm>
            <a:off x="304800" y="1343025"/>
            <a:ext cx="8494713" cy="317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ea typeface="ＭＳ Ｐゴシック" pitchFamily="34" charset="-128"/>
              </a:rPr>
              <a:t>Common Error 2.1</a:t>
            </a:r>
          </a:p>
        </p:txBody>
      </p:sp>
      <p:sp>
        <p:nvSpPr>
          <p:cNvPr id="33795" name="Content Placeholder 2"/>
          <p:cNvSpPr>
            <a:spLocks noGrp="1"/>
          </p:cNvSpPr>
          <p:nvPr>
            <p:ph idx="1"/>
          </p:nvPr>
        </p:nvSpPr>
        <p:spPr>
          <a:xfrm>
            <a:off x="381000" y="1143000"/>
            <a:ext cx="8458200" cy="1066800"/>
          </a:xfrm>
        </p:spPr>
        <p:txBody>
          <a:bodyPr/>
          <a:lstStyle/>
          <a:p>
            <a:r>
              <a:rPr lang="en-US" smtClean="0">
                <a:ea typeface="ＭＳ Ｐゴシック" pitchFamily="34" charset="-128"/>
              </a:rPr>
              <a:t>Undefined Variables</a:t>
            </a:r>
          </a:p>
          <a:p>
            <a:pPr lvl="1"/>
            <a:r>
              <a:rPr lang="en-US" smtClean="0">
                <a:ea typeface="ＭＳ Ｐゴシック" pitchFamily="34" charset="-128"/>
              </a:rPr>
              <a:t>You must define a variable before you use it: (i.e. somewhere above the code before you use the variable)</a:t>
            </a:r>
          </a:p>
          <a:p>
            <a:pPr lvl="1">
              <a:buFont typeface="Wingdings" pitchFamily="2" charset="2"/>
              <a:buNone/>
            </a:pPr>
            <a:r>
              <a:rPr lang="en-US" sz="2400" smtClean="0">
                <a:latin typeface="Consolas" pitchFamily="49" charset="0"/>
                <a:ea typeface="ＭＳ Ｐゴシック" pitchFamily="34" charset="-128"/>
              </a:rPr>
              <a:t>	canVolume = 12 * </a:t>
            </a:r>
            <a:r>
              <a:rPr lang="en-US" sz="2400" smtClean="0">
                <a:solidFill>
                  <a:srgbClr val="0033CC"/>
                </a:solidFill>
                <a:latin typeface="Consolas" pitchFamily="49" charset="0"/>
                <a:ea typeface="ＭＳ Ｐゴシック" pitchFamily="34" charset="-128"/>
              </a:rPr>
              <a:t>literPerOunce</a:t>
            </a:r>
            <a:r>
              <a:rPr lang="en-US" sz="2400" smtClean="0">
                <a:latin typeface="Consolas" pitchFamily="49" charset="0"/>
                <a:ea typeface="ＭＳ Ｐゴシック" pitchFamily="34" charset="-128"/>
              </a:rPr>
              <a:t>   # ??</a:t>
            </a:r>
          </a:p>
          <a:p>
            <a:pPr lvl="1">
              <a:buFont typeface="Wingdings" pitchFamily="2" charset="2"/>
              <a:buNone/>
            </a:pPr>
            <a:r>
              <a:rPr lang="en-US" sz="2400" smtClean="0">
                <a:latin typeface="Consolas" pitchFamily="49" charset="0"/>
                <a:ea typeface="ＭＳ Ｐゴシック" pitchFamily="34" charset="-128"/>
              </a:rPr>
              <a:t>  </a:t>
            </a:r>
            <a:r>
              <a:rPr lang="en-US" sz="2400" smtClean="0">
                <a:solidFill>
                  <a:srgbClr val="0033CC"/>
                </a:solidFill>
                <a:latin typeface="Consolas" pitchFamily="49" charset="0"/>
                <a:ea typeface="ＭＳ Ｐゴシック" pitchFamily="34" charset="-128"/>
              </a:rPr>
              <a:t>literPerOunce</a:t>
            </a:r>
            <a:r>
              <a:rPr lang="en-US" sz="2400" smtClean="0">
                <a:latin typeface="Consolas" pitchFamily="49" charset="0"/>
                <a:ea typeface="ＭＳ Ｐゴシック" pitchFamily="34" charset="-128"/>
              </a:rPr>
              <a:t> = 0.0296</a:t>
            </a:r>
          </a:p>
        </p:txBody>
      </p:sp>
      <p:pic>
        <p:nvPicPr>
          <p:cNvPr id="33796" name="Picture 2"/>
          <p:cNvPicPr>
            <a:picLocks noChangeAspect="1" noChangeArrowheads="1"/>
          </p:cNvPicPr>
          <p:nvPr/>
        </p:nvPicPr>
        <p:blipFill>
          <a:blip r:embed="rId3" cstate="print"/>
          <a:srcRect/>
          <a:stretch>
            <a:fillRect/>
          </a:stretch>
        </p:blipFill>
        <p:spPr bwMode="auto">
          <a:xfrm>
            <a:off x="6858000" y="152400"/>
            <a:ext cx="1666875" cy="1162050"/>
          </a:xfrm>
          <a:prstGeom prst="rect">
            <a:avLst/>
          </a:prstGeom>
          <a:noFill/>
          <a:ln w="9525">
            <a:noFill/>
            <a:miter lim="800000"/>
            <a:headEnd/>
            <a:tailEnd/>
          </a:ln>
        </p:spPr>
      </p:pic>
      <p:sp>
        <p:nvSpPr>
          <p:cNvPr id="33797"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33798"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78B88BE6-FB6A-4850-928F-0CBA5F41008A}" type="slidenum">
              <a:rPr lang="en-US" smtClean="0">
                <a:latin typeface="Arial" charset="0"/>
                <a:cs typeface="Arial" charset="0"/>
              </a:rPr>
              <a:pPr/>
              <a:t>24</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ea typeface="ＭＳ Ｐゴシック" pitchFamily="34" charset="-128"/>
              </a:rPr>
              <a:t>Common Error 2.2</a:t>
            </a:r>
          </a:p>
        </p:txBody>
      </p:sp>
      <p:sp>
        <p:nvSpPr>
          <p:cNvPr id="34819" name="Content Placeholder 2"/>
          <p:cNvSpPr>
            <a:spLocks noGrp="1"/>
          </p:cNvSpPr>
          <p:nvPr>
            <p:ph idx="1"/>
          </p:nvPr>
        </p:nvSpPr>
        <p:spPr>
          <a:xfrm>
            <a:off x="381000" y="1143000"/>
            <a:ext cx="8458200" cy="4648200"/>
          </a:xfrm>
        </p:spPr>
        <p:txBody>
          <a:bodyPr/>
          <a:lstStyle/>
          <a:p>
            <a:pPr>
              <a:spcBef>
                <a:spcPts val="300"/>
              </a:spcBef>
            </a:pPr>
            <a:r>
              <a:rPr lang="en-US" smtClean="0">
                <a:ea typeface="ＭＳ Ｐゴシック" pitchFamily="34" charset="-128"/>
              </a:rPr>
              <a:t>Roundoff Errors</a:t>
            </a:r>
          </a:p>
          <a:p>
            <a:pPr lvl="1">
              <a:spcBef>
                <a:spcPts val="300"/>
              </a:spcBef>
            </a:pPr>
            <a:r>
              <a:rPr lang="en-US" smtClean="0">
                <a:ea typeface="ＭＳ Ｐゴシック" pitchFamily="34" charset="-128"/>
              </a:rPr>
              <a:t>Floating point values are not exact</a:t>
            </a:r>
          </a:p>
          <a:p>
            <a:pPr lvl="2">
              <a:spcBef>
                <a:spcPts val="300"/>
              </a:spcBef>
            </a:pPr>
            <a:r>
              <a:rPr lang="en-US" smtClean="0">
                <a:ea typeface="ＭＳ Ｐゴシック" pitchFamily="34" charset="-128"/>
              </a:rPr>
              <a:t>This is a limitation of binary values (no fractions):  </a:t>
            </a:r>
          </a:p>
          <a:p>
            <a:pPr lvl="1">
              <a:spcBef>
                <a:spcPct val="0"/>
              </a:spcBef>
              <a:buFont typeface="Wingdings" pitchFamily="2" charset="2"/>
              <a:buNone/>
            </a:pPr>
            <a:r>
              <a:rPr lang="en-US" sz="2000" smtClean="0">
                <a:latin typeface="Consolas" pitchFamily="49" charset="0"/>
                <a:ea typeface="ＭＳ Ｐゴシック" pitchFamily="34" charset="-128"/>
              </a:rPr>
              <a:t>price = 4.35</a:t>
            </a:r>
          </a:p>
          <a:p>
            <a:pPr lvl="1">
              <a:spcBef>
                <a:spcPct val="0"/>
              </a:spcBef>
              <a:buFont typeface="Wingdings" pitchFamily="2" charset="2"/>
              <a:buNone/>
            </a:pPr>
            <a:r>
              <a:rPr lang="en-US" sz="2000" smtClean="0">
                <a:latin typeface="Consolas" pitchFamily="49" charset="0"/>
                <a:ea typeface="ＭＳ Ｐゴシック" pitchFamily="34" charset="-128"/>
              </a:rPr>
              <a:t>quantity = 100</a:t>
            </a:r>
          </a:p>
          <a:p>
            <a:pPr lvl="1">
              <a:spcBef>
                <a:spcPct val="0"/>
              </a:spcBef>
              <a:buFont typeface="Wingdings" pitchFamily="2" charset="2"/>
              <a:buNone/>
            </a:pPr>
            <a:r>
              <a:rPr lang="en-US" sz="2000" smtClean="0">
                <a:latin typeface="Consolas" pitchFamily="49" charset="0"/>
                <a:ea typeface="ＭＳ Ｐゴシック" pitchFamily="34" charset="-128"/>
              </a:rPr>
              <a:t>total = price * quantity </a:t>
            </a:r>
          </a:p>
          <a:p>
            <a:pPr lvl="1">
              <a:spcBef>
                <a:spcPct val="0"/>
              </a:spcBef>
              <a:buFont typeface="Wingdings" pitchFamily="2" charset="2"/>
              <a:buNone/>
            </a:pPr>
            <a:r>
              <a:rPr lang="en-US" sz="2000" smtClean="0">
                <a:latin typeface="Consolas" pitchFamily="49" charset="0"/>
                <a:ea typeface="ＭＳ Ｐゴシック" pitchFamily="34" charset="-128"/>
              </a:rPr>
              <a:t># Should be 100 * 4.35 = 435.00</a:t>
            </a:r>
          </a:p>
          <a:p>
            <a:pPr lvl="1">
              <a:spcBef>
                <a:spcPct val="0"/>
              </a:spcBef>
              <a:buFont typeface="Wingdings" pitchFamily="2" charset="2"/>
              <a:buNone/>
            </a:pPr>
            <a:r>
              <a:rPr lang="en-US" sz="2000" smtClean="0">
                <a:latin typeface="Consolas" pitchFamily="49" charset="0"/>
                <a:ea typeface="ＭＳ Ｐゴシック" pitchFamily="34" charset="-128"/>
              </a:rPr>
              <a:t>print(total)    # Prints 434.99999999999999</a:t>
            </a:r>
          </a:p>
          <a:p>
            <a:r>
              <a:rPr lang="en-US" sz="2800" smtClean="0">
                <a:ea typeface="ＭＳ Ｐゴシック" pitchFamily="34" charset="-128"/>
                <a:cs typeface="Courier New" pitchFamily="49" charset="0"/>
              </a:rPr>
              <a:t>You can deal with roundoff errors by rounding to the nearest integer (see Section 2.2.4) or by displaying a fixed number of digits after the decimal separator (see Section 2.5.3).</a:t>
            </a:r>
          </a:p>
          <a:p>
            <a:endParaRPr lang="en-US" sz="2400" smtClean="0">
              <a:latin typeface="Consolas" pitchFamily="49" charset="0"/>
              <a:ea typeface="ＭＳ Ｐゴシック" pitchFamily="34" charset="-128"/>
            </a:endParaRPr>
          </a:p>
          <a:p>
            <a:endParaRPr lang="en-US" smtClean="0">
              <a:ea typeface="ＭＳ Ｐゴシック" pitchFamily="34" charset="-128"/>
            </a:endParaRPr>
          </a:p>
          <a:p>
            <a:pPr>
              <a:buFont typeface="Wingdings" pitchFamily="2" charset="2"/>
              <a:buNone/>
            </a:pPr>
            <a:endParaRPr lang="en-US" smtClean="0">
              <a:ea typeface="ＭＳ Ｐゴシック" pitchFamily="34" charset="-128"/>
            </a:endParaRPr>
          </a:p>
        </p:txBody>
      </p:sp>
      <p:pic>
        <p:nvPicPr>
          <p:cNvPr id="34820" name="Picture 2"/>
          <p:cNvPicPr>
            <a:picLocks noChangeAspect="1" noChangeArrowheads="1"/>
          </p:cNvPicPr>
          <p:nvPr/>
        </p:nvPicPr>
        <p:blipFill>
          <a:blip r:embed="rId3" cstate="print"/>
          <a:srcRect/>
          <a:stretch>
            <a:fillRect/>
          </a:stretch>
        </p:blipFill>
        <p:spPr bwMode="auto">
          <a:xfrm>
            <a:off x="6858000" y="152400"/>
            <a:ext cx="1666875" cy="1162050"/>
          </a:xfrm>
          <a:prstGeom prst="rect">
            <a:avLst/>
          </a:prstGeom>
          <a:noFill/>
          <a:ln w="9525">
            <a:noFill/>
            <a:miter lim="800000"/>
            <a:headEnd/>
            <a:tailEnd/>
          </a:ln>
        </p:spPr>
      </p:pic>
      <p:sp>
        <p:nvSpPr>
          <p:cNvPr id="34821"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34822"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CDBEA054-1C9A-47DC-AB58-D023B296FE21}" type="slidenum">
              <a:rPr lang="en-US" smtClean="0">
                <a:latin typeface="Arial" charset="0"/>
                <a:cs typeface="Arial" charset="0"/>
              </a:rPr>
              <a:pPr/>
              <a:t>25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ea typeface="ＭＳ Ｐゴシック" pitchFamily="34" charset="-128"/>
              </a:rPr>
              <a:t>Common Error 2.3</a:t>
            </a:r>
          </a:p>
        </p:txBody>
      </p:sp>
      <p:sp>
        <p:nvSpPr>
          <p:cNvPr id="33795" name="Content Placeholder 2"/>
          <p:cNvSpPr>
            <a:spLocks noGrp="1"/>
          </p:cNvSpPr>
          <p:nvPr>
            <p:ph idx="1"/>
          </p:nvPr>
        </p:nvSpPr>
        <p:spPr>
          <a:xfrm>
            <a:off x="381000" y="1143000"/>
            <a:ext cx="8458200" cy="4648200"/>
          </a:xfrm>
        </p:spPr>
        <p:txBody>
          <a:bodyPr/>
          <a:lstStyle/>
          <a:p>
            <a:pPr>
              <a:defRPr/>
            </a:pPr>
            <a:r>
              <a:rPr lang="en-US" dirty="0"/>
              <a:t>Unbalanced </a:t>
            </a:r>
            <a:r>
              <a:rPr lang="en-US" dirty="0" smtClean="0"/>
              <a:t>Parentheses</a:t>
            </a:r>
          </a:p>
          <a:p>
            <a:pPr>
              <a:defRPr/>
            </a:pPr>
            <a:r>
              <a:rPr lang="en-US" dirty="0"/>
              <a:t>Consider the expression</a:t>
            </a:r>
          </a:p>
          <a:p>
            <a:pPr marL="457200" lvl="1" indent="0">
              <a:buFont typeface="Wingdings" pitchFamily="2" charset="2"/>
              <a:buNone/>
              <a:defRPr/>
            </a:pPr>
            <a:r>
              <a:rPr lang="fr-FR" sz="2400" dirty="0">
                <a:latin typeface="Consolas" pitchFamily="49" charset="0"/>
                <a:cs typeface="Consolas" pitchFamily="49" charset="0"/>
              </a:rPr>
              <a:t>((a + b) * t / 2 * (1 - t</a:t>
            </a:r>
            <a:r>
              <a:rPr lang="fr-FR" sz="2400" dirty="0" smtClean="0">
                <a:latin typeface="Consolas" pitchFamily="49" charset="0"/>
                <a:cs typeface="Consolas" pitchFamily="49" charset="0"/>
              </a:rPr>
              <a:t>)</a:t>
            </a:r>
          </a:p>
          <a:p>
            <a:pPr lvl="1">
              <a:defRPr/>
            </a:pPr>
            <a:r>
              <a:rPr lang="en-US" dirty="0"/>
              <a:t>What is wrong with it?</a:t>
            </a:r>
            <a:endParaRPr lang="en-US" dirty="0" smtClean="0">
              <a:latin typeface="Consolas" pitchFamily="49" charset="0"/>
              <a:ea typeface="ＭＳ Ｐゴシック" pitchFamily="34" charset="-128"/>
              <a:cs typeface="Consolas" pitchFamily="49" charset="0"/>
            </a:endParaRPr>
          </a:p>
          <a:p>
            <a:pPr>
              <a:defRPr/>
            </a:pPr>
            <a:r>
              <a:rPr lang="en-US" dirty="0"/>
              <a:t>Now consider this expression.</a:t>
            </a:r>
          </a:p>
          <a:p>
            <a:pPr marL="457200" lvl="1" indent="0">
              <a:buFont typeface="Wingdings" pitchFamily="2" charset="2"/>
              <a:buNone/>
              <a:defRPr/>
            </a:pPr>
            <a:r>
              <a:rPr lang="fr-FR" sz="2400" dirty="0">
                <a:latin typeface="Consolas" pitchFamily="49" charset="0"/>
                <a:cs typeface="Consolas" pitchFamily="49" charset="0"/>
              </a:rPr>
              <a:t>(a + b) * t) / (2 * (1 - t</a:t>
            </a:r>
            <a:r>
              <a:rPr lang="fr-FR" sz="2400" dirty="0" smtClean="0">
                <a:latin typeface="Consolas" pitchFamily="49" charset="0"/>
                <a:cs typeface="Consolas" pitchFamily="49" charset="0"/>
              </a:rPr>
              <a:t>)</a:t>
            </a:r>
            <a:endParaRPr lang="en-US" dirty="0" smtClean="0"/>
          </a:p>
          <a:p>
            <a:pPr lvl="1">
              <a:defRPr/>
            </a:pPr>
            <a:r>
              <a:rPr lang="en-US" dirty="0" smtClean="0"/>
              <a:t>This </a:t>
            </a:r>
            <a:r>
              <a:rPr lang="en-US" dirty="0"/>
              <a:t>expression has three ( and three ), but it still is not correct.</a:t>
            </a:r>
            <a:endParaRPr lang="en-US" dirty="0" smtClean="0">
              <a:ea typeface="ＭＳ Ｐゴシック" pitchFamily="34" charset="-128"/>
            </a:endParaRPr>
          </a:p>
        </p:txBody>
      </p:sp>
      <p:sp>
        <p:nvSpPr>
          <p:cNvPr id="35844"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35845"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6307B8CE-E195-4D5A-A763-9DD38E91C295}" type="slidenum">
              <a:rPr lang="en-US" smtClean="0">
                <a:latin typeface="Arial" charset="0"/>
                <a:cs typeface="Arial" charset="0"/>
              </a:rPr>
              <a:pPr/>
              <a:t>26</a:t>
            </a:fld>
            <a:endParaRPr lang="en-US" smtClean="0">
              <a:latin typeface="Arial" charset="0"/>
              <a:cs typeface="Arial" charset="0"/>
            </a:endParaRPr>
          </a:p>
        </p:txBody>
      </p:sp>
      <p:pic>
        <p:nvPicPr>
          <p:cNvPr id="35846" name="Picture 8"/>
          <p:cNvPicPr>
            <a:picLocks noChangeAspect="1" noChangeArrowheads="1"/>
          </p:cNvPicPr>
          <p:nvPr/>
        </p:nvPicPr>
        <p:blipFill>
          <a:blip r:embed="rId3" cstate="print"/>
          <a:srcRect/>
          <a:stretch>
            <a:fillRect/>
          </a:stretch>
        </p:blipFill>
        <p:spPr bwMode="auto">
          <a:xfrm>
            <a:off x="6781800" y="152400"/>
            <a:ext cx="1990725" cy="1123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7"/>
          <p:cNvSpPr>
            <a:spLocks noGrp="1"/>
          </p:cNvSpPr>
          <p:nvPr>
            <p:ph idx="1"/>
          </p:nvPr>
        </p:nvSpPr>
        <p:spPr/>
        <p:txBody>
          <a:bodyPr/>
          <a:lstStyle/>
          <a:p>
            <a:r>
              <a:rPr lang="en-US" smtClean="0">
                <a:ea typeface="ＭＳ Ｐゴシック" pitchFamily="34" charset="-128"/>
              </a:rPr>
              <a:t>Python supports all of the same basic math as a calculator:</a:t>
            </a:r>
          </a:p>
          <a:p>
            <a:pPr lvl="1"/>
            <a:r>
              <a:rPr lang="en-US" smtClean="0">
                <a:ea typeface="ＭＳ Ｐゴシック" pitchFamily="34" charset="-128"/>
              </a:rPr>
              <a:t>Addition  	+</a:t>
            </a:r>
          </a:p>
          <a:p>
            <a:pPr lvl="1"/>
            <a:r>
              <a:rPr lang="en-US" smtClean="0">
                <a:ea typeface="ＭＳ Ｐゴシック" pitchFamily="34" charset="-128"/>
              </a:rPr>
              <a:t>Subtraction  	-</a:t>
            </a:r>
          </a:p>
          <a:p>
            <a:r>
              <a:rPr lang="en-US" smtClean="0">
                <a:ea typeface="ＭＳ Ｐゴシック" pitchFamily="34" charset="-128"/>
              </a:rPr>
              <a:t>You write your expressions a bit differently though..  Algebra	    Python</a:t>
            </a:r>
          </a:p>
          <a:p>
            <a:endParaRPr lang="en-US" sz="2800" smtClean="0">
              <a:ea typeface="ＭＳ Ｐゴシック" pitchFamily="34" charset="-128"/>
            </a:endParaRPr>
          </a:p>
          <a:p>
            <a:endParaRPr lang="en-US" sz="2800" smtClean="0">
              <a:ea typeface="ＭＳ Ｐゴシック" pitchFamily="34" charset="-128"/>
            </a:endParaRPr>
          </a:p>
          <a:p>
            <a:pPr lvl="1"/>
            <a:endParaRPr lang="en-US" sz="2400" smtClean="0">
              <a:ea typeface="ＭＳ Ｐゴシック" pitchFamily="34" charset="-128"/>
            </a:endParaRPr>
          </a:p>
        </p:txBody>
      </p:sp>
      <p:pic>
        <p:nvPicPr>
          <p:cNvPr id="36867" name="Picture 2"/>
          <p:cNvPicPr>
            <a:picLocks noChangeAspect="1" noChangeArrowheads="1"/>
          </p:cNvPicPr>
          <p:nvPr/>
        </p:nvPicPr>
        <p:blipFill>
          <a:blip r:embed="rId3" cstate="print"/>
          <a:srcRect/>
          <a:stretch>
            <a:fillRect/>
          </a:stretch>
        </p:blipFill>
        <p:spPr bwMode="auto">
          <a:xfrm>
            <a:off x="7502525" y="1828800"/>
            <a:ext cx="1639888" cy="1524000"/>
          </a:xfrm>
          <a:prstGeom prst="rect">
            <a:avLst/>
          </a:prstGeom>
          <a:noFill/>
          <a:ln w="9525">
            <a:noFill/>
            <a:miter lim="800000"/>
            <a:headEnd/>
            <a:tailEnd/>
          </a:ln>
        </p:spPr>
      </p:pic>
      <p:sp>
        <p:nvSpPr>
          <p:cNvPr id="36868" name="Title 1"/>
          <p:cNvSpPr>
            <a:spLocks noGrp="1"/>
          </p:cNvSpPr>
          <p:nvPr>
            <p:ph type="title"/>
          </p:nvPr>
        </p:nvSpPr>
        <p:spPr/>
        <p:txBody>
          <a:bodyPr/>
          <a:lstStyle/>
          <a:p>
            <a:r>
              <a:rPr lang="en-US" smtClean="0">
                <a:ea typeface="ＭＳ Ｐゴシック" pitchFamily="34" charset="-128"/>
              </a:rPr>
              <a:t>2.2 Arithmetic (1)</a:t>
            </a:r>
          </a:p>
        </p:txBody>
      </p:sp>
      <p:sp>
        <p:nvSpPr>
          <p:cNvPr id="7" name="Content Placeholder 7"/>
          <p:cNvSpPr txBox="1">
            <a:spLocks/>
          </p:cNvSpPr>
          <p:nvPr/>
        </p:nvSpPr>
        <p:spPr bwMode="auto">
          <a:xfrm>
            <a:off x="3200400" y="2209800"/>
            <a:ext cx="4114800" cy="990600"/>
          </a:xfrm>
          <a:prstGeom prst="rect">
            <a:avLst/>
          </a:prstGeom>
          <a:noFill/>
          <a:ln w="9525">
            <a:noFill/>
            <a:miter lim="800000"/>
            <a:headEnd/>
            <a:tailEnd/>
          </a:ln>
        </p:spPr>
        <p:txBody>
          <a:bodyPr/>
          <a:lstStyle/>
          <a:p>
            <a:pPr marL="742950" lvl="1" indent="-285750" eaLnBrk="0" hangingPunct="0">
              <a:spcBef>
                <a:spcPct val="20000"/>
              </a:spcBef>
              <a:buClr>
                <a:srgbClr val="835E01"/>
              </a:buClr>
              <a:buSzPct val="100000"/>
              <a:buFont typeface="Wingdings" pitchFamily="2" charset="2"/>
              <a:buChar char="§"/>
              <a:defRPr/>
            </a:pPr>
            <a:r>
              <a:rPr lang="en-US" sz="2800" kern="0" dirty="0">
                <a:latin typeface="+mn-lt"/>
              </a:rPr>
              <a:t>Multiplication    *</a:t>
            </a:r>
          </a:p>
          <a:p>
            <a:pPr marL="742950" lvl="1" indent="-285750" eaLnBrk="0" hangingPunct="0">
              <a:spcBef>
                <a:spcPct val="20000"/>
              </a:spcBef>
              <a:buClr>
                <a:srgbClr val="835E01"/>
              </a:buClr>
              <a:buSzPct val="100000"/>
              <a:buFont typeface="Wingdings" pitchFamily="2" charset="2"/>
              <a:buChar char="§"/>
              <a:defRPr/>
            </a:pPr>
            <a:r>
              <a:rPr lang="en-US" sz="2800" kern="0" dirty="0">
                <a:latin typeface="+mn-lt"/>
              </a:rPr>
              <a:t>Division  	     /</a:t>
            </a:r>
          </a:p>
        </p:txBody>
      </p:sp>
      <p:pic>
        <p:nvPicPr>
          <p:cNvPr id="36870" name="Picture 9"/>
          <p:cNvPicPr>
            <a:picLocks noChangeAspect="1" noChangeArrowheads="1"/>
          </p:cNvPicPr>
          <p:nvPr/>
        </p:nvPicPr>
        <p:blipFill>
          <a:blip r:embed="rId4" cstate="print"/>
          <a:srcRect/>
          <a:stretch>
            <a:fillRect/>
          </a:stretch>
        </p:blipFill>
        <p:spPr bwMode="auto">
          <a:xfrm>
            <a:off x="2438400" y="4313238"/>
            <a:ext cx="1143000" cy="987425"/>
          </a:xfrm>
          <a:prstGeom prst="rect">
            <a:avLst/>
          </a:prstGeom>
          <a:noFill/>
          <a:ln w="9525">
            <a:noFill/>
            <a:miter lim="800000"/>
            <a:headEnd/>
            <a:tailEnd/>
          </a:ln>
        </p:spPr>
      </p:pic>
      <p:pic>
        <p:nvPicPr>
          <p:cNvPr id="36871" name="Picture 10"/>
          <p:cNvPicPr>
            <a:picLocks noChangeAspect="1" noChangeArrowheads="1"/>
          </p:cNvPicPr>
          <p:nvPr/>
        </p:nvPicPr>
        <p:blipFill>
          <a:blip r:embed="rId5" cstate="print"/>
          <a:srcRect/>
          <a:stretch>
            <a:fillRect/>
          </a:stretch>
        </p:blipFill>
        <p:spPr bwMode="auto">
          <a:xfrm>
            <a:off x="4376738" y="4340225"/>
            <a:ext cx="1762125" cy="533400"/>
          </a:xfrm>
          <a:prstGeom prst="rect">
            <a:avLst/>
          </a:prstGeom>
          <a:noFill/>
          <a:ln w="9525">
            <a:noFill/>
            <a:miter lim="800000"/>
            <a:headEnd/>
            <a:tailEnd/>
          </a:ln>
        </p:spPr>
      </p:pic>
      <p:sp>
        <p:nvSpPr>
          <p:cNvPr id="36872"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36873"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1F15C5CE-E605-4B87-A105-307A5E36559F}" type="slidenum">
              <a:rPr lang="en-US" smtClean="0">
                <a:latin typeface="Arial" charset="0"/>
                <a:cs typeface="Arial" charset="0"/>
              </a:rPr>
              <a:pPr/>
              <a:t>27</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ea typeface="ＭＳ Ｐゴシック" pitchFamily="34" charset="-128"/>
              </a:rPr>
              <a:t>2.2 Arithmetic (2)</a:t>
            </a:r>
          </a:p>
        </p:txBody>
      </p:sp>
      <p:sp>
        <p:nvSpPr>
          <p:cNvPr id="37891" name="Content Placeholder 2"/>
          <p:cNvSpPr>
            <a:spLocks noGrp="1"/>
          </p:cNvSpPr>
          <p:nvPr>
            <p:ph idx="1"/>
          </p:nvPr>
        </p:nvSpPr>
        <p:spPr/>
        <p:txBody>
          <a:bodyPr/>
          <a:lstStyle/>
          <a:p>
            <a:r>
              <a:rPr lang="en-US" smtClean="0">
                <a:ea typeface="ＭＳ Ｐゴシック" pitchFamily="34" charset="-128"/>
              </a:rPr>
              <a:t>Precedence is similar to Algebra:</a:t>
            </a:r>
          </a:p>
          <a:p>
            <a:pPr lvl="1"/>
            <a:r>
              <a:rPr lang="en-US" smtClean="0">
                <a:ea typeface="ＭＳ Ｐゴシック" pitchFamily="34" charset="-128"/>
              </a:rPr>
              <a:t>PEMDAS</a:t>
            </a:r>
          </a:p>
          <a:p>
            <a:pPr lvl="2"/>
            <a:r>
              <a:rPr lang="en-US" smtClean="0">
                <a:ea typeface="ＭＳ Ｐゴシック" pitchFamily="34" charset="-128"/>
              </a:rPr>
              <a:t>Parenthesis, Exponent, Multiply/Divide, Add/Subtract</a:t>
            </a:r>
          </a:p>
          <a:p>
            <a:endParaRPr lang="en-US" smtClean="0">
              <a:ea typeface="ＭＳ Ｐゴシック" pitchFamily="34" charset="-128"/>
            </a:endParaRPr>
          </a:p>
        </p:txBody>
      </p:sp>
      <p:sp>
        <p:nvSpPr>
          <p:cNvPr id="37892"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37893"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8E8897B2-BF8C-4688-AA81-17724683569E}" type="slidenum">
              <a:rPr lang="en-US" smtClean="0">
                <a:latin typeface="Arial" charset="0"/>
                <a:cs typeface="Arial" charset="0"/>
              </a:rPr>
              <a:pPr/>
              <a:t>28</a:t>
            </a:fld>
            <a:endParaRPr lang="en-US" smtClean="0">
              <a:latin typeface="Arial" charset="0"/>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z="3600" smtClean="0">
                <a:ea typeface="ＭＳ Ｐゴシック" pitchFamily="34" charset="-128"/>
              </a:rPr>
              <a:t>Mixing numeric types</a:t>
            </a:r>
          </a:p>
        </p:txBody>
      </p:sp>
      <p:sp>
        <p:nvSpPr>
          <p:cNvPr id="38915" name="Content Placeholder 7"/>
          <p:cNvSpPr>
            <a:spLocks noGrp="1"/>
          </p:cNvSpPr>
          <p:nvPr>
            <p:ph idx="1"/>
          </p:nvPr>
        </p:nvSpPr>
        <p:spPr>
          <a:xfrm>
            <a:off x="228600" y="1066800"/>
            <a:ext cx="8458200" cy="5105400"/>
          </a:xfrm>
        </p:spPr>
        <p:txBody>
          <a:bodyPr/>
          <a:lstStyle/>
          <a:p>
            <a:pPr>
              <a:defRPr/>
            </a:pPr>
            <a:r>
              <a:rPr lang="en-US" dirty="0" smtClean="0">
                <a:ea typeface="ＭＳ Ｐゴシック" pitchFamily="34" charset="-128"/>
              </a:rPr>
              <a:t>If you mix integer and floating-point values in an arithmetic expression, the result is a floating-point value.</a:t>
            </a:r>
          </a:p>
          <a:p>
            <a:pPr marL="0" indent="0">
              <a:buFont typeface="Wingdings" pitchFamily="2" charset="2"/>
              <a:buNone/>
              <a:defRPr/>
            </a:pPr>
            <a:r>
              <a:rPr lang="en-US" sz="2400" dirty="0">
                <a:latin typeface="Consolas" pitchFamily="49" charset="0"/>
                <a:ea typeface="ＭＳ Ｐゴシック" pitchFamily="34" charset="-128"/>
                <a:cs typeface="Consolas" pitchFamily="49" charset="0"/>
              </a:rPr>
              <a:t> </a:t>
            </a:r>
            <a:r>
              <a:rPr lang="en-US" sz="2400" dirty="0" smtClean="0">
                <a:latin typeface="Consolas" pitchFamily="49" charset="0"/>
                <a:ea typeface="ＭＳ Ｐゴシック" pitchFamily="34" charset="-128"/>
                <a:cs typeface="Consolas" pitchFamily="49" charset="0"/>
              </a:rPr>
              <a:t>     7 + 4.0    # Yields the floating value 11.0</a:t>
            </a:r>
          </a:p>
        </p:txBody>
      </p:sp>
      <p:sp>
        <p:nvSpPr>
          <p:cNvPr id="38916"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38917"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4027FEBD-3A19-4529-AED3-46795B7F33AA}" type="slidenum">
              <a:rPr lang="en-US" smtClean="0">
                <a:latin typeface="Arial" charset="0"/>
                <a:cs typeface="Arial" charset="0"/>
              </a:rPr>
              <a:pPr/>
              <a:t>29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ea typeface="ＭＳ Ｐゴシック" pitchFamily="34" charset="-128"/>
              </a:rPr>
              <a:t>Chapter Goals (2)</a:t>
            </a:r>
          </a:p>
        </p:txBody>
      </p:sp>
      <p:sp>
        <p:nvSpPr>
          <p:cNvPr id="12291" name="Content Placeholder 2"/>
          <p:cNvSpPr>
            <a:spLocks noGrp="1"/>
          </p:cNvSpPr>
          <p:nvPr>
            <p:ph idx="1"/>
          </p:nvPr>
        </p:nvSpPr>
        <p:spPr/>
        <p:txBody>
          <a:bodyPr/>
          <a:lstStyle/>
          <a:p>
            <a:r>
              <a:rPr lang="en-US" smtClean="0">
                <a:ea typeface="ＭＳ Ｐゴシック" pitchFamily="34" charset="-128"/>
              </a:rPr>
              <a:t>To create programs that read, and process inputs, and display the results</a:t>
            </a:r>
          </a:p>
          <a:p>
            <a:r>
              <a:rPr lang="en-US" smtClean="0">
                <a:ea typeface="ＭＳ Ｐゴシック" pitchFamily="34" charset="-128"/>
              </a:rPr>
              <a:t>To learn how to use Python strings</a:t>
            </a:r>
          </a:p>
          <a:p>
            <a:r>
              <a:rPr lang="en-US" smtClean="0">
                <a:ea typeface="ＭＳ Ｐゴシック" pitchFamily="34" charset="-128"/>
              </a:rPr>
              <a:t>To create simple graphics programs using basic shapes and text</a:t>
            </a:r>
          </a:p>
        </p:txBody>
      </p:sp>
      <p:sp>
        <p:nvSpPr>
          <p:cNvPr id="12292"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12293"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CE1D6CB9-20BB-47EF-9301-B7015AA28484}" type="slidenum">
              <a:rPr lang="en-US" smtClean="0">
                <a:latin typeface="Arial" charset="0"/>
                <a:cs typeface="Arial" charset="0"/>
              </a:rPr>
              <a:pPr/>
              <a:t>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ea typeface="ＭＳ Ｐゴシック" pitchFamily="34" charset="-128"/>
              </a:rPr>
              <a:t>Floor division</a:t>
            </a:r>
          </a:p>
        </p:txBody>
      </p:sp>
      <p:sp>
        <p:nvSpPr>
          <p:cNvPr id="45061" name="Content Placeholder 7"/>
          <p:cNvSpPr>
            <a:spLocks noGrp="1"/>
          </p:cNvSpPr>
          <p:nvPr>
            <p:ph idx="1"/>
          </p:nvPr>
        </p:nvSpPr>
        <p:spPr>
          <a:xfrm>
            <a:off x="228600" y="1066800"/>
            <a:ext cx="8686800" cy="5105400"/>
          </a:xfrm>
        </p:spPr>
        <p:txBody>
          <a:bodyPr/>
          <a:lstStyle/>
          <a:p>
            <a:pPr>
              <a:defRPr/>
            </a:pPr>
            <a:r>
              <a:rPr lang="en-US" dirty="0"/>
              <a:t>When you divide two integers with the </a:t>
            </a:r>
            <a:r>
              <a:rPr lang="en-US" dirty="0">
                <a:solidFill>
                  <a:srgbClr val="C00000"/>
                </a:solidFill>
              </a:rPr>
              <a:t>/</a:t>
            </a:r>
            <a:r>
              <a:rPr lang="en-US" dirty="0"/>
              <a:t> operator, </a:t>
            </a:r>
            <a:r>
              <a:rPr lang="en-US" dirty="0" smtClean="0"/>
              <a:t>you get </a:t>
            </a:r>
            <a:r>
              <a:rPr lang="en-US" dirty="0"/>
              <a:t>a floating-point value. For </a:t>
            </a:r>
            <a:r>
              <a:rPr lang="en-US" dirty="0" smtClean="0"/>
              <a:t>example,</a:t>
            </a:r>
          </a:p>
          <a:p>
            <a:pPr marL="0" indent="0">
              <a:buFont typeface="Wingdings" pitchFamily="2" charset="2"/>
              <a:buNone/>
              <a:defRPr/>
            </a:pPr>
            <a:r>
              <a:rPr lang="en-US" sz="2800" dirty="0" smtClean="0">
                <a:latin typeface="Consolas" pitchFamily="49" charset="0"/>
                <a:cs typeface="Consolas" pitchFamily="49" charset="0"/>
              </a:rPr>
              <a:t>     7 </a:t>
            </a:r>
            <a:r>
              <a:rPr lang="en-US" sz="2800" dirty="0">
                <a:solidFill>
                  <a:srgbClr val="C00000"/>
                </a:solidFill>
                <a:latin typeface="Consolas" pitchFamily="49" charset="0"/>
                <a:cs typeface="Consolas" pitchFamily="49" charset="0"/>
              </a:rPr>
              <a:t>/</a:t>
            </a:r>
            <a:r>
              <a:rPr lang="en-US" sz="2800" dirty="0">
                <a:latin typeface="Consolas" pitchFamily="49" charset="0"/>
                <a:cs typeface="Consolas" pitchFamily="49" charset="0"/>
              </a:rPr>
              <a:t> </a:t>
            </a:r>
            <a:r>
              <a:rPr lang="en-US" sz="2800" dirty="0" smtClean="0">
                <a:latin typeface="Consolas" pitchFamily="49" charset="0"/>
                <a:cs typeface="Consolas" pitchFamily="49" charset="0"/>
              </a:rPr>
              <a:t>4</a:t>
            </a:r>
          </a:p>
          <a:p>
            <a:pPr marL="0" indent="0">
              <a:buFont typeface="Wingdings" pitchFamily="2" charset="2"/>
              <a:buNone/>
              <a:defRPr/>
            </a:pPr>
            <a:r>
              <a:rPr lang="en-US" sz="2800" dirty="0" smtClean="0">
                <a:latin typeface="Consolas" pitchFamily="49" charset="0"/>
                <a:cs typeface="Consolas" pitchFamily="49" charset="0"/>
              </a:rPr>
              <a:t>     yields 1.75</a:t>
            </a:r>
          </a:p>
          <a:p>
            <a:pPr>
              <a:defRPr/>
            </a:pPr>
            <a:r>
              <a:rPr lang="en-US" dirty="0"/>
              <a:t>W</a:t>
            </a:r>
            <a:r>
              <a:rPr lang="en-US" dirty="0" smtClean="0"/>
              <a:t>e </a:t>
            </a:r>
            <a:r>
              <a:rPr lang="en-US" dirty="0"/>
              <a:t>can also perform </a:t>
            </a:r>
            <a:r>
              <a:rPr lang="en-US" b="1" dirty="0"/>
              <a:t>floor </a:t>
            </a:r>
            <a:r>
              <a:rPr lang="en-US" b="1" dirty="0" smtClean="0"/>
              <a:t>division </a:t>
            </a:r>
            <a:r>
              <a:rPr lang="en-US" dirty="0" smtClean="0"/>
              <a:t>using </a:t>
            </a:r>
            <a:r>
              <a:rPr lang="en-US" dirty="0"/>
              <a:t>the </a:t>
            </a:r>
            <a:r>
              <a:rPr lang="en-US" dirty="0">
                <a:solidFill>
                  <a:srgbClr val="C00000"/>
                </a:solidFill>
              </a:rPr>
              <a:t>//</a:t>
            </a:r>
            <a:r>
              <a:rPr lang="en-US" dirty="0"/>
              <a:t> </a:t>
            </a:r>
            <a:r>
              <a:rPr lang="en-US" dirty="0" smtClean="0"/>
              <a:t>operator. (It computes </a:t>
            </a:r>
            <a:r>
              <a:rPr lang="en-US" dirty="0"/>
              <a:t>the quotient and discards the </a:t>
            </a:r>
            <a:r>
              <a:rPr lang="en-US" dirty="0" smtClean="0"/>
              <a:t>fractional part, no rounding).</a:t>
            </a:r>
          </a:p>
          <a:p>
            <a:pPr marL="457200" lvl="1" indent="0">
              <a:buFont typeface="Wingdings" pitchFamily="2" charset="2"/>
              <a:buNone/>
              <a:defRPr/>
            </a:pPr>
            <a:r>
              <a:rPr lang="en-US" dirty="0" smtClean="0">
                <a:latin typeface="Consolas" pitchFamily="49" charset="0"/>
                <a:cs typeface="Consolas" pitchFamily="49" charset="0"/>
              </a:rPr>
              <a:t>   7 </a:t>
            </a:r>
            <a:r>
              <a:rPr lang="en-US" dirty="0">
                <a:solidFill>
                  <a:srgbClr val="C00000"/>
                </a:solidFill>
                <a:latin typeface="Consolas" pitchFamily="49" charset="0"/>
                <a:cs typeface="Consolas" pitchFamily="49" charset="0"/>
              </a:rPr>
              <a:t>//</a:t>
            </a:r>
            <a:r>
              <a:rPr lang="en-US" dirty="0">
                <a:latin typeface="Consolas" pitchFamily="49" charset="0"/>
                <a:cs typeface="Consolas" pitchFamily="49" charset="0"/>
              </a:rPr>
              <a:t> 4</a:t>
            </a:r>
          </a:p>
          <a:p>
            <a:pPr lvl="1">
              <a:defRPr/>
            </a:pPr>
            <a:r>
              <a:rPr lang="en-US" sz="2400" dirty="0"/>
              <a:t>evaluates to 1 because 7 divided by 4 is 1.75 with a </a:t>
            </a:r>
            <a:r>
              <a:rPr lang="en-US" sz="2400" dirty="0" smtClean="0"/>
              <a:t>fractional part </a:t>
            </a:r>
            <a:r>
              <a:rPr lang="en-US" sz="2400" dirty="0"/>
              <a:t>of </a:t>
            </a:r>
            <a:r>
              <a:rPr lang="en-US" sz="2400" dirty="0" smtClean="0"/>
              <a:t>0.75, which </a:t>
            </a:r>
            <a:r>
              <a:rPr lang="en-US" sz="2400" dirty="0"/>
              <a:t>is </a:t>
            </a:r>
            <a:r>
              <a:rPr lang="en-US" sz="2400" dirty="0" smtClean="0"/>
              <a:t>discarded.</a:t>
            </a:r>
          </a:p>
          <a:p>
            <a:pPr marL="457200" lvl="1" indent="0">
              <a:buFont typeface="Wingdings" pitchFamily="2" charset="2"/>
              <a:buNone/>
              <a:defRPr/>
            </a:pPr>
            <a:endParaRPr lang="en-US" sz="2000" dirty="0" smtClean="0">
              <a:latin typeface="Consolas" pitchFamily="49" charset="0"/>
              <a:cs typeface="Consolas" pitchFamily="49" charset="0"/>
            </a:endParaRPr>
          </a:p>
        </p:txBody>
      </p:sp>
      <p:sp>
        <p:nvSpPr>
          <p:cNvPr id="39940"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39941"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BE6AEADA-037E-4D58-A6FE-B6A9FF35B48C}" type="slidenum">
              <a:rPr lang="en-US" smtClean="0">
                <a:latin typeface="Arial" charset="0"/>
                <a:cs typeface="Arial" charset="0"/>
              </a:rPr>
              <a:pPr/>
              <a:t>30</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ea typeface="ＭＳ Ｐゴシック" pitchFamily="34" charset="-128"/>
              </a:rPr>
              <a:t>Calculating a remainder</a:t>
            </a:r>
          </a:p>
        </p:txBody>
      </p:sp>
      <p:sp>
        <p:nvSpPr>
          <p:cNvPr id="3" name="Content Placeholder 2"/>
          <p:cNvSpPr>
            <a:spLocks noGrp="1"/>
          </p:cNvSpPr>
          <p:nvPr>
            <p:ph idx="1"/>
          </p:nvPr>
        </p:nvSpPr>
        <p:spPr/>
        <p:txBody>
          <a:bodyPr/>
          <a:lstStyle/>
          <a:p>
            <a:pPr>
              <a:defRPr/>
            </a:pPr>
            <a:r>
              <a:rPr lang="en-US" sz="2800" dirty="0">
                <a:solidFill>
                  <a:prstClr val="black"/>
                </a:solidFill>
              </a:rPr>
              <a:t>If you are interested in the remainder of dividing two integers, use the </a:t>
            </a:r>
            <a:r>
              <a:rPr lang="en-US" sz="2800" dirty="0">
                <a:solidFill>
                  <a:srgbClr val="C00000"/>
                </a:solidFill>
              </a:rPr>
              <a:t>%</a:t>
            </a:r>
            <a:r>
              <a:rPr lang="en-US" sz="2800" dirty="0">
                <a:solidFill>
                  <a:prstClr val="black"/>
                </a:solidFill>
              </a:rPr>
              <a:t> operator (called modulus</a:t>
            </a:r>
            <a:r>
              <a:rPr lang="en-US" sz="2800" dirty="0" smtClean="0">
                <a:solidFill>
                  <a:prstClr val="black"/>
                </a:solidFill>
              </a:rPr>
              <a:t>):</a:t>
            </a:r>
          </a:p>
          <a:p>
            <a:pPr marL="0" indent="0">
              <a:buFont typeface="Wingdings" pitchFamily="2" charset="2"/>
              <a:buNone/>
              <a:defRPr/>
            </a:pPr>
            <a:r>
              <a:rPr lang="en-US" sz="2800" dirty="0">
                <a:solidFill>
                  <a:prstClr val="black"/>
                </a:solidFill>
                <a:latin typeface="Consolas" pitchFamily="49" charset="0"/>
                <a:cs typeface="Consolas" pitchFamily="49" charset="0"/>
              </a:rPr>
              <a:t> </a:t>
            </a:r>
            <a:r>
              <a:rPr lang="en-US" sz="2800" dirty="0" smtClean="0">
                <a:solidFill>
                  <a:prstClr val="black"/>
                </a:solidFill>
                <a:latin typeface="Consolas" pitchFamily="49" charset="0"/>
                <a:cs typeface="Consolas" pitchFamily="49" charset="0"/>
              </a:rPr>
              <a:t>    </a:t>
            </a:r>
            <a:r>
              <a:rPr lang="en-US" sz="2400" dirty="0" smtClean="0">
                <a:latin typeface="Consolas" pitchFamily="49" charset="0"/>
                <a:cs typeface="Consolas" pitchFamily="49" charset="0"/>
              </a:rPr>
              <a:t>remainder </a:t>
            </a:r>
            <a:r>
              <a:rPr lang="en-US" sz="2400" dirty="0">
                <a:latin typeface="Consolas" pitchFamily="49" charset="0"/>
                <a:cs typeface="Consolas" pitchFamily="49" charset="0"/>
              </a:rPr>
              <a:t>= 7 </a:t>
            </a:r>
            <a:r>
              <a:rPr lang="en-US" sz="2400" dirty="0">
                <a:solidFill>
                  <a:srgbClr val="C00000"/>
                </a:solidFill>
                <a:latin typeface="Consolas" pitchFamily="49" charset="0"/>
                <a:cs typeface="Consolas" pitchFamily="49" charset="0"/>
              </a:rPr>
              <a:t>%</a:t>
            </a:r>
            <a:r>
              <a:rPr lang="en-US" sz="2400" dirty="0">
                <a:latin typeface="Consolas" pitchFamily="49" charset="0"/>
                <a:cs typeface="Consolas" pitchFamily="49" charset="0"/>
              </a:rPr>
              <a:t> </a:t>
            </a:r>
            <a:r>
              <a:rPr lang="en-US" sz="2400" dirty="0" smtClean="0">
                <a:latin typeface="Consolas" pitchFamily="49" charset="0"/>
                <a:cs typeface="Consolas" pitchFamily="49" charset="0"/>
              </a:rPr>
              <a:t>4</a:t>
            </a:r>
            <a:endParaRPr lang="en-US" sz="2400" dirty="0">
              <a:latin typeface="Consolas" pitchFamily="49" charset="0"/>
              <a:cs typeface="Consolas" pitchFamily="49" charset="0"/>
            </a:endParaRPr>
          </a:p>
          <a:p>
            <a:pPr lvl="1">
              <a:defRPr/>
            </a:pPr>
            <a:r>
              <a:rPr lang="en-US" sz="2400" dirty="0">
                <a:solidFill>
                  <a:prstClr val="black"/>
                </a:solidFill>
              </a:rPr>
              <a:t>The value of remainder will be 3</a:t>
            </a:r>
          </a:p>
          <a:p>
            <a:pPr lvl="1">
              <a:defRPr/>
            </a:pPr>
            <a:r>
              <a:rPr lang="en-US" sz="2400" dirty="0">
                <a:solidFill>
                  <a:prstClr val="black"/>
                </a:solidFill>
              </a:rPr>
              <a:t>Sometimes called modulo divide</a:t>
            </a:r>
          </a:p>
          <a:p>
            <a:pPr>
              <a:defRPr/>
            </a:pPr>
            <a:endParaRPr lang="en-US" b="1" dirty="0"/>
          </a:p>
        </p:txBody>
      </p:sp>
      <p:sp>
        <p:nvSpPr>
          <p:cNvPr id="40964"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40965"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419C0A71-2A3B-4F3A-92E8-4083B857CC87}" type="slidenum">
              <a:rPr lang="en-US" smtClean="0">
                <a:latin typeface="Arial" charset="0"/>
                <a:cs typeface="Arial" charset="0"/>
              </a:rPr>
              <a:pPr/>
              <a:t>31</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676400" y="274638"/>
            <a:ext cx="7315200" cy="715962"/>
          </a:xfrm>
        </p:spPr>
        <p:txBody>
          <a:bodyPr/>
          <a:lstStyle/>
          <a:p>
            <a:r>
              <a:rPr lang="en-US" sz="2800" smtClean="0">
                <a:ea typeface="ＭＳ Ｐゴシック" pitchFamily="34" charset="-128"/>
              </a:rPr>
              <a:t>Table 3: Integer Division and Remainder Examples</a:t>
            </a:r>
          </a:p>
        </p:txBody>
      </p:sp>
      <p:sp>
        <p:nvSpPr>
          <p:cNvPr id="3" name="Content Placeholder 2"/>
          <p:cNvSpPr>
            <a:spLocks noGrp="1"/>
          </p:cNvSpPr>
          <p:nvPr>
            <p:ph idx="1"/>
          </p:nvPr>
        </p:nvSpPr>
        <p:spPr>
          <a:xfrm>
            <a:off x="138113" y="4267200"/>
            <a:ext cx="8458200" cy="533400"/>
          </a:xfrm>
        </p:spPr>
        <p:txBody>
          <a:bodyPr/>
          <a:lstStyle/>
          <a:p>
            <a:pPr>
              <a:defRPr/>
            </a:pPr>
            <a:r>
              <a:rPr lang="en-US" sz="2400" dirty="0" smtClean="0"/>
              <a:t>Handy to use for making change:</a:t>
            </a:r>
          </a:p>
          <a:p>
            <a:pPr marL="457200" lvl="1" indent="0">
              <a:spcBef>
                <a:spcPts val="200"/>
              </a:spcBef>
              <a:buFont typeface="Wingdings" pitchFamily="2" charset="2"/>
              <a:buNone/>
              <a:defRPr/>
            </a:pPr>
            <a:r>
              <a:rPr lang="en-US" sz="2000" dirty="0" smtClean="0">
                <a:latin typeface="Consolas" pitchFamily="49" charset="0"/>
                <a:cs typeface="Consolas" pitchFamily="49" charset="0"/>
              </a:rPr>
              <a:t>  pennies = 1729</a:t>
            </a:r>
          </a:p>
          <a:p>
            <a:pPr marL="457200" lvl="1" indent="0">
              <a:spcBef>
                <a:spcPts val="200"/>
              </a:spcBef>
              <a:buFont typeface="Wingdings" pitchFamily="2" charset="2"/>
              <a:buNone/>
              <a:defRPr/>
            </a:pPr>
            <a:r>
              <a:rPr lang="en-US" sz="2000" dirty="0" smtClean="0">
                <a:latin typeface="Consolas" pitchFamily="49" charset="0"/>
                <a:cs typeface="Consolas" pitchFamily="49" charset="0"/>
              </a:rPr>
              <a:t>  dollars = pennies / 100  # 17</a:t>
            </a:r>
          </a:p>
          <a:p>
            <a:pPr marL="457200" lvl="1" indent="0">
              <a:spcBef>
                <a:spcPts val="200"/>
              </a:spcBef>
              <a:buFont typeface="Wingdings" pitchFamily="2" charset="2"/>
              <a:buNone/>
              <a:defRPr/>
            </a:pPr>
            <a:r>
              <a:rPr lang="en-US" sz="2000" dirty="0" smtClean="0">
                <a:latin typeface="Consolas" pitchFamily="49" charset="0"/>
                <a:cs typeface="Consolas" pitchFamily="49" charset="0"/>
              </a:rPr>
              <a:t>  cents = pennies % 100    # 29</a:t>
            </a:r>
          </a:p>
          <a:p>
            <a:pPr lvl="1">
              <a:defRPr/>
            </a:pPr>
            <a:endParaRPr lang="en-US" dirty="0"/>
          </a:p>
        </p:txBody>
      </p:sp>
      <p:sp>
        <p:nvSpPr>
          <p:cNvPr id="41988"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41989"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DEB887D3-3E36-4E46-9E87-C7916F32DA36}" type="slidenum">
              <a:rPr lang="en-US" smtClean="0">
                <a:latin typeface="Arial" charset="0"/>
                <a:cs typeface="Arial" charset="0"/>
              </a:rPr>
              <a:pPr/>
              <a:t>32</a:t>
            </a:fld>
            <a:endParaRPr lang="en-US" smtClean="0">
              <a:latin typeface="Arial" charset="0"/>
              <a:cs typeface="Arial" charset="0"/>
            </a:endParaRPr>
          </a:p>
        </p:txBody>
      </p:sp>
      <p:pic>
        <p:nvPicPr>
          <p:cNvPr id="41990" name="Picture 1"/>
          <p:cNvPicPr>
            <a:picLocks noChangeAspect="1"/>
          </p:cNvPicPr>
          <p:nvPr/>
        </p:nvPicPr>
        <p:blipFill>
          <a:blip r:embed="rId3" cstate="print"/>
          <a:srcRect/>
          <a:stretch>
            <a:fillRect/>
          </a:stretch>
        </p:blipFill>
        <p:spPr bwMode="auto">
          <a:xfrm>
            <a:off x="325438" y="1184275"/>
            <a:ext cx="8401050" cy="312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ea typeface="ＭＳ Ｐゴシック" pitchFamily="34" charset="-128"/>
              </a:rPr>
              <a:t>Powers and roots</a:t>
            </a:r>
          </a:p>
        </p:txBody>
      </p:sp>
      <p:sp>
        <p:nvSpPr>
          <p:cNvPr id="45061" name="Content Placeholder 7"/>
          <p:cNvSpPr>
            <a:spLocks noGrp="1"/>
          </p:cNvSpPr>
          <p:nvPr>
            <p:ph idx="1"/>
          </p:nvPr>
        </p:nvSpPr>
        <p:spPr>
          <a:xfrm>
            <a:off x="228600" y="1066800"/>
            <a:ext cx="8686800" cy="5105400"/>
          </a:xfrm>
        </p:spPr>
        <p:txBody>
          <a:bodyPr/>
          <a:lstStyle/>
          <a:p>
            <a:pPr>
              <a:defRPr/>
            </a:pPr>
            <a:r>
              <a:rPr lang="en-US" sz="2800" dirty="0" smtClean="0"/>
              <a:t>In Python, there’s  no symbols for power and roots</a:t>
            </a:r>
          </a:p>
          <a:p>
            <a:pPr lvl="4">
              <a:defRPr/>
            </a:pPr>
            <a:r>
              <a:rPr lang="en-US" sz="2400" dirty="0" smtClean="0"/>
              <a:t>  Becomes:</a:t>
            </a:r>
          </a:p>
          <a:p>
            <a:pPr lvl="4">
              <a:defRPr/>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pt-BR" sz="2400" dirty="0">
                <a:latin typeface="Consolas" pitchFamily="49" charset="0"/>
                <a:cs typeface="Consolas" pitchFamily="49" charset="0"/>
              </a:rPr>
              <a:t>b * </a:t>
            </a:r>
            <a:r>
              <a:rPr lang="pt-BR" sz="2400" dirty="0" smtClean="0">
                <a:latin typeface="Consolas" pitchFamily="49" charset="0"/>
                <a:cs typeface="Consolas" pitchFamily="49" charset="0"/>
              </a:rPr>
              <a:t>((1 </a:t>
            </a:r>
            <a:r>
              <a:rPr lang="pt-BR" sz="2400" dirty="0">
                <a:latin typeface="Consolas" pitchFamily="49" charset="0"/>
                <a:cs typeface="Consolas" pitchFamily="49" charset="0"/>
              </a:rPr>
              <a:t>+ r / </a:t>
            </a:r>
            <a:r>
              <a:rPr lang="pt-BR" sz="2400" dirty="0" smtClean="0">
                <a:latin typeface="Consolas" pitchFamily="49" charset="0"/>
                <a:cs typeface="Consolas" pitchFamily="49" charset="0"/>
              </a:rPr>
              <a:t>100) ** </a:t>
            </a:r>
            <a:r>
              <a:rPr lang="pt-BR" sz="2400" dirty="0">
                <a:latin typeface="Consolas" pitchFamily="49" charset="0"/>
                <a:cs typeface="Consolas" pitchFamily="49" charset="0"/>
              </a:rPr>
              <a:t>n</a:t>
            </a:r>
            <a:r>
              <a:rPr lang="pt-BR" sz="2400" dirty="0" smtClean="0">
                <a:latin typeface="Consolas" pitchFamily="49" charset="0"/>
                <a:cs typeface="Consolas" pitchFamily="49" charset="0"/>
              </a:rPr>
              <a:t>)</a:t>
            </a:r>
            <a:endParaRPr lang="en-US" sz="2400" dirty="0">
              <a:latin typeface="Consolas" pitchFamily="49" charset="0"/>
              <a:cs typeface="Consolas" pitchFamily="49" charset="0"/>
            </a:endParaRPr>
          </a:p>
          <a:p>
            <a:pPr marL="1828800" lvl="4" indent="0">
              <a:buFontTx/>
              <a:buNone/>
              <a:defRPr/>
            </a:pPr>
            <a:endParaRPr lang="en-US" sz="2400" dirty="0" smtClean="0">
              <a:solidFill>
                <a:prstClr val="black"/>
              </a:solidFill>
            </a:endParaRPr>
          </a:p>
          <a:p>
            <a:pPr>
              <a:defRPr/>
            </a:pPr>
            <a:r>
              <a:rPr lang="en-US" sz="2800" dirty="0" smtClean="0">
                <a:solidFill>
                  <a:prstClr val="black"/>
                </a:solidFill>
              </a:rPr>
              <a:t>Analyzing the expression:</a:t>
            </a:r>
            <a:endParaRPr lang="en-US" sz="2400" dirty="0">
              <a:solidFill>
                <a:prstClr val="black"/>
              </a:solidFill>
            </a:endParaRPr>
          </a:p>
          <a:p>
            <a:pPr marL="457200" lvl="1" indent="0">
              <a:buFont typeface="Wingdings" pitchFamily="2" charset="2"/>
              <a:buNone/>
              <a:defRPr/>
            </a:pPr>
            <a:endParaRPr lang="en-US" sz="2000" dirty="0" smtClean="0">
              <a:latin typeface="Consolas" pitchFamily="49" charset="0"/>
              <a:cs typeface="Consolas" pitchFamily="49" charset="0"/>
            </a:endParaRPr>
          </a:p>
        </p:txBody>
      </p:sp>
      <p:sp>
        <p:nvSpPr>
          <p:cNvPr id="43012"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43013"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224E3D32-FCB5-469C-8CD3-8F255AEC9908}" type="slidenum">
              <a:rPr lang="en-US" smtClean="0">
                <a:latin typeface="Arial" charset="0"/>
                <a:cs typeface="Arial" charset="0"/>
              </a:rPr>
              <a:pPr/>
              <a:t>33</a:t>
            </a:fld>
            <a:endParaRPr lang="en-US" smtClean="0">
              <a:latin typeface="Arial" charset="0"/>
              <a:cs typeface="Arial" charset="0"/>
            </a:endParaRPr>
          </a:p>
        </p:txBody>
      </p:sp>
      <p:sp>
        <p:nvSpPr>
          <p:cNvPr id="41991" name="TextBox 8"/>
          <p:cNvSpPr txBox="1">
            <a:spLocks noChangeArrowheads="1"/>
          </p:cNvSpPr>
          <p:nvPr/>
        </p:nvSpPr>
        <p:spPr bwMode="auto">
          <a:xfrm>
            <a:off x="384175" y="4648200"/>
            <a:ext cx="3733800" cy="1754188"/>
          </a:xfrm>
          <a:prstGeom prst="rect">
            <a:avLst/>
          </a:prstGeom>
          <a:solidFill>
            <a:srgbClr val="F8E55A"/>
          </a:solidFill>
          <a:ln>
            <a:noFill/>
          </a:ln>
          <a:extLst>
            <a:ext uri="{91240B29-F687-4F45-9708-019B960494DF}"/>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800" b="1" dirty="0" smtClean="0">
                <a:cs typeface="Arial" pitchFamily="34" charset="0"/>
              </a:rPr>
              <a:t>In Python:</a:t>
            </a:r>
          </a:p>
          <a:p>
            <a:pPr marL="285750" indent="-285750" eaLnBrk="1" hangingPunct="1">
              <a:buFont typeface="Arial" pitchFamily="34" charset="0"/>
              <a:buChar char="•"/>
              <a:defRPr/>
            </a:pPr>
            <a:r>
              <a:rPr lang="en-US" sz="1800" dirty="0" smtClean="0">
                <a:cs typeface="Arial" pitchFamily="34" charset="0"/>
              </a:rPr>
              <a:t>The single star * is used to calculate a product </a:t>
            </a:r>
          </a:p>
          <a:p>
            <a:pPr marL="285750" indent="-285750" eaLnBrk="1" hangingPunct="1">
              <a:buFont typeface="Arial" pitchFamily="34" charset="0"/>
              <a:buChar char="•"/>
              <a:defRPr/>
            </a:pPr>
            <a:r>
              <a:rPr lang="en-US" sz="1800" dirty="0" smtClean="0">
                <a:cs typeface="Arial" pitchFamily="34" charset="0"/>
              </a:rPr>
              <a:t>Double stars ** are used to calculate an exponent</a:t>
            </a:r>
          </a:p>
          <a:p>
            <a:pPr eaLnBrk="1" hangingPunct="1">
              <a:defRPr/>
            </a:pPr>
            <a:endParaRPr lang="en-US" sz="1800" dirty="0" smtClean="0">
              <a:cs typeface="Arial" pitchFamily="34" charset="0"/>
            </a:endParaRPr>
          </a:p>
        </p:txBody>
      </p:sp>
      <p:pic>
        <p:nvPicPr>
          <p:cNvPr id="43015" name="Picture 2"/>
          <p:cNvPicPr>
            <a:picLocks noChangeAspect="1" noChangeArrowheads="1"/>
          </p:cNvPicPr>
          <p:nvPr/>
        </p:nvPicPr>
        <p:blipFill>
          <a:blip r:embed="rId3" cstate="print"/>
          <a:srcRect t="15860"/>
          <a:stretch>
            <a:fillRect/>
          </a:stretch>
        </p:blipFill>
        <p:spPr bwMode="auto">
          <a:xfrm>
            <a:off x="384175" y="1600200"/>
            <a:ext cx="2054225" cy="1033463"/>
          </a:xfrm>
          <a:prstGeom prst="rect">
            <a:avLst/>
          </a:prstGeom>
          <a:noFill/>
          <a:ln w="9525">
            <a:noFill/>
            <a:miter lim="800000"/>
            <a:headEnd/>
            <a:tailEnd/>
          </a:ln>
        </p:spPr>
      </p:pic>
      <p:pic>
        <p:nvPicPr>
          <p:cNvPr id="43016" name="Picture 9" descr="U:\PC\publisher\2013 wiley slides\Ch 1-4\Chapter  2\Media\Illustrations\py_02_03_300dpi.jpg"/>
          <p:cNvPicPr>
            <a:picLocks noChangeAspect="1" noChangeArrowheads="1"/>
          </p:cNvPicPr>
          <p:nvPr/>
        </p:nvPicPr>
        <p:blipFill>
          <a:blip r:embed="rId4" cstate="print"/>
          <a:srcRect/>
          <a:stretch>
            <a:fillRect/>
          </a:stretch>
        </p:blipFill>
        <p:spPr bwMode="auto">
          <a:xfrm>
            <a:off x="5181600" y="2606675"/>
            <a:ext cx="2743200" cy="3894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ea typeface="ＭＳ Ｐゴシック" pitchFamily="34" charset="-128"/>
              </a:rPr>
              <a:t>Calling functions</a:t>
            </a:r>
          </a:p>
        </p:txBody>
      </p:sp>
      <p:sp>
        <p:nvSpPr>
          <p:cNvPr id="44035" name="Content Placeholder 2"/>
          <p:cNvSpPr>
            <a:spLocks noGrp="1"/>
          </p:cNvSpPr>
          <p:nvPr>
            <p:ph idx="1"/>
          </p:nvPr>
        </p:nvSpPr>
        <p:spPr/>
        <p:txBody>
          <a:bodyPr/>
          <a:lstStyle/>
          <a:p>
            <a:r>
              <a:rPr lang="en-US" sz="2800" smtClean="0">
                <a:ea typeface="ＭＳ Ｐゴシック" pitchFamily="34" charset="-128"/>
              </a:rPr>
              <a:t>Recall that a function is a collection of programming instructions that carry out a particular task.</a:t>
            </a:r>
          </a:p>
          <a:p>
            <a:r>
              <a:rPr lang="en-US" sz="2800" smtClean="0">
                <a:ea typeface="ＭＳ Ｐゴシック" pitchFamily="34" charset="-128"/>
              </a:rPr>
              <a:t>The </a:t>
            </a:r>
            <a:r>
              <a:rPr lang="en-US" sz="2800" smtClean="0">
                <a:solidFill>
                  <a:srgbClr val="0033CC"/>
                </a:solidFill>
                <a:latin typeface="Consolas" pitchFamily="49" charset="0"/>
                <a:ea typeface="ＭＳ Ｐゴシック" pitchFamily="34" charset="-128"/>
              </a:rPr>
              <a:t>print()</a:t>
            </a:r>
            <a:r>
              <a:rPr lang="en-US" sz="2800" smtClean="0">
                <a:solidFill>
                  <a:srgbClr val="0033CC"/>
                </a:solidFill>
                <a:ea typeface="ＭＳ Ｐゴシック" pitchFamily="34" charset="-128"/>
              </a:rPr>
              <a:t> </a:t>
            </a:r>
            <a:r>
              <a:rPr lang="en-US" sz="2800" smtClean="0">
                <a:ea typeface="ＭＳ Ｐゴシック" pitchFamily="34" charset="-128"/>
              </a:rPr>
              <a:t>function can display information, but there are many other functions available in Python.</a:t>
            </a:r>
          </a:p>
        </p:txBody>
      </p:sp>
      <p:sp>
        <p:nvSpPr>
          <p:cNvPr id="44036"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44037"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0294B8D5-74C0-422C-8E11-990C299200AE}" type="slidenum">
              <a:rPr lang="en-US" smtClean="0">
                <a:latin typeface="Arial" charset="0"/>
                <a:cs typeface="Arial" charset="0"/>
              </a:rPr>
              <a:pPr/>
              <a:t>34</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z="3200" smtClean="0">
                <a:ea typeface="ＭＳ Ｐゴシック" pitchFamily="34" charset="-128"/>
              </a:rPr>
              <a:t>Calling functions that return a value</a:t>
            </a:r>
          </a:p>
        </p:txBody>
      </p:sp>
      <p:sp>
        <p:nvSpPr>
          <p:cNvPr id="45059" name="Content Placeholder 2"/>
          <p:cNvSpPr>
            <a:spLocks noGrp="1"/>
          </p:cNvSpPr>
          <p:nvPr>
            <p:ph idx="1"/>
          </p:nvPr>
        </p:nvSpPr>
        <p:spPr/>
        <p:txBody>
          <a:bodyPr/>
          <a:lstStyle/>
          <a:p>
            <a:r>
              <a:rPr lang="en-US" sz="2800" smtClean="0">
                <a:ea typeface="ＭＳ Ｐゴシック" pitchFamily="34" charset="-128"/>
              </a:rPr>
              <a:t>Most functions </a:t>
            </a:r>
            <a:r>
              <a:rPr lang="en-US" sz="2800" b="1" smtClean="0">
                <a:ea typeface="ＭＳ Ｐゴシック" pitchFamily="34" charset="-128"/>
              </a:rPr>
              <a:t>return </a:t>
            </a:r>
            <a:r>
              <a:rPr lang="en-US" sz="2800" smtClean="0">
                <a:ea typeface="ＭＳ Ｐゴシック" pitchFamily="34" charset="-128"/>
              </a:rPr>
              <a:t>a value. That is, when the function completes its task, it passes a value back to the point where the function was called.</a:t>
            </a:r>
          </a:p>
          <a:p>
            <a:r>
              <a:rPr lang="en-US" sz="2800" smtClean="0">
                <a:ea typeface="ＭＳ Ｐゴシック" pitchFamily="34" charset="-128"/>
              </a:rPr>
              <a:t>For example:</a:t>
            </a:r>
          </a:p>
          <a:p>
            <a:pPr lvl="1"/>
            <a:r>
              <a:rPr lang="en-US" sz="2400" smtClean="0">
                <a:ea typeface="ＭＳ Ｐゴシック" pitchFamily="34" charset="-128"/>
              </a:rPr>
              <a:t>The call </a:t>
            </a:r>
            <a:r>
              <a:rPr lang="en-US" sz="2400" smtClean="0">
                <a:latin typeface="Consolas" pitchFamily="49" charset="0"/>
                <a:ea typeface="ＭＳ Ｐゴシック" pitchFamily="34" charset="-128"/>
              </a:rPr>
              <a:t>abs(-173)</a:t>
            </a:r>
            <a:r>
              <a:rPr lang="en-US" sz="2400" smtClean="0">
                <a:ea typeface="ＭＳ Ｐゴシック" pitchFamily="34" charset="-128"/>
              </a:rPr>
              <a:t> returns the value 173.</a:t>
            </a:r>
          </a:p>
          <a:p>
            <a:pPr lvl="1"/>
            <a:r>
              <a:rPr lang="en-US" sz="2400" smtClean="0">
                <a:ea typeface="ＭＳ Ｐゴシック" pitchFamily="34" charset="-128"/>
              </a:rPr>
              <a:t>The value returned by a function can be stored in a variable:</a:t>
            </a:r>
          </a:p>
          <a:p>
            <a:pPr marL="857250" lvl="2" indent="0">
              <a:buFontTx/>
              <a:buNone/>
            </a:pPr>
            <a:r>
              <a:rPr lang="en-US" smtClean="0">
                <a:latin typeface="Consolas" pitchFamily="49" charset="0"/>
                <a:ea typeface="ＭＳ Ｐゴシック" pitchFamily="34" charset="-128"/>
              </a:rPr>
              <a:t>distance = abs(x)</a:t>
            </a:r>
          </a:p>
          <a:p>
            <a:endParaRPr lang="en-US" smtClean="0">
              <a:ea typeface="ＭＳ Ｐゴシック" pitchFamily="34" charset="-128"/>
            </a:endParaRPr>
          </a:p>
        </p:txBody>
      </p:sp>
      <p:sp>
        <p:nvSpPr>
          <p:cNvPr id="45060"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45061"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D05CA6ED-562F-46FA-9982-A86143303526}" type="slidenum">
              <a:rPr lang="en-US" smtClean="0">
                <a:latin typeface="Arial" charset="0"/>
                <a:cs typeface="Arial" charset="0"/>
              </a:rPr>
              <a:pPr/>
              <a:t>35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z="2800" smtClean="0">
                <a:ea typeface="ＭＳ Ｐゴシック" pitchFamily="34" charset="-128"/>
              </a:rPr>
              <a:t>Table 4: Built in Mathematical Functions</a:t>
            </a:r>
          </a:p>
        </p:txBody>
      </p:sp>
      <p:sp>
        <p:nvSpPr>
          <p:cNvPr id="46083"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46084"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2A18659D-4195-4780-8613-A55496C6A79E}" type="slidenum">
              <a:rPr lang="en-US" smtClean="0">
                <a:latin typeface="Arial" charset="0"/>
                <a:cs typeface="Arial" charset="0"/>
              </a:rPr>
              <a:pPr/>
              <a:t>36</a:t>
            </a:fld>
            <a:endParaRPr lang="en-US" smtClean="0">
              <a:latin typeface="Arial" charset="0"/>
              <a:cs typeface="Arial" charset="0"/>
            </a:endParaRPr>
          </a:p>
        </p:txBody>
      </p:sp>
      <p:pic>
        <p:nvPicPr>
          <p:cNvPr id="46085" name="Picture 1"/>
          <p:cNvPicPr>
            <a:picLocks noChangeAspect="1"/>
          </p:cNvPicPr>
          <p:nvPr/>
        </p:nvPicPr>
        <p:blipFill>
          <a:blip r:embed="rId3" cstate="print"/>
          <a:srcRect/>
          <a:stretch>
            <a:fillRect/>
          </a:stretch>
        </p:blipFill>
        <p:spPr bwMode="auto">
          <a:xfrm>
            <a:off x="304800" y="1371600"/>
            <a:ext cx="8555038"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ea typeface="ＭＳ Ｐゴシック" pitchFamily="34" charset="-128"/>
              </a:rPr>
              <a:t>Python libraries (modules)</a:t>
            </a:r>
          </a:p>
        </p:txBody>
      </p:sp>
      <p:sp>
        <p:nvSpPr>
          <p:cNvPr id="47107" name="Content Placeholder 2"/>
          <p:cNvSpPr>
            <a:spLocks noGrp="1"/>
          </p:cNvSpPr>
          <p:nvPr>
            <p:ph idx="1"/>
          </p:nvPr>
        </p:nvSpPr>
        <p:spPr/>
        <p:txBody>
          <a:bodyPr/>
          <a:lstStyle/>
          <a:p>
            <a:r>
              <a:rPr lang="en-US" sz="2800" smtClean="0">
                <a:ea typeface="ＭＳ Ｐゴシック" pitchFamily="34" charset="-128"/>
              </a:rPr>
              <a:t>A </a:t>
            </a:r>
            <a:r>
              <a:rPr lang="en-US" sz="2800" b="1" smtClean="0">
                <a:ea typeface="ＭＳ Ｐゴシック" pitchFamily="34" charset="-128"/>
              </a:rPr>
              <a:t>standard library </a:t>
            </a:r>
            <a:r>
              <a:rPr lang="en-US" sz="2800" smtClean="0">
                <a:ea typeface="ＭＳ Ｐゴシック" pitchFamily="34" charset="-128"/>
              </a:rPr>
              <a:t>is a library that is considered part of the language and must be included with any Python system.</a:t>
            </a:r>
          </a:p>
          <a:p>
            <a:r>
              <a:rPr lang="en-US" sz="2800" smtClean="0">
                <a:ea typeface="ＭＳ Ｐゴシック" pitchFamily="34" charset="-128"/>
              </a:rPr>
              <a:t>Python’s standard library is organized into </a:t>
            </a:r>
            <a:r>
              <a:rPr lang="en-US" sz="2800" b="1" smtClean="0">
                <a:ea typeface="ＭＳ Ｐゴシック" pitchFamily="34" charset="-128"/>
              </a:rPr>
              <a:t>modules</a:t>
            </a:r>
            <a:r>
              <a:rPr lang="en-US" sz="2800" smtClean="0">
                <a:ea typeface="ＭＳ Ｐゴシック" pitchFamily="34" charset="-128"/>
              </a:rPr>
              <a:t>. Related functions and data types are grouped into the same module. Functions defined in a module must be explicitly loaded into your program before they can be used.</a:t>
            </a:r>
          </a:p>
        </p:txBody>
      </p:sp>
      <p:sp>
        <p:nvSpPr>
          <p:cNvPr id="47108"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47109"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111CC87F-096D-4EAC-A4BE-697BF35502C9}" type="slidenum">
              <a:rPr lang="en-US" smtClean="0">
                <a:latin typeface="Arial" charset="0"/>
                <a:cs typeface="Arial" charset="0"/>
              </a:rPr>
              <a:pPr/>
              <a:t>37</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z="2800" smtClean="0">
                <a:ea typeface="ＭＳ Ｐゴシック" pitchFamily="34" charset="-128"/>
              </a:rPr>
              <a:t>Using functions from the math module</a:t>
            </a:r>
          </a:p>
        </p:txBody>
      </p:sp>
      <p:sp>
        <p:nvSpPr>
          <p:cNvPr id="48131" name="Content Placeholder 2"/>
          <p:cNvSpPr>
            <a:spLocks noGrp="1"/>
          </p:cNvSpPr>
          <p:nvPr>
            <p:ph idx="1"/>
          </p:nvPr>
        </p:nvSpPr>
        <p:spPr/>
        <p:txBody>
          <a:bodyPr/>
          <a:lstStyle/>
          <a:p>
            <a:r>
              <a:rPr lang="en-US" sz="2400" smtClean="0">
                <a:ea typeface="ＭＳ Ｐゴシック" pitchFamily="34" charset="-128"/>
              </a:rPr>
              <a:t>For example, to use the </a:t>
            </a:r>
            <a:r>
              <a:rPr lang="en-US" sz="2400" smtClean="0">
                <a:solidFill>
                  <a:srgbClr val="0033CC"/>
                </a:solidFill>
                <a:latin typeface="Consolas" pitchFamily="49" charset="0"/>
                <a:ea typeface="ＭＳ Ｐゴシック" pitchFamily="34" charset="-128"/>
              </a:rPr>
              <a:t>sqrt()</a:t>
            </a:r>
            <a:r>
              <a:rPr lang="en-US" sz="2400" smtClean="0">
                <a:solidFill>
                  <a:srgbClr val="0033CC"/>
                </a:solidFill>
                <a:ea typeface="ＭＳ Ｐゴシック" pitchFamily="34" charset="-128"/>
              </a:rPr>
              <a:t> </a:t>
            </a:r>
            <a:r>
              <a:rPr lang="en-US" sz="2400" smtClean="0">
                <a:ea typeface="ＭＳ Ｐゴシック" pitchFamily="34" charset="-128"/>
              </a:rPr>
              <a:t>function, which computes the square root of its argument:</a:t>
            </a:r>
          </a:p>
          <a:p>
            <a:endParaRPr lang="en-US" sz="2400" smtClean="0">
              <a:ea typeface="ＭＳ Ｐゴシック" pitchFamily="34" charset="-128"/>
            </a:endParaRPr>
          </a:p>
          <a:p>
            <a:pPr marL="457200" lvl="1" indent="0">
              <a:buFont typeface="Wingdings" pitchFamily="2" charset="2"/>
              <a:buNone/>
            </a:pPr>
            <a:r>
              <a:rPr lang="en-US" sz="2000" smtClean="0">
                <a:latin typeface="Consolas" pitchFamily="49" charset="0"/>
                <a:ea typeface="ＭＳ Ｐゴシック" pitchFamily="34" charset="-128"/>
              </a:rPr>
              <a:t>  # First include this statement at the top of your   </a:t>
            </a:r>
          </a:p>
          <a:p>
            <a:pPr marL="457200" lvl="1" indent="0">
              <a:buFont typeface="Wingdings" pitchFamily="2" charset="2"/>
              <a:buNone/>
            </a:pPr>
            <a:r>
              <a:rPr lang="en-US" sz="2000" smtClean="0">
                <a:latin typeface="Consolas" pitchFamily="49" charset="0"/>
                <a:ea typeface="ＭＳ Ｐゴシック" pitchFamily="34" charset="-128"/>
              </a:rPr>
              <a:t>  # program file. </a:t>
            </a:r>
          </a:p>
          <a:p>
            <a:pPr marL="457200" lvl="1" indent="0">
              <a:buFont typeface="Wingdings" pitchFamily="2" charset="2"/>
              <a:buNone/>
            </a:pPr>
            <a:r>
              <a:rPr lang="en-US" sz="2000" smtClean="0">
                <a:latin typeface="Consolas" pitchFamily="49" charset="0"/>
                <a:ea typeface="ＭＳ Ｐゴシック" pitchFamily="34" charset="-128"/>
              </a:rPr>
              <a:t>  from math import </a:t>
            </a:r>
            <a:r>
              <a:rPr lang="en-US" sz="2000" smtClean="0">
                <a:solidFill>
                  <a:srgbClr val="0033CC"/>
                </a:solidFill>
                <a:latin typeface="Consolas" pitchFamily="49" charset="0"/>
                <a:ea typeface="ＭＳ Ｐゴシック" pitchFamily="34" charset="-128"/>
              </a:rPr>
              <a:t>sqrt</a:t>
            </a:r>
          </a:p>
          <a:p>
            <a:pPr marL="457200" lvl="1" indent="0">
              <a:buFont typeface="Wingdings" pitchFamily="2" charset="2"/>
              <a:buNone/>
            </a:pPr>
            <a:endParaRPr lang="en-US" sz="2000" smtClean="0">
              <a:solidFill>
                <a:srgbClr val="0033CC"/>
              </a:solidFill>
              <a:latin typeface="Consolas" pitchFamily="49" charset="0"/>
              <a:ea typeface="ＭＳ Ｐゴシック" pitchFamily="34" charset="-128"/>
            </a:endParaRPr>
          </a:p>
          <a:p>
            <a:pPr marL="457200" lvl="1" indent="0">
              <a:buFont typeface="Wingdings" pitchFamily="2" charset="2"/>
              <a:buNone/>
            </a:pPr>
            <a:r>
              <a:rPr lang="en-US" sz="2000" smtClean="0">
                <a:latin typeface="Consolas" pitchFamily="49" charset="0"/>
                <a:ea typeface="ＭＳ Ｐゴシック" pitchFamily="34" charset="-128"/>
              </a:rPr>
              <a:t>  # Then you can simply call the function as</a:t>
            </a:r>
          </a:p>
          <a:p>
            <a:pPr marL="457200" lvl="1" indent="0">
              <a:buFont typeface="Wingdings" pitchFamily="2" charset="2"/>
              <a:buNone/>
            </a:pPr>
            <a:r>
              <a:rPr lang="en-US" sz="2000" smtClean="0">
                <a:latin typeface="Consolas" pitchFamily="49" charset="0"/>
                <a:ea typeface="ＭＳ Ｐゴシック" pitchFamily="34" charset="-128"/>
              </a:rPr>
              <a:t>  y = </a:t>
            </a:r>
            <a:r>
              <a:rPr lang="en-US" sz="2000" smtClean="0">
                <a:solidFill>
                  <a:srgbClr val="0033CC"/>
                </a:solidFill>
                <a:latin typeface="Consolas" pitchFamily="49" charset="0"/>
                <a:ea typeface="ＭＳ Ｐゴシック" pitchFamily="34" charset="-128"/>
              </a:rPr>
              <a:t>sqrt(</a:t>
            </a:r>
            <a:r>
              <a:rPr lang="en-US" sz="2000" smtClean="0">
                <a:latin typeface="Consolas" pitchFamily="49" charset="0"/>
                <a:ea typeface="ＭＳ Ｐゴシック" pitchFamily="34" charset="-128"/>
              </a:rPr>
              <a:t>x</a:t>
            </a:r>
            <a:r>
              <a:rPr lang="en-US" sz="2000" smtClean="0">
                <a:solidFill>
                  <a:srgbClr val="0033CC"/>
                </a:solidFill>
                <a:latin typeface="Consolas" pitchFamily="49" charset="0"/>
                <a:ea typeface="ＭＳ Ｐゴシック" pitchFamily="34" charset="-128"/>
              </a:rPr>
              <a:t>)</a:t>
            </a:r>
          </a:p>
          <a:p>
            <a:endParaRPr lang="en-US" sz="2800" smtClean="0">
              <a:ea typeface="ＭＳ Ｐゴシック" pitchFamily="34" charset="-128"/>
            </a:endParaRPr>
          </a:p>
        </p:txBody>
      </p:sp>
      <p:sp>
        <p:nvSpPr>
          <p:cNvPr id="48132"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48133"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BF401005-723C-42EB-ADDA-9EDBE318C80A}" type="slidenum">
              <a:rPr lang="en-US" smtClean="0">
                <a:latin typeface="Arial" charset="0"/>
                <a:cs typeface="Arial" charset="0"/>
              </a:rPr>
              <a:pPr/>
              <a:t>38</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z="2800" smtClean="0">
                <a:ea typeface="ＭＳ Ｐゴシック" pitchFamily="34" charset="-128"/>
              </a:rPr>
              <a:t>Table 5: Functions from the Math Module</a:t>
            </a:r>
          </a:p>
        </p:txBody>
      </p:sp>
      <p:pic>
        <p:nvPicPr>
          <p:cNvPr id="49155" name="Content Placeholder 5"/>
          <p:cNvPicPr>
            <a:picLocks noGrp="1" noChangeAspect="1"/>
          </p:cNvPicPr>
          <p:nvPr>
            <p:ph idx="1"/>
          </p:nvPr>
        </p:nvPicPr>
        <p:blipFill>
          <a:blip r:embed="rId2" cstate="print"/>
          <a:srcRect/>
          <a:stretch>
            <a:fillRect/>
          </a:stretch>
        </p:blipFill>
        <p:spPr>
          <a:xfrm>
            <a:off x="1066800" y="1371600"/>
            <a:ext cx="7059613" cy="4876800"/>
          </a:xfrm>
        </p:spPr>
      </p:pic>
      <p:sp>
        <p:nvSpPr>
          <p:cNvPr id="49156"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49157"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88FC1E2E-C9D6-4673-862D-BAAA709E4FD3}" type="slidenum">
              <a:rPr lang="en-US" smtClean="0">
                <a:latin typeface="Arial" charset="0"/>
                <a:cs typeface="Arial" charset="0"/>
              </a:rPr>
              <a:pPr/>
              <a:t>39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ea typeface="ＭＳ Ｐゴシック" pitchFamily="34" charset="-128"/>
              </a:rPr>
              <a:t>Contents</a:t>
            </a:r>
          </a:p>
        </p:txBody>
      </p:sp>
      <p:sp>
        <p:nvSpPr>
          <p:cNvPr id="13315" name="Content Placeholder 2"/>
          <p:cNvSpPr>
            <a:spLocks noGrp="1"/>
          </p:cNvSpPr>
          <p:nvPr>
            <p:ph idx="1"/>
          </p:nvPr>
        </p:nvSpPr>
        <p:spPr/>
        <p:txBody>
          <a:bodyPr/>
          <a:lstStyle/>
          <a:p>
            <a:r>
              <a:rPr lang="en-US" smtClean="0">
                <a:ea typeface="ＭＳ Ｐゴシック" pitchFamily="34" charset="-128"/>
              </a:rPr>
              <a:t>Variables</a:t>
            </a:r>
          </a:p>
          <a:p>
            <a:r>
              <a:rPr lang="en-US" smtClean="0">
                <a:ea typeface="ＭＳ Ｐゴシック" pitchFamily="34" charset="-128"/>
              </a:rPr>
              <a:t>Arithmetic</a:t>
            </a:r>
          </a:p>
          <a:p>
            <a:r>
              <a:rPr lang="en-US" smtClean="0">
                <a:ea typeface="ＭＳ Ｐゴシック" pitchFamily="34" charset="-128"/>
              </a:rPr>
              <a:t>Input and Output</a:t>
            </a:r>
          </a:p>
          <a:p>
            <a:r>
              <a:rPr lang="en-US" smtClean="0">
                <a:ea typeface="ＭＳ Ｐゴシック" pitchFamily="34" charset="-128"/>
              </a:rPr>
              <a:t>Problem Solving:</a:t>
            </a:r>
          </a:p>
          <a:p>
            <a:pPr lvl="1"/>
            <a:r>
              <a:rPr lang="en-US" smtClean="0">
                <a:ea typeface="ＭＳ Ｐゴシック" pitchFamily="34" charset="-128"/>
              </a:rPr>
              <a:t>First Do It By Hand</a:t>
            </a:r>
          </a:p>
          <a:p>
            <a:r>
              <a:rPr lang="en-US" smtClean="0">
                <a:ea typeface="ＭＳ Ｐゴシック" pitchFamily="34" charset="-128"/>
              </a:rPr>
              <a:t>Strings</a:t>
            </a:r>
          </a:p>
          <a:p>
            <a:r>
              <a:rPr lang="en-US" smtClean="0">
                <a:ea typeface="ＭＳ Ｐゴシック" pitchFamily="34" charset="-128"/>
              </a:rPr>
              <a:t>Graphics</a:t>
            </a:r>
          </a:p>
        </p:txBody>
      </p:sp>
      <p:sp>
        <p:nvSpPr>
          <p:cNvPr id="13316" name="TextBox 6"/>
          <p:cNvSpPr txBox="1">
            <a:spLocks noChangeArrowheads="1"/>
          </p:cNvSpPr>
          <p:nvPr/>
        </p:nvSpPr>
        <p:spPr bwMode="auto">
          <a:xfrm>
            <a:off x="2667000" y="4648200"/>
            <a:ext cx="6146800" cy="1631950"/>
          </a:xfrm>
          <a:prstGeom prst="rect">
            <a:avLst/>
          </a:prstGeom>
          <a:solidFill>
            <a:srgbClr val="F8E55A"/>
          </a:solidFill>
          <a:ln w="9525">
            <a:noFill/>
            <a:miter lim="800000"/>
            <a:headEnd/>
            <a:tailEnd/>
          </a:ln>
        </p:spPr>
        <p:txBody>
          <a:bodyPr>
            <a:spAutoFit/>
          </a:bodyPr>
          <a:lstStyle/>
          <a:p>
            <a:r>
              <a:rPr lang="en-US" sz="2000">
                <a:cs typeface="Arial" charset="0"/>
              </a:rPr>
              <a:t>Numbers and character strings (such as the ones in this display board) are important data types in any Python program. In this chapter, you will learn how to work with numbers and text, and how to write simple programs that perform useful tasks with them.</a:t>
            </a:r>
          </a:p>
        </p:txBody>
      </p:sp>
      <p:pic>
        <p:nvPicPr>
          <p:cNvPr id="13317" name="Picture 9"/>
          <p:cNvPicPr>
            <a:picLocks noChangeAspect="1" noChangeArrowheads="1"/>
          </p:cNvPicPr>
          <p:nvPr/>
        </p:nvPicPr>
        <p:blipFill>
          <a:blip r:embed="rId3" cstate="print"/>
          <a:srcRect/>
          <a:stretch>
            <a:fillRect/>
          </a:stretch>
        </p:blipFill>
        <p:spPr bwMode="auto">
          <a:xfrm>
            <a:off x="5383213" y="1390650"/>
            <a:ext cx="3429000" cy="2657475"/>
          </a:xfrm>
          <a:prstGeom prst="rect">
            <a:avLst/>
          </a:prstGeom>
          <a:noFill/>
          <a:ln w="9525">
            <a:noFill/>
            <a:miter lim="800000"/>
            <a:headEnd/>
            <a:tailEnd/>
          </a:ln>
        </p:spPr>
      </p:pic>
      <p:sp>
        <p:nvSpPr>
          <p:cNvPr id="13318"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13319"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AFDF0E94-44B4-4706-8571-4D2CFA0E7BBD}" type="slidenum">
              <a:rPr lang="en-US" smtClean="0">
                <a:latin typeface="Arial" charset="0"/>
                <a:cs typeface="Arial" charset="0"/>
              </a:rPr>
              <a:pPr/>
              <a:t>4</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z="3200" smtClean="0">
                <a:ea typeface="ＭＳ Ｐゴシック" pitchFamily="34" charset="-128"/>
              </a:rPr>
              <a:t>Floating-point to integer conversion</a:t>
            </a:r>
          </a:p>
        </p:txBody>
      </p:sp>
      <p:sp>
        <p:nvSpPr>
          <p:cNvPr id="50179" name="Content Placeholder 2"/>
          <p:cNvSpPr>
            <a:spLocks noGrp="1"/>
          </p:cNvSpPr>
          <p:nvPr>
            <p:ph idx="1"/>
          </p:nvPr>
        </p:nvSpPr>
        <p:spPr>
          <a:xfrm>
            <a:off x="304800" y="1219200"/>
            <a:ext cx="8458200" cy="5105400"/>
          </a:xfrm>
        </p:spPr>
        <p:txBody>
          <a:bodyPr/>
          <a:lstStyle/>
          <a:p>
            <a:r>
              <a:rPr lang="en-US" sz="2800" smtClean="0">
                <a:ea typeface="ＭＳ Ｐゴシック" pitchFamily="34" charset="-128"/>
              </a:rPr>
              <a:t>You can use the function</a:t>
            </a:r>
            <a:r>
              <a:rPr lang="en-US" altLang="ja-JP" sz="2800" smtClean="0">
                <a:ea typeface="ＭＳ Ｐゴシック" pitchFamily="34" charset="-128"/>
              </a:rPr>
              <a:t>: </a:t>
            </a:r>
            <a:r>
              <a:rPr lang="en-US" altLang="ja-JP" sz="2800" smtClean="0">
                <a:solidFill>
                  <a:srgbClr val="0033CC"/>
                </a:solidFill>
                <a:latin typeface="Consolas" pitchFamily="49" charset="0"/>
                <a:ea typeface="ＭＳ Ｐゴシック" pitchFamily="34" charset="-128"/>
              </a:rPr>
              <a:t>int()</a:t>
            </a:r>
            <a:r>
              <a:rPr lang="en-US" altLang="ja-JP" sz="2800" smtClean="0">
                <a:ea typeface="ＭＳ Ｐゴシック" pitchFamily="34" charset="-128"/>
              </a:rPr>
              <a:t> and </a:t>
            </a:r>
            <a:r>
              <a:rPr lang="en-US" altLang="ja-JP" sz="2800" smtClean="0">
                <a:solidFill>
                  <a:srgbClr val="0033CC"/>
                </a:solidFill>
                <a:latin typeface="Consolas" pitchFamily="49" charset="0"/>
                <a:ea typeface="ＭＳ Ｐゴシック" pitchFamily="34" charset="-128"/>
              </a:rPr>
              <a:t>float()</a:t>
            </a:r>
            <a:r>
              <a:rPr lang="en-US" altLang="ja-JP" sz="2800" smtClean="0">
                <a:ea typeface="ＭＳ Ｐゴシック" pitchFamily="34" charset="-128"/>
              </a:rPr>
              <a:t> to convert between integer and floating point values:</a:t>
            </a:r>
          </a:p>
          <a:p>
            <a:pPr marL="914400" lvl="2" indent="0">
              <a:spcBef>
                <a:spcPts val="200"/>
              </a:spcBef>
              <a:buFontTx/>
              <a:buNone/>
            </a:pPr>
            <a:r>
              <a:rPr lang="en-US" smtClean="0">
                <a:latin typeface="Consolas" pitchFamily="49" charset="0"/>
                <a:ea typeface="ＭＳ Ｐゴシック" pitchFamily="34" charset="-128"/>
              </a:rPr>
              <a:t>balance = total + tax   # balance: float</a:t>
            </a:r>
          </a:p>
          <a:p>
            <a:pPr marL="914400" lvl="2" indent="0">
              <a:spcBef>
                <a:spcPts val="200"/>
              </a:spcBef>
              <a:buFontTx/>
              <a:buNone/>
            </a:pPr>
            <a:r>
              <a:rPr lang="en-US" smtClean="0">
                <a:latin typeface="Consolas" pitchFamily="49" charset="0"/>
                <a:ea typeface="ＭＳ Ｐゴシック" pitchFamily="34" charset="-128"/>
              </a:rPr>
              <a:t>dollars = </a:t>
            </a:r>
            <a:r>
              <a:rPr lang="en-US" smtClean="0">
                <a:solidFill>
                  <a:srgbClr val="0033CC"/>
                </a:solidFill>
                <a:latin typeface="Consolas" pitchFamily="49" charset="0"/>
                <a:ea typeface="ＭＳ Ｐゴシック" pitchFamily="34" charset="-128"/>
              </a:rPr>
              <a:t>int (</a:t>
            </a:r>
            <a:r>
              <a:rPr lang="en-US" smtClean="0">
                <a:latin typeface="Consolas" pitchFamily="49" charset="0"/>
                <a:ea typeface="ＭＳ Ｐゴシック" pitchFamily="34" charset="-128"/>
              </a:rPr>
              <a:t>balance</a:t>
            </a:r>
            <a:r>
              <a:rPr lang="en-US" smtClean="0">
                <a:solidFill>
                  <a:srgbClr val="0033CC"/>
                </a:solidFill>
                <a:latin typeface="Consolas" pitchFamily="49" charset="0"/>
                <a:ea typeface="ＭＳ Ｐゴシック" pitchFamily="34" charset="-128"/>
              </a:rPr>
              <a:t>)</a:t>
            </a:r>
            <a:r>
              <a:rPr lang="en-US" smtClean="0">
                <a:latin typeface="Consolas" pitchFamily="49" charset="0"/>
                <a:ea typeface="ＭＳ Ｐゴシック" pitchFamily="34" charset="-128"/>
              </a:rPr>
              <a:t> # dollars: integer</a:t>
            </a:r>
          </a:p>
          <a:p>
            <a:r>
              <a:rPr lang="en-US" sz="2800" smtClean="0">
                <a:solidFill>
                  <a:srgbClr val="000000"/>
                </a:solidFill>
                <a:ea typeface="ＭＳ Ｐゴシック" pitchFamily="34" charset="-128"/>
              </a:rPr>
              <a:t>You lose the fractional part of the floating-point value (no rounding occurs)</a:t>
            </a:r>
          </a:p>
          <a:p>
            <a:pPr marL="914400" lvl="2" indent="0">
              <a:spcBef>
                <a:spcPts val="200"/>
              </a:spcBef>
              <a:buFontTx/>
              <a:buNone/>
            </a:pPr>
            <a:endParaRPr lang="en-US" smtClean="0">
              <a:latin typeface="Consolas" pitchFamily="49" charset="0"/>
              <a:ea typeface="ＭＳ Ｐゴシック" pitchFamily="34" charset="-128"/>
            </a:endParaRPr>
          </a:p>
        </p:txBody>
      </p:sp>
      <p:sp>
        <p:nvSpPr>
          <p:cNvPr id="50180"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0181"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F798568F-C88A-43C6-AE3B-B25F0714E811}" type="slidenum">
              <a:rPr lang="en-US" smtClean="0">
                <a:latin typeface="Arial" charset="0"/>
                <a:cs typeface="Arial" charset="0"/>
              </a:rPr>
              <a:pPr/>
              <a:t>40</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z="3600" smtClean="0">
                <a:ea typeface="ＭＳ Ｐゴシック" pitchFamily="34" charset="-128"/>
              </a:rPr>
              <a:t>Table 6: Arithmetic Expressions</a:t>
            </a:r>
          </a:p>
        </p:txBody>
      </p:sp>
      <p:sp>
        <p:nvSpPr>
          <p:cNvPr id="51203"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1204"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A5C8F2FE-DAF7-40C1-B866-B4599FA422BC}" type="slidenum">
              <a:rPr lang="en-US" smtClean="0">
                <a:latin typeface="Arial" charset="0"/>
                <a:cs typeface="Arial" charset="0"/>
              </a:rPr>
              <a:pPr/>
              <a:t>41</a:t>
            </a:fld>
            <a:endParaRPr lang="en-US" smtClean="0">
              <a:latin typeface="Arial" charset="0"/>
              <a:cs typeface="Arial" charset="0"/>
            </a:endParaRPr>
          </a:p>
        </p:txBody>
      </p:sp>
      <p:pic>
        <p:nvPicPr>
          <p:cNvPr id="51205" name="Picture 1"/>
          <p:cNvPicPr>
            <a:picLocks noChangeAspect="1"/>
          </p:cNvPicPr>
          <p:nvPr/>
        </p:nvPicPr>
        <p:blipFill>
          <a:blip r:embed="rId3" cstate="print"/>
          <a:srcRect/>
          <a:stretch>
            <a:fillRect/>
          </a:stretch>
        </p:blipFill>
        <p:spPr bwMode="auto">
          <a:xfrm>
            <a:off x="314325" y="1447800"/>
            <a:ext cx="8442325" cy="434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3" cstate="print"/>
          <a:srcRect/>
          <a:stretch>
            <a:fillRect/>
          </a:stretch>
        </p:blipFill>
        <p:spPr bwMode="auto">
          <a:xfrm>
            <a:off x="4038600" y="4495800"/>
            <a:ext cx="4933950" cy="1866900"/>
          </a:xfrm>
          <a:prstGeom prst="rect">
            <a:avLst/>
          </a:prstGeom>
          <a:noFill/>
          <a:ln w="9525">
            <a:noFill/>
            <a:miter lim="800000"/>
            <a:headEnd/>
            <a:tailEnd/>
          </a:ln>
        </p:spPr>
      </p:pic>
      <p:sp>
        <p:nvSpPr>
          <p:cNvPr id="52227" name="Title 1"/>
          <p:cNvSpPr>
            <a:spLocks noGrp="1"/>
          </p:cNvSpPr>
          <p:nvPr>
            <p:ph type="title"/>
          </p:nvPr>
        </p:nvSpPr>
        <p:spPr>
          <a:xfrm>
            <a:off x="1752600" y="274638"/>
            <a:ext cx="7239000" cy="715962"/>
          </a:xfrm>
        </p:spPr>
        <p:txBody>
          <a:bodyPr/>
          <a:lstStyle/>
          <a:p>
            <a:r>
              <a:rPr lang="en-US" sz="3200" smtClean="0">
                <a:ea typeface="ＭＳ Ｐゴシック" pitchFamily="34" charset="-128"/>
              </a:rPr>
              <a:t>2.3 Problem Solving:  First by Hand</a:t>
            </a:r>
          </a:p>
        </p:txBody>
      </p:sp>
      <p:sp>
        <p:nvSpPr>
          <p:cNvPr id="52228" name="Content Placeholder 2"/>
          <p:cNvSpPr>
            <a:spLocks noGrp="1"/>
          </p:cNvSpPr>
          <p:nvPr>
            <p:ph idx="1"/>
          </p:nvPr>
        </p:nvSpPr>
        <p:spPr>
          <a:xfrm>
            <a:off x="457200" y="1066800"/>
            <a:ext cx="8458200" cy="4800600"/>
          </a:xfrm>
        </p:spPr>
        <p:txBody>
          <a:bodyPr/>
          <a:lstStyle/>
          <a:p>
            <a:r>
              <a:rPr lang="en-US" sz="2800" smtClean="0">
                <a:ea typeface="ＭＳ Ｐゴシック" pitchFamily="34" charset="-128"/>
              </a:rPr>
              <a:t>A very important step for developing an algorithm is to first carry out the computations </a:t>
            </a:r>
            <a:r>
              <a:rPr lang="en-US" sz="2800" i="1" smtClean="0">
                <a:ea typeface="ＭＳ Ｐゴシック" pitchFamily="34" charset="-128"/>
              </a:rPr>
              <a:t>by hand</a:t>
            </a:r>
            <a:r>
              <a:rPr lang="en-US" sz="2800" smtClean="0">
                <a:ea typeface="ＭＳ Ｐゴシック" pitchFamily="34" charset="-128"/>
              </a:rPr>
              <a:t>. Example Problem:  </a:t>
            </a:r>
          </a:p>
          <a:p>
            <a:pPr lvl="1"/>
            <a:r>
              <a:rPr lang="en-US" sz="2400" smtClean="0">
                <a:latin typeface="Times New Roman" pitchFamily="18" charset="0"/>
                <a:ea typeface="ＭＳ Ｐゴシック" pitchFamily="34" charset="-128"/>
                <a:cs typeface="Times New Roman" pitchFamily="18" charset="0"/>
              </a:rPr>
              <a:t>A row of black and white tiles needs to be placed along a wall. For aesthetic reasons, the architect has specified that the first and last tile shall be black.</a:t>
            </a:r>
          </a:p>
          <a:p>
            <a:pPr lvl="1"/>
            <a:r>
              <a:rPr lang="en-US" sz="2400" smtClean="0">
                <a:latin typeface="Times New Roman" pitchFamily="18" charset="0"/>
                <a:ea typeface="ＭＳ Ｐゴシック" pitchFamily="34" charset="-128"/>
                <a:cs typeface="Times New Roman" pitchFamily="18" charset="0"/>
              </a:rPr>
              <a:t>Your task is to compute the number of tiles needed and the gap at each end, given the space available and the width of each tile.</a:t>
            </a:r>
            <a:endParaRPr lang="en-US" sz="6600" smtClean="0">
              <a:latin typeface="Times New Roman" pitchFamily="18" charset="0"/>
              <a:ea typeface="ＭＳ Ｐゴシック" pitchFamily="34" charset="-128"/>
              <a:cs typeface="Times New Roman" pitchFamily="18" charset="0"/>
            </a:endParaRPr>
          </a:p>
        </p:txBody>
      </p:sp>
      <p:sp>
        <p:nvSpPr>
          <p:cNvPr id="52229"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1 by John Wiley &amp; Sons.  All rights reserved.</a:t>
            </a:r>
          </a:p>
        </p:txBody>
      </p:sp>
      <p:sp>
        <p:nvSpPr>
          <p:cNvPr id="52230"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F0B4EC20-4243-4FB1-859C-CCBBD654DDC9}" type="slidenum">
              <a:rPr lang="en-US" smtClean="0">
                <a:latin typeface="Arial" charset="0"/>
                <a:cs typeface="Arial" charset="0"/>
              </a:rPr>
              <a:pPr/>
              <a:t>42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3" cstate="print"/>
          <a:srcRect/>
          <a:stretch>
            <a:fillRect/>
          </a:stretch>
        </p:blipFill>
        <p:spPr bwMode="auto">
          <a:xfrm>
            <a:off x="4419600" y="914400"/>
            <a:ext cx="4551363" cy="1722438"/>
          </a:xfrm>
          <a:prstGeom prst="rect">
            <a:avLst/>
          </a:prstGeom>
          <a:noFill/>
          <a:ln w="9525">
            <a:noFill/>
            <a:miter lim="800000"/>
            <a:headEnd/>
            <a:tailEnd/>
          </a:ln>
        </p:spPr>
      </p:pic>
      <p:sp>
        <p:nvSpPr>
          <p:cNvPr id="53251" name="Title 1"/>
          <p:cNvSpPr>
            <a:spLocks noGrp="1"/>
          </p:cNvSpPr>
          <p:nvPr>
            <p:ph type="title"/>
          </p:nvPr>
        </p:nvSpPr>
        <p:spPr/>
        <p:txBody>
          <a:bodyPr/>
          <a:lstStyle/>
          <a:p>
            <a:r>
              <a:rPr lang="en-US" smtClean="0">
                <a:ea typeface="ＭＳ Ｐゴシック" pitchFamily="34" charset="-128"/>
              </a:rPr>
              <a:t>Start with example values</a:t>
            </a:r>
          </a:p>
        </p:txBody>
      </p:sp>
      <p:sp>
        <p:nvSpPr>
          <p:cNvPr id="53252" name="Content Placeholder 2"/>
          <p:cNvSpPr>
            <a:spLocks noGrp="1"/>
          </p:cNvSpPr>
          <p:nvPr>
            <p:ph idx="1"/>
          </p:nvPr>
        </p:nvSpPr>
        <p:spPr>
          <a:xfrm>
            <a:off x="304800" y="1143000"/>
            <a:ext cx="8839200" cy="5105400"/>
          </a:xfrm>
        </p:spPr>
        <p:txBody>
          <a:bodyPr/>
          <a:lstStyle/>
          <a:p>
            <a:pPr marL="342900" lvl="1" indent="-342900">
              <a:spcBef>
                <a:spcPts val="300"/>
              </a:spcBef>
              <a:buSzPct val="60000"/>
              <a:buFont typeface="Wingdings" pitchFamily="2" charset="2"/>
              <a:buChar char="q"/>
            </a:pPr>
            <a:r>
              <a:rPr lang="en-US" smtClean="0">
                <a:ea typeface="ＭＳ Ｐゴシック" pitchFamily="34" charset="-128"/>
              </a:rPr>
              <a:t>Givens</a:t>
            </a:r>
          </a:p>
          <a:p>
            <a:pPr marL="342900" lvl="1" indent="-342900">
              <a:spcBef>
                <a:spcPts val="300"/>
              </a:spcBef>
              <a:buFont typeface="Wingdings" pitchFamily="2" charset="2"/>
              <a:buNone/>
            </a:pPr>
            <a:r>
              <a:rPr lang="en-US" sz="2400" smtClean="0">
                <a:ea typeface="ＭＳ Ｐゴシック" pitchFamily="34" charset="-128"/>
              </a:rPr>
              <a:t>Total width: 100 inches</a:t>
            </a:r>
          </a:p>
          <a:p>
            <a:pPr marL="342900" lvl="1" indent="-342900">
              <a:spcBef>
                <a:spcPts val="300"/>
              </a:spcBef>
              <a:buFont typeface="Wingdings" pitchFamily="2" charset="2"/>
              <a:buNone/>
            </a:pPr>
            <a:r>
              <a:rPr lang="en-US" sz="2400" smtClean="0">
                <a:ea typeface="ＭＳ Ｐゴシック" pitchFamily="34" charset="-128"/>
              </a:rPr>
              <a:t>Tile width: 5 inches</a:t>
            </a:r>
          </a:p>
          <a:p>
            <a:pPr>
              <a:spcBef>
                <a:spcPts val="300"/>
              </a:spcBef>
            </a:pPr>
            <a:r>
              <a:rPr lang="en-US" sz="2800" smtClean="0">
                <a:ea typeface="ＭＳ Ｐゴシック" pitchFamily="34" charset="-128"/>
              </a:rPr>
              <a:t>Test your values</a:t>
            </a:r>
          </a:p>
          <a:p>
            <a:pPr marL="342900" lvl="1" indent="-342900">
              <a:spcBef>
                <a:spcPts val="300"/>
              </a:spcBef>
            </a:pPr>
            <a:r>
              <a:rPr lang="en-US" sz="2400" smtClean="0">
                <a:ea typeface="ＭＳ Ｐゴシック" pitchFamily="34" charset="-128"/>
              </a:rPr>
              <a:t>Let</a:t>
            </a:r>
            <a:r>
              <a:rPr lang="ja-JP" altLang="en-US" sz="2400" smtClean="0">
                <a:ea typeface="ＭＳ Ｐゴシック" pitchFamily="34" charset="-128"/>
              </a:rPr>
              <a:t>’</a:t>
            </a:r>
            <a:r>
              <a:rPr lang="en-US" altLang="ja-JP" sz="2400" smtClean="0">
                <a:ea typeface="ＭＳ Ｐゴシック" pitchFamily="34" charset="-128"/>
              </a:rPr>
              <a:t>s see… 100/5 = 20, perfect!  20 tiles. No gap.</a:t>
            </a:r>
          </a:p>
          <a:p>
            <a:pPr marL="342900" lvl="1" indent="-342900">
              <a:spcBef>
                <a:spcPts val="300"/>
              </a:spcBef>
            </a:pPr>
            <a:r>
              <a:rPr lang="en-US" sz="2400" smtClean="0">
                <a:ea typeface="ＭＳ Ｐゴシック" pitchFamily="34" charset="-128"/>
              </a:rPr>
              <a:t>But wait… BW…BW  </a:t>
            </a:r>
            <a:r>
              <a:rPr lang="ja-JP" altLang="en-US" sz="2400" smtClean="0">
                <a:latin typeface="Times New Roman" pitchFamily="18" charset="0"/>
                <a:ea typeface="ＭＳ Ｐゴシック" pitchFamily="34" charset="-128"/>
                <a:cs typeface="Times New Roman" pitchFamily="18" charset="0"/>
              </a:rPr>
              <a:t>“</a:t>
            </a:r>
            <a:r>
              <a:rPr lang="en-US" altLang="ja-JP" sz="2400" smtClean="0">
                <a:latin typeface="Times New Roman" pitchFamily="18" charset="0"/>
                <a:ea typeface="ＭＳ Ｐゴシック" pitchFamily="34" charset="-128"/>
                <a:cs typeface="Times New Roman" pitchFamily="18" charset="0"/>
              </a:rPr>
              <a:t>…first and last tile shall be black.</a:t>
            </a:r>
            <a:r>
              <a:rPr lang="ja-JP" altLang="en-US" sz="2400" smtClean="0">
                <a:latin typeface="Times New Roman" pitchFamily="18" charset="0"/>
                <a:ea typeface="ＭＳ Ｐゴシック" pitchFamily="34" charset="-128"/>
                <a:cs typeface="Times New Roman" pitchFamily="18" charset="0"/>
              </a:rPr>
              <a:t>”</a:t>
            </a:r>
            <a:endParaRPr lang="en-US" altLang="ja-JP" sz="2400" smtClean="0">
              <a:ea typeface="ＭＳ Ｐゴシック" pitchFamily="34" charset="-128"/>
            </a:endParaRPr>
          </a:p>
          <a:p>
            <a:pPr>
              <a:spcBef>
                <a:spcPts val="300"/>
              </a:spcBef>
            </a:pPr>
            <a:r>
              <a:rPr lang="en-US" sz="2800" smtClean="0">
                <a:ea typeface="ＭＳ Ｐゴシック" pitchFamily="34" charset="-128"/>
              </a:rPr>
              <a:t>Look more carefully at the problem….</a:t>
            </a:r>
          </a:p>
          <a:p>
            <a:pPr marL="342900" lvl="1" indent="-342900">
              <a:spcBef>
                <a:spcPts val="300"/>
              </a:spcBef>
            </a:pPr>
            <a:r>
              <a:rPr lang="en-US" sz="2400" smtClean="0">
                <a:ea typeface="ＭＳ Ｐゴシック" pitchFamily="34" charset="-128"/>
              </a:rPr>
              <a:t>Start with one black, then some number of WB pairs</a:t>
            </a:r>
          </a:p>
          <a:p>
            <a:pPr marL="342900" lvl="1" indent="-342900">
              <a:spcBef>
                <a:spcPts val="300"/>
              </a:spcBef>
            </a:pPr>
            <a:endParaRPr lang="en-US" sz="2400" smtClean="0">
              <a:ea typeface="ＭＳ Ｐゴシック" pitchFamily="34" charset="-128"/>
            </a:endParaRPr>
          </a:p>
          <a:p>
            <a:pPr marL="342900" lvl="1" indent="-342900">
              <a:spcBef>
                <a:spcPts val="300"/>
              </a:spcBef>
            </a:pPr>
            <a:endParaRPr lang="en-US" sz="2400" smtClean="0">
              <a:ea typeface="ＭＳ Ｐゴシック" pitchFamily="34" charset="-128"/>
            </a:endParaRPr>
          </a:p>
          <a:p>
            <a:pPr marL="342900" lvl="1" indent="-342900">
              <a:spcBef>
                <a:spcPts val="300"/>
              </a:spcBef>
            </a:pPr>
            <a:r>
              <a:rPr lang="en-US" sz="2400" smtClean="0">
                <a:ea typeface="ＭＳ Ｐゴシック" pitchFamily="34" charset="-128"/>
              </a:rPr>
              <a:t>Observation:  each pair is 2x width of 1 tile</a:t>
            </a:r>
          </a:p>
          <a:p>
            <a:pPr lvl="2">
              <a:spcBef>
                <a:spcPts val="300"/>
              </a:spcBef>
            </a:pPr>
            <a:r>
              <a:rPr lang="en-US" sz="2000" smtClean="0">
                <a:ea typeface="ＭＳ Ｐゴシック" pitchFamily="34" charset="-128"/>
              </a:rPr>
              <a:t>In our example, 2 x 5 = 10 inches</a:t>
            </a:r>
          </a:p>
        </p:txBody>
      </p:sp>
      <p:sp>
        <p:nvSpPr>
          <p:cNvPr id="53253"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3254"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DCEB01AF-7511-45FC-BE7E-48456D6A404C}" type="slidenum">
              <a:rPr lang="en-US" smtClean="0">
                <a:latin typeface="Arial" charset="0"/>
                <a:cs typeface="Arial" charset="0"/>
              </a:rPr>
              <a:pPr/>
              <a:t>43</a:t>
            </a:fld>
            <a:endParaRPr lang="en-US" smtClean="0">
              <a:latin typeface="Arial" charset="0"/>
              <a:cs typeface="Arial" charset="0"/>
            </a:endParaRPr>
          </a:p>
        </p:txBody>
      </p:sp>
      <p:pic>
        <p:nvPicPr>
          <p:cNvPr id="53255" name="Picture 7"/>
          <p:cNvPicPr>
            <a:picLocks noChangeAspect="1" noChangeArrowheads="1"/>
          </p:cNvPicPr>
          <p:nvPr/>
        </p:nvPicPr>
        <p:blipFill>
          <a:blip r:embed="rId4" cstate="print"/>
          <a:srcRect/>
          <a:stretch>
            <a:fillRect/>
          </a:stretch>
        </p:blipFill>
        <p:spPr bwMode="auto">
          <a:xfrm>
            <a:off x="1987550" y="4651375"/>
            <a:ext cx="4562475" cy="74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ea typeface="ＭＳ Ｐゴシック" pitchFamily="34" charset="-128"/>
              </a:rPr>
              <a:t>Keep applying your solution</a:t>
            </a:r>
          </a:p>
        </p:txBody>
      </p:sp>
      <p:sp>
        <p:nvSpPr>
          <p:cNvPr id="54275" name="Content Placeholder 2"/>
          <p:cNvSpPr>
            <a:spLocks noGrp="1"/>
          </p:cNvSpPr>
          <p:nvPr>
            <p:ph idx="1"/>
          </p:nvPr>
        </p:nvSpPr>
        <p:spPr>
          <a:xfrm>
            <a:off x="381000" y="1219200"/>
            <a:ext cx="8305800" cy="5105400"/>
          </a:xfrm>
        </p:spPr>
        <p:txBody>
          <a:bodyPr/>
          <a:lstStyle/>
          <a:p>
            <a:pPr marL="457200" lvl="1" indent="0">
              <a:buFont typeface="Wingdings" pitchFamily="2" charset="2"/>
              <a:buNone/>
            </a:pPr>
            <a:r>
              <a:rPr lang="en-US" sz="2400" smtClean="0">
                <a:ea typeface="ＭＳ Ｐゴシック" pitchFamily="34" charset="-128"/>
              </a:rPr>
              <a:t>Total width: 100 inches</a:t>
            </a:r>
          </a:p>
          <a:p>
            <a:pPr marL="457200" lvl="1" indent="0">
              <a:buFont typeface="Wingdings" pitchFamily="2" charset="2"/>
              <a:buNone/>
            </a:pPr>
            <a:r>
              <a:rPr lang="en-US" sz="2400" smtClean="0">
                <a:ea typeface="ＭＳ Ｐゴシック" pitchFamily="34" charset="-128"/>
              </a:rPr>
              <a:t>Tile width: 5 inches</a:t>
            </a:r>
          </a:p>
          <a:p>
            <a:endParaRPr lang="en-US" smtClean="0">
              <a:ea typeface="ＭＳ Ｐゴシック" pitchFamily="34" charset="-128"/>
            </a:endParaRPr>
          </a:p>
          <a:p>
            <a:r>
              <a:rPr lang="en-US" smtClean="0">
                <a:ea typeface="ＭＳ Ｐゴシック" pitchFamily="34" charset="-128"/>
              </a:rPr>
              <a:t>Calculate total width of all tiles</a:t>
            </a:r>
          </a:p>
          <a:p>
            <a:pPr marL="457200" lvl="1" indent="0"/>
            <a:r>
              <a:rPr lang="en-US" smtClean="0">
                <a:ea typeface="ＭＳ Ｐゴシック" pitchFamily="34" charset="-128"/>
              </a:rPr>
              <a:t>One black tile: 5</a:t>
            </a:r>
            <a:r>
              <a:rPr lang="ja-JP" altLang="en-US" smtClean="0">
                <a:ea typeface="ＭＳ Ｐゴシック" pitchFamily="34" charset="-128"/>
              </a:rPr>
              <a:t>”</a:t>
            </a:r>
            <a:endParaRPr lang="en-US" altLang="ja-JP" smtClean="0">
              <a:ea typeface="ＭＳ Ｐゴシック" pitchFamily="34" charset="-128"/>
            </a:endParaRPr>
          </a:p>
          <a:p>
            <a:pPr marL="457200" lvl="1" indent="0"/>
            <a:r>
              <a:rPr lang="en-US" smtClean="0">
                <a:ea typeface="ＭＳ Ｐゴシック" pitchFamily="34" charset="-128"/>
              </a:rPr>
              <a:t>9 pairs of BWs: 90</a:t>
            </a:r>
            <a:r>
              <a:rPr lang="ja-JP" altLang="en-US" smtClean="0">
                <a:ea typeface="ＭＳ Ｐゴシック" pitchFamily="34" charset="-128"/>
              </a:rPr>
              <a:t>”</a:t>
            </a:r>
            <a:endParaRPr lang="en-US" altLang="ja-JP" smtClean="0">
              <a:ea typeface="ＭＳ Ｐゴシック" pitchFamily="34" charset="-128"/>
            </a:endParaRPr>
          </a:p>
          <a:p>
            <a:pPr marL="457200" lvl="1" indent="0"/>
            <a:r>
              <a:rPr lang="en-US" smtClean="0">
                <a:ea typeface="ＭＳ Ｐゴシック" pitchFamily="34" charset="-128"/>
              </a:rPr>
              <a:t>Total tile width: 95</a:t>
            </a:r>
            <a:r>
              <a:rPr lang="ja-JP" altLang="en-US" smtClean="0">
                <a:ea typeface="ＭＳ Ｐゴシック" pitchFamily="34" charset="-128"/>
              </a:rPr>
              <a:t>”</a:t>
            </a:r>
            <a:endParaRPr lang="en-US" altLang="ja-JP" smtClean="0">
              <a:ea typeface="ＭＳ Ｐゴシック" pitchFamily="34" charset="-128"/>
            </a:endParaRPr>
          </a:p>
          <a:p>
            <a:r>
              <a:rPr lang="en-US" smtClean="0">
                <a:ea typeface="ＭＳ Ｐゴシック" pitchFamily="34" charset="-128"/>
              </a:rPr>
              <a:t>Calculate gaps (one on each end)</a:t>
            </a:r>
          </a:p>
          <a:p>
            <a:pPr marL="457200" lvl="1" indent="0"/>
            <a:r>
              <a:rPr lang="en-US" smtClean="0">
                <a:ea typeface="ＭＳ Ｐゴシック" pitchFamily="34" charset="-128"/>
              </a:rPr>
              <a:t>100 – 95 = 5</a:t>
            </a:r>
            <a:r>
              <a:rPr lang="ja-JP" altLang="en-US" smtClean="0">
                <a:ea typeface="ＭＳ Ｐゴシック" pitchFamily="34" charset="-128"/>
              </a:rPr>
              <a:t>”</a:t>
            </a:r>
            <a:r>
              <a:rPr lang="en-US" altLang="ja-JP" smtClean="0">
                <a:ea typeface="ＭＳ Ｐゴシック" pitchFamily="34" charset="-128"/>
              </a:rPr>
              <a:t> total gap</a:t>
            </a:r>
          </a:p>
          <a:p>
            <a:pPr marL="457200" lvl="1" indent="0"/>
            <a:r>
              <a:rPr lang="en-US" smtClean="0">
                <a:ea typeface="ＭＳ Ｐゴシック" pitchFamily="34" charset="-128"/>
              </a:rPr>
              <a:t>5</a:t>
            </a:r>
            <a:r>
              <a:rPr lang="ja-JP" altLang="en-US" smtClean="0">
                <a:ea typeface="ＭＳ Ｐゴシック" pitchFamily="34" charset="-128"/>
              </a:rPr>
              <a:t>”</a:t>
            </a:r>
            <a:r>
              <a:rPr lang="en-US" altLang="ja-JP" smtClean="0">
                <a:ea typeface="ＭＳ Ｐゴシック" pitchFamily="34" charset="-128"/>
              </a:rPr>
              <a:t> gap / 2 = 2.5</a:t>
            </a:r>
            <a:r>
              <a:rPr lang="ja-JP" altLang="en-US" smtClean="0">
                <a:ea typeface="ＭＳ Ｐゴシック" pitchFamily="34" charset="-128"/>
              </a:rPr>
              <a:t>”</a:t>
            </a:r>
            <a:r>
              <a:rPr lang="en-US" altLang="ja-JP" smtClean="0">
                <a:ea typeface="ＭＳ Ｐゴシック" pitchFamily="34" charset="-128"/>
              </a:rPr>
              <a:t> at each end</a:t>
            </a:r>
            <a:endParaRPr lang="en-US" smtClean="0">
              <a:ea typeface="ＭＳ Ｐゴシック" pitchFamily="34" charset="-128"/>
            </a:endParaRPr>
          </a:p>
        </p:txBody>
      </p:sp>
      <p:sp>
        <p:nvSpPr>
          <p:cNvPr id="54276"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4277"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4BEE0D6B-D96F-45BF-BF6E-9F1C518F8B17}" type="slidenum">
              <a:rPr lang="en-US" smtClean="0">
                <a:latin typeface="Arial" charset="0"/>
                <a:cs typeface="Arial" charset="0"/>
              </a:rPr>
              <a:pPr/>
              <a:t>44</a:t>
            </a:fld>
            <a:endParaRPr lang="en-US" smtClean="0">
              <a:latin typeface="Arial" charset="0"/>
              <a:cs typeface="Arial" charset="0"/>
            </a:endParaRPr>
          </a:p>
        </p:txBody>
      </p:sp>
      <p:pic>
        <p:nvPicPr>
          <p:cNvPr id="54278" name="Picture 2"/>
          <p:cNvPicPr>
            <a:picLocks noChangeAspect="1" noChangeArrowheads="1"/>
          </p:cNvPicPr>
          <p:nvPr/>
        </p:nvPicPr>
        <p:blipFill>
          <a:blip r:embed="rId3" cstate="print"/>
          <a:srcRect/>
          <a:stretch>
            <a:fillRect/>
          </a:stretch>
        </p:blipFill>
        <p:spPr bwMode="auto">
          <a:xfrm>
            <a:off x="4419600" y="914400"/>
            <a:ext cx="4551363" cy="1722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ea typeface="ＭＳ Ｐゴシック" pitchFamily="34" charset="-128"/>
              </a:rPr>
              <a:t>Now devise an algorithm</a:t>
            </a:r>
          </a:p>
        </p:txBody>
      </p:sp>
      <p:sp>
        <p:nvSpPr>
          <p:cNvPr id="55299" name="Content Placeholder 2"/>
          <p:cNvSpPr>
            <a:spLocks noGrp="1"/>
          </p:cNvSpPr>
          <p:nvPr>
            <p:ph idx="1"/>
          </p:nvPr>
        </p:nvSpPr>
        <p:spPr>
          <a:xfrm>
            <a:off x="228600" y="1143000"/>
            <a:ext cx="8839200" cy="5105400"/>
          </a:xfrm>
        </p:spPr>
        <p:txBody>
          <a:bodyPr/>
          <a:lstStyle/>
          <a:p>
            <a:pPr>
              <a:spcBef>
                <a:spcPts val="300"/>
              </a:spcBef>
            </a:pPr>
            <a:r>
              <a:rPr lang="en-US" smtClean="0">
                <a:ea typeface="ＭＳ Ｐゴシック" pitchFamily="34" charset="-128"/>
              </a:rPr>
              <a:t>Use your example to see how you calculated values</a:t>
            </a:r>
          </a:p>
          <a:p>
            <a:pPr>
              <a:spcBef>
                <a:spcPts val="300"/>
              </a:spcBef>
            </a:pPr>
            <a:r>
              <a:rPr lang="en-US" smtClean="0">
                <a:ea typeface="ＭＳ Ｐゴシック" pitchFamily="34" charset="-128"/>
              </a:rPr>
              <a:t>How many pairs?</a:t>
            </a:r>
          </a:p>
          <a:p>
            <a:pPr lvl="1">
              <a:spcBef>
                <a:spcPts val="300"/>
              </a:spcBef>
            </a:pPr>
            <a:r>
              <a:rPr lang="en-US" smtClean="0">
                <a:ea typeface="ＭＳ Ｐゴシック" pitchFamily="34" charset="-128"/>
              </a:rPr>
              <a:t>Note:  must be a whole number</a:t>
            </a:r>
          </a:p>
          <a:p>
            <a:pPr lvl="1">
              <a:spcBef>
                <a:spcPts val="300"/>
              </a:spcBef>
              <a:buFont typeface="Wingdings" pitchFamily="2" charset="2"/>
              <a:buNone/>
            </a:pPr>
            <a:r>
              <a:rPr lang="en-US" b="1" smtClean="0">
                <a:latin typeface="Comic Sans MS" pitchFamily="66" charset="0"/>
                <a:ea typeface="ＭＳ Ｐゴシック" pitchFamily="34" charset="-128"/>
              </a:rPr>
              <a:t>Integer part of: </a:t>
            </a:r>
          </a:p>
          <a:p>
            <a:pPr lvl="1">
              <a:spcBef>
                <a:spcPts val="300"/>
              </a:spcBef>
              <a:buFont typeface="Wingdings" pitchFamily="2" charset="2"/>
              <a:buNone/>
            </a:pPr>
            <a:r>
              <a:rPr lang="en-US" b="1" smtClean="0">
                <a:latin typeface="Comic Sans MS" pitchFamily="66" charset="0"/>
                <a:ea typeface="ＭＳ Ｐゴシック" pitchFamily="34" charset="-128"/>
              </a:rPr>
              <a:t>	(total width – tile width) / 2 x tile width</a:t>
            </a:r>
          </a:p>
          <a:p>
            <a:pPr>
              <a:spcBef>
                <a:spcPts val="300"/>
              </a:spcBef>
            </a:pPr>
            <a:r>
              <a:rPr lang="en-US" smtClean="0">
                <a:ea typeface="ＭＳ Ｐゴシック" pitchFamily="34" charset="-128"/>
              </a:rPr>
              <a:t>How many tiles?</a:t>
            </a:r>
          </a:p>
          <a:p>
            <a:pPr lvl="1">
              <a:spcBef>
                <a:spcPts val="300"/>
              </a:spcBef>
              <a:buFont typeface="Wingdings" pitchFamily="2" charset="2"/>
              <a:buNone/>
            </a:pPr>
            <a:r>
              <a:rPr lang="en-US" b="1" smtClean="0">
                <a:latin typeface="Comic Sans MS" pitchFamily="66" charset="0"/>
                <a:ea typeface="ＭＳ Ｐゴシック" pitchFamily="34" charset="-128"/>
              </a:rPr>
              <a:t>1 + 2 x the number of pairs</a:t>
            </a:r>
          </a:p>
          <a:p>
            <a:pPr>
              <a:spcBef>
                <a:spcPts val="300"/>
              </a:spcBef>
            </a:pPr>
            <a:r>
              <a:rPr lang="en-US" smtClean="0">
                <a:ea typeface="ＭＳ Ｐゴシック" pitchFamily="34" charset="-128"/>
              </a:rPr>
              <a:t>Gap at each end</a:t>
            </a:r>
          </a:p>
          <a:p>
            <a:pPr lvl="1">
              <a:spcBef>
                <a:spcPts val="300"/>
              </a:spcBef>
              <a:buFont typeface="Wingdings" pitchFamily="2" charset="2"/>
              <a:buNone/>
            </a:pPr>
            <a:r>
              <a:rPr lang="en-US" b="1" smtClean="0">
                <a:latin typeface="Comic Sans MS" pitchFamily="66" charset="0"/>
                <a:ea typeface="ＭＳ Ｐゴシック" pitchFamily="34" charset="-128"/>
              </a:rPr>
              <a:t>(total width – number of tiles x tile width) / 2</a:t>
            </a:r>
          </a:p>
        </p:txBody>
      </p:sp>
      <p:sp>
        <p:nvSpPr>
          <p:cNvPr id="55300"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5301"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D96398E2-ADB7-425D-8F4F-F50907F9D439}" type="slidenum">
              <a:rPr lang="en-US" smtClean="0">
                <a:latin typeface="Arial" charset="0"/>
                <a:cs typeface="Arial" charset="0"/>
              </a:rPr>
              <a:pPr/>
              <a:t>45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ea typeface="ＭＳ Ｐゴシック" pitchFamily="34" charset="-128"/>
              </a:rPr>
              <a:t>2.4 </a:t>
            </a:r>
            <a:r>
              <a:rPr lang="en-US" smtClean="0">
                <a:latin typeface="Consolas" pitchFamily="49" charset="0"/>
                <a:ea typeface="ＭＳ Ｐゴシック" pitchFamily="34" charset="-128"/>
              </a:rPr>
              <a:t>Strings</a:t>
            </a:r>
          </a:p>
        </p:txBody>
      </p:sp>
      <p:sp>
        <p:nvSpPr>
          <p:cNvPr id="56323" name="Content Placeholder 7"/>
          <p:cNvSpPr>
            <a:spLocks noGrp="1"/>
          </p:cNvSpPr>
          <p:nvPr>
            <p:ph idx="1"/>
          </p:nvPr>
        </p:nvSpPr>
        <p:spPr/>
        <p:txBody>
          <a:bodyPr/>
          <a:lstStyle/>
          <a:p>
            <a:r>
              <a:rPr lang="en-US" sz="2800" smtClean="0">
                <a:ea typeface="ＭＳ Ｐゴシック" pitchFamily="34" charset="-128"/>
              </a:rPr>
              <a:t>In Python, string literals are specified by enclosing a sequence of characters within a matching pair of either single or double quotes.</a:t>
            </a:r>
          </a:p>
          <a:p>
            <a:pPr marL="457200" lvl="1" indent="0">
              <a:buFont typeface="Wingdings" pitchFamily="2" charset="2"/>
              <a:buNone/>
            </a:pPr>
            <a:r>
              <a:rPr lang="en-US" sz="2400" smtClean="0">
                <a:latin typeface="Consolas" pitchFamily="49" charset="0"/>
                <a:ea typeface="ＭＳ Ｐゴシック" pitchFamily="34" charset="-128"/>
              </a:rPr>
              <a:t>  print("This is a string.", 'So is this.')</a:t>
            </a:r>
          </a:p>
          <a:p>
            <a:r>
              <a:rPr lang="en-US" sz="2800" smtClean="0">
                <a:ea typeface="ＭＳ Ｐゴシック" pitchFamily="34" charset="-128"/>
              </a:rPr>
              <a:t>By allowing both types of delimiters, Python makes it easy to include an apostrophe or quotation mark within a string.</a:t>
            </a:r>
          </a:p>
          <a:p>
            <a:pPr marL="457200" lvl="1" indent="0">
              <a:buFont typeface="Wingdings" pitchFamily="2" charset="2"/>
              <a:buNone/>
            </a:pPr>
            <a:r>
              <a:rPr lang="en-US" sz="2400" smtClean="0">
                <a:latin typeface="Consolas" pitchFamily="49" charset="0"/>
                <a:ea typeface="ＭＳ Ｐゴシック" pitchFamily="34" charset="-128"/>
              </a:rPr>
              <a:t>  message = 'He said "Hello"'</a:t>
            </a:r>
          </a:p>
        </p:txBody>
      </p:sp>
      <p:sp>
        <p:nvSpPr>
          <p:cNvPr id="56324"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6325"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F9C0ABA4-E9EF-4988-B00C-CF700E82C1A4}" type="slidenum">
              <a:rPr lang="en-US" smtClean="0">
                <a:latin typeface="Arial" charset="0"/>
                <a:cs typeface="Arial" charset="0"/>
              </a:rPr>
              <a:pPr/>
              <a:t>46</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ea typeface="ＭＳ Ｐゴシック" pitchFamily="34" charset="-128"/>
              </a:rPr>
              <a:t>String length</a:t>
            </a:r>
          </a:p>
        </p:txBody>
      </p:sp>
      <p:sp>
        <p:nvSpPr>
          <p:cNvPr id="57347" name="Content Placeholder 2"/>
          <p:cNvSpPr>
            <a:spLocks noGrp="1"/>
          </p:cNvSpPr>
          <p:nvPr>
            <p:ph idx="1"/>
          </p:nvPr>
        </p:nvSpPr>
        <p:spPr/>
        <p:txBody>
          <a:bodyPr/>
          <a:lstStyle/>
          <a:p>
            <a:r>
              <a:rPr lang="en-US" sz="2800" smtClean="0">
                <a:ea typeface="ＭＳ Ｐゴシック" pitchFamily="34" charset="-128"/>
              </a:rPr>
              <a:t>The number of characters in a string is called the </a:t>
            </a:r>
            <a:r>
              <a:rPr lang="en-US" sz="2800" i="1" smtClean="0">
                <a:ea typeface="ＭＳ Ｐゴシック" pitchFamily="34" charset="-128"/>
              </a:rPr>
              <a:t>length </a:t>
            </a:r>
            <a:r>
              <a:rPr lang="en-US" sz="2800" smtClean="0">
                <a:ea typeface="ＭＳ Ｐゴシック" pitchFamily="34" charset="-128"/>
              </a:rPr>
              <a:t>of the string. (For example, the length of "Harry" is 5).</a:t>
            </a:r>
          </a:p>
          <a:p>
            <a:r>
              <a:rPr lang="en-US" sz="2800" smtClean="0">
                <a:ea typeface="ＭＳ Ｐゴシック" pitchFamily="34" charset="-128"/>
              </a:rPr>
              <a:t>You can compute the length of a string using Python’s </a:t>
            </a:r>
            <a:r>
              <a:rPr lang="en-US" sz="2800" smtClean="0">
                <a:solidFill>
                  <a:srgbClr val="0033CC"/>
                </a:solidFill>
                <a:latin typeface="Consolas" pitchFamily="49" charset="0"/>
                <a:ea typeface="ＭＳ Ｐゴシック" pitchFamily="34" charset="-128"/>
              </a:rPr>
              <a:t>len()</a:t>
            </a:r>
            <a:r>
              <a:rPr lang="en-US" sz="2800" smtClean="0">
                <a:solidFill>
                  <a:srgbClr val="0033CC"/>
                </a:solidFill>
                <a:ea typeface="ＭＳ Ｐゴシック" pitchFamily="34" charset="-128"/>
              </a:rPr>
              <a:t> </a:t>
            </a:r>
            <a:r>
              <a:rPr lang="en-US" sz="2800" smtClean="0">
                <a:ea typeface="ＭＳ Ｐゴシック" pitchFamily="34" charset="-128"/>
              </a:rPr>
              <a:t>function:</a:t>
            </a:r>
          </a:p>
          <a:p>
            <a:pPr marL="457200" lvl="1" indent="0">
              <a:buFont typeface="Wingdings" pitchFamily="2" charset="2"/>
              <a:buNone/>
            </a:pPr>
            <a:r>
              <a:rPr lang="en-US" sz="2400" smtClean="0">
                <a:latin typeface="Consolas" pitchFamily="49" charset="0"/>
                <a:ea typeface="ＭＳ Ｐゴシック" pitchFamily="34" charset="-128"/>
              </a:rPr>
              <a:t>  length = </a:t>
            </a:r>
            <a:r>
              <a:rPr lang="en-US" sz="2400" smtClean="0">
                <a:solidFill>
                  <a:srgbClr val="0033CC"/>
                </a:solidFill>
                <a:latin typeface="Consolas" pitchFamily="49" charset="0"/>
                <a:ea typeface="ＭＳ Ｐゴシック" pitchFamily="34" charset="-128"/>
              </a:rPr>
              <a:t>len(</a:t>
            </a:r>
            <a:r>
              <a:rPr lang="en-US" sz="2400" smtClean="0">
                <a:latin typeface="Consolas" pitchFamily="49" charset="0"/>
                <a:ea typeface="ＭＳ Ｐゴシック" pitchFamily="34" charset="-128"/>
              </a:rPr>
              <a:t>"World!"</a:t>
            </a:r>
            <a:r>
              <a:rPr lang="en-US" sz="2400" smtClean="0">
                <a:solidFill>
                  <a:srgbClr val="0033CC"/>
                </a:solidFill>
                <a:latin typeface="Consolas" pitchFamily="49" charset="0"/>
                <a:ea typeface="ＭＳ Ｐゴシック" pitchFamily="34" charset="-128"/>
              </a:rPr>
              <a:t>)</a:t>
            </a:r>
            <a:r>
              <a:rPr lang="en-US" sz="2400" smtClean="0">
                <a:latin typeface="Consolas" pitchFamily="49" charset="0"/>
                <a:ea typeface="ＭＳ Ｐゴシック" pitchFamily="34" charset="-128"/>
              </a:rPr>
              <a:t> # length is 6</a:t>
            </a:r>
          </a:p>
          <a:p>
            <a:r>
              <a:rPr lang="en-US" sz="2800" smtClean="0">
                <a:ea typeface="ＭＳ Ｐゴシック" pitchFamily="34" charset="-128"/>
              </a:rPr>
              <a:t>A string of length 0 is called the </a:t>
            </a:r>
            <a:r>
              <a:rPr lang="en-US" sz="2800" i="1" smtClean="0">
                <a:ea typeface="ＭＳ Ｐゴシック" pitchFamily="34" charset="-128"/>
              </a:rPr>
              <a:t>empty string</a:t>
            </a:r>
            <a:r>
              <a:rPr lang="en-US" sz="2800" smtClean="0">
                <a:ea typeface="ＭＳ Ｐゴシック" pitchFamily="34" charset="-128"/>
              </a:rPr>
              <a:t>. It contains no characters and is written as "" or ''.</a:t>
            </a:r>
          </a:p>
          <a:p>
            <a:endParaRPr lang="en-US" smtClean="0">
              <a:ea typeface="ＭＳ Ｐゴシック" pitchFamily="34" charset="-128"/>
            </a:endParaRPr>
          </a:p>
        </p:txBody>
      </p:sp>
      <p:sp>
        <p:nvSpPr>
          <p:cNvPr id="57348"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57349"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E518C844-A9DB-44F4-98DD-4D744FC35737}" type="slidenum">
              <a:rPr lang="en-US" smtClean="0">
                <a:latin typeface="Arial" charset="0"/>
                <a:cs typeface="Arial" charset="0"/>
              </a:rPr>
              <a:pPr/>
              <a:t>47</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z="3600" smtClean="0">
                <a:latin typeface="Consolas" pitchFamily="49" charset="0"/>
                <a:ea typeface="ＭＳ Ｐゴシック" pitchFamily="34" charset="-128"/>
              </a:rPr>
              <a:t>String</a:t>
            </a:r>
            <a:r>
              <a:rPr lang="en-US" sz="3600" smtClean="0">
                <a:ea typeface="ＭＳ Ｐゴシック" pitchFamily="34" charset="-128"/>
              </a:rPr>
              <a:t> concatenation (+): 1</a:t>
            </a:r>
          </a:p>
        </p:txBody>
      </p:sp>
      <p:sp>
        <p:nvSpPr>
          <p:cNvPr id="58371" name="Content Placeholder 7"/>
          <p:cNvSpPr>
            <a:spLocks noGrp="1"/>
          </p:cNvSpPr>
          <p:nvPr>
            <p:ph idx="1"/>
          </p:nvPr>
        </p:nvSpPr>
        <p:spPr/>
        <p:txBody>
          <a:bodyPr/>
          <a:lstStyle/>
          <a:p>
            <a:r>
              <a:rPr lang="en-US" sz="2800" smtClean="0">
                <a:ea typeface="ＭＳ Ｐゴシック" pitchFamily="34" charset="-128"/>
              </a:rPr>
              <a:t>You can </a:t>
            </a:r>
            <a:r>
              <a:rPr lang="ja-JP" altLang="en-US" sz="2800" smtClean="0">
                <a:ea typeface="ＭＳ Ｐゴシック" pitchFamily="34" charset="-128"/>
              </a:rPr>
              <a:t>‘</a:t>
            </a:r>
            <a:r>
              <a:rPr lang="en-US" altLang="ja-JP" sz="2800" smtClean="0">
                <a:ea typeface="ＭＳ Ｐゴシック" pitchFamily="34" charset="-128"/>
              </a:rPr>
              <a:t>add</a:t>
            </a:r>
            <a:r>
              <a:rPr lang="ja-JP" altLang="en-US" sz="2800" smtClean="0">
                <a:ea typeface="ＭＳ Ｐゴシック" pitchFamily="34" charset="-128"/>
              </a:rPr>
              <a:t>’</a:t>
            </a:r>
            <a:r>
              <a:rPr lang="en-US" altLang="ja-JP" sz="2800" smtClean="0">
                <a:ea typeface="ＭＳ Ｐゴシック" pitchFamily="34" charset="-128"/>
              </a:rPr>
              <a:t> one </a:t>
            </a:r>
            <a:r>
              <a:rPr lang="en-US" altLang="ja-JP" sz="2800" smtClean="0">
                <a:latin typeface="Consolas" pitchFamily="49" charset="0"/>
                <a:ea typeface="ＭＳ Ｐゴシック" pitchFamily="34" charset="-128"/>
              </a:rPr>
              <a:t>String</a:t>
            </a:r>
            <a:r>
              <a:rPr lang="en-US" altLang="ja-JP" sz="2800" smtClean="0">
                <a:ea typeface="ＭＳ Ｐゴシック" pitchFamily="34" charset="-128"/>
              </a:rPr>
              <a:t> onto the end of another</a:t>
            </a:r>
          </a:p>
          <a:p>
            <a:pPr lvl="1">
              <a:spcBef>
                <a:spcPct val="0"/>
              </a:spcBef>
              <a:buFont typeface="Wingdings" pitchFamily="2" charset="2"/>
              <a:buNone/>
            </a:pPr>
            <a:r>
              <a:rPr lang="en-US" sz="2400" smtClean="0">
                <a:latin typeface="Consolas" pitchFamily="49" charset="0"/>
                <a:ea typeface="ＭＳ Ｐゴシック" pitchFamily="34" charset="-128"/>
              </a:rPr>
              <a:t>  fName = "</a:t>
            </a:r>
            <a:r>
              <a:rPr lang="en-US" altLang="ja-JP" sz="2400" smtClean="0">
                <a:latin typeface="Consolas" pitchFamily="49" charset="0"/>
                <a:ea typeface="ＭＳ Ｐゴシック" pitchFamily="34" charset="-128"/>
              </a:rPr>
              <a:t>Harry</a:t>
            </a:r>
            <a:r>
              <a:rPr lang="en-US" sz="2400" smtClean="0">
                <a:latin typeface="Consolas" pitchFamily="49" charset="0"/>
                <a:ea typeface="ＭＳ Ｐゴシック" pitchFamily="34" charset="-128"/>
              </a:rPr>
              <a:t>"</a:t>
            </a:r>
            <a:endParaRPr lang="en-US" altLang="ja-JP" sz="2400" smtClean="0">
              <a:latin typeface="Consolas" pitchFamily="49" charset="0"/>
              <a:ea typeface="ＭＳ Ｐゴシック" pitchFamily="34" charset="-128"/>
            </a:endParaRPr>
          </a:p>
          <a:p>
            <a:pPr lvl="1">
              <a:spcBef>
                <a:spcPct val="0"/>
              </a:spcBef>
              <a:buFont typeface="Wingdings" pitchFamily="2" charset="2"/>
              <a:buNone/>
            </a:pPr>
            <a:r>
              <a:rPr lang="en-US" sz="2400" smtClean="0">
                <a:latin typeface="Consolas" pitchFamily="49" charset="0"/>
                <a:ea typeface="ＭＳ Ｐゴシック" pitchFamily="34" charset="-128"/>
              </a:rPr>
              <a:t>  lName = "</a:t>
            </a:r>
            <a:r>
              <a:rPr lang="en-US" altLang="ja-JP" sz="2400" smtClean="0">
                <a:latin typeface="Consolas" pitchFamily="49" charset="0"/>
                <a:ea typeface="ＭＳ Ｐゴシック" pitchFamily="34" charset="-128"/>
              </a:rPr>
              <a:t>Morgan</a:t>
            </a:r>
            <a:r>
              <a:rPr lang="en-US" sz="2400" smtClean="0">
                <a:latin typeface="Consolas" pitchFamily="49" charset="0"/>
                <a:ea typeface="ＭＳ Ｐゴシック" pitchFamily="34" charset="-128"/>
              </a:rPr>
              <a:t>"</a:t>
            </a:r>
            <a:endParaRPr lang="en-US" altLang="ja-JP" sz="2400" smtClean="0">
              <a:latin typeface="Consolas" pitchFamily="49" charset="0"/>
              <a:ea typeface="ＭＳ Ｐゴシック" pitchFamily="34" charset="-128"/>
            </a:endParaRPr>
          </a:p>
          <a:p>
            <a:pPr lvl="1">
              <a:spcBef>
                <a:spcPct val="0"/>
              </a:spcBef>
              <a:buFont typeface="Wingdings" pitchFamily="2" charset="2"/>
              <a:buNone/>
            </a:pPr>
            <a:r>
              <a:rPr lang="en-US" sz="2400" smtClean="0">
                <a:latin typeface="Consolas" pitchFamily="49" charset="0"/>
                <a:ea typeface="ＭＳ Ｐゴシック" pitchFamily="34" charset="-128"/>
              </a:rPr>
              <a:t>  name  = fname + lname  # HarryMorgan</a:t>
            </a:r>
          </a:p>
          <a:p>
            <a:r>
              <a:rPr lang="en-US" sz="2800" smtClean="0">
                <a:ea typeface="ＭＳ Ｐゴシック" pitchFamily="34" charset="-128"/>
              </a:rPr>
              <a:t>You wanted a space in between?</a:t>
            </a:r>
          </a:p>
          <a:p>
            <a:pPr lvl="1">
              <a:spcBef>
                <a:spcPct val="0"/>
              </a:spcBef>
              <a:buFont typeface="Wingdings" pitchFamily="2" charset="2"/>
              <a:buNone/>
            </a:pPr>
            <a:r>
              <a:rPr lang="en-US" sz="2400" smtClean="0">
                <a:latin typeface="Consolas" pitchFamily="49" charset="0"/>
                <a:ea typeface="ＭＳ Ｐゴシック" pitchFamily="34" charset="-128"/>
              </a:rPr>
              <a:t>  name = fname + "</a:t>
            </a:r>
            <a:r>
              <a:rPr lang="en-US" altLang="ja-JP" sz="2400" smtClean="0">
                <a:latin typeface="Consolas" pitchFamily="49" charset="0"/>
                <a:ea typeface="ＭＳ Ｐゴシック" pitchFamily="34" charset="-128"/>
              </a:rPr>
              <a:t> </a:t>
            </a:r>
            <a:r>
              <a:rPr lang="en-US" sz="2400" smtClean="0">
                <a:latin typeface="Consolas" pitchFamily="49" charset="0"/>
                <a:ea typeface="ＭＳ Ｐゴシック" pitchFamily="34" charset="-128"/>
              </a:rPr>
              <a:t>"</a:t>
            </a:r>
            <a:r>
              <a:rPr lang="en-US" altLang="ja-JP" sz="2400" smtClean="0">
                <a:latin typeface="Consolas" pitchFamily="49" charset="0"/>
                <a:ea typeface="ＭＳ Ｐゴシック" pitchFamily="34" charset="-128"/>
              </a:rPr>
              <a:t> + lname  # Harry Morgan</a:t>
            </a:r>
          </a:p>
          <a:p>
            <a:r>
              <a:rPr lang="en-US" sz="2800" smtClean="0">
                <a:ea typeface="ＭＳ Ｐゴシック" pitchFamily="34" charset="-128"/>
              </a:rPr>
              <a:t>To concatenate a numeric variable to a </a:t>
            </a:r>
            <a:r>
              <a:rPr lang="en-US" sz="2800" smtClean="0">
                <a:latin typeface="Consolas" pitchFamily="49" charset="0"/>
                <a:ea typeface="ＭＳ Ｐゴシック" pitchFamily="34" charset="-128"/>
              </a:rPr>
              <a:t>String</a:t>
            </a:r>
            <a:r>
              <a:rPr lang="en-US" sz="2800" smtClean="0">
                <a:ea typeface="ＭＳ Ｐゴシック" pitchFamily="34" charset="-128"/>
              </a:rPr>
              <a:t>:</a:t>
            </a:r>
          </a:p>
          <a:p>
            <a:pPr lvl="1">
              <a:spcBef>
                <a:spcPct val="0"/>
              </a:spcBef>
              <a:buFont typeface="Wingdings" pitchFamily="2" charset="2"/>
              <a:buNone/>
            </a:pPr>
            <a:r>
              <a:rPr lang="en-US" sz="2400" smtClean="0">
                <a:latin typeface="Consolas" pitchFamily="49" charset="0"/>
                <a:ea typeface="ＭＳ Ｐゴシック" pitchFamily="34" charset="-128"/>
              </a:rPr>
              <a:t>  a = "</a:t>
            </a:r>
            <a:r>
              <a:rPr lang="en-US" altLang="ja-JP" sz="2400" smtClean="0">
                <a:latin typeface="Consolas" pitchFamily="49" charset="0"/>
                <a:ea typeface="ＭＳ Ｐゴシック" pitchFamily="34" charset="-128"/>
              </a:rPr>
              <a:t>Agent</a:t>
            </a:r>
            <a:r>
              <a:rPr lang="en-US" sz="2400" smtClean="0">
                <a:latin typeface="Consolas" pitchFamily="49" charset="0"/>
                <a:ea typeface="ＭＳ Ｐゴシック" pitchFamily="34" charset="-128"/>
              </a:rPr>
              <a:t>"</a:t>
            </a:r>
            <a:endParaRPr lang="en-US" altLang="ja-JP" sz="2400" smtClean="0">
              <a:latin typeface="Consolas" pitchFamily="49" charset="0"/>
              <a:ea typeface="ＭＳ Ｐゴシック" pitchFamily="34" charset="-128"/>
            </a:endParaRPr>
          </a:p>
          <a:p>
            <a:pPr lvl="1">
              <a:spcBef>
                <a:spcPct val="0"/>
              </a:spcBef>
              <a:buFont typeface="Wingdings" pitchFamily="2" charset="2"/>
              <a:buNone/>
            </a:pPr>
            <a:r>
              <a:rPr lang="en-US" sz="2400" smtClean="0">
                <a:latin typeface="Consolas" pitchFamily="49" charset="0"/>
                <a:ea typeface="ＭＳ Ｐゴシック" pitchFamily="34" charset="-128"/>
              </a:rPr>
              <a:t>  n = 7</a:t>
            </a:r>
          </a:p>
          <a:p>
            <a:pPr lvl="1">
              <a:spcBef>
                <a:spcPct val="0"/>
              </a:spcBef>
              <a:buFont typeface="Wingdings" pitchFamily="2" charset="2"/>
              <a:buNone/>
            </a:pPr>
            <a:r>
              <a:rPr lang="en-US" sz="2400" smtClean="0">
                <a:latin typeface="Consolas" pitchFamily="49" charset="0"/>
                <a:ea typeface="ＭＳ Ｐゴシック" pitchFamily="34" charset="-128"/>
              </a:rPr>
              <a:t>  bond = a + str(n)    # Agent7</a:t>
            </a:r>
            <a:endParaRPr lang="en-US" sz="2400" smtClean="0">
              <a:ea typeface="ＭＳ Ｐゴシック" pitchFamily="34" charset="-128"/>
            </a:endParaRPr>
          </a:p>
        </p:txBody>
      </p:sp>
      <p:sp>
        <p:nvSpPr>
          <p:cNvPr id="58372"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58373"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C6B23842-23BE-431E-B9A0-AC49D4274A6C}" type="slidenum">
              <a:rPr lang="en-US" smtClean="0">
                <a:latin typeface="Arial" charset="0"/>
                <a:cs typeface="Arial" charset="0"/>
              </a:rPr>
              <a:pPr/>
              <a:t>48</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latin typeface="Consolas" pitchFamily="49" charset="0"/>
                <a:ea typeface="ＭＳ Ｐゴシック" pitchFamily="34" charset="-128"/>
              </a:rPr>
              <a:t>String</a:t>
            </a:r>
            <a:r>
              <a:rPr lang="en-US" smtClean="0">
                <a:ea typeface="ＭＳ Ｐゴシック" pitchFamily="34" charset="-128"/>
              </a:rPr>
              <a:t> concatenation (+): 2</a:t>
            </a:r>
          </a:p>
        </p:txBody>
      </p:sp>
      <p:sp>
        <p:nvSpPr>
          <p:cNvPr id="59395" name="Content Placeholder 2"/>
          <p:cNvSpPr>
            <a:spLocks noGrp="1"/>
          </p:cNvSpPr>
          <p:nvPr>
            <p:ph idx="1"/>
          </p:nvPr>
        </p:nvSpPr>
        <p:spPr/>
        <p:txBody>
          <a:bodyPr/>
          <a:lstStyle/>
          <a:p>
            <a:r>
              <a:rPr lang="en-US" sz="2800" smtClean="0">
                <a:ea typeface="ＭＳ Ｐゴシック" pitchFamily="34" charset="-128"/>
              </a:rPr>
              <a:t>Displaying Strings and numerics inside </a:t>
            </a:r>
            <a:r>
              <a:rPr lang="en-US" sz="2800" smtClean="0">
                <a:solidFill>
                  <a:srgbClr val="0033CC"/>
                </a:solidFill>
                <a:latin typeface="Consolas" pitchFamily="49" charset="0"/>
                <a:ea typeface="ＭＳ Ｐゴシック" pitchFamily="34" charset="-128"/>
              </a:rPr>
              <a:t>print()</a:t>
            </a:r>
            <a:r>
              <a:rPr lang="en-US" sz="2800" smtClean="0">
                <a:ea typeface="ＭＳ Ｐゴシック" pitchFamily="34" charset="-128"/>
              </a:rPr>
              <a:t>:</a:t>
            </a:r>
          </a:p>
          <a:p>
            <a:pPr lvl="1">
              <a:buFont typeface="Wingdings" pitchFamily="2" charset="2"/>
              <a:buNone/>
            </a:pPr>
            <a:r>
              <a:rPr lang="en-US" sz="2400" smtClean="0">
                <a:latin typeface="Consolas" pitchFamily="49" charset="0"/>
                <a:ea typeface="ＭＳ Ｐゴシック" pitchFamily="34" charset="-128"/>
              </a:rPr>
              <a:t>  total = 123</a:t>
            </a:r>
          </a:p>
          <a:p>
            <a:pPr lvl="1">
              <a:buFont typeface="Wingdings" pitchFamily="2" charset="2"/>
              <a:buNone/>
            </a:pPr>
            <a:r>
              <a:rPr lang="en-US" sz="2400" smtClean="0">
                <a:latin typeface="Consolas" pitchFamily="49" charset="0"/>
                <a:ea typeface="ＭＳ Ｐゴシック" pitchFamily="34" charset="-128"/>
              </a:rPr>
              <a:t>  </a:t>
            </a:r>
            <a:r>
              <a:rPr lang="en-US" sz="2400" smtClean="0">
                <a:solidFill>
                  <a:srgbClr val="0033CC"/>
                </a:solidFill>
                <a:latin typeface="Consolas" pitchFamily="49" charset="0"/>
                <a:ea typeface="ＭＳ Ｐゴシック" pitchFamily="34" charset="-128"/>
              </a:rPr>
              <a:t>print(</a:t>
            </a:r>
            <a:r>
              <a:rPr lang="en-US" sz="2400" smtClean="0">
                <a:latin typeface="Consolas" pitchFamily="49" charset="0"/>
                <a:ea typeface="ＭＳ Ｐゴシック" pitchFamily="34" charset="-128"/>
              </a:rPr>
              <a:t>"The total is ", total</a:t>
            </a:r>
            <a:r>
              <a:rPr lang="en-US" sz="2400" smtClean="0">
                <a:solidFill>
                  <a:srgbClr val="0033CC"/>
                </a:solidFill>
                <a:latin typeface="Consolas" pitchFamily="49" charset="0"/>
                <a:ea typeface="ＭＳ Ｐゴシック" pitchFamily="34" charset="-128"/>
              </a:rPr>
              <a:t>)</a:t>
            </a:r>
          </a:p>
          <a:p>
            <a:endParaRPr lang="en-US" sz="2400" smtClean="0">
              <a:ea typeface="ＭＳ Ｐゴシック" pitchFamily="34" charset="-128"/>
            </a:endParaRPr>
          </a:p>
        </p:txBody>
      </p:sp>
      <p:sp>
        <p:nvSpPr>
          <p:cNvPr id="59396"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59397"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A614E6D0-DEFF-46AC-827F-43FF8E6B37E6}" type="slidenum">
              <a:rPr lang="en-US" smtClean="0">
                <a:latin typeface="Arial" charset="0"/>
                <a:cs typeface="Arial" charset="0"/>
              </a:rPr>
              <a:pPr/>
              <a:t>49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ea typeface="ＭＳ Ｐゴシック" pitchFamily="34" charset="-128"/>
              </a:rPr>
              <a:t>2.1 Variables</a:t>
            </a:r>
          </a:p>
        </p:txBody>
      </p:sp>
      <p:sp>
        <p:nvSpPr>
          <p:cNvPr id="14339" name="Content Placeholder 2"/>
          <p:cNvSpPr>
            <a:spLocks noGrp="1"/>
          </p:cNvSpPr>
          <p:nvPr>
            <p:ph idx="1"/>
          </p:nvPr>
        </p:nvSpPr>
        <p:spPr/>
        <p:txBody>
          <a:bodyPr/>
          <a:lstStyle/>
          <a:p>
            <a:r>
              <a:rPr lang="en-US" smtClean="0">
                <a:ea typeface="ＭＳ Ｐゴシック" pitchFamily="34" charset="-128"/>
              </a:rPr>
              <a:t>Most computer programs hold temporary values in named storage locations</a:t>
            </a:r>
          </a:p>
          <a:p>
            <a:pPr lvl="1"/>
            <a:r>
              <a:rPr lang="en-US" smtClean="0">
                <a:ea typeface="ＭＳ Ｐゴシック" pitchFamily="34" charset="-128"/>
              </a:rPr>
              <a:t>Programmers name them for easy access</a:t>
            </a:r>
          </a:p>
          <a:p>
            <a:r>
              <a:rPr lang="en-US" smtClean="0">
                <a:ea typeface="ＭＳ Ｐゴシック" pitchFamily="34" charset="-128"/>
              </a:rPr>
              <a:t>There are many different types of storage to hold different things</a:t>
            </a:r>
          </a:p>
          <a:p>
            <a:r>
              <a:rPr lang="en-US" smtClean="0">
                <a:ea typeface="ＭＳ Ｐゴシック" pitchFamily="34" charset="-128"/>
              </a:rPr>
              <a:t>You </a:t>
            </a:r>
            <a:r>
              <a:rPr lang="ja-JP" altLang="en-US" smtClean="0">
                <a:ea typeface="ＭＳ Ｐゴシック" pitchFamily="34" charset="-128"/>
              </a:rPr>
              <a:t>‘</a:t>
            </a:r>
            <a:r>
              <a:rPr lang="en-US" altLang="ja-JP" smtClean="0">
                <a:ea typeface="ＭＳ Ｐゴシック" pitchFamily="34" charset="-128"/>
              </a:rPr>
              <a:t>define</a:t>
            </a:r>
            <a:r>
              <a:rPr lang="ja-JP" altLang="en-US" smtClean="0">
                <a:ea typeface="ＭＳ Ｐゴシック" pitchFamily="34" charset="-128"/>
              </a:rPr>
              <a:t>’</a:t>
            </a:r>
            <a:r>
              <a:rPr lang="en-US" altLang="ja-JP" smtClean="0">
                <a:ea typeface="ＭＳ Ｐゴシック" pitchFamily="34" charset="-128"/>
              </a:rPr>
              <a:t> a variable by telling the compiler:</a:t>
            </a:r>
          </a:p>
          <a:p>
            <a:pPr lvl="1"/>
            <a:r>
              <a:rPr lang="en-US" smtClean="0">
                <a:ea typeface="ＭＳ Ｐゴシック" pitchFamily="34" charset="-128"/>
              </a:rPr>
              <a:t>What name you will use to refer to it</a:t>
            </a:r>
          </a:p>
          <a:p>
            <a:pPr lvl="1"/>
            <a:r>
              <a:rPr lang="en-US" smtClean="0">
                <a:ea typeface="ＭＳ Ｐゴシック" pitchFamily="34" charset="-128"/>
              </a:rPr>
              <a:t>What is the initial value to be stored in it</a:t>
            </a:r>
          </a:p>
          <a:p>
            <a:pPr lvl="1">
              <a:buFont typeface="Wingdings" pitchFamily="2" charset="2"/>
              <a:buNone/>
            </a:pPr>
            <a:endParaRPr lang="en-US" smtClean="0">
              <a:ea typeface="ＭＳ Ｐゴシック" pitchFamily="34" charset="-128"/>
            </a:endParaRPr>
          </a:p>
          <a:p>
            <a:pPr>
              <a:buFont typeface="Wingdings" pitchFamily="2" charset="2"/>
              <a:buNone/>
            </a:pPr>
            <a:endParaRPr lang="en-US" sz="2800" smtClean="0">
              <a:ea typeface="ＭＳ Ｐゴシック" pitchFamily="34" charset="-128"/>
            </a:endParaRPr>
          </a:p>
          <a:p>
            <a:pPr>
              <a:buFont typeface="Wingdings" pitchFamily="2" charset="2"/>
              <a:buNone/>
            </a:pPr>
            <a:endParaRPr lang="en-US" sz="2800" smtClean="0">
              <a:ea typeface="ＭＳ Ｐゴシック" pitchFamily="34" charset="-128"/>
            </a:endParaRPr>
          </a:p>
        </p:txBody>
      </p:sp>
      <p:sp>
        <p:nvSpPr>
          <p:cNvPr id="14340"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14341"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E4EB65E8-E854-46E7-BD15-EEDCB376B0C9}" type="slidenum">
              <a:rPr lang="en-US" smtClean="0">
                <a:latin typeface="Arial" charset="0"/>
                <a:cs typeface="Arial" charset="0"/>
              </a:rPr>
              <a:pPr/>
              <a:t>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z="3600" smtClean="0">
                <a:latin typeface="Consolas" pitchFamily="49" charset="0"/>
                <a:ea typeface="ＭＳ Ｐゴシック" pitchFamily="34" charset="-128"/>
              </a:rPr>
              <a:t>String</a:t>
            </a:r>
            <a:r>
              <a:rPr lang="en-US" smtClean="0">
                <a:ea typeface="ＭＳ Ｐゴシック" pitchFamily="34" charset="-128"/>
              </a:rPr>
              <a:t> repetition (*)</a:t>
            </a:r>
          </a:p>
        </p:txBody>
      </p:sp>
      <p:sp>
        <p:nvSpPr>
          <p:cNvPr id="60419" name="Content Placeholder 2"/>
          <p:cNvSpPr>
            <a:spLocks noGrp="1"/>
          </p:cNvSpPr>
          <p:nvPr>
            <p:ph idx="1"/>
          </p:nvPr>
        </p:nvSpPr>
        <p:spPr/>
        <p:txBody>
          <a:bodyPr/>
          <a:lstStyle/>
          <a:p>
            <a:r>
              <a:rPr lang="en-US" smtClean="0">
                <a:ea typeface="ＭＳ Ｐゴシック" pitchFamily="34" charset="-128"/>
              </a:rPr>
              <a:t>You can also produce a string that is the result of repeating a string multiple times.</a:t>
            </a:r>
          </a:p>
          <a:p>
            <a:r>
              <a:rPr lang="en-US" smtClean="0">
                <a:ea typeface="ＭＳ Ｐゴシック" pitchFamily="34" charset="-128"/>
              </a:rPr>
              <a:t>Suppose you need to print a dashed line.</a:t>
            </a:r>
          </a:p>
          <a:p>
            <a:r>
              <a:rPr lang="en-US" smtClean="0">
                <a:ea typeface="ＭＳ Ｐゴシック" pitchFamily="34" charset="-128"/>
              </a:rPr>
              <a:t>Instead of specifying a literal string with 50 dashes, you can use the </a:t>
            </a:r>
            <a:r>
              <a:rPr lang="en-US" smtClean="0">
                <a:solidFill>
                  <a:srgbClr val="C00000"/>
                </a:solidFill>
                <a:ea typeface="ＭＳ Ｐゴシック" pitchFamily="34" charset="-128"/>
              </a:rPr>
              <a:t>*</a:t>
            </a:r>
            <a:r>
              <a:rPr lang="en-US" smtClean="0">
                <a:ea typeface="ＭＳ Ｐゴシック" pitchFamily="34" charset="-128"/>
              </a:rPr>
              <a:t> operator to create a string that is comprised of the string "-" repeated 50 times.</a:t>
            </a:r>
          </a:p>
          <a:p>
            <a:pPr marL="457200" lvl="1" indent="0">
              <a:buFont typeface="Wingdings" pitchFamily="2" charset="2"/>
              <a:buNone/>
            </a:pPr>
            <a:r>
              <a:rPr lang="en-US" sz="2000" smtClean="0">
                <a:latin typeface="Consolas" pitchFamily="49" charset="0"/>
                <a:ea typeface="ＭＳ Ｐゴシック" pitchFamily="34" charset="-128"/>
              </a:rPr>
              <a:t>  dashes = "-" </a:t>
            </a:r>
            <a:r>
              <a:rPr lang="en-US" sz="2000" smtClean="0">
                <a:solidFill>
                  <a:srgbClr val="C00000"/>
                </a:solidFill>
                <a:latin typeface="Consolas" pitchFamily="49" charset="0"/>
                <a:ea typeface="ＭＳ Ｐゴシック" pitchFamily="34" charset="-128"/>
              </a:rPr>
              <a:t>*</a:t>
            </a:r>
            <a:r>
              <a:rPr lang="en-US" sz="2000" smtClean="0">
                <a:latin typeface="Consolas" pitchFamily="49" charset="0"/>
                <a:ea typeface="ＭＳ Ｐゴシック" pitchFamily="34" charset="-128"/>
              </a:rPr>
              <a:t> 50</a:t>
            </a:r>
          </a:p>
          <a:p>
            <a:pPr marL="457200" lvl="1" indent="0">
              <a:buFont typeface="Wingdings" pitchFamily="2" charset="2"/>
              <a:buNone/>
            </a:pPr>
            <a:r>
              <a:rPr lang="en-US" smtClean="0">
                <a:ea typeface="ＭＳ Ｐゴシック" pitchFamily="34" charset="-128"/>
              </a:rPr>
              <a:t>results in the string</a:t>
            </a:r>
          </a:p>
          <a:p>
            <a:pPr marL="457200" lvl="1" indent="0">
              <a:buFont typeface="Wingdings" pitchFamily="2" charset="2"/>
              <a:buNone/>
            </a:pPr>
            <a:r>
              <a:rPr lang="en-US" sz="2000" smtClean="0">
                <a:latin typeface="Consolas" pitchFamily="49" charset="0"/>
                <a:ea typeface="ＭＳ Ｐゴシック" pitchFamily="34" charset="-128"/>
              </a:rPr>
              <a:t>  "-------------------------------------------------"</a:t>
            </a:r>
          </a:p>
        </p:txBody>
      </p:sp>
      <p:sp>
        <p:nvSpPr>
          <p:cNvPr id="60420"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60421"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BD0A5457-0920-46BE-9BE9-F80CC71087EF}" type="slidenum">
              <a:rPr lang="en-US" smtClean="0">
                <a:latin typeface="Arial" charset="0"/>
                <a:cs typeface="Arial" charset="0"/>
              </a:rPr>
              <a:pPr/>
              <a:t>50</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z="3600" smtClean="0">
                <a:ea typeface="ＭＳ Ｐゴシック" pitchFamily="34" charset="-128"/>
              </a:rPr>
              <a:t>Converting Numbers to </a:t>
            </a:r>
            <a:r>
              <a:rPr lang="en-US" sz="3600" smtClean="0">
                <a:latin typeface="Consolas" pitchFamily="49" charset="0"/>
                <a:ea typeface="ＭＳ Ｐゴシック" pitchFamily="34" charset="-128"/>
              </a:rPr>
              <a:t>Strings</a:t>
            </a:r>
          </a:p>
        </p:txBody>
      </p:sp>
      <p:sp>
        <p:nvSpPr>
          <p:cNvPr id="61443" name="Content Placeholder 2"/>
          <p:cNvSpPr>
            <a:spLocks noGrp="1"/>
          </p:cNvSpPr>
          <p:nvPr>
            <p:ph idx="1"/>
          </p:nvPr>
        </p:nvSpPr>
        <p:spPr/>
        <p:txBody>
          <a:bodyPr/>
          <a:lstStyle/>
          <a:p>
            <a:r>
              <a:rPr lang="en-US" sz="2400" smtClean="0">
                <a:ea typeface="ＭＳ Ｐゴシック" pitchFamily="34" charset="-128"/>
              </a:rPr>
              <a:t>Use the </a:t>
            </a:r>
            <a:r>
              <a:rPr lang="en-US" altLang="ja-JP" sz="2400" smtClean="0">
                <a:solidFill>
                  <a:srgbClr val="0033CC"/>
                </a:solidFill>
                <a:latin typeface="Consolas" pitchFamily="49" charset="0"/>
                <a:ea typeface="ＭＳ Ｐゴシック" pitchFamily="34" charset="-128"/>
              </a:rPr>
              <a:t>str()</a:t>
            </a:r>
            <a:r>
              <a:rPr lang="en-US" altLang="ja-JP" sz="2400" smtClean="0">
                <a:ea typeface="ＭＳ Ｐゴシック" pitchFamily="34" charset="-128"/>
              </a:rPr>
              <a:t> </a:t>
            </a:r>
            <a:r>
              <a:rPr lang="en-US" sz="2400" smtClean="0">
                <a:ea typeface="ＭＳ Ｐゴシック" pitchFamily="34" charset="-128"/>
              </a:rPr>
              <a:t>function to convert between numbers and strings.</a:t>
            </a:r>
          </a:p>
          <a:p>
            <a:r>
              <a:rPr lang="en-US" sz="2400" smtClean="0">
                <a:ea typeface="ＭＳ Ｐゴシック" pitchFamily="34" charset="-128"/>
              </a:rPr>
              <a:t>Examples: </a:t>
            </a:r>
          </a:p>
          <a:p>
            <a:pPr marL="457200" lvl="1" indent="0">
              <a:buFont typeface="Wingdings" pitchFamily="2" charset="2"/>
              <a:buNone/>
            </a:pPr>
            <a:r>
              <a:rPr lang="en-US" sz="2000" smtClean="0">
                <a:latin typeface="Consolas" pitchFamily="49" charset="0"/>
                <a:ea typeface="ＭＳ Ｐゴシック" pitchFamily="34" charset="-128"/>
              </a:rPr>
              <a:t>  balance = 888.88</a:t>
            </a:r>
          </a:p>
          <a:p>
            <a:pPr marL="457200" lvl="1" indent="0">
              <a:buFont typeface="Wingdings" pitchFamily="2" charset="2"/>
              <a:buNone/>
            </a:pPr>
            <a:r>
              <a:rPr lang="en-US" sz="2000" smtClean="0">
                <a:latin typeface="Consolas" pitchFamily="49" charset="0"/>
                <a:ea typeface="ＭＳ Ｐゴシック" pitchFamily="34" charset="-128"/>
              </a:rPr>
              <a:t>  dollars = 888   </a:t>
            </a:r>
          </a:p>
          <a:p>
            <a:pPr marL="457200" lvl="1" indent="0">
              <a:buFont typeface="Wingdings" pitchFamily="2" charset="2"/>
              <a:buNone/>
            </a:pPr>
            <a:r>
              <a:rPr lang="en-US" sz="2000" smtClean="0">
                <a:latin typeface="Consolas" pitchFamily="49" charset="0"/>
                <a:ea typeface="ＭＳ Ｐゴシック" pitchFamily="34" charset="-128"/>
              </a:rPr>
              <a:t>  balanceAsString = </a:t>
            </a:r>
            <a:r>
              <a:rPr lang="en-US" altLang="ja-JP" sz="2000" smtClean="0">
                <a:solidFill>
                  <a:srgbClr val="0033CC"/>
                </a:solidFill>
                <a:latin typeface="Consolas" pitchFamily="49" charset="0"/>
                <a:ea typeface="ＭＳ Ｐゴシック" pitchFamily="34" charset="-128"/>
              </a:rPr>
              <a:t>str(</a:t>
            </a:r>
            <a:r>
              <a:rPr lang="en-US" sz="2000" smtClean="0">
                <a:latin typeface="Consolas" pitchFamily="49" charset="0"/>
                <a:ea typeface="ＭＳ Ｐゴシック" pitchFamily="34" charset="-128"/>
              </a:rPr>
              <a:t>balance</a:t>
            </a:r>
            <a:r>
              <a:rPr lang="en-US" altLang="ja-JP" sz="2000" smtClean="0">
                <a:solidFill>
                  <a:srgbClr val="0033CC"/>
                </a:solidFill>
                <a:latin typeface="Consolas" pitchFamily="49" charset="0"/>
                <a:ea typeface="ＭＳ Ｐゴシック" pitchFamily="34" charset="-128"/>
              </a:rPr>
              <a:t>)</a:t>
            </a:r>
            <a:r>
              <a:rPr lang="en-US" altLang="ja-JP" sz="2000" smtClean="0">
                <a:latin typeface="Consolas" pitchFamily="49" charset="0"/>
                <a:ea typeface="ＭＳ Ｐゴシック" pitchFamily="34" charset="-128"/>
              </a:rPr>
              <a:t> </a:t>
            </a:r>
          </a:p>
          <a:p>
            <a:pPr marL="457200" lvl="1" indent="0">
              <a:buFont typeface="Wingdings" pitchFamily="2" charset="2"/>
              <a:buNone/>
            </a:pPr>
            <a:r>
              <a:rPr lang="en-US" sz="2000" smtClean="0">
                <a:latin typeface="Consolas" pitchFamily="49" charset="0"/>
                <a:ea typeface="ＭＳ Ｐゴシック" pitchFamily="34" charset="-128"/>
              </a:rPr>
              <a:t>  dollarsAsString = </a:t>
            </a:r>
            <a:r>
              <a:rPr lang="en-US" altLang="ja-JP" sz="2000" smtClean="0">
                <a:solidFill>
                  <a:srgbClr val="0033CC"/>
                </a:solidFill>
                <a:latin typeface="Consolas" pitchFamily="49" charset="0"/>
                <a:ea typeface="ＭＳ Ｐゴシック" pitchFamily="34" charset="-128"/>
              </a:rPr>
              <a:t>str(</a:t>
            </a:r>
            <a:r>
              <a:rPr lang="en-US" altLang="ja-JP" sz="2000" smtClean="0">
                <a:latin typeface="Consolas" pitchFamily="49" charset="0"/>
                <a:ea typeface="ＭＳ Ｐゴシック" pitchFamily="34" charset="-128"/>
              </a:rPr>
              <a:t>dollars</a:t>
            </a:r>
            <a:r>
              <a:rPr lang="en-US" altLang="ja-JP" sz="2000" smtClean="0">
                <a:solidFill>
                  <a:srgbClr val="0033CC"/>
                </a:solidFill>
                <a:latin typeface="Consolas" pitchFamily="49" charset="0"/>
                <a:ea typeface="ＭＳ Ｐゴシック" pitchFamily="34" charset="-128"/>
              </a:rPr>
              <a:t>)</a:t>
            </a:r>
            <a:r>
              <a:rPr lang="en-US" altLang="ja-JP" sz="2000" smtClean="0">
                <a:latin typeface="Consolas" pitchFamily="49" charset="0"/>
                <a:ea typeface="ＭＳ Ｐゴシック" pitchFamily="34" charset="-128"/>
              </a:rPr>
              <a:t> </a:t>
            </a:r>
            <a:endParaRPr lang="en-US" sz="2000" smtClean="0">
              <a:latin typeface="Consolas" pitchFamily="49" charset="0"/>
              <a:ea typeface="ＭＳ Ｐゴシック" pitchFamily="34" charset="-128"/>
            </a:endParaRPr>
          </a:p>
          <a:p>
            <a:r>
              <a:rPr lang="en-US" sz="2400" smtClean="0">
                <a:ea typeface="ＭＳ Ｐゴシック" pitchFamily="34" charset="-128"/>
              </a:rPr>
              <a:t>Conversely, to turn a string containing a number into a numerical value, use the </a:t>
            </a:r>
            <a:r>
              <a:rPr lang="en-US" sz="2400" smtClean="0">
                <a:solidFill>
                  <a:srgbClr val="0033CC"/>
                </a:solidFill>
                <a:latin typeface="Consolas" pitchFamily="49" charset="0"/>
                <a:ea typeface="ＭＳ Ｐゴシック" pitchFamily="34" charset="-128"/>
              </a:rPr>
              <a:t>int() </a:t>
            </a:r>
            <a:r>
              <a:rPr lang="en-US" sz="2400" smtClean="0">
                <a:ea typeface="ＭＳ Ｐゴシック" pitchFamily="34" charset="-128"/>
              </a:rPr>
              <a:t>and </a:t>
            </a:r>
            <a:r>
              <a:rPr lang="en-US" sz="2400" smtClean="0">
                <a:solidFill>
                  <a:srgbClr val="0033CC"/>
                </a:solidFill>
                <a:latin typeface="Consolas" pitchFamily="49" charset="0"/>
                <a:ea typeface="ＭＳ Ｐゴシック" pitchFamily="34" charset="-128"/>
              </a:rPr>
              <a:t>float()</a:t>
            </a:r>
            <a:r>
              <a:rPr lang="en-US" sz="2400" smtClean="0">
                <a:ea typeface="ＭＳ Ｐゴシック" pitchFamily="34" charset="-128"/>
              </a:rPr>
              <a:t> functions:</a:t>
            </a:r>
          </a:p>
          <a:p>
            <a:pPr marL="457200" lvl="1" indent="0">
              <a:buFont typeface="Wingdings" pitchFamily="2" charset="2"/>
              <a:buNone/>
            </a:pPr>
            <a:r>
              <a:rPr lang="en-US" sz="2000" smtClean="0">
                <a:latin typeface="Consolas" pitchFamily="49" charset="0"/>
                <a:ea typeface="ＭＳ Ｐゴシック" pitchFamily="34" charset="-128"/>
              </a:rPr>
              <a:t>  id = int("1729")</a:t>
            </a:r>
          </a:p>
          <a:p>
            <a:pPr marL="457200" lvl="1" indent="0">
              <a:buFont typeface="Wingdings" pitchFamily="2" charset="2"/>
              <a:buNone/>
            </a:pPr>
            <a:r>
              <a:rPr lang="en-US" sz="2000" smtClean="0">
                <a:latin typeface="Consolas" pitchFamily="49" charset="0"/>
                <a:ea typeface="ＭＳ Ｐゴシック" pitchFamily="34" charset="-128"/>
              </a:rPr>
              <a:t>  price = float("17.29")</a:t>
            </a:r>
            <a:endParaRPr lang="en-US" sz="2400" smtClean="0">
              <a:ea typeface="ＭＳ Ｐゴシック" pitchFamily="34" charset="-128"/>
            </a:endParaRPr>
          </a:p>
          <a:p>
            <a:r>
              <a:rPr lang="en-US" sz="2400" smtClean="0">
                <a:ea typeface="ＭＳ Ｐゴシック" pitchFamily="34" charset="-128"/>
              </a:rPr>
              <a:t>This conversion is important when the strings come from user input.</a:t>
            </a:r>
          </a:p>
          <a:p>
            <a:pPr marL="457200" lvl="1" indent="0">
              <a:buFont typeface="Wingdings" pitchFamily="2" charset="2"/>
              <a:buNone/>
            </a:pPr>
            <a:endParaRPr lang="en-US" sz="2000" smtClean="0">
              <a:latin typeface="Consolas" pitchFamily="49" charset="0"/>
              <a:ea typeface="ＭＳ Ｐゴシック" pitchFamily="34" charset="-128"/>
            </a:endParaRPr>
          </a:p>
          <a:p>
            <a:endParaRPr lang="en-US" smtClean="0">
              <a:ea typeface="ＭＳ Ｐゴシック" pitchFamily="34" charset="-128"/>
            </a:endParaRPr>
          </a:p>
          <a:p>
            <a:endParaRPr lang="en-US" smtClean="0">
              <a:ea typeface="ＭＳ Ｐゴシック" pitchFamily="34" charset="-128"/>
            </a:endParaRPr>
          </a:p>
        </p:txBody>
      </p:sp>
      <p:sp>
        <p:nvSpPr>
          <p:cNvPr id="61444"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61445"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BF7DCD6D-993C-4DEC-9CF9-4D99158B383D}" type="slidenum">
              <a:rPr lang="en-US" smtClean="0">
                <a:latin typeface="Arial" charset="0"/>
                <a:cs typeface="Arial" charset="0"/>
              </a:rPr>
              <a:pPr/>
              <a:t>51</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latin typeface="Consolas" pitchFamily="49" charset="0"/>
                <a:ea typeface="ＭＳ Ｐゴシック" pitchFamily="34" charset="-128"/>
              </a:rPr>
              <a:t>Strings</a:t>
            </a:r>
            <a:r>
              <a:rPr lang="en-US" smtClean="0">
                <a:ea typeface="ＭＳ Ｐゴシック" pitchFamily="34" charset="-128"/>
              </a:rPr>
              <a:t> and Characters</a:t>
            </a:r>
          </a:p>
        </p:txBody>
      </p:sp>
      <p:sp>
        <p:nvSpPr>
          <p:cNvPr id="62467" name="Content Placeholder 7"/>
          <p:cNvSpPr>
            <a:spLocks noGrp="1"/>
          </p:cNvSpPr>
          <p:nvPr>
            <p:ph idx="1"/>
          </p:nvPr>
        </p:nvSpPr>
        <p:spPr>
          <a:xfrm>
            <a:off x="304800" y="1066800"/>
            <a:ext cx="8458200" cy="5105400"/>
          </a:xfrm>
        </p:spPr>
        <p:txBody>
          <a:bodyPr/>
          <a:lstStyle/>
          <a:p>
            <a:r>
              <a:rPr lang="en-US" sz="2800" smtClean="0">
                <a:latin typeface="Consolas" pitchFamily="49" charset="0"/>
                <a:ea typeface="ＭＳ Ｐゴシック" pitchFamily="34" charset="-128"/>
              </a:rPr>
              <a:t>String</a:t>
            </a:r>
            <a:r>
              <a:rPr lang="en-US" sz="2800" smtClean="0">
                <a:ea typeface="ＭＳ Ｐゴシック" pitchFamily="34" charset="-128"/>
              </a:rPr>
              <a:t>s are sequences of characters</a:t>
            </a:r>
            <a:endParaRPr lang="en-US" sz="2400" smtClean="0">
              <a:latin typeface="Consolas" pitchFamily="49" charset="0"/>
              <a:ea typeface="ＭＳ Ｐゴシック" pitchFamily="34" charset="-128"/>
            </a:endParaRPr>
          </a:p>
          <a:p>
            <a:pPr lvl="1"/>
            <a:r>
              <a:rPr lang="en-US" sz="2400" smtClean="0">
                <a:ea typeface="ＭＳ Ｐゴシック" pitchFamily="34" charset="-128"/>
              </a:rPr>
              <a:t>Unicode characters to be exact</a:t>
            </a:r>
          </a:p>
          <a:p>
            <a:pPr lvl="1"/>
            <a:r>
              <a:rPr lang="en-US" sz="2400" smtClean="0">
                <a:ea typeface="ＭＳ Ｐゴシック" pitchFamily="34" charset="-128"/>
              </a:rPr>
              <a:t>Characters have numeric values</a:t>
            </a:r>
          </a:p>
          <a:p>
            <a:pPr lvl="2"/>
            <a:r>
              <a:rPr lang="en-US" sz="2000" smtClean="0">
                <a:ea typeface="ＭＳ Ｐゴシック" pitchFamily="34" charset="-128"/>
              </a:rPr>
              <a:t>See the ASCII code chart in Appendix A</a:t>
            </a:r>
          </a:p>
          <a:p>
            <a:pPr lvl="2"/>
            <a:r>
              <a:rPr lang="en-US" sz="2000" smtClean="0">
                <a:ea typeface="ＭＳ Ｐゴシック" pitchFamily="34" charset="-128"/>
              </a:rPr>
              <a:t>For example, the letter </a:t>
            </a:r>
            <a:r>
              <a:rPr lang="ja-JP" altLang="en-US" sz="2000" smtClean="0">
                <a:ea typeface="ＭＳ Ｐゴシック" pitchFamily="34" charset="-128"/>
              </a:rPr>
              <a:t>‘</a:t>
            </a:r>
            <a:r>
              <a:rPr lang="en-US" altLang="ja-JP" sz="2000" smtClean="0">
                <a:ea typeface="ＭＳ Ｐゴシック" pitchFamily="34" charset="-128"/>
              </a:rPr>
              <a:t>H</a:t>
            </a:r>
            <a:r>
              <a:rPr lang="ja-JP" altLang="en-US" sz="2000" smtClean="0">
                <a:ea typeface="ＭＳ Ｐゴシック" pitchFamily="34" charset="-128"/>
              </a:rPr>
              <a:t>’</a:t>
            </a:r>
            <a:r>
              <a:rPr lang="en-US" altLang="ja-JP" sz="2000" smtClean="0">
                <a:ea typeface="ＭＳ Ｐゴシック" pitchFamily="34" charset="-128"/>
              </a:rPr>
              <a:t> has a value of 72 if it were a number</a:t>
            </a:r>
          </a:p>
          <a:p>
            <a:pPr lvl="1">
              <a:spcBef>
                <a:spcPct val="0"/>
              </a:spcBef>
              <a:buFont typeface="Wingdings" pitchFamily="2" charset="2"/>
              <a:buNone/>
            </a:pPr>
            <a:endParaRPr lang="en-US" sz="2400" smtClean="0">
              <a:latin typeface="Consolas" pitchFamily="49" charset="0"/>
              <a:ea typeface="ＭＳ Ｐゴシック" pitchFamily="34" charset="-128"/>
            </a:endParaRPr>
          </a:p>
        </p:txBody>
      </p:sp>
      <p:sp>
        <p:nvSpPr>
          <p:cNvPr id="62468"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62469"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9BEBF9E2-6AF4-4B87-BB82-9B95E25CCCAD}" type="slidenum">
              <a:rPr lang="en-US" smtClean="0">
                <a:latin typeface="Arial" charset="0"/>
                <a:cs typeface="Arial" charset="0"/>
              </a:rPr>
              <a:pPr/>
              <a:t>52</a:t>
            </a:fld>
            <a:endParaRPr lang="en-US" smtClean="0">
              <a:latin typeface="Arial" charset="0"/>
              <a:cs typeface="Arial" charset="0"/>
            </a:endParaRPr>
          </a:p>
        </p:txBody>
      </p:sp>
      <p:pic>
        <p:nvPicPr>
          <p:cNvPr id="62470" name="Picture 1" descr="bjol_02_sum09.tif"/>
          <p:cNvPicPr>
            <a:picLocks noChangeAspect="1"/>
          </p:cNvPicPr>
          <p:nvPr/>
        </p:nvPicPr>
        <p:blipFill>
          <a:blip r:embed="rId3" cstate="print"/>
          <a:srcRect/>
          <a:stretch>
            <a:fillRect/>
          </a:stretch>
        </p:blipFill>
        <p:spPr bwMode="auto">
          <a:xfrm>
            <a:off x="6970713" y="1143000"/>
            <a:ext cx="1944687"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z="3200" smtClean="0">
                <a:ea typeface="ＭＳ Ｐゴシック" pitchFamily="34" charset="-128"/>
              </a:rPr>
              <a:t>Copying a character from a </a:t>
            </a:r>
            <a:r>
              <a:rPr lang="en-US" sz="3200" smtClean="0">
                <a:latin typeface="Consolas" pitchFamily="49" charset="0"/>
                <a:ea typeface="ＭＳ Ｐゴシック" pitchFamily="34" charset="-128"/>
              </a:rPr>
              <a:t>String</a:t>
            </a:r>
          </a:p>
        </p:txBody>
      </p:sp>
      <p:sp>
        <p:nvSpPr>
          <p:cNvPr id="36869" name="Content Placeholder 7"/>
          <p:cNvSpPr>
            <a:spLocks noGrp="1"/>
          </p:cNvSpPr>
          <p:nvPr>
            <p:ph idx="1"/>
          </p:nvPr>
        </p:nvSpPr>
        <p:spPr>
          <a:xfrm>
            <a:off x="304800" y="1066800"/>
            <a:ext cx="8458200" cy="5105400"/>
          </a:xfrm>
        </p:spPr>
        <p:txBody>
          <a:bodyPr/>
          <a:lstStyle/>
          <a:p>
            <a:pPr>
              <a:defRPr/>
            </a:pPr>
            <a:r>
              <a:rPr lang="en-US" sz="2800" dirty="0" smtClean="0"/>
              <a:t>Each </a:t>
            </a:r>
            <a:r>
              <a:rPr lang="en-US" sz="2800" dirty="0" smtClean="0">
                <a:latin typeface="Consolas" pitchFamily="49" charset="0"/>
                <a:cs typeface="Consolas" pitchFamily="49" charset="0"/>
              </a:rPr>
              <a:t>char</a:t>
            </a:r>
            <a:r>
              <a:rPr lang="en-US" sz="2800" dirty="0" smtClean="0"/>
              <a:t> inside a </a:t>
            </a:r>
            <a:r>
              <a:rPr lang="en-US" sz="2800" dirty="0" smtClean="0">
                <a:latin typeface="Consolas" pitchFamily="49" charset="0"/>
                <a:cs typeface="Consolas" pitchFamily="49" charset="0"/>
              </a:rPr>
              <a:t>String</a:t>
            </a:r>
            <a:r>
              <a:rPr lang="en-US" sz="2800" dirty="0" smtClean="0"/>
              <a:t> has an index number:</a:t>
            </a:r>
          </a:p>
          <a:p>
            <a:pPr>
              <a:defRPr/>
            </a:pPr>
            <a:endParaRPr lang="en-US" sz="2800" dirty="0" smtClean="0"/>
          </a:p>
          <a:p>
            <a:pPr>
              <a:defRPr/>
            </a:pPr>
            <a:endParaRPr lang="en-US" sz="2800" dirty="0" smtClean="0"/>
          </a:p>
          <a:p>
            <a:pPr>
              <a:defRPr/>
            </a:pPr>
            <a:r>
              <a:rPr lang="en-US" sz="2800" dirty="0" smtClean="0"/>
              <a:t>The first </a:t>
            </a:r>
            <a:r>
              <a:rPr lang="en-US" sz="2800" dirty="0" smtClean="0">
                <a:latin typeface="Consolas" pitchFamily="49" charset="0"/>
                <a:cs typeface="Consolas" pitchFamily="49" charset="0"/>
              </a:rPr>
              <a:t>char</a:t>
            </a:r>
            <a:r>
              <a:rPr lang="en-US" sz="2800" dirty="0" smtClean="0"/>
              <a:t> is index zero </a:t>
            </a:r>
            <a:r>
              <a:rPr lang="en-US" sz="2800" dirty="0" smtClean="0">
                <a:latin typeface="Consolas" pitchFamily="49" charset="0"/>
                <a:cs typeface="Consolas" pitchFamily="49" charset="0"/>
              </a:rPr>
              <a:t>(0)</a:t>
            </a:r>
          </a:p>
          <a:p>
            <a:pPr>
              <a:defRPr/>
            </a:pPr>
            <a:r>
              <a:rPr lang="en-US" sz="2800" dirty="0" smtClean="0"/>
              <a:t>The </a:t>
            </a:r>
            <a:r>
              <a:rPr lang="en-US" sz="2800" dirty="0" smtClean="0">
                <a:solidFill>
                  <a:srgbClr val="0033CC"/>
                </a:solidFill>
                <a:latin typeface="Consolas" pitchFamily="49" charset="0"/>
              </a:rPr>
              <a:t>[]</a:t>
            </a:r>
            <a:r>
              <a:rPr lang="en-US" sz="2800" dirty="0" smtClean="0"/>
              <a:t> operator returns a </a:t>
            </a:r>
            <a:r>
              <a:rPr lang="en-US" sz="2800" dirty="0" smtClean="0">
                <a:latin typeface="Consolas" pitchFamily="49" charset="0"/>
                <a:cs typeface="Consolas" pitchFamily="49" charset="0"/>
              </a:rPr>
              <a:t>char</a:t>
            </a:r>
            <a:r>
              <a:rPr lang="en-US" sz="2800" dirty="0" smtClean="0"/>
              <a:t> at a given index inside a </a:t>
            </a:r>
            <a:r>
              <a:rPr lang="en-US" sz="2800" dirty="0" smtClean="0">
                <a:latin typeface="Consolas" pitchFamily="49" charset="0"/>
                <a:cs typeface="Consolas" pitchFamily="49" charset="0"/>
              </a:rPr>
              <a:t>String</a:t>
            </a:r>
            <a:r>
              <a:rPr lang="en-US" sz="2800" dirty="0" smtClean="0"/>
              <a:t>:</a:t>
            </a:r>
          </a:p>
          <a:p>
            <a:pPr marL="342900" lvl="1" indent="-342900">
              <a:buSzPct val="60000"/>
              <a:buFont typeface="Wingdings" pitchFamily="2" charset="2"/>
              <a:buNone/>
              <a:defRPr/>
            </a:pPr>
            <a:r>
              <a:rPr lang="en-US" sz="2000" dirty="0" smtClean="0">
                <a:latin typeface="Consolas" pitchFamily="49" charset="0"/>
              </a:rPr>
              <a:t>     name = "Harry"</a:t>
            </a:r>
          </a:p>
          <a:p>
            <a:pPr marL="342900" lvl="1" indent="-342900">
              <a:buSzPct val="60000"/>
              <a:buFont typeface="Wingdings" pitchFamily="2" charset="2"/>
              <a:buNone/>
              <a:defRPr/>
            </a:pPr>
            <a:r>
              <a:rPr lang="en-US" sz="2000" dirty="0" smtClean="0">
                <a:latin typeface="Consolas" pitchFamily="49" charset="0"/>
              </a:rPr>
              <a:t>     start = name</a:t>
            </a:r>
            <a:r>
              <a:rPr lang="en-US" sz="2000" dirty="0" smtClean="0">
                <a:solidFill>
                  <a:srgbClr val="0033CC"/>
                </a:solidFill>
                <a:latin typeface="Consolas" pitchFamily="49" charset="0"/>
              </a:rPr>
              <a:t>[</a:t>
            </a:r>
            <a:r>
              <a:rPr lang="en-US" sz="2000" dirty="0" smtClean="0">
                <a:latin typeface="Consolas" pitchFamily="49" charset="0"/>
              </a:rPr>
              <a:t>0</a:t>
            </a:r>
            <a:r>
              <a:rPr lang="en-US" sz="2000" dirty="0" smtClean="0">
                <a:solidFill>
                  <a:srgbClr val="0033CC"/>
                </a:solidFill>
                <a:latin typeface="Consolas" pitchFamily="49" charset="0"/>
              </a:rPr>
              <a:t>]</a:t>
            </a:r>
          </a:p>
          <a:p>
            <a:pPr marL="342900" lvl="1" indent="-342900">
              <a:buSzPct val="60000"/>
              <a:buFont typeface="Wingdings" pitchFamily="2" charset="2"/>
              <a:buNone/>
              <a:defRPr/>
            </a:pPr>
            <a:r>
              <a:rPr lang="en-US" sz="2000" dirty="0" smtClean="0">
                <a:latin typeface="Consolas" pitchFamily="49" charset="0"/>
              </a:rPr>
              <a:t>     last = name</a:t>
            </a:r>
            <a:r>
              <a:rPr lang="en-US" sz="2000" dirty="0" smtClean="0">
                <a:solidFill>
                  <a:srgbClr val="0033CC"/>
                </a:solidFill>
                <a:latin typeface="Consolas" pitchFamily="49" charset="0"/>
              </a:rPr>
              <a:t>[</a:t>
            </a:r>
            <a:r>
              <a:rPr lang="en-US" sz="2000" dirty="0" smtClean="0">
                <a:latin typeface="Consolas" pitchFamily="49" charset="0"/>
              </a:rPr>
              <a:t>4</a:t>
            </a:r>
            <a:r>
              <a:rPr lang="en-US" sz="2000" dirty="0" smtClean="0">
                <a:solidFill>
                  <a:srgbClr val="0033CC"/>
                </a:solidFill>
                <a:latin typeface="Consolas" pitchFamily="49" charset="0"/>
              </a:rPr>
              <a:t>]</a:t>
            </a:r>
          </a:p>
          <a:p>
            <a:pPr>
              <a:defRPr/>
            </a:pPr>
            <a:endParaRPr lang="en-US" sz="2800" dirty="0" smtClean="0"/>
          </a:p>
          <a:p>
            <a:pPr lvl="1">
              <a:defRPr/>
            </a:pPr>
            <a:endParaRPr lang="en-US" sz="2400" dirty="0" smtClean="0"/>
          </a:p>
        </p:txBody>
      </p:sp>
      <p:graphicFrame>
        <p:nvGraphicFramePr>
          <p:cNvPr id="8" name="Table 7"/>
          <p:cNvGraphicFramePr>
            <a:graphicFrameLocks noGrp="1"/>
          </p:cNvGraphicFramePr>
          <p:nvPr/>
        </p:nvGraphicFramePr>
        <p:xfrm>
          <a:off x="762000" y="1600200"/>
          <a:ext cx="6705600" cy="914400"/>
        </p:xfrm>
        <a:graphic>
          <a:graphicData uri="http://schemas.openxmlformats.org/drawingml/2006/table">
            <a:tbl>
              <a:tblPr firstRow="1" bandRow="1">
                <a:tableStyleId>{5C22544A-7EE6-4342-B048-85BDC9FD1C3A}</a:tableStyleId>
              </a:tblPr>
              <a:tblGrid>
                <a:gridCol w="670560"/>
                <a:gridCol w="670560"/>
                <a:gridCol w="670560"/>
                <a:gridCol w="670560"/>
                <a:gridCol w="670560"/>
                <a:gridCol w="670560"/>
                <a:gridCol w="670560"/>
                <a:gridCol w="670560"/>
                <a:gridCol w="670560"/>
                <a:gridCol w="670560"/>
              </a:tblGrid>
              <a:tr h="457200">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2</a:t>
                      </a:r>
                      <a:endParaRPr lang="en-US" sz="2000" dirty="0"/>
                    </a:p>
                  </a:txBody>
                  <a:tcPr/>
                </a:tc>
                <a:tc>
                  <a:txBody>
                    <a:bodyPr/>
                    <a:lstStyle/>
                    <a:p>
                      <a:pPr algn="ctr"/>
                      <a:r>
                        <a:rPr lang="en-US" sz="2000" dirty="0" smtClean="0"/>
                        <a:t>3</a:t>
                      </a:r>
                      <a:endParaRPr lang="en-US" sz="2000" dirty="0"/>
                    </a:p>
                  </a:txBody>
                  <a:tcPr/>
                </a:tc>
                <a:tc>
                  <a:txBody>
                    <a:bodyPr/>
                    <a:lstStyle/>
                    <a:p>
                      <a:pPr algn="ctr"/>
                      <a:r>
                        <a:rPr lang="en-US" sz="2000" dirty="0" smtClean="0"/>
                        <a:t>4</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6</a:t>
                      </a:r>
                      <a:endParaRPr lang="en-US" sz="2000" dirty="0"/>
                    </a:p>
                  </a:txBody>
                  <a:tcPr/>
                </a:tc>
                <a:tc>
                  <a:txBody>
                    <a:bodyPr/>
                    <a:lstStyle/>
                    <a:p>
                      <a:pPr algn="ctr"/>
                      <a:r>
                        <a:rPr lang="en-US" sz="2000" dirty="0" smtClean="0"/>
                        <a:t>7</a:t>
                      </a:r>
                      <a:endParaRPr lang="en-US" sz="2000" dirty="0"/>
                    </a:p>
                  </a:txBody>
                  <a:tcPr/>
                </a:tc>
                <a:tc>
                  <a:txBody>
                    <a:bodyPr/>
                    <a:lstStyle/>
                    <a:p>
                      <a:pPr algn="ctr"/>
                      <a:r>
                        <a:rPr lang="en-US" sz="2000" dirty="0" smtClean="0"/>
                        <a:t>8</a:t>
                      </a:r>
                      <a:endParaRPr lang="en-US" sz="2000" dirty="0"/>
                    </a:p>
                  </a:txBody>
                  <a:tcPr/>
                </a:tc>
                <a:tc>
                  <a:txBody>
                    <a:bodyPr/>
                    <a:lstStyle/>
                    <a:p>
                      <a:pPr algn="ctr"/>
                      <a:r>
                        <a:rPr lang="en-US" sz="2000" dirty="0" smtClean="0"/>
                        <a:t>9</a:t>
                      </a:r>
                      <a:endParaRPr lang="en-US" sz="2000" dirty="0"/>
                    </a:p>
                  </a:txBody>
                  <a:tcPr/>
                </a:tc>
              </a:tr>
              <a:tr h="457200">
                <a:tc>
                  <a:txBody>
                    <a:bodyPr/>
                    <a:lstStyle/>
                    <a:p>
                      <a:pPr algn="ctr"/>
                      <a:r>
                        <a:rPr lang="en-US" sz="2400" dirty="0" smtClean="0"/>
                        <a:t>c</a:t>
                      </a:r>
                      <a:endParaRPr lang="en-US" sz="2400" dirty="0"/>
                    </a:p>
                  </a:txBody>
                  <a:tcPr/>
                </a:tc>
                <a:tc>
                  <a:txBody>
                    <a:bodyPr/>
                    <a:lstStyle/>
                    <a:p>
                      <a:pPr algn="ctr"/>
                      <a:r>
                        <a:rPr lang="en-US" sz="2400" dirty="0" smtClean="0"/>
                        <a:t>h</a:t>
                      </a:r>
                      <a:endParaRPr lang="en-US" sz="2400" dirty="0"/>
                    </a:p>
                  </a:txBody>
                  <a:tcPr/>
                </a:tc>
                <a:tc>
                  <a:txBody>
                    <a:bodyPr/>
                    <a:lstStyle/>
                    <a:p>
                      <a:pPr algn="ctr"/>
                      <a:r>
                        <a:rPr lang="en-US" sz="2400" dirty="0" smtClean="0"/>
                        <a:t>a</a:t>
                      </a:r>
                      <a:endParaRPr lang="en-US" sz="2400" dirty="0"/>
                    </a:p>
                  </a:txBody>
                  <a:tcPr/>
                </a:tc>
                <a:tc>
                  <a:txBody>
                    <a:bodyPr/>
                    <a:lstStyle/>
                    <a:p>
                      <a:pPr algn="ctr"/>
                      <a:r>
                        <a:rPr lang="en-US" sz="2400" dirty="0" smtClean="0"/>
                        <a:t>r</a:t>
                      </a:r>
                      <a:endParaRPr lang="en-US" sz="2400" dirty="0"/>
                    </a:p>
                  </a:txBody>
                  <a:tcPr/>
                </a:tc>
                <a:tc>
                  <a:txBody>
                    <a:bodyPr/>
                    <a:lstStyle/>
                    <a:p>
                      <a:pPr algn="ctr"/>
                      <a:r>
                        <a:rPr lang="en-US" sz="2400" dirty="0" smtClean="0"/>
                        <a:t>s</a:t>
                      </a:r>
                      <a:endParaRPr lang="en-US" sz="2400" dirty="0"/>
                    </a:p>
                  </a:txBody>
                  <a:tcPr/>
                </a:tc>
                <a:tc>
                  <a:txBody>
                    <a:bodyPr/>
                    <a:lstStyle/>
                    <a:p>
                      <a:pPr algn="ctr"/>
                      <a:endParaRPr lang="en-US" sz="2400" dirty="0"/>
                    </a:p>
                  </a:txBody>
                  <a:tcPr/>
                </a:tc>
                <a:tc>
                  <a:txBody>
                    <a:bodyPr/>
                    <a:lstStyle/>
                    <a:p>
                      <a:pPr algn="ctr"/>
                      <a:r>
                        <a:rPr lang="en-US" sz="2400" dirty="0" smtClean="0"/>
                        <a:t>h</a:t>
                      </a:r>
                      <a:endParaRPr lang="en-US" sz="2400" dirty="0"/>
                    </a:p>
                  </a:txBody>
                  <a:tcPr/>
                </a:tc>
                <a:tc>
                  <a:txBody>
                    <a:bodyPr/>
                    <a:lstStyle/>
                    <a:p>
                      <a:pPr algn="ctr"/>
                      <a:r>
                        <a:rPr lang="en-US" sz="2400" dirty="0" smtClean="0"/>
                        <a:t>e</a:t>
                      </a:r>
                      <a:endParaRPr lang="en-US" sz="2400" dirty="0"/>
                    </a:p>
                  </a:txBody>
                  <a:tcPr/>
                </a:tc>
                <a:tc>
                  <a:txBody>
                    <a:bodyPr/>
                    <a:lstStyle/>
                    <a:p>
                      <a:pPr algn="ctr"/>
                      <a:r>
                        <a:rPr lang="en-US" sz="2400" dirty="0" smtClean="0"/>
                        <a:t>r</a:t>
                      </a:r>
                      <a:endParaRPr lang="en-US" sz="2400" dirty="0"/>
                    </a:p>
                  </a:txBody>
                  <a:tcPr/>
                </a:tc>
                <a:tc>
                  <a:txBody>
                    <a:bodyPr/>
                    <a:lstStyle/>
                    <a:p>
                      <a:pPr algn="ctr"/>
                      <a:r>
                        <a:rPr lang="en-US" sz="2400" dirty="0" smtClean="0"/>
                        <a:t>e</a:t>
                      </a:r>
                      <a:endParaRPr lang="en-US" sz="2400" dirty="0"/>
                    </a:p>
                  </a:txBody>
                  <a:tcPr/>
                </a:tc>
              </a:tr>
            </a:tbl>
          </a:graphicData>
        </a:graphic>
      </p:graphicFrame>
      <p:sp>
        <p:nvSpPr>
          <p:cNvPr id="9" name="Circular Arrow 8"/>
          <p:cNvSpPr/>
          <p:nvPr/>
        </p:nvSpPr>
        <p:spPr>
          <a:xfrm rot="5131825">
            <a:off x="4871244" y="3596481"/>
            <a:ext cx="869950" cy="1404938"/>
          </a:xfrm>
          <a:prstGeom prst="circularArrow">
            <a:avLst>
              <a:gd name="adj1" fmla="val 18145"/>
              <a:gd name="adj2" fmla="val 2318749"/>
              <a:gd name="adj3" fmla="val 19686277"/>
              <a:gd name="adj4" fmla="val 16590971"/>
              <a:gd name="adj5" fmla="val 19506"/>
            </a:avLst>
          </a:prstGeom>
          <a:solidFill>
            <a:srgbClr val="FAE1A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chemeClr val="tx1"/>
              </a:solidFill>
            </a:endParaRPr>
          </a:p>
        </p:txBody>
      </p:sp>
      <p:sp>
        <p:nvSpPr>
          <p:cNvPr id="10" name="Circular Arrow 9"/>
          <p:cNvSpPr/>
          <p:nvPr/>
        </p:nvSpPr>
        <p:spPr>
          <a:xfrm rot="5400000">
            <a:off x="4637882" y="1305718"/>
            <a:ext cx="1562100" cy="6113463"/>
          </a:xfrm>
          <a:prstGeom prst="circularArrow">
            <a:avLst>
              <a:gd name="adj1" fmla="val 12500"/>
              <a:gd name="adj2" fmla="val 1142319"/>
              <a:gd name="adj3" fmla="val 20457681"/>
              <a:gd name="adj4" fmla="val 16007997"/>
              <a:gd name="adj5" fmla="val 11513"/>
            </a:avLst>
          </a:prstGeom>
          <a:solidFill>
            <a:srgbClr val="FAE1A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chemeClr val="tx1"/>
              </a:solidFill>
            </a:endParaRPr>
          </a:p>
        </p:txBody>
      </p:sp>
      <p:graphicFrame>
        <p:nvGraphicFramePr>
          <p:cNvPr id="7" name="Table 6"/>
          <p:cNvGraphicFramePr>
            <a:graphicFrameLocks noGrp="1"/>
          </p:cNvGraphicFramePr>
          <p:nvPr/>
        </p:nvGraphicFramePr>
        <p:xfrm>
          <a:off x="5562600" y="3581400"/>
          <a:ext cx="3048000" cy="741364"/>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70682">
                <a:tc>
                  <a:txBody>
                    <a:bodyPr/>
                    <a:lstStyle/>
                    <a:p>
                      <a:pPr algn="ctr"/>
                      <a:r>
                        <a:rPr lang="en-US" sz="1800" dirty="0" smtClean="0"/>
                        <a:t>0</a:t>
                      </a:r>
                      <a:endParaRPr lang="en-US" sz="1800" dirty="0"/>
                    </a:p>
                  </a:txBody>
                  <a:tcPr marT="45700" marB="45700"/>
                </a:tc>
                <a:tc>
                  <a:txBody>
                    <a:bodyPr/>
                    <a:lstStyle/>
                    <a:p>
                      <a:pPr algn="ctr"/>
                      <a:r>
                        <a:rPr lang="en-US" sz="1800" dirty="0" smtClean="0"/>
                        <a:t>1</a:t>
                      </a:r>
                      <a:endParaRPr lang="en-US" sz="1800" dirty="0"/>
                    </a:p>
                  </a:txBody>
                  <a:tcPr marT="45700" marB="45700"/>
                </a:tc>
                <a:tc>
                  <a:txBody>
                    <a:bodyPr/>
                    <a:lstStyle/>
                    <a:p>
                      <a:pPr algn="ctr"/>
                      <a:r>
                        <a:rPr lang="en-US" sz="1800" dirty="0" smtClean="0"/>
                        <a:t>2</a:t>
                      </a:r>
                      <a:endParaRPr lang="en-US" sz="1800" dirty="0"/>
                    </a:p>
                  </a:txBody>
                  <a:tcPr marT="45700" marB="45700"/>
                </a:tc>
                <a:tc>
                  <a:txBody>
                    <a:bodyPr/>
                    <a:lstStyle/>
                    <a:p>
                      <a:pPr algn="ctr"/>
                      <a:r>
                        <a:rPr lang="en-US" sz="1800" dirty="0" smtClean="0"/>
                        <a:t>3</a:t>
                      </a:r>
                      <a:endParaRPr lang="en-US" sz="1800" dirty="0"/>
                    </a:p>
                  </a:txBody>
                  <a:tcPr marT="45700" marB="45700"/>
                </a:tc>
                <a:tc>
                  <a:txBody>
                    <a:bodyPr/>
                    <a:lstStyle/>
                    <a:p>
                      <a:pPr algn="ctr"/>
                      <a:r>
                        <a:rPr lang="en-US" sz="1800" dirty="0" smtClean="0"/>
                        <a:t>4</a:t>
                      </a:r>
                      <a:endParaRPr lang="en-US" sz="1800" dirty="0"/>
                    </a:p>
                  </a:txBody>
                  <a:tcPr marT="45700" marB="45700"/>
                </a:tc>
              </a:tr>
              <a:tr h="370682">
                <a:tc>
                  <a:txBody>
                    <a:bodyPr/>
                    <a:lstStyle/>
                    <a:p>
                      <a:pPr algn="ctr"/>
                      <a:r>
                        <a:rPr lang="en-US" sz="1800" dirty="0" smtClean="0"/>
                        <a:t>H</a:t>
                      </a:r>
                      <a:endParaRPr lang="en-US" sz="1800" dirty="0"/>
                    </a:p>
                  </a:txBody>
                  <a:tcPr marT="45700" marB="45700"/>
                </a:tc>
                <a:tc>
                  <a:txBody>
                    <a:bodyPr/>
                    <a:lstStyle/>
                    <a:p>
                      <a:pPr algn="ctr"/>
                      <a:r>
                        <a:rPr lang="en-US" sz="1800" dirty="0" smtClean="0"/>
                        <a:t>a</a:t>
                      </a:r>
                      <a:endParaRPr lang="en-US" sz="1800" dirty="0"/>
                    </a:p>
                  </a:txBody>
                  <a:tcPr marT="45700" marB="45700"/>
                </a:tc>
                <a:tc>
                  <a:txBody>
                    <a:bodyPr/>
                    <a:lstStyle/>
                    <a:p>
                      <a:pPr algn="ctr"/>
                      <a:r>
                        <a:rPr lang="en-US" sz="1800" dirty="0" smtClean="0"/>
                        <a:t>r</a:t>
                      </a:r>
                      <a:endParaRPr lang="en-US" sz="1800" dirty="0"/>
                    </a:p>
                  </a:txBody>
                  <a:tcPr marT="45700" marB="45700"/>
                </a:tc>
                <a:tc>
                  <a:txBody>
                    <a:bodyPr/>
                    <a:lstStyle/>
                    <a:p>
                      <a:pPr algn="ctr"/>
                      <a:r>
                        <a:rPr lang="en-US" sz="1800" dirty="0" smtClean="0"/>
                        <a:t>r</a:t>
                      </a:r>
                      <a:endParaRPr lang="en-US" sz="1800" dirty="0"/>
                    </a:p>
                  </a:txBody>
                  <a:tcPr marT="45700" marB="45700"/>
                </a:tc>
                <a:tc>
                  <a:txBody>
                    <a:bodyPr/>
                    <a:lstStyle/>
                    <a:p>
                      <a:pPr algn="ctr"/>
                      <a:r>
                        <a:rPr lang="en-US" sz="1800" dirty="0" smtClean="0"/>
                        <a:t>y</a:t>
                      </a:r>
                      <a:endParaRPr lang="en-US" sz="1800" dirty="0"/>
                    </a:p>
                  </a:txBody>
                  <a:tcPr marT="45700" marB="45700"/>
                </a:tc>
              </a:tr>
            </a:tbl>
          </a:graphicData>
        </a:graphic>
      </p:graphicFrame>
      <p:sp>
        <p:nvSpPr>
          <p:cNvPr id="63549"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63550"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4FB735B4-6D44-4A19-84DA-8C6FDE4B1E68}" type="slidenum">
              <a:rPr lang="en-US" smtClean="0">
                <a:latin typeface="Arial" charset="0"/>
                <a:cs typeface="Arial" charset="0"/>
              </a:rPr>
              <a:pPr/>
              <a:t>53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z="3600" smtClean="0">
                <a:ea typeface="ＭＳ Ｐゴシック" pitchFamily="34" charset="-128"/>
              </a:rPr>
              <a:t>Table 7: String Operations</a:t>
            </a:r>
          </a:p>
        </p:txBody>
      </p:sp>
      <p:sp>
        <p:nvSpPr>
          <p:cNvPr id="64515"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64516"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F832998E-FB41-46CD-8640-3FDA8AD7AF3E}" type="slidenum">
              <a:rPr lang="en-US" smtClean="0">
                <a:latin typeface="Arial" charset="0"/>
                <a:cs typeface="Arial" charset="0"/>
              </a:rPr>
              <a:pPr/>
              <a:t>54</a:t>
            </a:fld>
            <a:endParaRPr lang="en-US" smtClean="0">
              <a:latin typeface="Arial" charset="0"/>
              <a:cs typeface="Arial" charset="0"/>
            </a:endParaRPr>
          </a:p>
        </p:txBody>
      </p:sp>
      <p:pic>
        <p:nvPicPr>
          <p:cNvPr id="64517" name="Picture 1"/>
          <p:cNvPicPr>
            <a:picLocks noChangeAspect="1"/>
          </p:cNvPicPr>
          <p:nvPr/>
        </p:nvPicPr>
        <p:blipFill>
          <a:blip r:embed="rId3" cstate="print"/>
          <a:srcRect/>
          <a:stretch>
            <a:fillRect/>
          </a:stretch>
        </p:blipFill>
        <p:spPr bwMode="auto">
          <a:xfrm>
            <a:off x="200025" y="1347788"/>
            <a:ext cx="8743950" cy="416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ea typeface="ＭＳ Ｐゴシック" pitchFamily="34" charset="-128"/>
              </a:rPr>
              <a:t>Methods</a:t>
            </a:r>
          </a:p>
        </p:txBody>
      </p:sp>
      <p:sp>
        <p:nvSpPr>
          <p:cNvPr id="65539" name="Content Placeholder 2"/>
          <p:cNvSpPr>
            <a:spLocks noGrp="1"/>
          </p:cNvSpPr>
          <p:nvPr>
            <p:ph idx="1"/>
          </p:nvPr>
        </p:nvSpPr>
        <p:spPr/>
        <p:txBody>
          <a:bodyPr/>
          <a:lstStyle/>
          <a:p>
            <a:r>
              <a:rPr lang="en-US" sz="2400" smtClean="0">
                <a:ea typeface="ＭＳ Ｐゴシック" pitchFamily="34" charset="-128"/>
              </a:rPr>
              <a:t>In computer programming, an </a:t>
            </a:r>
            <a:r>
              <a:rPr lang="en-US" sz="2400" b="1" smtClean="0">
                <a:ea typeface="ＭＳ Ｐゴシック" pitchFamily="34" charset="-128"/>
              </a:rPr>
              <a:t>object </a:t>
            </a:r>
            <a:r>
              <a:rPr lang="en-US" sz="2400" smtClean="0">
                <a:ea typeface="ＭＳ Ｐゴシック" pitchFamily="34" charset="-128"/>
              </a:rPr>
              <a:t>is a software entity that represents a value with certain behavior.</a:t>
            </a:r>
          </a:p>
          <a:p>
            <a:r>
              <a:rPr lang="en-US" sz="2400" smtClean="0">
                <a:ea typeface="ＭＳ Ｐゴシック" pitchFamily="34" charset="-128"/>
              </a:rPr>
              <a:t>The value can be simple, such as a string, or complex, like a graphical window or data file.</a:t>
            </a:r>
          </a:p>
          <a:p>
            <a:r>
              <a:rPr lang="en-US" sz="2400" smtClean="0">
                <a:ea typeface="ＭＳ Ｐゴシック" pitchFamily="34" charset="-128"/>
              </a:rPr>
              <a:t>The behavior of an object is given through its </a:t>
            </a:r>
            <a:r>
              <a:rPr lang="en-US" sz="2400" b="1" smtClean="0">
                <a:ea typeface="ＭＳ Ｐゴシック" pitchFamily="34" charset="-128"/>
              </a:rPr>
              <a:t>methods</a:t>
            </a:r>
            <a:r>
              <a:rPr lang="en-US" sz="2400" smtClean="0">
                <a:ea typeface="ＭＳ Ｐゴシック" pitchFamily="34" charset="-128"/>
              </a:rPr>
              <a:t>.</a:t>
            </a:r>
          </a:p>
          <a:p>
            <a:r>
              <a:rPr lang="en-US" sz="2400" smtClean="0">
                <a:ea typeface="ＭＳ Ｐゴシック" pitchFamily="34" charset="-128"/>
              </a:rPr>
              <a:t>But unlike a function, which is a standalone operation, a method can only be applied to an object of the type for which it was defined. For example, you can apply the </a:t>
            </a:r>
            <a:r>
              <a:rPr lang="en-US" sz="2400" smtClean="0">
                <a:solidFill>
                  <a:srgbClr val="0033CC"/>
                </a:solidFill>
                <a:latin typeface="Consolas" pitchFamily="49" charset="0"/>
                <a:ea typeface="ＭＳ Ｐゴシック" pitchFamily="34" charset="-128"/>
              </a:rPr>
              <a:t>upper()</a:t>
            </a:r>
            <a:r>
              <a:rPr lang="en-US" sz="2400" smtClean="0">
                <a:ea typeface="ＭＳ Ｐゴシック" pitchFamily="34" charset="-128"/>
              </a:rPr>
              <a:t> method to any string, like this:</a:t>
            </a:r>
          </a:p>
          <a:p>
            <a:pPr marL="457200" lvl="1" indent="0">
              <a:buFont typeface="Wingdings" pitchFamily="2" charset="2"/>
              <a:buNone/>
            </a:pPr>
            <a:r>
              <a:rPr lang="en-US" sz="2000" smtClean="0">
                <a:latin typeface="Consolas" pitchFamily="49" charset="0"/>
                <a:ea typeface="ＭＳ Ｐゴシック" pitchFamily="34" charset="-128"/>
              </a:rPr>
              <a:t>  name = "John Smith"</a:t>
            </a:r>
          </a:p>
          <a:p>
            <a:pPr marL="457200" lvl="1" indent="0">
              <a:buFont typeface="Wingdings" pitchFamily="2" charset="2"/>
              <a:buNone/>
            </a:pPr>
            <a:r>
              <a:rPr lang="en-US" sz="2000" smtClean="0">
                <a:latin typeface="Consolas" pitchFamily="49" charset="0"/>
                <a:ea typeface="ＭＳ Ｐゴシック" pitchFamily="34" charset="-128"/>
              </a:rPr>
              <a:t>  # Sets uppercaseName to "JOHN SMITH"</a:t>
            </a:r>
          </a:p>
          <a:p>
            <a:pPr marL="457200" lvl="1" indent="0">
              <a:buFont typeface="Wingdings" pitchFamily="2" charset="2"/>
              <a:buNone/>
            </a:pPr>
            <a:r>
              <a:rPr lang="en-US" sz="2000" smtClean="0">
                <a:latin typeface="Consolas" pitchFamily="49" charset="0"/>
                <a:ea typeface="ＭＳ Ｐゴシック" pitchFamily="34" charset="-128"/>
              </a:rPr>
              <a:t>  uppercaseName = </a:t>
            </a:r>
            <a:r>
              <a:rPr lang="en-US" sz="2000" smtClean="0">
                <a:solidFill>
                  <a:srgbClr val="0033CC"/>
                </a:solidFill>
                <a:latin typeface="Consolas" pitchFamily="49" charset="0"/>
                <a:ea typeface="ＭＳ Ｐゴシック" pitchFamily="34" charset="-128"/>
              </a:rPr>
              <a:t>name.upper()</a:t>
            </a:r>
          </a:p>
        </p:txBody>
      </p:sp>
      <p:sp>
        <p:nvSpPr>
          <p:cNvPr id="65540"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65541"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85F6B25C-F828-4A20-8229-C022152F042A}" type="slidenum">
              <a:rPr lang="en-US" smtClean="0">
                <a:latin typeface="Arial" charset="0"/>
                <a:cs typeface="Arial" charset="0"/>
              </a:rPr>
              <a:pPr/>
              <a:t>55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z="3200" smtClean="0">
                <a:ea typeface="ＭＳ Ｐゴシック" pitchFamily="34" charset="-128"/>
              </a:rPr>
              <a:t>Table 8: Some Useful String Methods</a:t>
            </a:r>
          </a:p>
        </p:txBody>
      </p:sp>
      <p:sp>
        <p:nvSpPr>
          <p:cNvPr id="66563"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66564"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2864C800-4A91-4891-A2CE-B7F0A4F6CCAE}" type="slidenum">
              <a:rPr lang="en-US" smtClean="0">
                <a:latin typeface="Arial" charset="0"/>
                <a:cs typeface="Arial" charset="0"/>
              </a:rPr>
              <a:pPr/>
              <a:t>56</a:t>
            </a:fld>
            <a:endParaRPr lang="en-US" smtClean="0">
              <a:latin typeface="Arial" charset="0"/>
              <a:cs typeface="Arial" charset="0"/>
            </a:endParaRPr>
          </a:p>
        </p:txBody>
      </p:sp>
      <p:pic>
        <p:nvPicPr>
          <p:cNvPr id="66565" name="Content Placeholder 5"/>
          <p:cNvPicPr>
            <a:picLocks noChangeAspect="1"/>
          </p:cNvPicPr>
          <p:nvPr/>
        </p:nvPicPr>
        <p:blipFill>
          <a:blip r:embed="rId2" cstate="print"/>
          <a:srcRect/>
          <a:stretch>
            <a:fillRect/>
          </a:stretch>
        </p:blipFill>
        <p:spPr bwMode="auto">
          <a:xfrm>
            <a:off x="292100" y="1371600"/>
            <a:ext cx="8442325"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z="2800" smtClean="0">
                <a:ea typeface="ＭＳ Ｐゴシック" pitchFamily="34" charset="-128"/>
              </a:rPr>
              <a:t>Special Topic 2.5: </a:t>
            </a:r>
            <a:r>
              <a:rPr lang="en-US" sz="2800" smtClean="0">
                <a:latin typeface="Consolas" pitchFamily="49" charset="0"/>
                <a:ea typeface="ＭＳ Ｐゴシック" pitchFamily="34" charset="-128"/>
              </a:rPr>
              <a:t>String</a:t>
            </a:r>
            <a:r>
              <a:rPr lang="en-US" sz="2800" smtClean="0">
                <a:ea typeface="ＭＳ Ｐゴシック" pitchFamily="34" charset="-128"/>
              </a:rPr>
              <a:t> Escape Sequences</a:t>
            </a:r>
          </a:p>
        </p:txBody>
      </p:sp>
      <p:sp>
        <p:nvSpPr>
          <p:cNvPr id="67587" name="Content Placeholder 7"/>
          <p:cNvSpPr>
            <a:spLocks noGrp="1"/>
          </p:cNvSpPr>
          <p:nvPr>
            <p:ph idx="1"/>
          </p:nvPr>
        </p:nvSpPr>
        <p:spPr>
          <a:xfrm>
            <a:off x="304800" y="1143000"/>
            <a:ext cx="8610600" cy="5105400"/>
          </a:xfrm>
        </p:spPr>
        <p:txBody>
          <a:bodyPr/>
          <a:lstStyle/>
          <a:p>
            <a:pPr>
              <a:spcBef>
                <a:spcPts val="200"/>
              </a:spcBef>
            </a:pPr>
            <a:r>
              <a:rPr lang="en-US" sz="2400" smtClean="0">
                <a:ea typeface="ＭＳ Ｐゴシック" pitchFamily="34" charset="-128"/>
              </a:rPr>
              <a:t>How would you print a double quote?</a:t>
            </a:r>
          </a:p>
          <a:p>
            <a:pPr lvl="1">
              <a:spcBef>
                <a:spcPts val="200"/>
              </a:spcBef>
            </a:pPr>
            <a:r>
              <a:rPr lang="en-US" sz="2000" smtClean="0">
                <a:ea typeface="ＭＳ Ｐゴシック" pitchFamily="34" charset="-128"/>
              </a:rPr>
              <a:t>Preface the </a:t>
            </a:r>
            <a:r>
              <a:rPr lang="en-US" sz="2000" smtClean="0">
                <a:solidFill>
                  <a:srgbClr val="0033CC"/>
                </a:solidFill>
                <a:latin typeface="Consolas" pitchFamily="49" charset="0"/>
                <a:ea typeface="ＭＳ Ｐゴシック" pitchFamily="34" charset="-128"/>
              </a:rPr>
              <a:t>"</a:t>
            </a:r>
            <a:r>
              <a:rPr lang="en-US" sz="2000" smtClean="0">
                <a:ea typeface="ＭＳ Ｐゴシック" pitchFamily="34" charset="-128"/>
              </a:rPr>
              <a:t> with a </a:t>
            </a:r>
            <a:r>
              <a:rPr lang="en-US" sz="2000" smtClean="0">
                <a:solidFill>
                  <a:srgbClr val="00B050"/>
                </a:solidFill>
                <a:latin typeface="Consolas" pitchFamily="49" charset="0"/>
                <a:ea typeface="ＭＳ Ｐゴシック" pitchFamily="34" charset="-128"/>
              </a:rPr>
              <a:t>\</a:t>
            </a:r>
            <a:r>
              <a:rPr lang="en-US" sz="2000" smtClean="0">
                <a:latin typeface="Consolas" pitchFamily="49" charset="0"/>
                <a:ea typeface="ＭＳ Ｐゴシック" pitchFamily="34" charset="-128"/>
              </a:rPr>
              <a:t> </a:t>
            </a:r>
            <a:r>
              <a:rPr lang="en-US" sz="2000" smtClean="0">
                <a:ea typeface="ＭＳ Ｐゴシック" pitchFamily="34" charset="-128"/>
              </a:rPr>
              <a:t>inside the double quoted </a:t>
            </a:r>
            <a:r>
              <a:rPr lang="en-US" sz="2000" smtClean="0">
                <a:latin typeface="Consolas" pitchFamily="49" charset="0"/>
                <a:ea typeface="ＭＳ Ｐゴシック" pitchFamily="34" charset="-128"/>
              </a:rPr>
              <a:t>String</a:t>
            </a:r>
          </a:p>
          <a:p>
            <a:pPr lvl="1">
              <a:spcBef>
                <a:spcPts val="200"/>
              </a:spcBef>
              <a:buFont typeface="Wingdings" pitchFamily="2" charset="2"/>
              <a:buNone/>
            </a:pPr>
            <a:r>
              <a:rPr lang="en-US" sz="2000" smtClean="0">
                <a:latin typeface="Consolas" pitchFamily="49" charset="0"/>
                <a:ea typeface="ＭＳ Ｐゴシック" pitchFamily="34" charset="-128"/>
              </a:rPr>
              <a:t>print("He said </a:t>
            </a:r>
            <a:r>
              <a:rPr lang="en-US" sz="2000" smtClean="0">
                <a:solidFill>
                  <a:srgbClr val="00B050"/>
                </a:solidFill>
                <a:latin typeface="Consolas" pitchFamily="49" charset="0"/>
                <a:ea typeface="ＭＳ Ｐゴシック" pitchFamily="34" charset="-128"/>
              </a:rPr>
              <a:t>\</a:t>
            </a:r>
            <a:r>
              <a:rPr lang="en-US" sz="2000" smtClean="0">
                <a:latin typeface="Consolas" pitchFamily="49" charset="0"/>
                <a:ea typeface="ＭＳ Ｐゴシック" pitchFamily="34" charset="-128"/>
              </a:rPr>
              <a:t>"Hello</a:t>
            </a:r>
            <a:r>
              <a:rPr lang="en-US" sz="2000" smtClean="0">
                <a:solidFill>
                  <a:srgbClr val="00B050"/>
                </a:solidFill>
                <a:latin typeface="Consolas" pitchFamily="49" charset="0"/>
                <a:ea typeface="ＭＳ Ｐゴシック" pitchFamily="34" charset="-128"/>
              </a:rPr>
              <a:t>\</a:t>
            </a:r>
            <a:r>
              <a:rPr lang="en-US" sz="2000" smtClean="0">
                <a:solidFill>
                  <a:srgbClr val="0033CC"/>
                </a:solidFill>
                <a:latin typeface="Consolas" pitchFamily="49" charset="0"/>
                <a:ea typeface="ＭＳ Ｐゴシック" pitchFamily="34" charset="-128"/>
              </a:rPr>
              <a:t>"</a:t>
            </a:r>
            <a:r>
              <a:rPr lang="en-US" sz="2000" smtClean="0">
                <a:latin typeface="Consolas" pitchFamily="49" charset="0"/>
                <a:ea typeface="ＭＳ Ｐゴシック" pitchFamily="34" charset="-128"/>
              </a:rPr>
              <a:t>")</a:t>
            </a:r>
          </a:p>
          <a:p>
            <a:pPr lvl="1">
              <a:spcBef>
                <a:spcPts val="200"/>
              </a:spcBef>
              <a:buFont typeface="Wingdings" pitchFamily="2" charset="2"/>
              <a:buNone/>
            </a:pPr>
            <a:endParaRPr lang="en-US" sz="2400" smtClean="0">
              <a:latin typeface="Consolas" pitchFamily="49" charset="0"/>
              <a:ea typeface="ＭＳ Ｐゴシック" pitchFamily="34" charset="-128"/>
            </a:endParaRPr>
          </a:p>
          <a:p>
            <a:pPr>
              <a:spcBef>
                <a:spcPts val="200"/>
              </a:spcBef>
            </a:pPr>
            <a:r>
              <a:rPr lang="en-US" sz="2400" smtClean="0">
                <a:ea typeface="ＭＳ Ｐゴシック" pitchFamily="34" charset="-128"/>
              </a:rPr>
              <a:t>OK, then how do you print a backslash?</a:t>
            </a:r>
          </a:p>
          <a:p>
            <a:pPr lvl="1">
              <a:spcBef>
                <a:spcPts val="200"/>
              </a:spcBef>
            </a:pPr>
            <a:r>
              <a:rPr lang="en-US" sz="2000" smtClean="0">
                <a:ea typeface="ＭＳ Ｐゴシック" pitchFamily="34" charset="-128"/>
              </a:rPr>
              <a:t>Preface the </a:t>
            </a:r>
            <a:r>
              <a:rPr lang="en-US" sz="2000" smtClean="0">
                <a:solidFill>
                  <a:srgbClr val="0033CC"/>
                </a:solidFill>
                <a:latin typeface="Consolas" pitchFamily="49" charset="0"/>
                <a:ea typeface="ＭＳ Ｐゴシック" pitchFamily="34" charset="-128"/>
              </a:rPr>
              <a:t>\</a:t>
            </a:r>
            <a:r>
              <a:rPr lang="en-US" sz="2000" smtClean="0">
                <a:ea typeface="ＭＳ Ｐゴシック" pitchFamily="34" charset="-128"/>
              </a:rPr>
              <a:t> with another </a:t>
            </a:r>
            <a:r>
              <a:rPr lang="en-US" sz="2000" smtClean="0">
                <a:solidFill>
                  <a:srgbClr val="00B050"/>
                </a:solidFill>
                <a:latin typeface="Consolas" pitchFamily="49" charset="0"/>
                <a:ea typeface="ＭＳ Ｐゴシック" pitchFamily="34" charset="-128"/>
              </a:rPr>
              <a:t>\</a:t>
            </a:r>
            <a:r>
              <a:rPr lang="en-US" sz="2000" smtClean="0">
                <a:ea typeface="ＭＳ Ｐゴシック" pitchFamily="34" charset="-128"/>
              </a:rPr>
              <a:t>!</a:t>
            </a:r>
          </a:p>
          <a:p>
            <a:pPr lvl="1">
              <a:spcBef>
                <a:spcPts val="200"/>
              </a:spcBef>
              <a:buFont typeface="Wingdings" pitchFamily="2" charset="2"/>
              <a:buNone/>
            </a:pPr>
            <a:r>
              <a:rPr lang="en-US" sz="2000" smtClean="0">
                <a:latin typeface="Consolas" pitchFamily="49" charset="0"/>
                <a:ea typeface="ＭＳ Ｐゴシック" pitchFamily="34" charset="-128"/>
              </a:rPr>
              <a:t>System.out.print("</a:t>
            </a:r>
            <a:r>
              <a:rPr lang="ja-JP" altLang="en-US" sz="2000" smtClean="0">
                <a:latin typeface="Consolas" pitchFamily="49" charset="0"/>
                <a:ea typeface="ＭＳ Ｐゴシック" pitchFamily="34" charset="-128"/>
              </a:rPr>
              <a:t>“</a:t>
            </a:r>
            <a:r>
              <a:rPr lang="en-US" altLang="ja-JP" sz="2000" smtClean="0">
                <a:latin typeface="Consolas" pitchFamily="49" charset="0"/>
                <a:ea typeface="ＭＳ Ｐゴシック" pitchFamily="34" charset="-128"/>
              </a:rPr>
              <a:t>C:</a:t>
            </a:r>
            <a:r>
              <a:rPr lang="en-US" altLang="ja-JP" sz="2000" smtClean="0">
                <a:solidFill>
                  <a:srgbClr val="00B050"/>
                </a:solidFill>
                <a:latin typeface="Consolas" pitchFamily="49" charset="0"/>
                <a:ea typeface="ＭＳ Ｐゴシック" pitchFamily="34" charset="-128"/>
              </a:rPr>
              <a:t>\</a:t>
            </a:r>
            <a:r>
              <a:rPr lang="en-US" altLang="ja-JP" sz="2000" smtClean="0">
                <a:latin typeface="Consolas" pitchFamily="49" charset="0"/>
                <a:ea typeface="ＭＳ Ｐゴシック" pitchFamily="34" charset="-128"/>
              </a:rPr>
              <a:t>\Temp</a:t>
            </a:r>
            <a:r>
              <a:rPr lang="en-US" altLang="ja-JP" sz="2000" smtClean="0">
                <a:solidFill>
                  <a:srgbClr val="00B050"/>
                </a:solidFill>
                <a:latin typeface="Consolas" pitchFamily="49" charset="0"/>
                <a:ea typeface="ＭＳ Ｐゴシック" pitchFamily="34" charset="-128"/>
              </a:rPr>
              <a:t>\</a:t>
            </a:r>
            <a:r>
              <a:rPr lang="en-US" altLang="ja-JP" sz="2000" smtClean="0">
                <a:solidFill>
                  <a:srgbClr val="0033CC"/>
                </a:solidFill>
                <a:latin typeface="Consolas" pitchFamily="49" charset="0"/>
                <a:ea typeface="ＭＳ Ｐゴシック" pitchFamily="34" charset="-128"/>
              </a:rPr>
              <a:t>\</a:t>
            </a:r>
            <a:r>
              <a:rPr lang="en-US" altLang="ja-JP" sz="2000" smtClean="0">
                <a:latin typeface="Consolas" pitchFamily="49" charset="0"/>
                <a:ea typeface="ＭＳ Ｐゴシック" pitchFamily="34" charset="-128"/>
              </a:rPr>
              <a:t>Secret.txt</a:t>
            </a:r>
            <a:r>
              <a:rPr lang="ja-JP" altLang="en-US" sz="2000" smtClean="0">
                <a:latin typeface="Consolas" pitchFamily="49" charset="0"/>
                <a:ea typeface="ＭＳ Ｐゴシック" pitchFamily="34" charset="-128"/>
              </a:rPr>
              <a:t>“</a:t>
            </a:r>
            <a:r>
              <a:rPr lang="en-US" sz="2000" smtClean="0">
                <a:latin typeface="Consolas" pitchFamily="49" charset="0"/>
                <a:ea typeface="ＭＳ Ｐゴシック" pitchFamily="34" charset="-128"/>
              </a:rPr>
              <a:t>"</a:t>
            </a:r>
            <a:r>
              <a:rPr lang="en-US" altLang="ja-JP" sz="2000" smtClean="0">
                <a:latin typeface="Consolas" pitchFamily="49" charset="0"/>
                <a:ea typeface="ＭＳ Ｐゴシック" pitchFamily="34" charset="-128"/>
              </a:rPr>
              <a:t>)</a:t>
            </a:r>
          </a:p>
          <a:p>
            <a:pPr lvl="1">
              <a:spcBef>
                <a:spcPts val="200"/>
              </a:spcBef>
              <a:buFont typeface="Wingdings" pitchFamily="2" charset="2"/>
              <a:buNone/>
            </a:pPr>
            <a:endParaRPr lang="en-US" sz="2400" smtClean="0">
              <a:latin typeface="Consolas" pitchFamily="49" charset="0"/>
              <a:ea typeface="ＭＳ Ｐゴシック" pitchFamily="34" charset="-128"/>
            </a:endParaRPr>
          </a:p>
          <a:p>
            <a:pPr>
              <a:spcBef>
                <a:spcPts val="200"/>
              </a:spcBef>
            </a:pPr>
            <a:r>
              <a:rPr lang="en-US" sz="2400" smtClean="0">
                <a:ea typeface="ＭＳ Ｐゴシック" pitchFamily="34" charset="-128"/>
              </a:rPr>
              <a:t>Special characters inside </a:t>
            </a:r>
            <a:r>
              <a:rPr lang="en-US" sz="2400" smtClean="0">
                <a:latin typeface="Consolas" pitchFamily="49" charset="0"/>
                <a:ea typeface="ＭＳ Ｐゴシック" pitchFamily="34" charset="-128"/>
              </a:rPr>
              <a:t>String</a:t>
            </a:r>
            <a:r>
              <a:rPr lang="en-US" sz="2400" smtClean="0">
                <a:ea typeface="ＭＳ Ｐゴシック" pitchFamily="34" charset="-128"/>
              </a:rPr>
              <a:t>s</a:t>
            </a:r>
          </a:p>
          <a:p>
            <a:pPr lvl="1">
              <a:spcBef>
                <a:spcPts val="200"/>
              </a:spcBef>
            </a:pPr>
            <a:r>
              <a:rPr lang="en-US" sz="2000" smtClean="0">
                <a:ea typeface="ＭＳ Ｐゴシック" pitchFamily="34" charset="-128"/>
              </a:rPr>
              <a:t>Output a newline with a </a:t>
            </a:r>
            <a:r>
              <a:rPr lang="ja-JP" altLang="en-US" sz="2000" smtClean="0">
                <a:latin typeface="Consolas" pitchFamily="49" charset="0"/>
                <a:ea typeface="ＭＳ Ｐゴシック" pitchFamily="34" charset="-128"/>
              </a:rPr>
              <a:t>‘</a:t>
            </a:r>
            <a:r>
              <a:rPr lang="en-US" altLang="ja-JP" sz="2000" smtClean="0">
                <a:solidFill>
                  <a:srgbClr val="0033CC"/>
                </a:solidFill>
                <a:latin typeface="Consolas" pitchFamily="49" charset="0"/>
                <a:ea typeface="ＭＳ Ｐゴシック" pitchFamily="34" charset="-128"/>
              </a:rPr>
              <a:t>\n</a:t>
            </a:r>
            <a:r>
              <a:rPr lang="ja-JP" altLang="en-US" sz="2000" smtClean="0">
                <a:latin typeface="Consolas" pitchFamily="49" charset="0"/>
                <a:ea typeface="ＭＳ Ｐゴシック" pitchFamily="34" charset="-128"/>
              </a:rPr>
              <a:t>’</a:t>
            </a:r>
            <a:endParaRPr lang="en-US" altLang="ja-JP" sz="2000" smtClean="0">
              <a:latin typeface="Consolas" pitchFamily="49" charset="0"/>
              <a:ea typeface="ＭＳ Ｐゴシック" pitchFamily="34" charset="-128"/>
            </a:endParaRPr>
          </a:p>
          <a:p>
            <a:pPr lvl="1">
              <a:spcBef>
                <a:spcPts val="200"/>
              </a:spcBef>
              <a:buFont typeface="Wingdings" pitchFamily="2" charset="2"/>
              <a:buNone/>
            </a:pPr>
            <a:r>
              <a:rPr lang="en-US" sz="2000" smtClean="0">
                <a:latin typeface="Consolas" pitchFamily="49" charset="0"/>
                <a:ea typeface="ＭＳ Ｐゴシック" pitchFamily="34" charset="-128"/>
              </a:rPr>
              <a:t>print("*</a:t>
            </a:r>
            <a:r>
              <a:rPr lang="en-US" sz="2000" smtClean="0">
                <a:solidFill>
                  <a:srgbClr val="0033CC"/>
                </a:solidFill>
                <a:latin typeface="Consolas" pitchFamily="49" charset="0"/>
                <a:ea typeface="ＭＳ Ｐゴシック" pitchFamily="34" charset="-128"/>
              </a:rPr>
              <a:t>\n</a:t>
            </a:r>
            <a:r>
              <a:rPr lang="en-US" sz="2000" smtClean="0">
                <a:latin typeface="Consolas" pitchFamily="49" charset="0"/>
                <a:ea typeface="ＭＳ Ｐゴシック" pitchFamily="34" charset="-128"/>
              </a:rPr>
              <a:t>**</a:t>
            </a:r>
            <a:r>
              <a:rPr lang="en-US" sz="2000" smtClean="0">
                <a:solidFill>
                  <a:srgbClr val="0033CC"/>
                </a:solidFill>
                <a:latin typeface="Consolas" pitchFamily="49" charset="0"/>
                <a:ea typeface="ＭＳ Ｐゴシック" pitchFamily="34" charset="-128"/>
              </a:rPr>
              <a:t>\n</a:t>
            </a:r>
            <a:r>
              <a:rPr lang="en-US" sz="2000" smtClean="0">
                <a:latin typeface="Consolas" pitchFamily="49" charset="0"/>
                <a:ea typeface="ＭＳ Ｐゴシック" pitchFamily="34" charset="-128"/>
              </a:rPr>
              <a:t>***</a:t>
            </a:r>
            <a:r>
              <a:rPr lang="en-US" sz="2000" smtClean="0">
                <a:solidFill>
                  <a:srgbClr val="0033CC"/>
                </a:solidFill>
                <a:latin typeface="Consolas" pitchFamily="49" charset="0"/>
                <a:ea typeface="ＭＳ Ｐゴシック" pitchFamily="34" charset="-128"/>
              </a:rPr>
              <a:t>\n</a:t>
            </a:r>
            <a:r>
              <a:rPr lang="en-US" sz="2000" smtClean="0">
                <a:latin typeface="Consolas" pitchFamily="49" charset="0"/>
                <a:ea typeface="ＭＳ Ｐゴシック" pitchFamily="34" charset="-128"/>
              </a:rPr>
              <a:t>")</a:t>
            </a:r>
          </a:p>
        </p:txBody>
      </p:sp>
      <p:sp>
        <p:nvSpPr>
          <p:cNvPr id="67588" name="TextBox 6"/>
          <p:cNvSpPr txBox="1">
            <a:spLocks noChangeArrowheads="1"/>
          </p:cNvSpPr>
          <p:nvPr/>
        </p:nvSpPr>
        <p:spPr bwMode="auto">
          <a:xfrm>
            <a:off x="6096000" y="4114800"/>
            <a:ext cx="687388" cy="1187450"/>
          </a:xfrm>
          <a:prstGeom prst="rect">
            <a:avLst/>
          </a:prstGeom>
          <a:solidFill>
            <a:schemeClr val="bg2"/>
          </a:solidFill>
          <a:ln w="9525">
            <a:noFill/>
            <a:miter lim="800000"/>
            <a:headEnd/>
            <a:tailEnd/>
          </a:ln>
        </p:spPr>
        <p:txBody>
          <a:bodyPr wrap="none">
            <a:spAutoFit/>
          </a:bodyPr>
          <a:lstStyle/>
          <a:p>
            <a:r>
              <a:rPr lang="en-US">
                <a:latin typeface="Consolas" pitchFamily="49" charset="0"/>
                <a:cs typeface="Arial" charset="0"/>
              </a:rPr>
              <a:t>*</a:t>
            </a:r>
          </a:p>
          <a:p>
            <a:r>
              <a:rPr lang="en-US">
                <a:latin typeface="Consolas" pitchFamily="49" charset="0"/>
                <a:cs typeface="Arial" charset="0"/>
              </a:rPr>
              <a:t>**</a:t>
            </a:r>
          </a:p>
          <a:p>
            <a:r>
              <a:rPr lang="en-US">
                <a:latin typeface="Consolas" pitchFamily="49" charset="0"/>
                <a:cs typeface="Arial" charset="0"/>
              </a:rPr>
              <a:t>***</a:t>
            </a:r>
          </a:p>
        </p:txBody>
      </p:sp>
      <p:sp>
        <p:nvSpPr>
          <p:cNvPr id="67589"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67590"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0DA3586B-2B9A-4BC9-A4E7-3AD297094D3D}" type="slidenum">
              <a:rPr lang="en-US" smtClean="0">
                <a:latin typeface="Arial" charset="0"/>
                <a:cs typeface="Arial" charset="0"/>
              </a:rPr>
              <a:pPr/>
              <a:t>57</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latin typeface="Consolas" pitchFamily="49" charset="0"/>
                <a:ea typeface="ＭＳ Ｐゴシック" pitchFamily="34" charset="-128"/>
              </a:rPr>
              <a:t>2.5 Input and Output</a:t>
            </a:r>
            <a:endParaRPr lang="en-US" smtClean="0">
              <a:ea typeface="ＭＳ Ｐゴシック" pitchFamily="34" charset="-128"/>
            </a:endParaRPr>
          </a:p>
        </p:txBody>
      </p:sp>
      <p:sp>
        <p:nvSpPr>
          <p:cNvPr id="63491" name="Content Placeholder 7"/>
          <p:cNvSpPr>
            <a:spLocks noGrp="1"/>
          </p:cNvSpPr>
          <p:nvPr>
            <p:ph idx="1"/>
          </p:nvPr>
        </p:nvSpPr>
        <p:spPr/>
        <p:txBody>
          <a:bodyPr/>
          <a:lstStyle/>
          <a:p>
            <a:pPr>
              <a:defRPr/>
            </a:pPr>
            <a:r>
              <a:rPr lang="en-US" sz="2800" dirty="0" smtClean="0">
                <a:ea typeface="ＭＳ Ｐゴシック" pitchFamily="34" charset="-128"/>
              </a:rPr>
              <a:t>You can read a </a:t>
            </a:r>
            <a:r>
              <a:rPr lang="en-US" sz="2800" dirty="0" smtClean="0">
                <a:latin typeface="Consolas" pitchFamily="49" charset="0"/>
                <a:ea typeface="ＭＳ Ｐゴシック" pitchFamily="34" charset="-128"/>
                <a:cs typeface="Consolas" pitchFamily="49" charset="0"/>
              </a:rPr>
              <a:t>String</a:t>
            </a:r>
            <a:r>
              <a:rPr lang="en-US" sz="2800" dirty="0" smtClean="0">
                <a:ea typeface="ＭＳ Ｐゴシック" pitchFamily="34" charset="-128"/>
              </a:rPr>
              <a:t> from the console with the </a:t>
            </a:r>
            <a:r>
              <a:rPr lang="en-US" sz="2800" dirty="0" smtClean="0">
                <a:solidFill>
                  <a:srgbClr val="0033CC"/>
                </a:solidFill>
                <a:ea typeface="ＭＳ Ｐゴシック" pitchFamily="34" charset="-128"/>
              </a:rPr>
              <a:t>input() </a:t>
            </a:r>
            <a:r>
              <a:rPr lang="en-US" sz="2800" dirty="0" smtClean="0">
                <a:ea typeface="ＭＳ Ｐゴシック" pitchFamily="34" charset="-128"/>
              </a:rPr>
              <a:t>function:</a:t>
            </a:r>
            <a:endParaRPr lang="en-US" sz="2400" dirty="0" smtClean="0">
              <a:ea typeface="ＭＳ Ｐゴシック" pitchFamily="34" charset="-128"/>
            </a:endParaRPr>
          </a:p>
          <a:p>
            <a:pPr lvl="1">
              <a:spcBef>
                <a:spcPct val="0"/>
              </a:spcBef>
              <a:buFont typeface="Wingdings" pitchFamily="2" charset="2"/>
              <a:buNone/>
              <a:defRPr/>
            </a:pPr>
            <a:r>
              <a:rPr lang="en-US" sz="2000" dirty="0" smtClean="0">
                <a:latin typeface="Consolas" pitchFamily="49" charset="0"/>
                <a:ea typeface="ＭＳ Ｐゴシック" pitchFamily="34" charset="-128"/>
              </a:rPr>
              <a:t>  name = </a:t>
            </a:r>
            <a:r>
              <a:rPr lang="en-US" sz="2000" dirty="0" smtClean="0">
                <a:solidFill>
                  <a:srgbClr val="0033CC"/>
                </a:solidFill>
                <a:latin typeface="Consolas" pitchFamily="49" charset="0"/>
                <a:ea typeface="ＭＳ Ｐゴシック" pitchFamily="34" charset="-128"/>
              </a:rPr>
              <a:t>input("</a:t>
            </a:r>
            <a:r>
              <a:rPr lang="en-US" sz="2000" dirty="0" smtClean="0">
                <a:latin typeface="Consolas" pitchFamily="49" charset="0"/>
                <a:ea typeface="ＭＳ Ｐゴシック" pitchFamily="34" charset="-128"/>
              </a:rPr>
              <a:t>Please enter your name"</a:t>
            </a:r>
            <a:r>
              <a:rPr lang="en-US" sz="2000" dirty="0" smtClean="0">
                <a:solidFill>
                  <a:srgbClr val="0033CC"/>
                </a:solidFill>
                <a:latin typeface="Consolas" pitchFamily="49" charset="0"/>
                <a:ea typeface="ＭＳ Ｐゴシック" pitchFamily="34" charset="-128"/>
              </a:rPr>
              <a:t>)</a:t>
            </a:r>
            <a:endParaRPr lang="en-US" altLang="ja-JP" sz="2400" dirty="0" smtClean="0">
              <a:ea typeface="ＭＳ Ｐゴシック" pitchFamily="34" charset="-128"/>
            </a:endParaRPr>
          </a:p>
          <a:p>
            <a:pPr>
              <a:defRPr/>
            </a:pPr>
            <a:r>
              <a:rPr lang="en-US" sz="2800" dirty="0" smtClean="0">
                <a:ea typeface="ＭＳ Ｐゴシック" pitchFamily="34" charset="-128"/>
              </a:rPr>
              <a:t>Converting a </a:t>
            </a:r>
            <a:r>
              <a:rPr lang="en-US" sz="2800" dirty="0" smtClean="0">
                <a:latin typeface="Consolas" pitchFamily="49" charset="0"/>
                <a:ea typeface="ＭＳ Ｐゴシック" pitchFamily="34" charset="-128"/>
                <a:cs typeface="Consolas" pitchFamily="49" charset="0"/>
              </a:rPr>
              <a:t>String</a:t>
            </a:r>
            <a:r>
              <a:rPr lang="en-US" sz="2800" dirty="0" smtClean="0">
                <a:ea typeface="ＭＳ Ｐゴシック" pitchFamily="34" charset="-128"/>
              </a:rPr>
              <a:t> variable to a number can be used if numeric (rather than string input) is needed</a:t>
            </a:r>
          </a:p>
          <a:p>
            <a:pPr marL="455613" lvl="1" indent="1588">
              <a:spcBef>
                <a:spcPct val="0"/>
              </a:spcBef>
              <a:buFont typeface="Wingdings" pitchFamily="2" charset="2"/>
              <a:buNone/>
              <a:tabLst>
                <a:tab pos="509588" algn="l"/>
              </a:tabLst>
              <a:defRPr/>
            </a:pPr>
            <a:r>
              <a:rPr lang="en-US" sz="2000" dirty="0" smtClean="0">
                <a:latin typeface="Consolas" pitchFamily="49" charset="0"/>
                <a:ea typeface="ＭＳ Ｐゴシック" pitchFamily="34" charset="-128"/>
              </a:rPr>
              <a:t>  age = int(</a:t>
            </a:r>
            <a:r>
              <a:rPr lang="en-US" sz="2000" dirty="0" smtClean="0">
                <a:solidFill>
                  <a:srgbClr val="0033CC"/>
                </a:solidFill>
                <a:latin typeface="Consolas" pitchFamily="49" charset="0"/>
                <a:ea typeface="ＭＳ Ｐゴシック" pitchFamily="34" charset="-128"/>
              </a:rPr>
              <a:t>input(</a:t>
            </a:r>
            <a:r>
              <a:rPr lang="en-US" sz="2000" dirty="0" smtClean="0">
                <a:latin typeface="Consolas" pitchFamily="49" charset="0"/>
                <a:ea typeface="ＭＳ Ｐゴシック" pitchFamily="34" charset="-128"/>
              </a:rPr>
              <a:t>"Please enter age: "</a:t>
            </a:r>
            <a:r>
              <a:rPr lang="en-US" sz="2000" dirty="0" smtClean="0">
                <a:solidFill>
                  <a:srgbClr val="0033CC"/>
                </a:solidFill>
                <a:latin typeface="Consolas" pitchFamily="49" charset="0"/>
                <a:ea typeface="ＭＳ Ｐゴシック" pitchFamily="34" charset="-128"/>
              </a:rPr>
              <a:t>)</a:t>
            </a:r>
            <a:r>
              <a:rPr lang="en-US" sz="2000" dirty="0" smtClean="0">
                <a:latin typeface="Consolas" pitchFamily="49" charset="0"/>
                <a:ea typeface="ＭＳ Ｐゴシック" pitchFamily="34" charset="-128"/>
              </a:rPr>
              <a:t>)</a:t>
            </a:r>
          </a:p>
          <a:p>
            <a:pPr lvl="1">
              <a:spcBef>
                <a:spcPct val="0"/>
              </a:spcBef>
              <a:buFont typeface="Wingdings" pitchFamily="2" charset="2"/>
              <a:buNone/>
              <a:defRPr/>
            </a:pPr>
            <a:endParaRPr lang="en-US" sz="2000" dirty="0">
              <a:latin typeface="Consolas" pitchFamily="49" charset="0"/>
              <a:ea typeface="ＭＳ Ｐゴシック" pitchFamily="34" charset="-128"/>
            </a:endParaRPr>
          </a:p>
          <a:p>
            <a:pPr marL="455613" lvl="1" indent="1588">
              <a:spcBef>
                <a:spcPct val="0"/>
              </a:spcBef>
              <a:buFont typeface="Wingdings" pitchFamily="2" charset="2"/>
              <a:buNone/>
              <a:tabLst>
                <a:tab pos="509588" algn="l"/>
              </a:tabLst>
              <a:defRPr/>
            </a:pPr>
            <a:r>
              <a:rPr lang="en-US" sz="2400" dirty="0" smtClean="0">
                <a:ea typeface="ＭＳ Ｐゴシック" pitchFamily="34" charset="-128"/>
              </a:rPr>
              <a:t>The above is equivalent to doing it two steps (getting the input and then converting it to a number):</a:t>
            </a:r>
          </a:p>
          <a:p>
            <a:pPr marL="455613" lvl="1" indent="1588">
              <a:spcBef>
                <a:spcPct val="0"/>
              </a:spcBef>
              <a:buFont typeface="Wingdings" pitchFamily="2" charset="2"/>
              <a:buNone/>
              <a:tabLst>
                <a:tab pos="509588" algn="l"/>
              </a:tabLst>
              <a:defRPr/>
            </a:pPr>
            <a:r>
              <a:rPr lang="en-US" sz="2000" dirty="0" smtClean="0">
                <a:latin typeface="Consolas" pitchFamily="49" charset="0"/>
                <a:ea typeface="ＭＳ Ｐゴシック" pitchFamily="34" charset="-128"/>
              </a:rPr>
              <a:t>  </a:t>
            </a:r>
            <a:r>
              <a:rPr lang="en-US" sz="2000" dirty="0" err="1" smtClean="0">
                <a:latin typeface="Consolas" pitchFamily="49" charset="0"/>
                <a:ea typeface="ＭＳ Ｐゴシック" pitchFamily="34" charset="-128"/>
              </a:rPr>
              <a:t>aString</a:t>
            </a:r>
            <a:r>
              <a:rPr lang="en-US" sz="2000" dirty="0" smtClean="0">
                <a:latin typeface="Consolas" pitchFamily="49" charset="0"/>
                <a:ea typeface="ＭＳ Ｐゴシック" pitchFamily="34" charset="-128"/>
              </a:rPr>
              <a:t> = </a:t>
            </a:r>
            <a:r>
              <a:rPr lang="en-US" sz="2000" dirty="0" smtClean="0">
                <a:solidFill>
                  <a:srgbClr val="0033CC"/>
                </a:solidFill>
                <a:latin typeface="Consolas" pitchFamily="49" charset="0"/>
                <a:ea typeface="ＭＳ Ｐゴシック" pitchFamily="34" charset="-128"/>
              </a:rPr>
              <a:t>input(</a:t>
            </a:r>
            <a:r>
              <a:rPr lang="en-US" sz="2000" dirty="0" smtClean="0">
                <a:latin typeface="Consolas" pitchFamily="49" charset="0"/>
                <a:ea typeface="ＭＳ Ｐゴシック" pitchFamily="34" charset="-128"/>
              </a:rPr>
              <a:t>"Please enter age: "</a:t>
            </a:r>
            <a:r>
              <a:rPr lang="en-US" sz="2000" dirty="0" smtClean="0">
                <a:solidFill>
                  <a:srgbClr val="0033CC"/>
                </a:solidFill>
                <a:latin typeface="Consolas" pitchFamily="49" charset="0"/>
                <a:ea typeface="ＭＳ Ｐゴシック" pitchFamily="34" charset="-128"/>
              </a:rPr>
              <a:t>)</a:t>
            </a:r>
            <a:r>
              <a:rPr lang="en-US" sz="2000" dirty="0" smtClean="0">
                <a:latin typeface="Consolas" pitchFamily="49" charset="0"/>
                <a:ea typeface="ＭＳ Ｐゴシック" pitchFamily="34" charset="-128"/>
              </a:rPr>
              <a:t> # String input</a:t>
            </a:r>
          </a:p>
          <a:p>
            <a:pPr marL="455613" lvl="1" indent="1588">
              <a:spcBef>
                <a:spcPct val="0"/>
              </a:spcBef>
              <a:buFont typeface="Wingdings" pitchFamily="2" charset="2"/>
              <a:buNone/>
              <a:tabLst>
                <a:tab pos="509588" algn="l"/>
              </a:tabLst>
              <a:defRPr/>
            </a:pPr>
            <a:r>
              <a:rPr lang="en-US" sz="2000" dirty="0" smtClean="0">
                <a:latin typeface="Consolas" pitchFamily="49" charset="0"/>
                <a:ea typeface="ＭＳ Ｐゴシック" pitchFamily="34" charset="-128"/>
              </a:rPr>
              <a:t>  age = int(aString)			    # Converted to  </a:t>
            </a:r>
          </a:p>
          <a:p>
            <a:pPr marL="455613" lvl="1" indent="1588">
              <a:spcBef>
                <a:spcPct val="0"/>
              </a:spcBef>
              <a:buFont typeface="Wingdings" pitchFamily="2" charset="2"/>
              <a:buNone/>
              <a:tabLst>
                <a:tab pos="509588" algn="l"/>
              </a:tabLst>
              <a:defRPr/>
            </a:pPr>
            <a:r>
              <a:rPr lang="en-US" sz="2000" dirty="0">
                <a:latin typeface="Consolas" pitchFamily="49" charset="0"/>
                <a:ea typeface="ＭＳ Ｐゴシック" pitchFamily="34" charset="-128"/>
              </a:rPr>
              <a:t> </a:t>
            </a:r>
            <a:r>
              <a:rPr lang="en-US" sz="2000" dirty="0" smtClean="0">
                <a:latin typeface="Consolas" pitchFamily="49" charset="0"/>
                <a:ea typeface="ＭＳ Ｐゴシック" pitchFamily="34" charset="-128"/>
              </a:rPr>
              <a:t>                                       # </a:t>
            </a:r>
            <a:r>
              <a:rPr lang="en-US" sz="2000" dirty="0" err="1" smtClean="0">
                <a:latin typeface="Consolas" pitchFamily="49" charset="0"/>
                <a:ea typeface="ＭＳ Ｐゴシック" pitchFamily="34" charset="-128"/>
              </a:rPr>
              <a:t>int</a:t>
            </a:r>
            <a:endParaRPr lang="en-US" sz="2000" dirty="0" smtClean="0">
              <a:latin typeface="Consolas" pitchFamily="49" charset="0"/>
              <a:ea typeface="ＭＳ Ｐゴシック" pitchFamily="34" charset="-128"/>
            </a:endParaRPr>
          </a:p>
          <a:p>
            <a:pPr marL="455613" lvl="1" indent="1588">
              <a:spcBef>
                <a:spcPct val="0"/>
              </a:spcBef>
              <a:buFont typeface="Wingdings" pitchFamily="2" charset="2"/>
              <a:buNone/>
              <a:tabLst>
                <a:tab pos="509588" algn="l"/>
              </a:tabLst>
              <a:defRPr/>
            </a:pPr>
            <a:endParaRPr lang="en-US" sz="2400" dirty="0" smtClean="0">
              <a:ea typeface="ＭＳ Ｐゴシック" pitchFamily="34" charset="-128"/>
            </a:endParaRPr>
          </a:p>
          <a:p>
            <a:pPr>
              <a:defRPr/>
            </a:pPr>
            <a:endParaRPr lang="en-US" sz="2800" dirty="0" smtClean="0">
              <a:ea typeface="ＭＳ Ｐゴシック" pitchFamily="34" charset="-128"/>
            </a:endParaRPr>
          </a:p>
        </p:txBody>
      </p:sp>
      <p:sp>
        <p:nvSpPr>
          <p:cNvPr id="68612"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68613"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CC0A6915-FF0E-4AA3-A673-644F14899C4D}" type="slidenum">
              <a:rPr lang="en-US" smtClean="0">
                <a:latin typeface="Arial" charset="0"/>
                <a:cs typeface="Arial" charset="0"/>
              </a:rPr>
              <a:pPr/>
              <a:t>58</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z="3600" smtClean="0">
                <a:ea typeface="ＭＳ Ｐゴシック" pitchFamily="34" charset="-128"/>
              </a:rPr>
              <a:t>Formatted output</a:t>
            </a:r>
          </a:p>
        </p:txBody>
      </p:sp>
      <p:sp>
        <p:nvSpPr>
          <p:cNvPr id="69635" name="Content Placeholder 7"/>
          <p:cNvSpPr>
            <a:spLocks noGrp="1"/>
          </p:cNvSpPr>
          <p:nvPr>
            <p:ph idx="1"/>
          </p:nvPr>
        </p:nvSpPr>
        <p:spPr>
          <a:xfrm>
            <a:off x="228600" y="1066800"/>
            <a:ext cx="8458200" cy="4495800"/>
          </a:xfrm>
        </p:spPr>
        <p:txBody>
          <a:bodyPr/>
          <a:lstStyle/>
          <a:p>
            <a:r>
              <a:rPr lang="en-US" sz="2800" smtClean="0">
                <a:ea typeface="ＭＳ Ｐゴシック" pitchFamily="34" charset="-128"/>
              </a:rPr>
              <a:t>Outputting floating point values can look strange:</a:t>
            </a:r>
          </a:p>
          <a:p>
            <a:pPr marL="342900" lvl="1" indent="-342900">
              <a:buSzPct val="60000"/>
              <a:buFont typeface="Wingdings" pitchFamily="2" charset="2"/>
              <a:buNone/>
            </a:pPr>
            <a:r>
              <a:rPr lang="en-US" sz="2400" smtClean="0">
                <a:latin typeface="Consolas" pitchFamily="49" charset="0"/>
                <a:ea typeface="ＭＳ Ｐゴシック" pitchFamily="34" charset="-128"/>
              </a:rPr>
              <a:t>	   Price per liter:  1.21997</a:t>
            </a:r>
            <a:endParaRPr lang="en-US" smtClean="0">
              <a:latin typeface="Consolas" pitchFamily="49" charset="0"/>
              <a:ea typeface="ＭＳ Ｐゴシック" pitchFamily="34" charset="-128"/>
            </a:endParaRPr>
          </a:p>
          <a:p>
            <a:r>
              <a:rPr lang="en-US" sz="2800" smtClean="0">
                <a:ea typeface="ＭＳ Ｐゴシック" pitchFamily="34" charset="-128"/>
              </a:rPr>
              <a:t>To control the output appearance of numeric variables, use formatted output tools such as:</a:t>
            </a:r>
          </a:p>
          <a:p>
            <a:pPr marL="342900" lvl="1" indent="-342900">
              <a:spcBef>
                <a:spcPts val="200"/>
              </a:spcBef>
              <a:buFont typeface="Wingdings" pitchFamily="2" charset="2"/>
              <a:buNone/>
            </a:pPr>
            <a:r>
              <a:rPr lang="en-US" sz="2400" smtClean="0">
                <a:latin typeface="Consolas" pitchFamily="49" charset="0"/>
                <a:ea typeface="ＭＳ Ｐゴシック" pitchFamily="34" charset="-128"/>
              </a:rPr>
              <a:t>	   print("Price per liter %.2f"  %(price))</a:t>
            </a:r>
          </a:p>
          <a:p>
            <a:pPr marL="342900" lvl="1" indent="-342900">
              <a:spcBef>
                <a:spcPts val="200"/>
              </a:spcBef>
              <a:buFont typeface="Wingdings" pitchFamily="2" charset="2"/>
              <a:buNone/>
            </a:pPr>
            <a:r>
              <a:rPr lang="en-US" sz="2400" smtClean="0">
                <a:latin typeface="Consolas" pitchFamily="49" charset="0"/>
                <a:ea typeface="ＭＳ Ｐゴシック" pitchFamily="34" charset="-128"/>
              </a:rPr>
              <a:t>     Price per liter: 1.22</a:t>
            </a:r>
          </a:p>
          <a:p>
            <a:pPr marL="342900" lvl="1" indent="-342900">
              <a:spcBef>
                <a:spcPts val="200"/>
              </a:spcBef>
              <a:buFont typeface="Wingdings" pitchFamily="2" charset="2"/>
              <a:buNone/>
            </a:pPr>
            <a:r>
              <a:rPr lang="en-US" sz="2400" smtClean="0">
                <a:latin typeface="Consolas" pitchFamily="49" charset="0"/>
                <a:ea typeface="ＭＳ Ｐゴシック" pitchFamily="34" charset="-128"/>
              </a:rPr>
              <a:t>	   print("Price per liter %10.2f"  %(price))</a:t>
            </a:r>
          </a:p>
          <a:p>
            <a:pPr marL="342900" lvl="1" indent="-342900">
              <a:spcBef>
                <a:spcPts val="200"/>
              </a:spcBef>
              <a:buFont typeface="Wingdings" pitchFamily="2" charset="2"/>
              <a:buNone/>
            </a:pPr>
            <a:r>
              <a:rPr lang="en-US" sz="2400" smtClean="0">
                <a:latin typeface="Consolas" pitchFamily="49" charset="0"/>
                <a:ea typeface="ＭＳ Ｐゴシック" pitchFamily="34" charset="-128"/>
              </a:rPr>
              <a:t>     Price per liter:       1.22</a:t>
            </a:r>
          </a:p>
          <a:p>
            <a:pPr marL="342900" lvl="1" indent="-342900">
              <a:spcBef>
                <a:spcPts val="200"/>
              </a:spcBef>
              <a:buFont typeface="Wingdings" pitchFamily="2" charset="2"/>
              <a:buNone/>
            </a:pPr>
            <a:endParaRPr lang="en-US" sz="2400" smtClean="0">
              <a:ea typeface="ＭＳ Ｐゴシック" pitchFamily="34" charset="-128"/>
            </a:endParaRPr>
          </a:p>
          <a:p>
            <a:pPr marL="342900" lvl="1" indent="-342900">
              <a:buFont typeface="Wingdings" pitchFamily="2" charset="2"/>
              <a:buNone/>
            </a:pPr>
            <a:endParaRPr lang="en-US" sz="2400" smtClean="0">
              <a:ea typeface="ＭＳ Ｐゴシック" pitchFamily="34" charset="-128"/>
            </a:endParaRPr>
          </a:p>
          <a:p>
            <a:pPr marL="342900" lvl="1" indent="-342900"/>
            <a:endParaRPr lang="en-US" sz="2400" smtClean="0">
              <a:ea typeface="ＭＳ Ｐゴシック" pitchFamily="34" charset="-128"/>
            </a:endParaRPr>
          </a:p>
          <a:p>
            <a:pPr marL="342900" lvl="1" indent="-342900"/>
            <a:r>
              <a:rPr lang="en-US" sz="2400" smtClean="0">
                <a:ea typeface="ＭＳ Ｐゴシック" pitchFamily="34" charset="-128"/>
              </a:rPr>
              <a:t>The </a:t>
            </a:r>
            <a:r>
              <a:rPr lang="en-US" sz="2400" smtClean="0">
                <a:latin typeface="Consolas" pitchFamily="49" charset="0"/>
                <a:ea typeface="ＭＳ Ｐゴシック" pitchFamily="34" charset="-128"/>
              </a:rPr>
              <a:t>%10.2f </a:t>
            </a:r>
            <a:r>
              <a:rPr lang="en-US" sz="2400" smtClean="0">
                <a:ea typeface="ＭＳ Ｐゴシック" pitchFamily="34" charset="-128"/>
              </a:rPr>
              <a:t>is called a format specifier</a:t>
            </a:r>
          </a:p>
          <a:p>
            <a:pPr marL="342900" lvl="1" indent="-342900"/>
            <a:endParaRPr lang="en-US" sz="2400" smtClean="0">
              <a:ea typeface="ＭＳ Ｐゴシック" pitchFamily="34" charset="-128"/>
            </a:endParaRPr>
          </a:p>
        </p:txBody>
      </p:sp>
      <p:sp>
        <p:nvSpPr>
          <p:cNvPr id="8" name="Right Brace 7"/>
          <p:cNvSpPr/>
          <p:nvPr/>
        </p:nvSpPr>
        <p:spPr>
          <a:xfrm rot="5400000">
            <a:off x="4665663" y="3432175"/>
            <a:ext cx="685800" cy="3733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dirty="0"/>
          </a:p>
        </p:txBody>
      </p:sp>
      <p:sp>
        <p:nvSpPr>
          <p:cNvPr id="9" name="Right Brace 8"/>
          <p:cNvSpPr/>
          <p:nvPr/>
        </p:nvSpPr>
        <p:spPr>
          <a:xfrm rot="5400000">
            <a:off x="6372225" y="4752975"/>
            <a:ext cx="285750" cy="685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dirty="0"/>
          </a:p>
        </p:txBody>
      </p:sp>
      <p:sp>
        <p:nvSpPr>
          <p:cNvPr id="69638" name="TextBox 9"/>
          <p:cNvSpPr txBox="1">
            <a:spLocks noChangeArrowheads="1"/>
          </p:cNvSpPr>
          <p:nvPr/>
        </p:nvSpPr>
        <p:spPr bwMode="auto">
          <a:xfrm>
            <a:off x="4267200" y="5438775"/>
            <a:ext cx="1352550" cy="400050"/>
          </a:xfrm>
          <a:prstGeom prst="rect">
            <a:avLst/>
          </a:prstGeom>
          <a:noFill/>
          <a:ln w="9525">
            <a:noFill/>
            <a:miter lim="800000"/>
            <a:headEnd/>
            <a:tailEnd/>
          </a:ln>
        </p:spPr>
        <p:txBody>
          <a:bodyPr wrap="none">
            <a:spAutoFit/>
          </a:bodyPr>
          <a:lstStyle/>
          <a:p>
            <a:r>
              <a:rPr lang="en-US" sz="2000">
                <a:solidFill>
                  <a:srgbClr val="00B050"/>
                </a:solidFill>
                <a:cs typeface="Arial" charset="0"/>
              </a:rPr>
              <a:t>10 spaces</a:t>
            </a:r>
          </a:p>
        </p:txBody>
      </p:sp>
      <p:sp>
        <p:nvSpPr>
          <p:cNvPr id="69639" name="TextBox 10"/>
          <p:cNvSpPr txBox="1">
            <a:spLocks noChangeArrowheads="1"/>
          </p:cNvSpPr>
          <p:nvPr/>
        </p:nvSpPr>
        <p:spPr bwMode="auto">
          <a:xfrm>
            <a:off x="6019800" y="5159375"/>
            <a:ext cx="1211263" cy="400050"/>
          </a:xfrm>
          <a:prstGeom prst="rect">
            <a:avLst/>
          </a:prstGeom>
          <a:noFill/>
          <a:ln w="9525">
            <a:noFill/>
            <a:miter lim="800000"/>
            <a:headEnd/>
            <a:tailEnd/>
          </a:ln>
        </p:spPr>
        <p:txBody>
          <a:bodyPr wrap="none">
            <a:spAutoFit/>
          </a:bodyPr>
          <a:lstStyle/>
          <a:p>
            <a:r>
              <a:rPr lang="en-US" sz="2000">
                <a:solidFill>
                  <a:srgbClr val="0033CC"/>
                </a:solidFill>
                <a:cs typeface="Arial" charset="0"/>
              </a:rPr>
              <a:t>2 spaces</a:t>
            </a:r>
          </a:p>
        </p:txBody>
      </p:sp>
      <p:pic>
        <p:nvPicPr>
          <p:cNvPr id="69640" name="Picture 11"/>
          <p:cNvPicPr>
            <a:picLocks noChangeAspect="1" noChangeArrowheads="1"/>
          </p:cNvPicPr>
          <p:nvPr/>
        </p:nvPicPr>
        <p:blipFill>
          <a:blip r:embed="rId3" cstate="print"/>
          <a:srcRect/>
          <a:stretch>
            <a:fillRect/>
          </a:stretch>
        </p:blipFill>
        <p:spPr bwMode="auto">
          <a:xfrm>
            <a:off x="3048000" y="4495800"/>
            <a:ext cx="3821113" cy="381000"/>
          </a:xfrm>
          <a:prstGeom prst="rect">
            <a:avLst/>
          </a:prstGeom>
          <a:noFill/>
          <a:ln w="9525">
            <a:noFill/>
            <a:miter lim="800000"/>
            <a:headEnd/>
            <a:tailEnd/>
          </a:ln>
        </p:spPr>
      </p:pic>
      <p:sp>
        <p:nvSpPr>
          <p:cNvPr id="69641"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69642"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A1EAB57F-5AF5-42A1-B1EB-1D53B70A3D58}" type="slidenum">
              <a:rPr lang="en-US" smtClean="0">
                <a:latin typeface="Arial" charset="0"/>
                <a:cs typeface="Arial" charset="0"/>
              </a:rPr>
              <a:pPr/>
              <a:t>59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600200" y="274638"/>
            <a:ext cx="7239000" cy="715962"/>
          </a:xfrm>
        </p:spPr>
        <p:txBody>
          <a:bodyPr/>
          <a:lstStyle/>
          <a:p>
            <a:r>
              <a:rPr lang="en-US" sz="3600" smtClean="0">
                <a:ea typeface="ＭＳ Ｐゴシック" pitchFamily="34" charset="-128"/>
              </a:rPr>
              <a:t>Syntax 2.1: Variable Definition</a:t>
            </a:r>
          </a:p>
        </p:txBody>
      </p:sp>
      <p:sp>
        <p:nvSpPr>
          <p:cNvPr id="15363" name="Content Placeholder 2"/>
          <p:cNvSpPr>
            <a:spLocks noGrp="1"/>
          </p:cNvSpPr>
          <p:nvPr>
            <p:ph idx="1"/>
          </p:nvPr>
        </p:nvSpPr>
        <p:spPr>
          <a:xfrm>
            <a:off x="304800" y="1143000"/>
            <a:ext cx="8458200" cy="2133600"/>
          </a:xfrm>
        </p:spPr>
        <p:txBody>
          <a:bodyPr/>
          <a:lstStyle/>
          <a:p>
            <a:r>
              <a:rPr lang="en-US" sz="2800" smtClean="0">
                <a:ea typeface="ＭＳ Ｐゴシック" pitchFamily="34" charset="-128"/>
              </a:rPr>
              <a:t>To define a variable, you must specify an initial value.</a:t>
            </a:r>
          </a:p>
        </p:txBody>
      </p:sp>
      <p:sp>
        <p:nvSpPr>
          <p:cNvPr id="15364"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15365"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1D35DBCB-0F82-485B-9372-8D98EFA6B72E}" type="slidenum">
              <a:rPr lang="en-US" smtClean="0">
                <a:latin typeface="Arial" charset="0"/>
                <a:cs typeface="Arial" charset="0"/>
              </a:rPr>
              <a:pPr/>
              <a:t>6</a:t>
            </a:fld>
            <a:endParaRPr lang="en-US" smtClean="0">
              <a:latin typeface="Arial" charset="0"/>
              <a:cs typeface="Arial" charset="0"/>
            </a:endParaRPr>
          </a:p>
        </p:txBody>
      </p:sp>
      <p:pic>
        <p:nvPicPr>
          <p:cNvPr id="15366" name="Picture 6" descr="U:\PC\publisher\2013 wiley slides\Ch 1-4\Chapter  2\Media\Illustrations\py_syn_02_01_300dpi.jpg"/>
          <p:cNvPicPr>
            <a:picLocks noChangeAspect="1" noChangeArrowheads="1"/>
          </p:cNvPicPr>
          <p:nvPr/>
        </p:nvPicPr>
        <p:blipFill>
          <a:blip r:embed="rId3" cstate="print"/>
          <a:srcRect l="2527" t="17459" r="3076" b="4697"/>
          <a:stretch>
            <a:fillRect/>
          </a:stretch>
        </p:blipFill>
        <p:spPr bwMode="auto">
          <a:xfrm>
            <a:off x="762000" y="2209800"/>
            <a:ext cx="7613650" cy="3444875"/>
          </a:xfrm>
          <a:prstGeom prst="rect">
            <a:avLst/>
          </a:prstGeom>
          <a:noFill/>
          <a:ln w="9525">
            <a:noFill/>
            <a:miter lim="800000"/>
            <a:headEnd/>
            <a:tailEnd/>
          </a:ln>
        </p:spPr>
      </p:pic>
      <p:sp>
        <p:nvSpPr>
          <p:cNvPr id="7" name="TextBox 6"/>
          <p:cNvSpPr txBox="1">
            <a:spLocks noChangeArrowheads="1"/>
          </p:cNvSpPr>
          <p:nvPr/>
        </p:nvSpPr>
        <p:spPr bwMode="auto">
          <a:xfrm>
            <a:off x="53975" y="5410200"/>
            <a:ext cx="2740025" cy="1016000"/>
          </a:xfrm>
          <a:prstGeom prst="rect">
            <a:avLst/>
          </a:prstGeom>
          <a:solidFill>
            <a:srgbClr val="F8E55A"/>
          </a:solidFill>
          <a:ln w="9525">
            <a:noFill/>
            <a:miter lim="800000"/>
            <a:headEnd/>
            <a:tailEnd/>
          </a:ln>
        </p:spPr>
        <p:txBody>
          <a:bodyPr>
            <a:spAutoFit/>
          </a:bodyPr>
          <a:lstStyle/>
          <a:p>
            <a:r>
              <a:rPr lang="en-US" sz="2000">
                <a:cs typeface="Arial" charset="0"/>
              </a:rPr>
              <a:t>See Slide  #17 for the effect of referring  to a variable twice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mtClean="0">
                <a:ea typeface="ＭＳ Ｐゴシック" pitchFamily="34" charset="-128"/>
              </a:rPr>
              <a:t>Syntax: formatting strings</a:t>
            </a:r>
          </a:p>
        </p:txBody>
      </p:sp>
      <p:pic>
        <p:nvPicPr>
          <p:cNvPr id="70659" name="Content Placeholder 5"/>
          <p:cNvPicPr>
            <a:picLocks noGrp="1" noChangeAspect="1"/>
          </p:cNvPicPr>
          <p:nvPr>
            <p:ph idx="1"/>
          </p:nvPr>
        </p:nvPicPr>
        <p:blipFill>
          <a:blip r:embed="rId2" cstate="print"/>
          <a:srcRect/>
          <a:stretch>
            <a:fillRect/>
          </a:stretch>
        </p:blipFill>
        <p:spPr>
          <a:xfrm>
            <a:off x="228600" y="1295400"/>
            <a:ext cx="8601075" cy="3276600"/>
          </a:xfrm>
        </p:spPr>
      </p:pic>
      <p:sp>
        <p:nvSpPr>
          <p:cNvPr id="70660"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70661"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AFD68557-BB62-46CC-9B62-93BB287FE6CB}" type="slidenum">
              <a:rPr lang="en-US" smtClean="0">
                <a:latin typeface="Arial" charset="0"/>
                <a:cs typeface="Arial" charset="0"/>
              </a:rPr>
              <a:pPr/>
              <a:t>60</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ea typeface="ＭＳ Ｐゴシック" pitchFamily="34" charset="-128"/>
              </a:rPr>
              <a:t>Format flag examples</a:t>
            </a:r>
          </a:p>
        </p:txBody>
      </p:sp>
      <p:sp>
        <p:nvSpPr>
          <p:cNvPr id="71683" name="Content Placeholder 7"/>
          <p:cNvSpPr>
            <a:spLocks noGrp="1"/>
          </p:cNvSpPr>
          <p:nvPr>
            <p:ph idx="1"/>
          </p:nvPr>
        </p:nvSpPr>
        <p:spPr>
          <a:xfrm>
            <a:off x="228600" y="1066800"/>
            <a:ext cx="8458200" cy="3124200"/>
          </a:xfrm>
        </p:spPr>
        <p:txBody>
          <a:bodyPr/>
          <a:lstStyle/>
          <a:p>
            <a:r>
              <a:rPr lang="en-US" sz="2800" smtClean="0">
                <a:ea typeface="ＭＳ Ｐゴシック" pitchFamily="34" charset="-128"/>
              </a:rPr>
              <a:t>Left Justify a </a:t>
            </a:r>
            <a:r>
              <a:rPr lang="en-US" sz="2800" smtClean="0">
                <a:latin typeface="Consolas" pitchFamily="49" charset="0"/>
                <a:ea typeface="ＭＳ Ｐゴシック" pitchFamily="34" charset="-128"/>
              </a:rPr>
              <a:t>String</a:t>
            </a:r>
            <a:r>
              <a:rPr lang="en-US" sz="2800" smtClean="0">
                <a:ea typeface="ＭＳ Ｐゴシック" pitchFamily="34" charset="-128"/>
              </a:rPr>
              <a:t>:</a:t>
            </a:r>
          </a:p>
          <a:p>
            <a:pPr>
              <a:buFont typeface="Wingdings" pitchFamily="2" charset="2"/>
              <a:buNone/>
            </a:pPr>
            <a:r>
              <a:rPr lang="en-US" sz="2000" smtClean="0">
                <a:latin typeface="Consolas" pitchFamily="49" charset="0"/>
                <a:ea typeface="ＭＳ Ｐゴシック" pitchFamily="34" charset="-128"/>
              </a:rPr>
              <a:t>     print("%-10s" %("Total:"))</a:t>
            </a:r>
          </a:p>
          <a:p>
            <a:pPr>
              <a:buFont typeface="Wingdings" pitchFamily="2" charset="2"/>
              <a:buNone/>
            </a:pPr>
            <a:endParaRPr lang="en-US" sz="2800" smtClean="0">
              <a:ea typeface="ＭＳ Ｐゴシック" pitchFamily="34" charset="-128"/>
            </a:endParaRPr>
          </a:p>
          <a:p>
            <a:r>
              <a:rPr lang="en-US" sz="2800" smtClean="0">
                <a:ea typeface="ＭＳ Ｐゴシック" pitchFamily="34" charset="-128"/>
              </a:rPr>
              <a:t>Right justify a number with two decimal places</a:t>
            </a:r>
          </a:p>
          <a:p>
            <a:pPr lvl="1">
              <a:buFont typeface="Wingdings" pitchFamily="2" charset="2"/>
              <a:buNone/>
            </a:pPr>
            <a:r>
              <a:rPr lang="en-US" sz="2400" smtClean="0">
                <a:latin typeface="Consolas" pitchFamily="49" charset="0"/>
                <a:ea typeface="ＭＳ Ｐゴシック" pitchFamily="34" charset="-128"/>
              </a:rPr>
              <a:t> </a:t>
            </a:r>
            <a:r>
              <a:rPr lang="en-US" sz="2000" smtClean="0">
                <a:latin typeface="Consolas" pitchFamily="49" charset="0"/>
                <a:ea typeface="ＭＳ Ｐゴシック" pitchFamily="34" charset="-128"/>
              </a:rPr>
              <a:t>print("%10.2f" %(price))</a:t>
            </a:r>
          </a:p>
          <a:p>
            <a:pPr>
              <a:buFont typeface="Wingdings" pitchFamily="2" charset="2"/>
              <a:buNone/>
            </a:pPr>
            <a:endParaRPr lang="en-US" sz="2000" smtClean="0">
              <a:ea typeface="ＭＳ Ｐゴシック" pitchFamily="34" charset="-128"/>
            </a:endParaRPr>
          </a:p>
          <a:p>
            <a:r>
              <a:rPr lang="en-US" sz="2800" smtClean="0">
                <a:ea typeface="ＭＳ Ｐゴシック" pitchFamily="34" charset="-128"/>
              </a:rPr>
              <a:t>And you can print multiple values:</a:t>
            </a:r>
          </a:p>
          <a:p>
            <a:pPr lvl="1">
              <a:buFont typeface="Wingdings" pitchFamily="2" charset="2"/>
              <a:buNone/>
            </a:pPr>
            <a:r>
              <a:rPr lang="en-US" sz="2000" smtClean="0">
                <a:latin typeface="Consolas" pitchFamily="49" charset="0"/>
                <a:ea typeface="ＭＳ Ｐゴシック" pitchFamily="34" charset="-128"/>
              </a:rPr>
              <a:t> print("%-10s%10.2f" %("Total: ", price))</a:t>
            </a:r>
            <a:endParaRPr lang="en-US" sz="2000" smtClean="0">
              <a:ea typeface="ＭＳ Ｐゴシック" pitchFamily="34" charset="-128"/>
            </a:endParaRPr>
          </a:p>
        </p:txBody>
      </p:sp>
      <p:pic>
        <p:nvPicPr>
          <p:cNvPr id="71684" name="Picture 9"/>
          <p:cNvPicPr>
            <a:picLocks noChangeAspect="1" noChangeArrowheads="1"/>
          </p:cNvPicPr>
          <p:nvPr/>
        </p:nvPicPr>
        <p:blipFill>
          <a:blip r:embed="rId3" cstate="print"/>
          <a:srcRect r="49367"/>
          <a:stretch>
            <a:fillRect/>
          </a:stretch>
        </p:blipFill>
        <p:spPr bwMode="auto">
          <a:xfrm>
            <a:off x="5791200" y="1524000"/>
            <a:ext cx="3048000" cy="893763"/>
          </a:xfrm>
          <a:prstGeom prst="rect">
            <a:avLst/>
          </a:prstGeom>
          <a:noFill/>
          <a:ln w="9525">
            <a:noFill/>
            <a:miter lim="800000"/>
            <a:headEnd/>
            <a:tailEnd/>
          </a:ln>
        </p:spPr>
      </p:pic>
      <p:pic>
        <p:nvPicPr>
          <p:cNvPr id="71685" name="Picture 10"/>
          <p:cNvPicPr>
            <a:picLocks noChangeAspect="1" noChangeArrowheads="1"/>
          </p:cNvPicPr>
          <p:nvPr/>
        </p:nvPicPr>
        <p:blipFill>
          <a:blip r:embed="rId4" cstate="print"/>
          <a:srcRect/>
          <a:stretch>
            <a:fillRect/>
          </a:stretch>
        </p:blipFill>
        <p:spPr bwMode="auto">
          <a:xfrm>
            <a:off x="228600" y="4953000"/>
            <a:ext cx="1438275" cy="785813"/>
          </a:xfrm>
          <a:prstGeom prst="rect">
            <a:avLst/>
          </a:prstGeom>
          <a:noFill/>
          <a:ln w="9525">
            <a:noFill/>
            <a:miter lim="800000"/>
            <a:headEnd/>
            <a:tailEnd/>
          </a:ln>
        </p:spPr>
      </p:pic>
      <p:pic>
        <p:nvPicPr>
          <p:cNvPr id="71686" name="Picture 7"/>
          <p:cNvPicPr>
            <a:picLocks noChangeAspect="1" noChangeArrowheads="1"/>
          </p:cNvPicPr>
          <p:nvPr/>
        </p:nvPicPr>
        <p:blipFill>
          <a:blip r:embed="rId3" cstate="print"/>
          <a:srcRect/>
          <a:stretch>
            <a:fillRect/>
          </a:stretch>
        </p:blipFill>
        <p:spPr bwMode="auto">
          <a:xfrm>
            <a:off x="1828800" y="5029200"/>
            <a:ext cx="6019800" cy="893763"/>
          </a:xfrm>
          <a:prstGeom prst="rect">
            <a:avLst/>
          </a:prstGeom>
          <a:noFill/>
          <a:ln w="9525">
            <a:noFill/>
            <a:miter lim="800000"/>
            <a:headEnd/>
            <a:tailEnd/>
          </a:ln>
        </p:spPr>
      </p:pic>
      <p:pic>
        <p:nvPicPr>
          <p:cNvPr id="71687" name="Picture 8"/>
          <p:cNvPicPr>
            <a:picLocks noChangeAspect="1" noChangeArrowheads="1"/>
          </p:cNvPicPr>
          <p:nvPr/>
        </p:nvPicPr>
        <p:blipFill>
          <a:blip r:embed="rId3" cstate="print"/>
          <a:srcRect l="49367"/>
          <a:stretch>
            <a:fillRect/>
          </a:stretch>
        </p:blipFill>
        <p:spPr bwMode="auto">
          <a:xfrm>
            <a:off x="5791200" y="2971800"/>
            <a:ext cx="3048000" cy="893763"/>
          </a:xfrm>
          <a:prstGeom prst="rect">
            <a:avLst/>
          </a:prstGeom>
          <a:noFill/>
          <a:ln w="9525">
            <a:noFill/>
            <a:miter lim="800000"/>
            <a:headEnd/>
            <a:tailEnd/>
          </a:ln>
        </p:spPr>
      </p:pic>
      <p:sp>
        <p:nvSpPr>
          <p:cNvPr id="71688"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71689"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17FA135A-FE0D-46DB-863A-8C56B596B997}" type="slidenum">
              <a:rPr lang="en-US" smtClean="0">
                <a:latin typeface="Arial" charset="0"/>
                <a:cs typeface="Arial" charset="0"/>
              </a:rPr>
              <a:pPr/>
              <a:t>61</a:t>
            </a:fld>
            <a:endParaRPr lang="en-US" smtClean="0">
              <a:latin typeface="Arial" charset="0"/>
              <a:cs typeface="Arial" charset="0"/>
            </a:endParaRPr>
          </a:p>
        </p:txBody>
      </p:sp>
      <p:pic>
        <p:nvPicPr>
          <p:cNvPr id="71690" name="Picture 11"/>
          <p:cNvPicPr>
            <a:picLocks noChangeAspect="1" noChangeArrowheads="1"/>
          </p:cNvPicPr>
          <p:nvPr/>
        </p:nvPicPr>
        <p:blipFill>
          <a:blip r:embed="rId5" cstate="print"/>
          <a:srcRect/>
          <a:stretch>
            <a:fillRect/>
          </a:stretch>
        </p:blipFill>
        <p:spPr bwMode="auto">
          <a:xfrm>
            <a:off x="7302500" y="4891088"/>
            <a:ext cx="1504950" cy="557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z="3600" smtClean="0">
                <a:latin typeface="Arial Black" pitchFamily="34" charset="0"/>
                <a:ea typeface="ＭＳ Ｐゴシック" pitchFamily="34" charset="-128"/>
              </a:rPr>
              <a:t>Volume2.py</a:t>
            </a:r>
          </a:p>
        </p:txBody>
      </p:sp>
      <p:sp>
        <p:nvSpPr>
          <p:cNvPr id="72707"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72708"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AF3FDDCE-08DE-443F-95E9-B60FE6C42FF2}" type="slidenum">
              <a:rPr lang="en-US" smtClean="0">
                <a:latin typeface="Arial" charset="0"/>
                <a:cs typeface="Arial" charset="0"/>
              </a:rPr>
              <a:pPr/>
              <a:t>62</a:t>
            </a:fld>
            <a:endParaRPr lang="en-US" smtClean="0">
              <a:latin typeface="Arial" charset="0"/>
              <a:cs typeface="Arial" charset="0"/>
            </a:endParaRPr>
          </a:p>
        </p:txBody>
      </p:sp>
      <p:pic>
        <p:nvPicPr>
          <p:cNvPr id="72709" name="Picture 1"/>
          <p:cNvPicPr>
            <a:picLocks noChangeAspect="1"/>
          </p:cNvPicPr>
          <p:nvPr/>
        </p:nvPicPr>
        <p:blipFill>
          <a:blip r:embed="rId3" cstate="print"/>
          <a:srcRect/>
          <a:stretch>
            <a:fillRect/>
          </a:stretch>
        </p:blipFill>
        <p:spPr bwMode="auto">
          <a:xfrm>
            <a:off x="304800" y="1219200"/>
            <a:ext cx="8534400" cy="503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z="3200" smtClean="0">
                <a:ea typeface="ＭＳ Ｐゴシック" pitchFamily="34" charset="-128"/>
              </a:rPr>
              <a:t>Table 9: Format Specifier Examples</a:t>
            </a:r>
          </a:p>
        </p:txBody>
      </p:sp>
      <p:pic>
        <p:nvPicPr>
          <p:cNvPr id="73731" name="Content Placeholder 1"/>
          <p:cNvPicPr>
            <a:picLocks noGrp="1" noChangeAspect="1"/>
          </p:cNvPicPr>
          <p:nvPr>
            <p:ph idx="1"/>
          </p:nvPr>
        </p:nvPicPr>
        <p:blipFill>
          <a:blip r:embed="rId3" cstate="print"/>
          <a:srcRect/>
          <a:stretch>
            <a:fillRect/>
          </a:stretch>
        </p:blipFill>
        <p:spPr>
          <a:xfrm>
            <a:off x="609600" y="1219200"/>
            <a:ext cx="7848600" cy="5024438"/>
          </a:xfrm>
        </p:spPr>
      </p:pic>
      <p:sp>
        <p:nvSpPr>
          <p:cNvPr id="73732"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73733"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E20A54DA-F506-48A2-9645-3918CF08F4F9}" type="slidenum">
              <a:rPr lang="en-US" smtClean="0">
                <a:latin typeface="Arial" charset="0"/>
                <a:cs typeface="Arial" charset="0"/>
              </a:rPr>
              <a:pPr/>
              <a:t>63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ea typeface="ＭＳ Ｐゴシック" pitchFamily="34" charset="-128"/>
              </a:rPr>
              <a:t>2.6  Drawing Simple Graphics</a:t>
            </a:r>
          </a:p>
        </p:txBody>
      </p:sp>
      <p:sp>
        <p:nvSpPr>
          <p:cNvPr id="74755" name="Content Placeholder 2"/>
          <p:cNvSpPr>
            <a:spLocks noGrp="1"/>
          </p:cNvSpPr>
          <p:nvPr>
            <p:ph idx="1"/>
          </p:nvPr>
        </p:nvSpPr>
        <p:spPr>
          <a:xfrm>
            <a:off x="228600" y="1066800"/>
            <a:ext cx="8610600" cy="5410200"/>
          </a:xfrm>
        </p:spPr>
        <p:txBody>
          <a:bodyPr/>
          <a:lstStyle/>
          <a:p>
            <a:r>
              <a:rPr lang="en-US" sz="2800" smtClean="0">
                <a:ea typeface="ＭＳ Ｐゴシック" pitchFamily="34" charset="-128"/>
              </a:rPr>
              <a:t>To help you create simple drawings, we have included a graphics module with the book that is a simplified version of Python’s more complex library module. The module code and usage instructions are available with the source code for the book on its companion web site.</a:t>
            </a:r>
          </a:p>
        </p:txBody>
      </p:sp>
      <p:sp>
        <p:nvSpPr>
          <p:cNvPr id="74756"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74757"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5AA3967F-A6C8-4DE1-9DD9-67A647192CBA}" type="slidenum">
              <a:rPr lang="en-US" smtClean="0">
                <a:latin typeface="Arial" charset="0"/>
                <a:cs typeface="Arial" charset="0"/>
              </a:rPr>
              <a:pPr/>
              <a:t>64</a:t>
            </a:fld>
            <a:endParaRPr lang="en-US" smtClean="0">
              <a:latin typeface="Arial" charset="0"/>
              <a:cs typeface="Arial" charset="0"/>
            </a:endParaRPr>
          </a:p>
        </p:txBody>
      </p:sp>
      <p:pic>
        <p:nvPicPr>
          <p:cNvPr id="74758" name="Picture 2" descr="U:\PC\publisher\2013 wiley slides\Ch 1-4\Chapter  2\Media\Photos\py_02_sum08_300dpi.jpg"/>
          <p:cNvPicPr>
            <a:picLocks noChangeAspect="1" noChangeArrowheads="1"/>
          </p:cNvPicPr>
          <p:nvPr/>
        </p:nvPicPr>
        <p:blipFill>
          <a:blip r:embed="rId3" cstate="print"/>
          <a:srcRect t="4745" r="24217" b="15471"/>
          <a:stretch>
            <a:fillRect/>
          </a:stretch>
        </p:blipFill>
        <p:spPr bwMode="auto">
          <a:xfrm>
            <a:off x="6629400" y="3741738"/>
            <a:ext cx="1914525"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sz="3600" smtClean="0">
                <a:ea typeface="ＭＳ Ｐゴシック" pitchFamily="34" charset="-128"/>
              </a:rPr>
              <a:t>Using the graphics module (1)</a:t>
            </a:r>
          </a:p>
        </p:txBody>
      </p:sp>
      <p:sp>
        <p:nvSpPr>
          <p:cNvPr id="3" name="Content Placeholder 2"/>
          <p:cNvSpPr>
            <a:spLocks noGrp="1"/>
          </p:cNvSpPr>
          <p:nvPr>
            <p:ph idx="1"/>
          </p:nvPr>
        </p:nvSpPr>
        <p:spPr/>
        <p:txBody>
          <a:bodyPr/>
          <a:lstStyle/>
          <a:p>
            <a:pPr marL="457200" indent="-457200">
              <a:buSzPct val="100000"/>
              <a:buFont typeface="+mj-lt"/>
              <a:buAutoNum type="arabicParenR"/>
              <a:defRPr/>
            </a:pPr>
            <a:r>
              <a:rPr lang="en-US" sz="2400" dirty="0" smtClean="0"/>
              <a:t>To create a graphical application using the graphics module, carry out the following at the top of your program:</a:t>
            </a:r>
          </a:p>
          <a:p>
            <a:pPr marL="400050" lvl="2" indent="0">
              <a:buSzPct val="60000"/>
              <a:buFontTx/>
              <a:buNone/>
              <a:defRPr/>
            </a:pPr>
            <a:r>
              <a:rPr lang="en-US" dirty="0" smtClean="0">
                <a:latin typeface="Consolas" pitchFamily="49" charset="0"/>
                <a:cs typeface="Consolas" pitchFamily="49" charset="0"/>
              </a:rPr>
              <a:t>from graphics import GraphicsWindow</a:t>
            </a:r>
            <a:endParaRPr lang="en-US" dirty="0" smtClean="0">
              <a:latin typeface="Consolas" pitchFamily="49" charset="0"/>
              <a:ea typeface="ＭＳ Ｐゴシック" pitchFamily="34" charset="-128"/>
              <a:cs typeface="Consolas" pitchFamily="49" charset="0"/>
            </a:endParaRPr>
          </a:p>
          <a:p>
            <a:pPr>
              <a:defRPr/>
            </a:pPr>
            <a:endParaRPr lang="en-US" sz="2800" dirty="0" smtClean="0"/>
          </a:p>
          <a:p>
            <a:pPr marL="457200" indent="-457200">
              <a:buSzPct val="100000"/>
              <a:buFont typeface="+mj-lt"/>
              <a:buAutoNum type="arabicParenR" startAt="2"/>
              <a:defRPr/>
            </a:pPr>
            <a:r>
              <a:rPr lang="en-US" sz="2400" dirty="0" smtClean="0"/>
              <a:t>Create a graphics window (640 x 480 pixels):</a:t>
            </a:r>
          </a:p>
          <a:p>
            <a:pPr marL="461963" lvl="2" indent="0">
              <a:buSzPct val="60000"/>
              <a:buFontTx/>
              <a:buNone/>
              <a:defRPr/>
            </a:pPr>
            <a:r>
              <a:rPr lang="en-US" dirty="0" smtClean="0">
                <a:latin typeface="Consolas" pitchFamily="49" charset="0"/>
                <a:cs typeface="Consolas" pitchFamily="49" charset="0"/>
              </a:rPr>
              <a:t>win = GraphicsWindow(640, 480)</a:t>
            </a:r>
          </a:p>
          <a:p>
            <a:pPr marL="0" indent="0">
              <a:buFont typeface="Wingdings" pitchFamily="2" charset="2"/>
              <a:buNone/>
              <a:defRPr/>
            </a:pPr>
            <a:endParaRPr lang="en-US" sz="2800" dirty="0" smtClean="0"/>
          </a:p>
          <a:p>
            <a:pPr marL="514350" indent="-514350">
              <a:buSzPct val="100000"/>
              <a:buFont typeface="+mj-lt"/>
              <a:buAutoNum type="arabicParenR" startAt="3"/>
              <a:tabLst>
                <a:tab pos="290513" algn="l"/>
              </a:tabLst>
              <a:defRPr/>
            </a:pPr>
            <a:r>
              <a:rPr lang="en-US" sz="2800" dirty="0"/>
              <a:t>Access the canvas contained in the graphics window:</a:t>
            </a:r>
            <a:endParaRPr lang="en-US" sz="2800" dirty="0" smtClean="0"/>
          </a:p>
          <a:p>
            <a:pPr marL="457200" lvl="1" indent="0">
              <a:buFont typeface="Wingdings" pitchFamily="2" charset="2"/>
              <a:buNone/>
              <a:defRPr/>
            </a:pPr>
            <a:r>
              <a:rPr lang="en-US" sz="2400" dirty="0">
                <a:latin typeface="Consolas" pitchFamily="49" charset="0"/>
                <a:cs typeface="Consolas" pitchFamily="49" charset="0"/>
              </a:rPr>
              <a:t>canvas = win.canvas()</a:t>
            </a:r>
          </a:p>
        </p:txBody>
      </p:sp>
      <p:sp>
        <p:nvSpPr>
          <p:cNvPr id="75780"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75781"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A73C8A64-DA8E-4D61-A5B5-12E949D340D6}" type="slidenum">
              <a:rPr lang="en-US" smtClean="0">
                <a:latin typeface="Arial" charset="0"/>
                <a:cs typeface="Arial" charset="0"/>
              </a:rPr>
              <a:pPr/>
              <a:t>65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z="3600" smtClean="0">
                <a:ea typeface="ＭＳ Ｐゴシック" pitchFamily="34" charset="-128"/>
              </a:rPr>
              <a:t>Using the graphics module (2)</a:t>
            </a:r>
          </a:p>
        </p:txBody>
      </p:sp>
      <p:sp>
        <p:nvSpPr>
          <p:cNvPr id="3" name="Content Placeholder 2"/>
          <p:cNvSpPr>
            <a:spLocks noGrp="1"/>
          </p:cNvSpPr>
          <p:nvPr>
            <p:ph idx="1"/>
          </p:nvPr>
        </p:nvSpPr>
        <p:spPr/>
        <p:txBody>
          <a:bodyPr/>
          <a:lstStyle/>
          <a:p>
            <a:pPr marL="457200" indent="-457200">
              <a:buSzPct val="100000"/>
              <a:buFont typeface="+mj-lt"/>
              <a:buAutoNum type="arabicParenR" startAt="4"/>
              <a:defRPr/>
            </a:pPr>
            <a:r>
              <a:rPr lang="en-US" sz="2400" dirty="0"/>
              <a:t>Create your drawing</a:t>
            </a:r>
            <a:r>
              <a:rPr lang="en-US" sz="2400" dirty="0" smtClean="0"/>
              <a:t>.</a:t>
            </a:r>
          </a:p>
          <a:p>
            <a:pPr marL="457200" lvl="1" indent="0">
              <a:buFont typeface="Wingdings" pitchFamily="2" charset="2"/>
              <a:buNone/>
              <a:defRPr/>
            </a:pPr>
            <a:r>
              <a:rPr lang="en-US" sz="2400" dirty="0">
                <a:latin typeface="Consolas" pitchFamily="49" charset="0"/>
                <a:cs typeface="Consolas" pitchFamily="49" charset="0"/>
              </a:rPr>
              <a:t>canvas.drawRect(15, 10, 20, 30</a:t>
            </a:r>
            <a:r>
              <a:rPr lang="en-US" sz="2400" dirty="0" smtClean="0">
                <a:latin typeface="Consolas" pitchFamily="49" charset="0"/>
                <a:cs typeface="Consolas" pitchFamily="49" charset="0"/>
              </a:rPr>
              <a:t>)</a:t>
            </a:r>
          </a:p>
          <a:p>
            <a:pPr marL="457200" lvl="1" indent="0">
              <a:buFont typeface="Wingdings" pitchFamily="2" charset="2"/>
              <a:buNone/>
              <a:defRPr/>
            </a:pPr>
            <a:endParaRPr lang="en-US" sz="2400" dirty="0" smtClean="0">
              <a:latin typeface="Consolas" pitchFamily="49" charset="0"/>
              <a:cs typeface="Consolas" pitchFamily="49" charset="0"/>
            </a:endParaRPr>
          </a:p>
          <a:p>
            <a:pPr marL="457200" indent="-457200">
              <a:buSzPct val="100000"/>
              <a:buFont typeface="+mj-lt"/>
              <a:buAutoNum type="arabicParenR" startAt="5"/>
              <a:defRPr/>
            </a:pPr>
            <a:r>
              <a:rPr lang="en-US" sz="2400" dirty="0" smtClean="0"/>
              <a:t>Have the program wait for the user to close the window (by clicking the close button). Without this statement, the program would terminate immediately and the graphics window would disappear, leaving no time for you to see your drawing.</a:t>
            </a:r>
          </a:p>
          <a:p>
            <a:pPr marL="461963" lvl="2" indent="0">
              <a:buSzPct val="60000"/>
              <a:buFontTx/>
              <a:buNone/>
              <a:tabLst>
                <a:tab pos="461963" algn="l"/>
              </a:tabLst>
              <a:defRPr/>
            </a:pPr>
            <a:r>
              <a:rPr lang="en-US" dirty="0" smtClean="0">
                <a:latin typeface="Consolas" pitchFamily="49" charset="0"/>
                <a:cs typeface="Consolas" pitchFamily="49" charset="0"/>
              </a:rPr>
              <a:t>win.wait()</a:t>
            </a:r>
          </a:p>
          <a:p>
            <a:pPr>
              <a:defRPr/>
            </a:pPr>
            <a:endParaRPr lang="en-US" dirty="0" smtClean="0"/>
          </a:p>
          <a:p>
            <a:pPr>
              <a:defRPr/>
            </a:pPr>
            <a:endParaRPr lang="en-US" dirty="0" smtClean="0">
              <a:latin typeface="Consolas" pitchFamily="49" charset="0"/>
              <a:cs typeface="Consolas" pitchFamily="49" charset="0"/>
            </a:endParaRPr>
          </a:p>
          <a:p>
            <a:pPr>
              <a:defRPr/>
            </a:pPr>
            <a:endParaRPr lang="en-US" dirty="0"/>
          </a:p>
        </p:txBody>
      </p:sp>
      <p:sp>
        <p:nvSpPr>
          <p:cNvPr id="76804"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76805"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F4981F3B-5497-4A19-8653-B289284231EB}" type="slidenum">
              <a:rPr lang="en-US" smtClean="0">
                <a:latin typeface="Arial" charset="0"/>
                <a:cs typeface="Arial" charset="0"/>
              </a:rPr>
              <a:pPr/>
              <a:t>66</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smtClean="0">
                <a:ea typeface="ＭＳ Ｐゴシック" pitchFamily="34" charset="-128"/>
              </a:rPr>
              <a:t>A graphics window</a:t>
            </a:r>
          </a:p>
        </p:txBody>
      </p:sp>
      <p:pic>
        <p:nvPicPr>
          <p:cNvPr id="77827" name="Content Placeholder 5"/>
          <p:cNvPicPr>
            <a:picLocks noGrp="1" noChangeAspect="1"/>
          </p:cNvPicPr>
          <p:nvPr>
            <p:ph idx="1"/>
          </p:nvPr>
        </p:nvPicPr>
        <p:blipFill>
          <a:blip r:embed="rId2" cstate="print"/>
          <a:srcRect l="3191" t="4092" r="703"/>
          <a:stretch>
            <a:fillRect/>
          </a:stretch>
        </p:blipFill>
        <p:spPr>
          <a:xfrm>
            <a:off x="533400" y="1524000"/>
            <a:ext cx="7772400" cy="4776788"/>
          </a:xfrm>
        </p:spPr>
      </p:pic>
      <p:sp>
        <p:nvSpPr>
          <p:cNvPr id="77828"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77829"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FB93FC15-AE76-4682-80A6-00057572D1B6}" type="slidenum">
              <a:rPr lang="en-US" smtClean="0">
                <a:latin typeface="Arial" charset="0"/>
                <a:cs typeface="Arial" charset="0"/>
              </a:rPr>
              <a:pPr/>
              <a:t>67</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smtClean="0">
                <a:ea typeface="ＭＳ Ｐゴシック" pitchFamily="34" charset="-128"/>
              </a:rPr>
              <a:t>A complete drawing example</a:t>
            </a:r>
          </a:p>
        </p:txBody>
      </p:sp>
      <p:pic>
        <p:nvPicPr>
          <p:cNvPr id="78851" name="Content Placeholder 5"/>
          <p:cNvPicPr>
            <a:picLocks noGrp="1" noChangeAspect="1"/>
          </p:cNvPicPr>
          <p:nvPr>
            <p:ph idx="1"/>
          </p:nvPr>
        </p:nvPicPr>
        <p:blipFill>
          <a:blip r:embed="rId2" cstate="print"/>
          <a:srcRect/>
          <a:stretch>
            <a:fillRect/>
          </a:stretch>
        </p:blipFill>
        <p:spPr>
          <a:xfrm>
            <a:off x="304800" y="1295400"/>
            <a:ext cx="8410575" cy="4114800"/>
          </a:xfrm>
        </p:spPr>
      </p:pic>
      <p:sp>
        <p:nvSpPr>
          <p:cNvPr id="78852"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78853"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A37B6192-376F-4281-9605-90140560B8B8}" type="slidenum">
              <a:rPr lang="en-US" smtClean="0">
                <a:latin typeface="Arial" charset="0"/>
                <a:cs typeface="Arial" charset="0"/>
              </a:rPr>
              <a:pPr/>
              <a:t>68</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sz="3200" smtClean="0">
                <a:ea typeface="ＭＳ Ｐゴシック" pitchFamily="34" charset="-128"/>
              </a:rPr>
              <a:t>Table 10: GraphicsWindow Methods</a:t>
            </a:r>
          </a:p>
        </p:txBody>
      </p:sp>
      <p:pic>
        <p:nvPicPr>
          <p:cNvPr id="79875" name="Content Placeholder 5"/>
          <p:cNvPicPr>
            <a:picLocks noGrp="1" noChangeAspect="1"/>
          </p:cNvPicPr>
          <p:nvPr>
            <p:ph idx="1"/>
          </p:nvPr>
        </p:nvPicPr>
        <p:blipFill>
          <a:blip r:embed="rId2" cstate="print"/>
          <a:srcRect/>
          <a:stretch>
            <a:fillRect/>
          </a:stretch>
        </p:blipFill>
        <p:spPr>
          <a:xfrm>
            <a:off x="304800" y="1371600"/>
            <a:ext cx="8456613" cy="3276600"/>
          </a:xfrm>
        </p:spPr>
      </p:pic>
      <p:sp>
        <p:nvSpPr>
          <p:cNvPr id="79876"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79877"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4E11A6F2-C409-46EE-8D1B-6F488E3B4159}" type="slidenum">
              <a:rPr lang="en-US" smtClean="0">
                <a:latin typeface="Arial" charset="0"/>
                <a:cs typeface="Arial" charset="0"/>
              </a:rPr>
              <a:pPr/>
              <a:t>69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ea typeface="ＭＳ Ｐゴシック" pitchFamily="34" charset="-128"/>
              </a:rPr>
              <a:t>The assignment statement</a:t>
            </a:r>
          </a:p>
        </p:txBody>
      </p:sp>
      <p:sp>
        <p:nvSpPr>
          <p:cNvPr id="16387" name="Content Placeholder 2"/>
          <p:cNvSpPr>
            <a:spLocks noGrp="1"/>
          </p:cNvSpPr>
          <p:nvPr>
            <p:ph idx="1"/>
          </p:nvPr>
        </p:nvSpPr>
        <p:spPr>
          <a:xfrm>
            <a:off x="228600" y="1143000"/>
            <a:ext cx="8686800" cy="685800"/>
          </a:xfrm>
        </p:spPr>
        <p:txBody>
          <a:bodyPr/>
          <a:lstStyle/>
          <a:p>
            <a:pPr>
              <a:spcBef>
                <a:spcPts val="400"/>
              </a:spcBef>
              <a:defRPr/>
            </a:pPr>
            <a:r>
              <a:rPr lang="en-US" dirty="0" smtClean="0">
                <a:ea typeface="ＭＳ Ｐゴシック" pitchFamily="34" charset="-128"/>
              </a:rPr>
              <a:t>Use the </a:t>
            </a:r>
            <a:r>
              <a:rPr lang="ja-JP" altLang="en-US" dirty="0" smtClean="0">
                <a:ea typeface="ＭＳ Ｐゴシック" pitchFamily="34" charset="-128"/>
              </a:rPr>
              <a:t>‘</a:t>
            </a:r>
            <a:r>
              <a:rPr lang="en-US" altLang="ja-JP" dirty="0" smtClean="0">
                <a:ea typeface="ＭＳ Ｐゴシック" pitchFamily="34" charset="-128"/>
              </a:rPr>
              <a:t>assignment statement</a:t>
            </a:r>
            <a:r>
              <a:rPr lang="ja-JP" altLang="en-US" dirty="0" smtClean="0">
                <a:ea typeface="ＭＳ Ｐゴシック" pitchFamily="34" charset="-128"/>
              </a:rPr>
              <a:t>’</a:t>
            </a:r>
            <a:r>
              <a:rPr lang="en-US" altLang="ja-JP" dirty="0" smtClean="0">
                <a:ea typeface="ＭＳ Ｐゴシック" pitchFamily="34" charset="-128"/>
              </a:rPr>
              <a:t> (with an '</a:t>
            </a:r>
            <a:r>
              <a:rPr lang="en-US" altLang="ja-JP" dirty="0" smtClean="0">
                <a:latin typeface="Consolas" pitchFamily="49" charset="0"/>
                <a:ea typeface="ＭＳ Ｐゴシック" pitchFamily="34" charset="-128"/>
                <a:cs typeface="Consolas" pitchFamily="49" charset="0"/>
              </a:rPr>
              <a:t>=</a:t>
            </a:r>
            <a:r>
              <a:rPr lang="en-US" altLang="ja-JP" dirty="0" smtClean="0">
                <a:ea typeface="ＭＳ Ｐゴシック" pitchFamily="34" charset="-128"/>
              </a:rPr>
              <a:t>' ) to place a new value into a variable</a:t>
            </a:r>
          </a:p>
          <a:p>
            <a:pPr marL="0" indent="0">
              <a:spcBef>
                <a:spcPts val="400"/>
              </a:spcBef>
              <a:buFont typeface="Wingdings" pitchFamily="2" charset="2"/>
              <a:buNone/>
              <a:defRPr/>
            </a:pPr>
            <a:r>
              <a:rPr lang="en-US" sz="2400" dirty="0">
                <a:latin typeface="Consolas" pitchFamily="49" charset="0"/>
                <a:ea typeface="ＭＳ Ｐゴシック" pitchFamily="34" charset="-128"/>
              </a:rPr>
              <a:t> </a:t>
            </a:r>
            <a:r>
              <a:rPr lang="en-US" sz="2400" dirty="0" smtClean="0">
                <a:latin typeface="Consolas" pitchFamily="49" charset="0"/>
                <a:ea typeface="ＭＳ Ｐゴシック" pitchFamily="34" charset="-128"/>
              </a:rPr>
              <a:t>    </a:t>
            </a:r>
            <a:r>
              <a:rPr lang="en-US" sz="2400" dirty="0" err="1" smtClean="0">
                <a:latin typeface="Consolas" pitchFamily="49" charset="0"/>
                <a:ea typeface="ＭＳ Ｐゴシック" pitchFamily="34" charset="-128"/>
              </a:rPr>
              <a:t>cansPerPack</a:t>
            </a:r>
            <a:r>
              <a:rPr lang="en-US" sz="2400" dirty="0" smtClean="0">
                <a:latin typeface="Consolas" pitchFamily="49" charset="0"/>
                <a:ea typeface="ＭＳ Ｐゴシック" pitchFamily="34" charset="-128"/>
              </a:rPr>
              <a:t> = 6   # define &amp; initialize</a:t>
            </a:r>
          </a:p>
          <a:p>
            <a:pPr>
              <a:spcBef>
                <a:spcPts val="400"/>
              </a:spcBef>
              <a:defRPr/>
            </a:pPr>
            <a:r>
              <a:rPr lang="en-US" dirty="0" smtClean="0">
                <a:ea typeface="ＭＳ Ｐゴシック" pitchFamily="34" charset="-128"/>
              </a:rPr>
              <a:t>Beware:  The </a:t>
            </a:r>
            <a:r>
              <a:rPr lang="en-US" b="1" dirty="0" smtClean="0">
                <a:ea typeface="ＭＳ Ｐゴシック" pitchFamily="34" charset="-128"/>
              </a:rPr>
              <a:t>=</a:t>
            </a:r>
            <a:r>
              <a:rPr lang="en-US" dirty="0" smtClean="0">
                <a:ea typeface="ＭＳ Ｐゴシック" pitchFamily="34" charset="-128"/>
              </a:rPr>
              <a:t> sign is</a:t>
            </a:r>
            <a:r>
              <a:rPr lang="en-US" b="1" dirty="0" smtClean="0">
                <a:ea typeface="ＭＳ Ｐゴシック" pitchFamily="34" charset="-128"/>
              </a:rPr>
              <a:t> NOT </a:t>
            </a:r>
            <a:r>
              <a:rPr lang="en-US" dirty="0" smtClean="0">
                <a:ea typeface="ＭＳ Ｐゴシック" pitchFamily="34" charset="-128"/>
              </a:rPr>
              <a:t>used for comparison:</a:t>
            </a:r>
          </a:p>
          <a:p>
            <a:pPr lvl="1">
              <a:spcBef>
                <a:spcPts val="400"/>
              </a:spcBef>
              <a:defRPr/>
            </a:pPr>
            <a:r>
              <a:rPr lang="en-US" dirty="0" smtClean="0">
                <a:ea typeface="ＭＳ Ｐゴシック" pitchFamily="34" charset="-128"/>
              </a:rPr>
              <a:t>It copies the value on the right side into the variable on the left side</a:t>
            </a:r>
          </a:p>
          <a:p>
            <a:pPr lvl="1">
              <a:spcBef>
                <a:spcPts val="400"/>
              </a:spcBef>
              <a:defRPr/>
            </a:pPr>
            <a:r>
              <a:rPr lang="en-US" dirty="0" smtClean="0">
                <a:ea typeface="ＭＳ Ｐゴシック" pitchFamily="34" charset="-128"/>
              </a:rPr>
              <a:t>You will learn about the comparison operator in the next chapter</a:t>
            </a:r>
          </a:p>
        </p:txBody>
      </p:sp>
      <p:sp>
        <p:nvSpPr>
          <p:cNvPr id="16388"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16389"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E9E1BAA9-3E17-470A-8808-3F2BECD4E7DA}" type="slidenum">
              <a:rPr lang="en-US" smtClean="0">
                <a:latin typeface="Arial" charset="0"/>
                <a:cs typeface="Arial" charset="0"/>
              </a:rPr>
              <a:pPr/>
              <a:t>7</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mtClean="0">
                <a:ea typeface="ＭＳ Ｐゴシック" pitchFamily="34" charset="-128"/>
              </a:rPr>
              <a:t>Drawing shapes</a:t>
            </a:r>
          </a:p>
        </p:txBody>
      </p:sp>
      <p:sp>
        <p:nvSpPr>
          <p:cNvPr id="3" name="Content Placeholder 2"/>
          <p:cNvSpPr>
            <a:spLocks noGrp="1"/>
          </p:cNvSpPr>
          <p:nvPr>
            <p:ph idx="1"/>
          </p:nvPr>
        </p:nvSpPr>
        <p:spPr/>
        <p:txBody>
          <a:bodyPr/>
          <a:lstStyle/>
          <a:p>
            <a:pPr>
              <a:defRPr/>
            </a:pPr>
            <a:r>
              <a:rPr lang="en-US" dirty="0" smtClean="0"/>
              <a:t>Basic shapes have 4 properties: x coordinate, y coordinate, width and height.</a:t>
            </a:r>
          </a:p>
          <a:p>
            <a:pPr>
              <a:defRPr/>
            </a:pPr>
            <a:r>
              <a:rPr lang="en-US" dirty="0" smtClean="0"/>
              <a:t>Example: </a:t>
            </a:r>
          </a:p>
          <a:p>
            <a:pPr marL="457200" lvl="1" indent="0">
              <a:buFont typeface="Wingdings" pitchFamily="2" charset="2"/>
              <a:buNone/>
              <a:defRPr/>
            </a:pPr>
            <a:r>
              <a:rPr lang="en-US" dirty="0" smtClean="0">
                <a:latin typeface="Consolas" pitchFamily="49" charset="0"/>
                <a:cs typeface="Consolas" pitchFamily="49" charset="0"/>
              </a:rPr>
              <a:t>canvas.drawRect(15</a:t>
            </a:r>
            <a:r>
              <a:rPr lang="en-US" dirty="0">
                <a:latin typeface="Consolas" pitchFamily="49" charset="0"/>
                <a:cs typeface="Consolas" pitchFamily="49" charset="0"/>
              </a:rPr>
              <a:t>, 10, 20, 30</a:t>
            </a:r>
            <a:r>
              <a:rPr lang="en-US" dirty="0" smtClean="0">
                <a:latin typeface="Consolas" pitchFamily="49" charset="0"/>
                <a:cs typeface="Consolas" pitchFamily="49" charset="0"/>
              </a:rPr>
              <a:t>)</a:t>
            </a:r>
          </a:p>
          <a:p>
            <a:pPr lvl="1">
              <a:defRPr/>
            </a:pPr>
            <a:r>
              <a:rPr lang="en-US" dirty="0" smtClean="0"/>
              <a:t>This statement draws a rectangle with the upper top left corner at point (15,10) in the window with a height of 20 and a width of 30.</a:t>
            </a:r>
          </a:p>
          <a:p>
            <a:pPr>
              <a:defRPr/>
            </a:pPr>
            <a:r>
              <a:rPr lang="en-US" dirty="0" smtClean="0"/>
              <a:t>Common shapes that can be drawn include: rectangles, squares, circles and ovals.</a:t>
            </a:r>
          </a:p>
        </p:txBody>
      </p:sp>
      <p:sp>
        <p:nvSpPr>
          <p:cNvPr id="80900"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80901"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D43615B2-1599-4D57-A8AF-5D76C2EB8D65}" type="slidenum">
              <a:rPr lang="en-US" smtClean="0">
                <a:latin typeface="Arial" charset="0"/>
                <a:cs typeface="Arial" charset="0"/>
              </a:rPr>
              <a:pPr/>
              <a:t>70</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ea typeface="ＭＳ Ｐゴシック" pitchFamily="34" charset="-128"/>
              </a:rPr>
              <a:t>Drawing lines</a:t>
            </a:r>
          </a:p>
        </p:txBody>
      </p:sp>
      <p:sp>
        <p:nvSpPr>
          <p:cNvPr id="81923" name="Content Placeholder 2"/>
          <p:cNvSpPr>
            <a:spLocks noGrp="1"/>
          </p:cNvSpPr>
          <p:nvPr>
            <p:ph idx="1"/>
          </p:nvPr>
        </p:nvSpPr>
        <p:spPr/>
        <p:txBody>
          <a:bodyPr/>
          <a:lstStyle/>
          <a:p>
            <a:r>
              <a:rPr lang="en-US" smtClean="0">
                <a:ea typeface="ＭＳ Ｐゴシック" pitchFamily="34" charset="-128"/>
              </a:rPr>
              <a:t>Lines require 4 slightly different properties than drawing shapes:</a:t>
            </a:r>
          </a:p>
          <a:p>
            <a:pPr lvl="1"/>
            <a:r>
              <a:rPr lang="en-US" smtClean="0">
                <a:ea typeface="ＭＳ Ｐゴシック" pitchFamily="34" charset="-128"/>
              </a:rPr>
              <a:t>Point 1(x coordinate, y coordinate)</a:t>
            </a:r>
          </a:p>
          <a:p>
            <a:pPr lvl="1"/>
            <a:r>
              <a:rPr lang="en-US" smtClean="0">
                <a:ea typeface="ＭＳ Ｐゴシック" pitchFamily="34" charset="-128"/>
              </a:rPr>
              <a:t>Point 2(x coordinate, y coordinate)</a:t>
            </a:r>
          </a:p>
          <a:p>
            <a:pPr lvl="1"/>
            <a:endParaRPr lang="en-US" smtClean="0">
              <a:ea typeface="ＭＳ Ｐゴシック" pitchFamily="34" charset="-128"/>
            </a:endParaRPr>
          </a:p>
        </p:txBody>
      </p:sp>
      <p:sp>
        <p:nvSpPr>
          <p:cNvPr id="81924"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81925"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184CBF78-DF50-43A7-AD68-067F2E3131C4}" type="slidenum">
              <a:rPr lang="en-US" smtClean="0">
                <a:latin typeface="Arial" charset="0"/>
                <a:cs typeface="Arial" charset="0"/>
              </a:rPr>
              <a:pPr/>
              <a:t>71</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z="2800" smtClean="0">
                <a:ea typeface="ＭＳ Ｐゴシック" pitchFamily="34" charset="-128"/>
              </a:rPr>
              <a:t>Table 13: Common Shapes, Lines and Text</a:t>
            </a:r>
          </a:p>
        </p:txBody>
      </p:sp>
      <p:pic>
        <p:nvPicPr>
          <p:cNvPr id="82947" name="Content Placeholder 5"/>
          <p:cNvPicPr>
            <a:picLocks noGrp="1" noChangeAspect="1"/>
          </p:cNvPicPr>
          <p:nvPr>
            <p:ph idx="1"/>
          </p:nvPr>
        </p:nvPicPr>
        <p:blipFill>
          <a:blip r:embed="rId2" cstate="print"/>
          <a:srcRect/>
          <a:stretch>
            <a:fillRect/>
          </a:stretch>
        </p:blipFill>
        <p:spPr>
          <a:xfrm>
            <a:off x="228600" y="1295400"/>
            <a:ext cx="8561388" cy="2819400"/>
          </a:xfrm>
        </p:spPr>
      </p:pic>
      <p:sp>
        <p:nvSpPr>
          <p:cNvPr id="82948"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82949"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966CCA88-0EA3-49FA-8AAB-6987E355411C}" type="slidenum">
              <a:rPr lang="en-US" smtClean="0">
                <a:latin typeface="Arial" charset="0"/>
                <a:cs typeface="Arial" charset="0"/>
              </a:rPr>
              <a:pPr/>
              <a:t>72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z="2800" smtClean="0">
                <a:ea typeface="ＭＳ Ｐゴシック" pitchFamily="34" charset="-128"/>
              </a:rPr>
              <a:t>The canvas and shapes can be colored</a:t>
            </a:r>
          </a:p>
        </p:txBody>
      </p:sp>
      <p:sp>
        <p:nvSpPr>
          <p:cNvPr id="3" name="Content Placeholder 2"/>
          <p:cNvSpPr>
            <a:spLocks noGrp="1"/>
          </p:cNvSpPr>
          <p:nvPr>
            <p:ph idx="1"/>
          </p:nvPr>
        </p:nvSpPr>
        <p:spPr/>
        <p:txBody>
          <a:bodyPr/>
          <a:lstStyle/>
          <a:p>
            <a:pPr>
              <a:defRPr/>
            </a:pPr>
            <a:r>
              <a:rPr lang="en-US" sz="2800" dirty="0"/>
              <a:t>If you use the default setting (not changing the fill or outline</a:t>
            </a:r>
            <a:r>
              <a:rPr lang="en-US" sz="2800" dirty="0" smtClean="0"/>
              <a:t>), shapes </a:t>
            </a:r>
            <a:r>
              <a:rPr lang="en-US" sz="2800" dirty="0"/>
              <a:t>are outlined in black and there is no fill color</a:t>
            </a:r>
            <a:r>
              <a:rPr lang="en-US" sz="2800" dirty="0" smtClean="0"/>
              <a:t>.</a:t>
            </a:r>
          </a:p>
          <a:p>
            <a:pPr>
              <a:defRPr/>
            </a:pPr>
            <a:r>
              <a:rPr lang="en-US" sz="2800" dirty="0" smtClean="0"/>
              <a:t>The fill color and outline can be set to different colors with the method calls:</a:t>
            </a:r>
          </a:p>
          <a:p>
            <a:pPr lvl="1">
              <a:defRPr/>
            </a:pPr>
            <a:r>
              <a:rPr lang="en-US" sz="2000" dirty="0" smtClean="0">
                <a:latin typeface="Consolas" pitchFamily="49" charset="0"/>
                <a:cs typeface="Consolas" pitchFamily="49" charset="0"/>
              </a:rPr>
              <a:t>setFill(&lt;color name&gt;)</a:t>
            </a:r>
          </a:p>
          <a:p>
            <a:pPr marL="457200" lvl="1" indent="0">
              <a:buFont typeface="Wingdings" pitchFamily="2" charset="2"/>
              <a:buNone/>
              <a:defRPr/>
            </a:pPr>
            <a:r>
              <a:rPr lang="en-US" sz="2000" dirty="0" smtClean="0">
                <a:cs typeface="Consolas" pitchFamily="49" charset="0"/>
              </a:rPr>
              <a:t>OR</a:t>
            </a:r>
          </a:p>
          <a:p>
            <a:pPr lvl="1">
              <a:defRPr/>
            </a:pPr>
            <a:r>
              <a:rPr lang="en-US" sz="2000" dirty="0" smtClean="0">
                <a:latin typeface="Consolas" pitchFamily="49" charset="0"/>
                <a:cs typeface="Consolas" pitchFamily="49" charset="0"/>
              </a:rPr>
              <a:t>setFill(&lt;red level&gt;, &lt;green level&gt;, &lt;blue level&gt;)</a:t>
            </a:r>
          </a:p>
          <a:p>
            <a:pPr lvl="1">
              <a:defRPr/>
            </a:pPr>
            <a:endParaRPr lang="en-US" sz="2000" dirty="0" smtClean="0">
              <a:latin typeface="Consolas" pitchFamily="49" charset="0"/>
              <a:cs typeface="Consolas" pitchFamily="49" charset="0"/>
            </a:endParaRPr>
          </a:p>
          <a:p>
            <a:pPr lvl="1">
              <a:defRPr/>
            </a:pPr>
            <a:endParaRPr lang="en-US" sz="2000" dirty="0" smtClean="0">
              <a:latin typeface="Consolas" pitchFamily="49" charset="0"/>
              <a:cs typeface="Consolas" pitchFamily="49" charset="0"/>
            </a:endParaRPr>
          </a:p>
          <a:p>
            <a:pPr lvl="1">
              <a:defRPr/>
            </a:pPr>
            <a:r>
              <a:rPr lang="en-US" sz="2000" dirty="0" smtClean="0">
                <a:latin typeface="Consolas" pitchFamily="49" charset="0"/>
                <a:cs typeface="Consolas" pitchFamily="49" charset="0"/>
              </a:rPr>
              <a:t>setOutline(&lt;color name&gt;)</a:t>
            </a:r>
          </a:p>
          <a:p>
            <a:pPr marL="457200" lvl="1" indent="0">
              <a:buFont typeface="Wingdings" pitchFamily="2" charset="2"/>
              <a:buNone/>
              <a:defRPr/>
            </a:pPr>
            <a:r>
              <a:rPr lang="en-US" sz="2000" dirty="0" smtClean="0">
                <a:cs typeface="Consolas" pitchFamily="49" charset="0"/>
              </a:rPr>
              <a:t>OR</a:t>
            </a:r>
          </a:p>
          <a:p>
            <a:pPr lvl="1">
              <a:defRPr/>
            </a:pPr>
            <a:r>
              <a:rPr lang="en-US" sz="2000" dirty="0" smtClean="0">
                <a:latin typeface="Consolas" pitchFamily="49" charset="0"/>
                <a:cs typeface="Consolas" pitchFamily="49" charset="0"/>
              </a:rPr>
              <a:t>setOutline(&lt;red level&gt;, &lt;green level&gt;, &lt;blue level&gt;)</a:t>
            </a:r>
          </a:p>
          <a:p>
            <a:pPr marL="457200" lvl="1" indent="0">
              <a:buFont typeface="Wingdings" pitchFamily="2" charset="2"/>
              <a:buNone/>
              <a:defRPr/>
            </a:pPr>
            <a:endParaRPr lang="en-US" dirty="0" smtClean="0"/>
          </a:p>
          <a:p>
            <a:pPr lvl="1">
              <a:defRPr/>
            </a:pPr>
            <a:endParaRPr lang="en-US" dirty="0"/>
          </a:p>
        </p:txBody>
      </p:sp>
      <p:sp>
        <p:nvSpPr>
          <p:cNvPr id="83972"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83973"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1D427EED-1811-4864-9369-CFAD2C3C393E}" type="slidenum">
              <a:rPr lang="en-US" smtClean="0">
                <a:latin typeface="Arial" charset="0"/>
                <a:cs typeface="Arial" charset="0"/>
              </a:rPr>
              <a:pPr/>
              <a:t>73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ea typeface="ＭＳ Ｐゴシック" pitchFamily="34" charset="-128"/>
              </a:rPr>
              <a:t>Example of setting color</a:t>
            </a:r>
          </a:p>
        </p:txBody>
      </p:sp>
      <p:sp>
        <p:nvSpPr>
          <p:cNvPr id="84995" name="Content Placeholder 2"/>
          <p:cNvSpPr>
            <a:spLocks noGrp="1"/>
          </p:cNvSpPr>
          <p:nvPr>
            <p:ph idx="1"/>
          </p:nvPr>
        </p:nvSpPr>
        <p:spPr/>
        <p:txBody>
          <a:bodyPr/>
          <a:lstStyle/>
          <a:p>
            <a:r>
              <a:rPr lang="en-US" smtClean="0">
                <a:ea typeface="ＭＳ Ｐゴシック" pitchFamily="34" charset="-128"/>
              </a:rPr>
              <a:t>The following statements draw a rectangle that is outlined in black and filled with green.</a:t>
            </a:r>
          </a:p>
          <a:p>
            <a:pPr marL="457200" lvl="1" indent="0">
              <a:buFont typeface="Wingdings" pitchFamily="2" charset="2"/>
              <a:buNone/>
            </a:pPr>
            <a:r>
              <a:rPr lang="en-US" sz="2400" smtClean="0">
                <a:latin typeface="Consolas" pitchFamily="49" charset="0"/>
                <a:ea typeface="ＭＳ Ｐゴシック" pitchFamily="34" charset="-128"/>
              </a:rPr>
              <a:t>  canvas.setOutline("black")</a:t>
            </a:r>
          </a:p>
          <a:p>
            <a:pPr marL="457200" lvl="1" indent="0">
              <a:buFont typeface="Wingdings" pitchFamily="2" charset="2"/>
              <a:buNone/>
            </a:pPr>
            <a:r>
              <a:rPr lang="en-US" sz="2400" smtClean="0">
                <a:latin typeface="Consolas" pitchFamily="49" charset="0"/>
                <a:ea typeface="ＭＳ Ｐゴシック" pitchFamily="34" charset="-128"/>
              </a:rPr>
              <a:t>  canvas.setFill(0, 255, 0)</a:t>
            </a:r>
          </a:p>
          <a:p>
            <a:pPr marL="457200" lvl="1" indent="0">
              <a:buFont typeface="Wingdings" pitchFamily="2" charset="2"/>
              <a:buNone/>
            </a:pPr>
            <a:r>
              <a:rPr lang="en-US" sz="2400" smtClean="0">
                <a:latin typeface="Consolas" pitchFamily="49" charset="0"/>
                <a:ea typeface="ＭＳ Ｐゴシック" pitchFamily="34" charset="-128"/>
              </a:rPr>
              <a:t>  canvas.drawRect(10, 20, 100, 50)</a:t>
            </a:r>
          </a:p>
        </p:txBody>
      </p:sp>
      <p:sp>
        <p:nvSpPr>
          <p:cNvPr id="84996"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84997"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4B20EBCF-F0D4-4C80-ABE2-F0CDFBDBF3C8}" type="slidenum">
              <a:rPr lang="en-US" smtClean="0">
                <a:latin typeface="Arial" charset="0"/>
                <a:cs typeface="Arial" charset="0"/>
              </a:rPr>
              <a:pPr/>
              <a:t>74</a:t>
            </a:fld>
            <a:endParaRPr lang="en-US" smtClean="0">
              <a:latin typeface="Arial" charset="0"/>
              <a:cs typeface="Arial" charset="0"/>
            </a:endParaRPr>
          </a:p>
        </p:txBody>
      </p:sp>
      <p:pic>
        <p:nvPicPr>
          <p:cNvPr id="84998" name="Picture 2"/>
          <p:cNvPicPr>
            <a:picLocks noChangeAspect="1" noChangeArrowheads="1"/>
          </p:cNvPicPr>
          <p:nvPr/>
        </p:nvPicPr>
        <p:blipFill>
          <a:blip r:embed="rId2" cstate="print"/>
          <a:srcRect/>
          <a:stretch>
            <a:fillRect/>
          </a:stretch>
        </p:blipFill>
        <p:spPr bwMode="auto">
          <a:xfrm>
            <a:off x="6858000" y="2716213"/>
            <a:ext cx="1906588" cy="1239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sz="3600" smtClean="0">
                <a:ea typeface="ＭＳ Ｐゴシック" pitchFamily="34" charset="-128"/>
              </a:rPr>
              <a:t>Table 11: Common Color Names</a:t>
            </a:r>
          </a:p>
        </p:txBody>
      </p:sp>
      <p:pic>
        <p:nvPicPr>
          <p:cNvPr id="86019" name="Content Placeholder 5"/>
          <p:cNvPicPr>
            <a:picLocks noGrp="1" noChangeAspect="1"/>
          </p:cNvPicPr>
          <p:nvPr>
            <p:ph idx="1"/>
          </p:nvPr>
        </p:nvPicPr>
        <p:blipFill>
          <a:blip r:embed="rId2" cstate="print"/>
          <a:srcRect/>
          <a:stretch>
            <a:fillRect/>
          </a:stretch>
        </p:blipFill>
        <p:spPr>
          <a:xfrm>
            <a:off x="304800" y="1371600"/>
            <a:ext cx="8405813" cy="3276600"/>
          </a:xfrm>
        </p:spPr>
      </p:pic>
      <p:sp>
        <p:nvSpPr>
          <p:cNvPr id="86020"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86021"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961EF3F0-F45A-497C-9A33-D3450682E269}" type="slidenum">
              <a:rPr lang="en-US" smtClean="0">
                <a:latin typeface="Arial" charset="0"/>
                <a:cs typeface="Arial" charset="0"/>
              </a:rPr>
              <a:pPr/>
              <a:t>75</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sz="2800" smtClean="0">
                <a:ea typeface="ＭＳ Ｐゴシック" pitchFamily="34" charset="-128"/>
              </a:rPr>
              <a:t>Table 12: GraphicsCanvas Color Methods </a:t>
            </a:r>
          </a:p>
        </p:txBody>
      </p:sp>
      <p:pic>
        <p:nvPicPr>
          <p:cNvPr id="87043" name="Content Placeholder 5"/>
          <p:cNvPicPr>
            <a:picLocks noGrp="1" noChangeAspect="1"/>
          </p:cNvPicPr>
          <p:nvPr>
            <p:ph idx="1"/>
          </p:nvPr>
        </p:nvPicPr>
        <p:blipFill>
          <a:blip r:embed="rId2" cstate="print"/>
          <a:srcRect/>
          <a:stretch>
            <a:fillRect/>
          </a:stretch>
        </p:blipFill>
        <p:spPr>
          <a:xfrm>
            <a:off x="304800" y="1219200"/>
            <a:ext cx="8467725" cy="3810000"/>
          </a:xfrm>
        </p:spPr>
      </p:pic>
      <p:sp>
        <p:nvSpPr>
          <p:cNvPr id="87044"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87045"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0EB9ACF2-EA02-4E31-98A6-E780BC2C1D2E}" type="slidenum">
              <a:rPr lang="en-US" smtClean="0">
                <a:latin typeface="Arial" charset="0"/>
                <a:cs typeface="Arial" charset="0"/>
              </a:rPr>
              <a:pPr/>
              <a:t>76</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ea typeface="ＭＳ Ｐゴシック" pitchFamily="34" charset="-128"/>
              </a:rPr>
              <a:t>Summary: variables</a:t>
            </a:r>
          </a:p>
        </p:txBody>
      </p:sp>
      <p:sp>
        <p:nvSpPr>
          <p:cNvPr id="88067" name="Content Placeholder 2"/>
          <p:cNvSpPr>
            <a:spLocks noGrp="1"/>
          </p:cNvSpPr>
          <p:nvPr>
            <p:ph idx="1"/>
          </p:nvPr>
        </p:nvSpPr>
        <p:spPr>
          <a:xfrm>
            <a:off x="381000" y="1143000"/>
            <a:ext cx="8382000" cy="5105400"/>
          </a:xfrm>
        </p:spPr>
        <p:txBody>
          <a:bodyPr/>
          <a:lstStyle/>
          <a:p>
            <a:r>
              <a:rPr lang="en-US" sz="2800" smtClean="0">
                <a:ea typeface="ＭＳ Ｐゴシック" pitchFamily="34" charset="-128"/>
              </a:rPr>
              <a:t>A variable is a storage location with a name.</a:t>
            </a:r>
          </a:p>
          <a:p>
            <a:r>
              <a:rPr lang="en-US" sz="2800" smtClean="0">
                <a:ea typeface="ＭＳ Ｐゴシック" pitchFamily="34" charset="-128"/>
              </a:rPr>
              <a:t>When defining a variable, you must specify an initial value.</a:t>
            </a:r>
          </a:p>
          <a:p>
            <a:r>
              <a:rPr lang="en-US" sz="2800" smtClean="0">
                <a:ea typeface="ＭＳ Ｐゴシック" pitchFamily="34" charset="-128"/>
              </a:rPr>
              <a:t>By convention, variable names should start with a lower case letter.</a:t>
            </a:r>
          </a:p>
          <a:p>
            <a:r>
              <a:rPr lang="en-US" sz="2800" smtClean="0">
                <a:ea typeface="ＭＳ Ｐゴシック" pitchFamily="34" charset="-128"/>
              </a:rPr>
              <a:t>An assignment statement stores a new value in a variable, replacing the previously stored value. </a:t>
            </a:r>
          </a:p>
        </p:txBody>
      </p:sp>
      <p:sp>
        <p:nvSpPr>
          <p:cNvPr id="88068"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88069"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45ACB191-620D-4403-8A89-E51D5D7257D1}" type="slidenum">
              <a:rPr lang="en-US" smtClean="0">
                <a:latin typeface="Arial" charset="0"/>
                <a:cs typeface="Arial" charset="0"/>
              </a:rPr>
              <a:pPr/>
              <a:t>77</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mtClean="0">
                <a:ea typeface="ＭＳ Ｐゴシック" pitchFamily="34" charset="-128"/>
              </a:rPr>
              <a:t>Summary: operators </a:t>
            </a:r>
          </a:p>
        </p:txBody>
      </p:sp>
      <p:sp>
        <p:nvSpPr>
          <p:cNvPr id="89091" name="Content Placeholder 2"/>
          <p:cNvSpPr>
            <a:spLocks noGrp="1"/>
          </p:cNvSpPr>
          <p:nvPr>
            <p:ph idx="1"/>
          </p:nvPr>
        </p:nvSpPr>
        <p:spPr/>
        <p:txBody>
          <a:bodyPr/>
          <a:lstStyle/>
          <a:p>
            <a:r>
              <a:rPr lang="en-US" sz="2800" smtClean="0">
                <a:ea typeface="ＭＳ Ｐゴシック" pitchFamily="34" charset="-128"/>
              </a:rPr>
              <a:t>The assignment operator </a:t>
            </a:r>
            <a:r>
              <a:rPr lang="en-US" sz="2800" smtClean="0">
                <a:solidFill>
                  <a:srgbClr val="C00000"/>
                </a:solidFill>
                <a:latin typeface="Consolas" pitchFamily="49" charset="0"/>
                <a:ea typeface="ＭＳ Ｐゴシック" pitchFamily="34" charset="-128"/>
              </a:rPr>
              <a:t>=</a:t>
            </a:r>
            <a:r>
              <a:rPr lang="en-US" sz="2800" smtClean="0">
                <a:ea typeface="ＭＳ Ｐゴシック" pitchFamily="34" charset="-128"/>
              </a:rPr>
              <a:t> does not denote mathematical equality.</a:t>
            </a:r>
          </a:p>
          <a:p>
            <a:r>
              <a:rPr lang="en-US" sz="2800" smtClean="0">
                <a:ea typeface="ＭＳ Ｐゴシック" pitchFamily="34" charset="-128"/>
              </a:rPr>
              <a:t>Variables whose initial value should not change are typically capitalized by convention. </a:t>
            </a:r>
          </a:p>
          <a:p>
            <a:r>
              <a:rPr lang="en-US" sz="2800" smtClean="0">
                <a:ea typeface="ＭＳ Ｐゴシック" pitchFamily="34" charset="-128"/>
              </a:rPr>
              <a:t>The </a:t>
            </a:r>
            <a:r>
              <a:rPr lang="en-US" sz="2800" smtClean="0">
                <a:solidFill>
                  <a:srgbClr val="C00000"/>
                </a:solidFill>
                <a:ea typeface="ＭＳ Ｐゴシック" pitchFamily="34" charset="-128"/>
              </a:rPr>
              <a:t>/</a:t>
            </a:r>
            <a:r>
              <a:rPr lang="en-US" sz="2800" smtClean="0">
                <a:ea typeface="ＭＳ Ｐゴシック" pitchFamily="34" charset="-128"/>
              </a:rPr>
              <a:t> operator performs a division yielding a value that may have a fractional value.</a:t>
            </a:r>
          </a:p>
          <a:p>
            <a:r>
              <a:rPr lang="en-US" sz="2800" smtClean="0">
                <a:ea typeface="ＭＳ Ｐゴシック" pitchFamily="34" charset="-128"/>
              </a:rPr>
              <a:t>The </a:t>
            </a:r>
            <a:r>
              <a:rPr lang="en-US" sz="2800" smtClean="0">
                <a:solidFill>
                  <a:srgbClr val="C00000"/>
                </a:solidFill>
                <a:ea typeface="ＭＳ Ｐゴシック" pitchFamily="34" charset="-128"/>
              </a:rPr>
              <a:t>//</a:t>
            </a:r>
            <a:r>
              <a:rPr lang="en-US" sz="2800" smtClean="0">
                <a:ea typeface="ＭＳ Ｐゴシック" pitchFamily="34" charset="-128"/>
              </a:rPr>
              <a:t> operator performs a division, the remainder is discarded.</a:t>
            </a:r>
          </a:p>
          <a:p>
            <a:r>
              <a:rPr lang="en-US" sz="2800" smtClean="0">
                <a:ea typeface="ＭＳ Ｐゴシック" pitchFamily="34" charset="-128"/>
              </a:rPr>
              <a:t>The </a:t>
            </a:r>
            <a:r>
              <a:rPr lang="en-US" sz="2800" smtClean="0">
                <a:solidFill>
                  <a:srgbClr val="C00000"/>
                </a:solidFill>
                <a:ea typeface="ＭＳ Ｐゴシック" pitchFamily="34" charset="-128"/>
              </a:rPr>
              <a:t>%</a:t>
            </a:r>
            <a:r>
              <a:rPr lang="en-US" sz="2800" smtClean="0">
                <a:ea typeface="ＭＳ Ｐゴシック" pitchFamily="34" charset="-128"/>
              </a:rPr>
              <a:t> operator computes the remainder of a floor division.</a:t>
            </a:r>
          </a:p>
        </p:txBody>
      </p:sp>
      <p:sp>
        <p:nvSpPr>
          <p:cNvPr id="89092"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89093"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6D5BA2E4-FC29-4717-9DCB-E1F92524257B}" type="slidenum">
              <a:rPr lang="en-US" smtClean="0">
                <a:latin typeface="Arial" charset="0"/>
                <a:cs typeface="Arial" charset="0"/>
              </a:rPr>
              <a:pPr/>
              <a:t>78</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smtClean="0">
                <a:ea typeface="ＭＳ Ｐゴシック" pitchFamily="34" charset="-128"/>
              </a:rPr>
              <a:t>Summary: python overview</a:t>
            </a:r>
          </a:p>
        </p:txBody>
      </p:sp>
      <p:sp>
        <p:nvSpPr>
          <p:cNvPr id="90115" name="Content Placeholder 2"/>
          <p:cNvSpPr>
            <a:spLocks noGrp="1"/>
          </p:cNvSpPr>
          <p:nvPr>
            <p:ph idx="1"/>
          </p:nvPr>
        </p:nvSpPr>
        <p:spPr/>
        <p:txBody>
          <a:bodyPr/>
          <a:lstStyle/>
          <a:p>
            <a:r>
              <a:rPr lang="en-US" sz="2800" smtClean="0">
                <a:ea typeface="ＭＳ Ｐゴシック" pitchFamily="34" charset="-128"/>
              </a:rPr>
              <a:t>The Python library declares many mathematical functions, such as </a:t>
            </a:r>
            <a:r>
              <a:rPr lang="en-US" sz="2800" smtClean="0">
                <a:solidFill>
                  <a:srgbClr val="0033CC"/>
                </a:solidFill>
                <a:latin typeface="Consolas" pitchFamily="49" charset="0"/>
                <a:ea typeface="ＭＳ Ｐゴシック" pitchFamily="34" charset="-128"/>
              </a:rPr>
              <a:t>sqrt()</a:t>
            </a:r>
            <a:r>
              <a:rPr lang="en-US" sz="2800" smtClean="0">
                <a:ea typeface="ＭＳ Ｐゴシック" pitchFamily="34" charset="-128"/>
              </a:rPr>
              <a:t> and </a:t>
            </a:r>
            <a:r>
              <a:rPr lang="en-US" sz="2800" smtClean="0">
                <a:solidFill>
                  <a:srgbClr val="0033CC"/>
                </a:solidFill>
                <a:latin typeface="Consolas" pitchFamily="49" charset="0"/>
                <a:ea typeface="ＭＳ Ｐゴシック" pitchFamily="34" charset="-128"/>
              </a:rPr>
              <a:t>abs()</a:t>
            </a:r>
            <a:endParaRPr lang="en-US" sz="2800" smtClean="0">
              <a:solidFill>
                <a:srgbClr val="0033CC"/>
              </a:solidFill>
              <a:ea typeface="ＭＳ Ｐゴシック" pitchFamily="34" charset="-128"/>
            </a:endParaRPr>
          </a:p>
          <a:p>
            <a:r>
              <a:rPr lang="en-US" sz="2800" smtClean="0">
                <a:ea typeface="ＭＳ Ｐゴシック" pitchFamily="34" charset="-128"/>
              </a:rPr>
              <a:t>You can convert between integers, floats and strings using the respective functions: </a:t>
            </a:r>
            <a:r>
              <a:rPr lang="en-US" sz="2800" smtClean="0">
                <a:solidFill>
                  <a:srgbClr val="0033CC"/>
                </a:solidFill>
                <a:latin typeface="Consolas" pitchFamily="49" charset="0"/>
                <a:ea typeface="ＭＳ Ｐゴシック" pitchFamily="34" charset="-128"/>
              </a:rPr>
              <a:t>int()</a:t>
            </a:r>
            <a:r>
              <a:rPr lang="en-US" sz="2800" smtClean="0">
                <a:ea typeface="ＭＳ Ｐゴシック" pitchFamily="34" charset="-128"/>
              </a:rPr>
              <a:t>, </a:t>
            </a:r>
            <a:r>
              <a:rPr lang="en-US" sz="2800" smtClean="0">
                <a:solidFill>
                  <a:srgbClr val="0033CC"/>
                </a:solidFill>
                <a:latin typeface="Consolas" pitchFamily="49" charset="0"/>
                <a:ea typeface="ＭＳ Ｐゴシック" pitchFamily="34" charset="-128"/>
              </a:rPr>
              <a:t>float()</a:t>
            </a:r>
            <a:r>
              <a:rPr lang="en-US" sz="2800" smtClean="0">
                <a:ea typeface="ＭＳ Ｐゴシック" pitchFamily="34" charset="-128"/>
              </a:rPr>
              <a:t>, </a:t>
            </a:r>
            <a:r>
              <a:rPr lang="en-US" sz="2800" smtClean="0">
                <a:solidFill>
                  <a:srgbClr val="0033CC"/>
                </a:solidFill>
                <a:latin typeface="Consolas" pitchFamily="49" charset="0"/>
                <a:ea typeface="ＭＳ Ｐゴシック" pitchFamily="34" charset="-128"/>
              </a:rPr>
              <a:t>str()</a:t>
            </a:r>
          </a:p>
          <a:p>
            <a:r>
              <a:rPr lang="en-US" sz="2800" smtClean="0">
                <a:ea typeface="ＭＳ Ｐゴシック" pitchFamily="34" charset="-128"/>
              </a:rPr>
              <a:t>Python libraries are grouped into modules. Use the </a:t>
            </a:r>
            <a:r>
              <a:rPr lang="en-US" sz="2800" smtClean="0">
                <a:solidFill>
                  <a:srgbClr val="0033CC"/>
                </a:solidFill>
                <a:latin typeface="Consolas" pitchFamily="49" charset="0"/>
                <a:ea typeface="ＭＳ Ｐゴシック" pitchFamily="34" charset="-128"/>
              </a:rPr>
              <a:t>import</a:t>
            </a:r>
            <a:r>
              <a:rPr lang="en-US" sz="2800" smtClean="0">
                <a:ea typeface="ＭＳ Ｐゴシック" pitchFamily="34" charset="-128"/>
              </a:rPr>
              <a:t> statement to use methods from a module.</a:t>
            </a:r>
          </a:p>
          <a:p>
            <a:r>
              <a:rPr lang="en-US" sz="2800" smtClean="0">
                <a:ea typeface="ＭＳ Ｐゴシック" pitchFamily="34" charset="-128"/>
              </a:rPr>
              <a:t>Use the </a:t>
            </a:r>
            <a:r>
              <a:rPr lang="en-US" sz="2800" smtClean="0">
                <a:solidFill>
                  <a:srgbClr val="0033CC"/>
                </a:solidFill>
                <a:latin typeface="Consolas" pitchFamily="49" charset="0"/>
                <a:ea typeface="ＭＳ Ｐゴシック" pitchFamily="34" charset="-128"/>
              </a:rPr>
              <a:t>input() </a:t>
            </a:r>
            <a:r>
              <a:rPr lang="en-US" sz="2800" smtClean="0">
                <a:ea typeface="ＭＳ Ｐゴシック" pitchFamily="34" charset="-128"/>
              </a:rPr>
              <a:t>function to read keyboard input in a console window.</a:t>
            </a:r>
          </a:p>
          <a:p>
            <a:endParaRPr lang="en-US" sz="2800" smtClean="0">
              <a:ea typeface="ＭＳ Ｐゴシック" pitchFamily="34" charset="-128"/>
            </a:endParaRPr>
          </a:p>
        </p:txBody>
      </p:sp>
      <p:sp>
        <p:nvSpPr>
          <p:cNvPr id="90116"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90117"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D436CFD0-8DF5-4F58-B113-8F980597F7DD}" type="slidenum">
              <a:rPr lang="en-US" smtClean="0">
                <a:latin typeface="Arial" charset="0"/>
                <a:cs typeface="Arial" charset="0"/>
              </a:rPr>
              <a:pPr/>
              <a:t>79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ea typeface="ＭＳ Ｐゴシック" pitchFamily="34" charset="-128"/>
              </a:rPr>
              <a:t>Assignment syntax</a:t>
            </a:r>
          </a:p>
        </p:txBody>
      </p:sp>
      <p:sp>
        <p:nvSpPr>
          <p:cNvPr id="17411" name="Content Placeholder 2"/>
          <p:cNvSpPr>
            <a:spLocks noGrp="1"/>
          </p:cNvSpPr>
          <p:nvPr>
            <p:ph idx="1"/>
          </p:nvPr>
        </p:nvSpPr>
        <p:spPr>
          <a:xfrm>
            <a:off x="304800" y="1066800"/>
            <a:ext cx="8458200" cy="762000"/>
          </a:xfrm>
        </p:spPr>
        <p:txBody>
          <a:bodyPr/>
          <a:lstStyle/>
          <a:p>
            <a:r>
              <a:rPr lang="en-US" smtClean="0">
                <a:ea typeface="ＭＳ Ｐゴシック" pitchFamily="34" charset="-128"/>
              </a:rPr>
              <a:t>The value on the right of the </a:t>
            </a:r>
            <a:r>
              <a:rPr lang="en-US" altLang="ja-JP" smtClean="0">
                <a:ea typeface="ＭＳ Ｐゴシック" pitchFamily="34" charset="-128"/>
              </a:rPr>
              <a:t>'</a:t>
            </a:r>
            <a:r>
              <a:rPr lang="en-US" altLang="ja-JP" smtClean="0">
                <a:solidFill>
                  <a:srgbClr val="C00000"/>
                </a:solidFill>
                <a:latin typeface="Consolas" pitchFamily="49" charset="0"/>
                <a:ea typeface="ＭＳ Ｐゴシック" pitchFamily="34" charset="-128"/>
              </a:rPr>
              <a:t>=</a:t>
            </a:r>
            <a:r>
              <a:rPr lang="en-US" altLang="ja-JP" smtClean="0">
                <a:ea typeface="ＭＳ Ｐゴシック" pitchFamily="34" charset="-128"/>
              </a:rPr>
              <a:t>' sign is assigned to the variable on the left</a:t>
            </a:r>
            <a:endParaRPr lang="en-US" smtClean="0">
              <a:ea typeface="ＭＳ Ｐゴシック" pitchFamily="34" charset="-128"/>
            </a:endParaRPr>
          </a:p>
        </p:txBody>
      </p:sp>
      <p:sp>
        <p:nvSpPr>
          <p:cNvPr id="17412"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17413"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B7AFA921-2994-4CC2-8FC4-394B17CEF425}" type="slidenum">
              <a:rPr lang="en-US" smtClean="0">
                <a:latin typeface="Arial" charset="0"/>
                <a:cs typeface="Arial" charset="0"/>
              </a:rPr>
              <a:pPr/>
              <a:t>8</a:t>
            </a:fld>
            <a:endParaRPr lang="en-US" smtClean="0">
              <a:latin typeface="Arial" charset="0"/>
              <a:cs typeface="Arial" charset="0"/>
            </a:endParaRPr>
          </a:p>
        </p:txBody>
      </p:sp>
      <p:pic>
        <p:nvPicPr>
          <p:cNvPr id="17414" name="Picture 7" descr="U:\PC\publisher\2013 wiley slides\Ch 1-4\Chapter  2\Media\Illustrations\py_syn_02_01_300dpi.jpg"/>
          <p:cNvPicPr>
            <a:picLocks noChangeAspect="1" noChangeArrowheads="1"/>
          </p:cNvPicPr>
          <p:nvPr/>
        </p:nvPicPr>
        <p:blipFill>
          <a:blip r:embed="rId3" cstate="print"/>
          <a:srcRect/>
          <a:stretch>
            <a:fillRect/>
          </a:stretch>
        </p:blipFill>
        <p:spPr bwMode="auto">
          <a:xfrm>
            <a:off x="685800" y="2209800"/>
            <a:ext cx="7543800" cy="414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mtClean="0">
                <a:ea typeface="ＭＳ Ｐゴシック" pitchFamily="34" charset="-128"/>
              </a:rPr>
              <a:t>Summary: python overview</a:t>
            </a:r>
          </a:p>
        </p:txBody>
      </p:sp>
      <p:sp>
        <p:nvSpPr>
          <p:cNvPr id="91139" name="Content Placeholder 2"/>
          <p:cNvSpPr>
            <a:spLocks noGrp="1"/>
          </p:cNvSpPr>
          <p:nvPr>
            <p:ph idx="1"/>
          </p:nvPr>
        </p:nvSpPr>
        <p:spPr/>
        <p:txBody>
          <a:bodyPr/>
          <a:lstStyle/>
          <a:p>
            <a:r>
              <a:rPr lang="en-US" sz="2800" smtClean="0">
                <a:ea typeface="ＭＳ Ｐゴシック" pitchFamily="34" charset="-128"/>
              </a:rPr>
              <a:t>Use the format specifiers to specify how values should be formatted.</a:t>
            </a:r>
          </a:p>
          <a:p>
            <a:endParaRPr lang="en-US" smtClean="0">
              <a:ea typeface="ＭＳ Ｐゴシック" pitchFamily="34" charset="-128"/>
            </a:endParaRPr>
          </a:p>
        </p:txBody>
      </p:sp>
      <p:sp>
        <p:nvSpPr>
          <p:cNvPr id="91140"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91141"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6F4C636A-F7DB-445B-801B-4ADDA475BD36}" type="slidenum">
              <a:rPr lang="en-US" smtClean="0">
                <a:latin typeface="Arial" charset="0"/>
                <a:cs typeface="Arial" charset="0"/>
              </a:rPr>
              <a:pPr/>
              <a:t>80</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smtClean="0">
                <a:ea typeface="ＭＳ Ｐゴシック" pitchFamily="34" charset="-128"/>
              </a:rPr>
              <a:t>Summary: </a:t>
            </a:r>
            <a:r>
              <a:rPr lang="en-US" smtClean="0">
                <a:latin typeface="Consolas" pitchFamily="49" charset="0"/>
                <a:ea typeface="ＭＳ Ｐゴシック" pitchFamily="34" charset="-128"/>
              </a:rPr>
              <a:t>Strings</a:t>
            </a:r>
          </a:p>
        </p:txBody>
      </p:sp>
      <p:sp>
        <p:nvSpPr>
          <p:cNvPr id="92163" name="Content Placeholder 2"/>
          <p:cNvSpPr>
            <a:spLocks noGrp="1"/>
          </p:cNvSpPr>
          <p:nvPr>
            <p:ph idx="1"/>
          </p:nvPr>
        </p:nvSpPr>
        <p:spPr>
          <a:xfrm>
            <a:off x="304800" y="990600"/>
            <a:ext cx="8458200" cy="5105400"/>
          </a:xfrm>
        </p:spPr>
        <p:txBody>
          <a:bodyPr/>
          <a:lstStyle/>
          <a:p>
            <a:pPr>
              <a:spcBef>
                <a:spcPts val="200"/>
              </a:spcBef>
            </a:pPr>
            <a:r>
              <a:rPr lang="en-US" sz="2800" smtClean="0">
                <a:latin typeface="Consolas" pitchFamily="49" charset="0"/>
                <a:ea typeface="ＭＳ Ｐゴシック" pitchFamily="34" charset="-128"/>
              </a:rPr>
              <a:t>String</a:t>
            </a:r>
            <a:r>
              <a:rPr lang="en-US" sz="2800" smtClean="0">
                <a:ea typeface="ＭＳ Ｐゴシック" pitchFamily="34" charset="-128"/>
              </a:rPr>
              <a:t>s are sequences of characters.</a:t>
            </a:r>
          </a:p>
          <a:p>
            <a:pPr>
              <a:spcBef>
                <a:spcPts val="200"/>
              </a:spcBef>
            </a:pPr>
            <a:r>
              <a:rPr lang="en-US" sz="2800" smtClean="0">
                <a:ea typeface="ＭＳ Ｐゴシック" pitchFamily="34" charset="-128"/>
              </a:rPr>
              <a:t>The </a:t>
            </a:r>
            <a:r>
              <a:rPr lang="en-US" sz="2800" smtClean="0">
                <a:solidFill>
                  <a:srgbClr val="0033CC"/>
                </a:solidFill>
                <a:latin typeface="Consolas" pitchFamily="49" charset="0"/>
                <a:ea typeface="ＭＳ Ｐゴシック" pitchFamily="34" charset="-128"/>
              </a:rPr>
              <a:t>len()</a:t>
            </a:r>
            <a:r>
              <a:rPr lang="en-US" sz="2800" smtClean="0">
                <a:solidFill>
                  <a:srgbClr val="0033CC"/>
                </a:solidFill>
                <a:ea typeface="ＭＳ Ｐゴシック" pitchFamily="34" charset="-128"/>
              </a:rPr>
              <a:t> </a:t>
            </a:r>
            <a:r>
              <a:rPr lang="en-US" sz="2800" smtClean="0">
                <a:ea typeface="ＭＳ Ｐゴシック" pitchFamily="34" charset="-128"/>
              </a:rPr>
              <a:t>function yields the number of characters in a </a:t>
            </a:r>
            <a:r>
              <a:rPr lang="en-US" sz="2800" smtClean="0">
                <a:latin typeface="Consolas" pitchFamily="49" charset="0"/>
                <a:ea typeface="ＭＳ Ｐゴシック" pitchFamily="34" charset="-128"/>
              </a:rPr>
              <a:t>String</a:t>
            </a:r>
            <a:r>
              <a:rPr lang="en-US" sz="2800" smtClean="0">
                <a:ea typeface="ＭＳ Ｐゴシック" pitchFamily="34" charset="-128"/>
              </a:rPr>
              <a:t>.</a:t>
            </a:r>
          </a:p>
          <a:p>
            <a:pPr>
              <a:spcBef>
                <a:spcPts val="200"/>
              </a:spcBef>
            </a:pPr>
            <a:r>
              <a:rPr lang="en-US" sz="2800" smtClean="0">
                <a:ea typeface="ＭＳ Ｐゴシック" pitchFamily="34" charset="-128"/>
              </a:rPr>
              <a:t>Use the </a:t>
            </a:r>
            <a:r>
              <a:rPr lang="en-US" sz="2800" smtClean="0">
                <a:solidFill>
                  <a:srgbClr val="C00000"/>
                </a:solidFill>
                <a:ea typeface="ＭＳ Ｐゴシック" pitchFamily="34" charset="-128"/>
              </a:rPr>
              <a:t>+</a:t>
            </a:r>
            <a:r>
              <a:rPr lang="en-US" sz="2800" smtClean="0">
                <a:ea typeface="ＭＳ Ｐゴシック" pitchFamily="34" charset="-128"/>
              </a:rPr>
              <a:t> operator to concatenate </a:t>
            </a:r>
            <a:r>
              <a:rPr lang="en-US" sz="2800" smtClean="0">
                <a:latin typeface="Consolas" pitchFamily="49" charset="0"/>
                <a:ea typeface="ＭＳ Ｐゴシック" pitchFamily="34" charset="-128"/>
              </a:rPr>
              <a:t>String</a:t>
            </a:r>
            <a:r>
              <a:rPr lang="en-US" sz="2800" smtClean="0">
                <a:ea typeface="ＭＳ Ｐゴシック" pitchFamily="34" charset="-128"/>
              </a:rPr>
              <a:t>s; that is, to put them together to yield a longer </a:t>
            </a:r>
            <a:r>
              <a:rPr lang="en-US" sz="2800" smtClean="0">
                <a:latin typeface="Consolas" pitchFamily="49" charset="0"/>
                <a:ea typeface="ＭＳ Ｐゴシック" pitchFamily="34" charset="-128"/>
              </a:rPr>
              <a:t>String</a:t>
            </a:r>
            <a:r>
              <a:rPr lang="en-US" sz="2800" smtClean="0">
                <a:ea typeface="ＭＳ Ｐゴシック" pitchFamily="34" charset="-128"/>
              </a:rPr>
              <a:t>.</a:t>
            </a:r>
          </a:p>
          <a:p>
            <a:pPr>
              <a:spcBef>
                <a:spcPts val="200"/>
              </a:spcBef>
            </a:pPr>
            <a:r>
              <a:rPr lang="en-US" sz="2800" smtClean="0">
                <a:ea typeface="ＭＳ Ｐゴシック" pitchFamily="34" charset="-128"/>
              </a:rPr>
              <a:t>In order to perform a concatenation, the </a:t>
            </a:r>
            <a:r>
              <a:rPr lang="en-US" sz="2800" smtClean="0">
                <a:solidFill>
                  <a:srgbClr val="C00000"/>
                </a:solidFill>
                <a:ea typeface="ＭＳ Ｐゴシック" pitchFamily="34" charset="-128"/>
              </a:rPr>
              <a:t>+</a:t>
            </a:r>
            <a:r>
              <a:rPr lang="en-US" sz="2800" smtClean="0">
                <a:solidFill>
                  <a:srgbClr val="0033CC"/>
                </a:solidFill>
                <a:ea typeface="ＭＳ Ｐゴシック" pitchFamily="34" charset="-128"/>
              </a:rPr>
              <a:t> </a:t>
            </a:r>
            <a:r>
              <a:rPr lang="en-US" sz="2800" smtClean="0">
                <a:ea typeface="ＭＳ Ｐゴシック" pitchFamily="34" charset="-128"/>
              </a:rPr>
              <a:t>operator requires both arguments to be strings. Numbers must be converted to strings using the </a:t>
            </a:r>
            <a:r>
              <a:rPr lang="en-US" sz="2800" smtClean="0">
                <a:solidFill>
                  <a:srgbClr val="0033CC"/>
                </a:solidFill>
                <a:latin typeface="Consolas" pitchFamily="49" charset="0"/>
                <a:ea typeface="ＭＳ Ｐゴシック" pitchFamily="34" charset="-128"/>
              </a:rPr>
              <a:t>str() </a:t>
            </a:r>
            <a:r>
              <a:rPr lang="en-US" sz="2800" smtClean="0">
                <a:ea typeface="ＭＳ Ｐゴシック" pitchFamily="34" charset="-128"/>
              </a:rPr>
              <a:t>function.</a:t>
            </a:r>
          </a:p>
          <a:p>
            <a:pPr>
              <a:spcBef>
                <a:spcPts val="200"/>
              </a:spcBef>
            </a:pPr>
            <a:r>
              <a:rPr lang="en-US" sz="2800" smtClean="0">
                <a:latin typeface="Consolas" pitchFamily="49" charset="0"/>
                <a:ea typeface="ＭＳ Ｐゴシック" pitchFamily="34" charset="-128"/>
              </a:rPr>
              <a:t>String</a:t>
            </a:r>
            <a:r>
              <a:rPr lang="en-US" sz="2800" smtClean="0">
                <a:ea typeface="ＭＳ Ｐゴシック" pitchFamily="34" charset="-128"/>
              </a:rPr>
              <a:t> index numbers are counted starting with 0.</a:t>
            </a:r>
            <a:endParaRPr lang="en-US" sz="2800" smtClean="0">
              <a:latin typeface="Consolas" pitchFamily="49" charset="0"/>
              <a:ea typeface="ＭＳ Ｐゴシック" pitchFamily="34" charset="-128"/>
            </a:endParaRPr>
          </a:p>
        </p:txBody>
      </p:sp>
      <p:sp>
        <p:nvSpPr>
          <p:cNvPr id="92164"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92165"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1EA6B1BC-6101-4445-89C8-E996B99842F5}" type="slidenum">
              <a:rPr lang="en-US" smtClean="0">
                <a:latin typeface="Arial" charset="0"/>
                <a:cs typeface="Arial" charset="0"/>
              </a:rPr>
              <a:pPr/>
              <a:t>81</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smtClean="0">
                <a:ea typeface="ＭＳ Ｐゴシック" pitchFamily="34" charset="-128"/>
              </a:rPr>
              <a:t>Summary: </a:t>
            </a:r>
            <a:r>
              <a:rPr lang="en-US" smtClean="0">
                <a:latin typeface="Consolas" pitchFamily="49" charset="0"/>
                <a:ea typeface="ＭＳ Ｐゴシック" pitchFamily="34" charset="-128"/>
              </a:rPr>
              <a:t>Strings</a:t>
            </a:r>
            <a:endParaRPr lang="en-US" smtClean="0">
              <a:ea typeface="ＭＳ Ｐゴシック" pitchFamily="34" charset="-128"/>
            </a:endParaRPr>
          </a:p>
        </p:txBody>
      </p:sp>
      <p:sp>
        <p:nvSpPr>
          <p:cNvPr id="93187" name="Content Placeholder 2"/>
          <p:cNvSpPr>
            <a:spLocks noGrp="1"/>
          </p:cNvSpPr>
          <p:nvPr>
            <p:ph idx="1"/>
          </p:nvPr>
        </p:nvSpPr>
        <p:spPr/>
        <p:txBody>
          <a:bodyPr/>
          <a:lstStyle/>
          <a:p>
            <a:pPr>
              <a:spcBef>
                <a:spcPts val="200"/>
              </a:spcBef>
            </a:pPr>
            <a:r>
              <a:rPr lang="en-US" smtClean="0">
                <a:ea typeface="ＭＳ Ｐゴシック" pitchFamily="34" charset="-128"/>
              </a:rPr>
              <a:t>Use the </a:t>
            </a:r>
            <a:r>
              <a:rPr lang="en-US" smtClean="0">
                <a:solidFill>
                  <a:srgbClr val="C00000"/>
                </a:solidFill>
                <a:ea typeface="ＭＳ Ｐゴシック" pitchFamily="34" charset="-128"/>
              </a:rPr>
              <a:t>[ ]</a:t>
            </a:r>
            <a:r>
              <a:rPr lang="en-US" smtClean="0">
                <a:ea typeface="ＭＳ Ｐゴシック" pitchFamily="34" charset="-128"/>
              </a:rPr>
              <a:t> operator to extract the elements of a </a:t>
            </a:r>
            <a:r>
              <a:rPr lang="en-US" smtClean="0">
                <a:latin typeface="Consolas" pitchFamily="49" charset="0"/>
                <a:ea typeface="ＭＳ Ｐゴシック" pitchFamily="34" charset="-128"/>
              </a:rPr>
              <a:t>String.</a:t>
            </a:r>
          </a:p>
          <a:p>
            <a:endParaRPr lang="en-US" smtClean="0">
              <a:ea typeface="ＭＳ Ｐゴシック" pitchFamily="34" charset="-128"/>
            </a:endParaRPr>
          </a:p>
        </p:txBody>
      </p:sp>
      <p:sp>
        <p:nvSpPr>
          <p:cNvPr id="93188"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93189"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DF01018C-5FC1-4388-AB37-A7643469565D}" type="slidenum">
              <a:rPr lang="en-US" smtClean="0">
                <a:latin typeface="Arial" charset="0"/>
                <a:cs typeface="Arial" charset="0"/>
              </a:rPr>
              <a:pPr/>
              <a:t>82</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smtClean="0">
                <a:ea typeface="ＭＳ Ｐゴシック" pitchFamily="34" charset="-128"/>
              </a:rPr>
              <a:t>Summary: graphics</a:t>
            </a:r>
          </a:p>
        </p:txBody>
      </p:sp>
      <p:sp>
        <p:nvSpPr>
          <p:cNvPr id="94211" name="Content Placeholder 2"/>
          <p:cNvSpPr>
            <a:spLocks noGrp="1"/>
          </p:cNvSpPr>
          <p:nvPr>
            <p:ph idx="1"/>
          </p:nvPr>
        </p:nvSpPr>
        <p:spPr/>
        <p:txBody>
          <a:bodyPr/>
          <a:lstStyle/>
          <a:p>
            <a:r>
              <a:rPr lang="en-US" sz="2800" smtClean="0">
                <a:ea typeface="ＭＳ Ｐゴシック" pitchFamily="34" charset="-128"/>
              </a:rPr>
              <a:t>Graphical shapes (such as squares, rectangles, circles, ovals), or lines and text can be drawn using the graphics module.</a:t>
            </a:r>
          </a:p>
          <a:p>
            <a:r>
              <a:rPr lang="en-US" sz="2800" smtClean="0">
                <a:ea typeface="ＭＳ Ｐゴシック" pitchFamily="34" charset="-128"/>
              </a:rPr>
              <a:t>The color of graphical objects can be set with the </a:t>
            </a:r>
            <a:r>
              <a:rPr lang="en-US" sz="2800" smtClean="0">
                <a:solidFill>
                  <a:srgbClr val="0033CC"/>
                </a:solidFill>
                <a:latin typeface="Consolas" pitchFamily="49" charset="0"/>
                <a:ea typeface="ＭＳ Ｐゴシック" pitchFamily="34" charset="-128"/>
              </a:rPr>
              <a:t>setOutline()</a:t>
            </a:r>
            <a:r>
              <a:rPr lang="en-US" sz="2800" smtClean="0">
                <a:solidFill>
                  <a:srgbClr val="0033CC"/>
                </a:solidFill>
                <a:ea typeface="ＭＳ Ｐゴシック" pitchFamily="34" charset="-128"/>
              </a:rPr>
              <a:t> </a:t>
            </a:r>
            <a:r>
              <a:rPr lang="en-US" sz="2800" smtClean="0">
                <a:ea typeface="ＭＳ Ｐゴシック" pitchFamily="34" charset="-128"/>
              </a:rPr>
              <a:t>and </a:t>
            </a:r>
            <a:r>
              <a:rPr lang="en-US" sz="2800" smtClean="0">
                <a:solidFill>
                  <a:srgbClr val="0033CC"/>
                </a:solidFill>
                <a:latin typeface="Consolas" pitchFamily="49" charset="0"/>
                <a:ea typeface="ＭＳ Ｐゴシック" pitchFamily="34" charset="-128"/>
              </a:rPr>
              <a:t>setFill()</a:t>
            </a:r>
            <a:r>
              <a:rPr lang="en-US" sz="2800" smtClean="0">
                <a:solidFill>
                  <a:srgbClr val="0033CC"/>
                </a:solidFill>
                <a:ea typeface="ＭＳ Ｐゴシック" pitchFamily="34" charset="-128"/>
              </a:rPr>
              <a:t> </a:t>
            </a:r>
            <a:r>
              <a:rPr lang="en-US" sz="2800" smtClean="0">
                <a:ea typeface="ＭＳ Ｐゴシック" pitchFamily="34" charset="-128"/>
              </a:rPr>
              <a:t>methods.</a:t>
            </a:r>
          </a:p>
          <a:p>
            <a:endParaRPr lang="en-US" sz="2800" smtClean="0">
              <a:ea typeface="ＭＳ Ｐゴシック" pitchFamily="34" charset="-128"/>
            </a:endParaRPr>
          </a:p>
        </p:txBody>
      </p:sp>
      <p:sp>
        <p:nvSpPr>
          <p:cNvPr id="94212" name="Footer Placeholder 3"/>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2011 by John Wiley &amp; Sons.  All rights reserved.</a:t>
            </a:r>
          </a:p>
        </p:txBody>
      </p:sp>
      <p:sp>
        <p:nvSpPr>
          <p:cNvPr id="94213" name="Slide Number Placeholder 4"/>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06CAC279-20BB-4E53-8119-8C71AAA93073}" type="slidenum">
              <a:rPr lang="en-US" smtClean="0">
                <a:latin typeface="Arial" charset="0"/>
                <a:cs typeface="Arial" charset="0"/>
              </a:rPr>
              <a:pPr/>
              <a:t>83</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ea typeface="ＭＳ Ｐゴシック" pitchFamily="34" charset="-128"/>
              </a:rPr>
              <a:t>Variables and contents</a:t>
            </a:r>
          </a:p>
        </p:txBody>
      </p:sp>
      <p:sp>
        <p:nvSpPr>
          <p:cNvPr id="18435" name="Content Placeholder 2"/>
          <p:cNvSpPr>
            <a:spLocks noGrp="1"/>
          </p:cNvSpPr>
          <p:nvPr>
            <p:ph idx="1"/>
          </p:nvPr>
        </p:nvSpPr>
        <p:spPr>
          <a:xfrm>
            <a:off x="304800" y="1143000"/>
            <a:ext cx="8534400" cy="5105400"/>
          </a:xfrm>
        </p:spPr>
        <p:txBody>
          <a:bodyPr/>
          <a:lstStyle/>
          <a:p>
            <a:pPr>
              <a:defRPr/>
            </a:pPr>
            <a:r>
              <a:rPr lang="en-US" dirty="0" smtClean="0">
                <a:ea typeface="ＭＳ Ｐゴシック" pitchFamily="34" charset="-128"/>
              </a:rPr>
              <a:t>Each variable has an identifier (name) and contents</a:t>
            </a:r>
          </a:p>
          <a:p>
            <a:pPr>
              <a:defRPr/>
            </a:pPr>
            <a:r>
              <a:rPr lang="en-US" dirty="0" smtClean="0">
                <a:ea typeface="ＭＳ Ｐゴシック" pitchFamily="34" charset="-128"/>
              </a:rPr>
              <a:t>In Python you must set the contents of a variable when you define it</a:t>
            </a:r>
          </a:p>
          <a:p>
            <a:pPr marL="0" indent="0">
              <a:buFont typeface="Wingdings" pitchFamily="2" charset="2"/>
              <a:buNone/>
              <a:defRPr/>
            </a:pPr>
            <a:r>
              <a:rPr lang="en-US" dirty="0">
                <a:latin typeface="Consolas" pitchFamily="49" charset="0"/>
                <a:ea typeface="ＭＳ Ｐゴシック" pitchFamily="34" charset="-128"/>
              </a:rPr>
              <a:t>  </a:t>
            </a:r>
            <a:r>
              <a:rPr lang="en-US" dirty="0" smtClean="0">
                <a:latin typeface="Consolas" pitchFamily="49" charset="0"/>
                <a:ea typeface="ＭＳ Ｐゴシック" pitchFamily="34" charset="-128"/>
              </a:rPr>
              <a:t>  </a:t>
            </a:r>
            <a:r>
              <a:rPr lang="en-US" dirty="0" err="1" smtClean="0">
                <a:latin typeface="Consolas" pitchFamily="49" charset="0"/>
                <a:ea typeface="ＭＳ Ｐゴシック" pitchFamily="34" charset="-128"/>
              </a:rPr>
              <a:t>cansPerPack</a:t>
            </a:r>
            <a:r>
              <a:rPr lang="en-US" dirty="0" smtClean="0">
                <a:latin typeface="Consolas" pitchFamily="49" charset="0"/>
                <a:ea typeface="ＭＳ Ｐゴシック" pitchFamily="34" charset="-128"/>
              </a:rPr>
              <a:t> = 6</a:t>
            </a:r>
          </a:p>
          <a:p>
            <a:pPr>
              <a:defRPr/>
            </a:pPr>
            <a:r>
              <a:rPr lang="en-US" dirty="0" smtClean="0">
                <a:ea typeface="ＭＳ Ｐゴシック" pitchFamily="34" charset="-128"/>
              </a:rPr>
              <a:t>Imagine a parking space in a parking garage</a:t>
            </a:r>
          </a:p>
          <a:p>
            <a:pPr lvl="1">
              <a:defRPr/>
            </a:pPr>
            <a:r>
              <a:rPr lang="en-US" dirty="0" smtClean="0">
                <a:ea typeface="ＭＳ Ｐゴシック" pitchFamily="34" charset="-128"/>
              </a:rPr>
              <a:t>Identifier:  J053</a:t>
            </a:r>
          </a:p>
          <a:p>
            <a:pPr lvl="1">
              <a:defRPr/>
            </a:pPr>
            <a:r>
              <a:rPr lang="en-US" dirty="0" smtClean="0">
                <a:ea typeface="ＭＳ Ｐゴシック" pitchFamily="34" charset="-128"/>
              </a:rPr>
              <a:t>Contents:  Bob</a:t>
            </a:r>
            <a:r>
              <a:rPr lang="ja-JP" altLang="en-US" dirty="0" smtClean="0">
                <a:ea typeface="ＭＳ Ｐゴシック" pitchFamily="34" charset="-128"/>
              </a:rPr>
              <a:t>’</a:t>
            </a:r>
            <a:r>
              <a:rPr lang="en-US" altLang="ja-JP" dirty="0" smtClean="0">
                <a:ea typeface="ＭＳ Ｐゴシック" pitchFamily="34" charset="-128"/>
              </a:rPr>
              <a:t>s Chevy</a:t>
            </a:r>
          </a:p>
          <a:p>
            <a:pPr lvl="1">
              <a:buFont typeface="Wingdings" pitchFamily="2" charset="2"/>
              <a:buNone/>
              <a:defRPr/>
            </a:pPr>
            <a:endParaRPr lang="en-US" dirty="0" smtClean="0">
              <a:ea typeface="ＭＳ Ｐゴシック" pitchFamily="34" charset="-128"/>
            </a:endParaRPr>
          </a:p>
          <a:p>
            <a:pPr>
              <a:buFont typeface="Wingdings" pitchFamily="2" charset="2"/>
              <a:buNone/>
              <a:defRPr/>
            </a:pPr>
            <a:endParaRPr lang="en-US" sz="2800" dirty="0" smtClean="0">
              <a:ea typeface="ＭＳ Ｐゴシック" pitchFamily="34" charset="-128"/>
            </a:endParaRPr>
          </a:p>
          <a:p>
            <a:pPr>
              <a:buFont typeface="Wingdings" pitchFamily="2" charset="2"/>
              <a:buNone/>
              <a:defRPr/>
            </a:pPr>
            <a:endParaRPr lang="en-US" sz="2800" dirty="0" smtClean="0">
              <a:ea typeface="ＭＳ Ｐゴシック" pitchFamily="34" charset="-128"/>
            </a:endParaRPr>
          </a:p>
        </p:txBody>
      </p:sp>
      <p:sp>
        <p:nvSpPr>
          <p:cNvPr id="18436" name="TextBox 6"/>
          <p:cNvSpPr txBox="1">
            <a:spLocks noChangeArrowheads="1"/>
          </p:cNvSpPr>
          <p:nvPr/>
        </p:nvSpPr>
        <p:spPr bwMode="auto">
          <a:xfrm>
            <a:off x="6672263" y="3200400"/>
            <a:ext cx="1447800" cy="376238"/>
          </a:xfrm>
          <a:prstGeom prst="rect">
            <a:avLst/>
          </a:prstGeom>
          <a:solidFill>
            <a:schemeClr val="bg2"/>
          </a:solidFill>
          <a:ln w="9525">
            <a:solidFill>
              <a:schemeClr val="tx1"/>
            </a:solidFill>
            <a:miter lim="800000"/>
            <a:headEnd/>
            <a:tailEnd/>
          </a:ln>
        </p:spPr>
        <p:txBody>
          <a:bodyPr>
            <a:spAutoFit/>
          </a:bodyPr>
          <a:lstStyle/>
          <a:p>
            <a:pPr algn="ctr"/>
            <a:r>
              <a:rPr lang="en-US" sz="1800">
                <a:cs typeface="Arial" charset="0"/>
              </a:rPr>
              <a:t>6</a:t>
            </a:r>
          </a:p>
        </p:txBody>
      </p:sp>
      <p:sp>
        <p:nvSpPr>
          <p:cNvPr id="18437" name="TextBox 7"/>
          <p:cNvSpPr txBox="1">
            <a:spLocks noChangeArrowheads="1"/>
          </p:cNvSpPr>
          <p:nvPr/>
        </p:nvSpPr>
        <p:spPr bwMode="auto">
          <a:xfrm>
            <a:off x="6553200" y="2895600"/>
            <a:ext cx="1566863" cy="366713"/>
          </a:xfrm>
          <a:prstGeom prst="rect">
            <a:avLst/>
          </a:prstGeom>
          <a:noFill/>
          <a:ln w="9525">
            <a:noFill/>
            <a:miter lim="800000"/>
            <a:headEnd/>
            <a:tailEnd/>
          </a:ln>
        </p:spPr>
        <p:txBody>
          <a:bodyPr wrap="none">
            <a:spAutoFit/>
          </a:bodyPr>
          <a:lstStyle/>
          <a:p>
            <a:r>
              <a:rPr lang="en-US" sz="1800">
                <a:latin typeface="Consolas" pitchFamily="49" charset="0"/>
                <a:cs typeface="Arial" charset="0"/>
              </a:rPr>
              <a:t>cansPerPack</a:t>
            </a:r>
            <a:endParaRPr lang="en-US" sz="1800">
              <a:cs typeface="Arial" charset="0"/>
            </a:endParaRPr>
          </a:p>
        </p:txBody>
      </p:sp>
      <p:pic>
        <p:nvPicPr>
          <p:cNvPr id="18438" name="Picture 2"/>
          <p:cNvPicPr>
            <a:picLocks noChangeAspect="1" noChangeArrowheads="1"/>
          </p:cNvPicPr>
          <p:nvPr/>
        </p:nvPicPr>
        <p:blipFill>
          <a:blip r:embed="rId3" cstate="print"/>
          <a:srcRect/>
          <a:stretch>
            <a:fillRect/>
          </a:stretch>
        </p:blipFill>
        <p:spPr bwMode="auto">
          <a:xfrm>
            <a:off x="5715000" y="4495800"/>
            <a:ext cx="3152775" cy="1692275"/>
          </a:xfrm>
          <a:prstGeom prst="rect">
            <a:avLst/>
          </a:prstGeom>
          <a:noFill/>
          <a:ln w="9525">
            <a:noFill/>
            <a:miter lim="800000"/>
            <a:headEnd/>
            <a:tailEnd/>
          </a:ln>
        </p:spPr>
      </p:pic>
      <p:sp>
        <p:nvSpPr>
          <p:cNvPr id="18439" name="TextBox 8"/>
          <p:cNvSpPr txBox="1">
            <a:spLocks noChangeArrowheads="1"/>
          </p:cNvSpPr>
          <p:nvPr/>
        </p:nvSpPr>
        <p:spPr bwMode="auto">
          <a:xfrm>
            <a:off x="838200" y="5516563"/>
            <a:ext cx="3124200" cy="701675"/>
          </a:xfrm>
          <a:prstGeom prst="rect">
            <a:avLst/>
          </a:prstGeom>
          <a:solidFill>
            <a:srgbClr val="F8E55A"/>
          </a:solidFill>
          <a:ln w="9525">
            <a:noFill/>
            <a:miter lim="800000"/>
            <a:headEnd/>
            <a:tailEnd/>
          </a:ln>
        </p:spPr>
        <p:txBody>
          <a:bodyPr>
            <a:spAutoFit/>
          </a:bodyPr>
          <a:lstStyle/>
          <a:p>
            <a:r>
              <a:rPr lang="en-US" sz="2000">
                <a:cs typeface="Arial" charset="0"/>
              </a:rPr>
              <a:t>A variable is a storage location with a name</a:t>
            </a:r>
          </a:p>
        </p:txBody>
      </p:sp>
      <p:sp>
        <p:nvSpPr>
          <p:cNvPr id="18440" name="Footer Placeholder 1"/>
          <p:cNvSpPr>
            <a:spLocks noGrp="1"/>
          </p:cNvSpPr>
          <p:nvPr>
            <p:ph type="ftr" sz="quarter" idx="10"/>
          </p:nvPr>
        </p:nvSpPr>
        <p:spPr>
          <a:noFill/>
        </p:spPr>
        <p:txBody>
          <a:bodyPr/>
          <a:lstStyle/>
          <a:p>
            <a:endParaRPr lang="en-US" smtClean="0">
              <a:latin typeface="Arial" charset="0"/>
              <a:cs typeface="Arial" charset="0"/>
            </a:endParaRPr>
          </a:p>
          <a:p>
            <a:r>
              <a:rPr lang="en-US" smtClean="0">
                <a:latin typeface="Arial" charset="0"/>
                <a:cs typeface="Arial" charset="0"/>
              </a:rPr>
              <a:t>Copyright © 2013 by John Wiley &amp; Sons.  All rights reserved.</a:t>
            </a:r>
          </a:p>
        </p:txBody>
      </p:sp>
      <p:sp>
        <p:nvSpPr>
          <p:cNvPr id="18441" name="Slide Number Placeholder 2"/>
          <p:cNvSpPr>
            <a:spLocks noGrp="1"/>
          </p:cNvSpPr>
          <p:nvPr>
            <p:ph type="sldNum" sz="quarter" idx="11"/>
          </p:nvPr>
        </p:nvSpPr>
        <p:spPr bwMode="auto">
          <a:noFill/>
          <a:ln>
            <a:miter lim="800000"/>
            <a:headEnd/>
            <a:tailEnd/>
          </a:ln>
        </p:spPr>
        <p:txBody>
          <a:bodyPr/>
          <a:lstStyle/>
          <a:p>
            <a:r>
              <a:rPr lang="en-US" smtClean="0">
                <a:latin typeface="Arial" charset="0"/>
                <a:cs typeface="Arial" charset="0"/>
              </a:rPr>
              <a:t>Page </a:t>
            </a:r>
            <a:fld id="{390F6409-E34F-4D22-BFBE-8A9F975895AA}" type="slidenum">
              <a:rPr lang="en-US" smtClean="0">
                <a:latin typeface="Arial" charset="0"/>
                <a:cs typeface="Arial" charset="0"/>
              </a:rPr>
              <a:pPr/>
              <a:t>9</a:t>
            </a:fld>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8801</TotalTime>
  <Words>4954</Words>
  <Application>Microsoft Office PowerPoint</Application>
  <PresentationFormat>On-screen Show (4:3)</PresentationFormat>
  <Paragraphs>751</Paragraphs>
  <Slides>83</Slides>
  <Notes>51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Arial</vt:lpstr>
      <vt:lpstr>ＭＳ Ｐゴシック</vt:lpstr>
      <vt:lpstr>Wingdings</vt:lpstr>
      <vt:lpstr>Calibri</vt:lpstr>
      <vt:lpstr>Arial Unicode MS</vt:lpstr>
      <vt:lpstr>Consolas</vt:lpstr>
      <vt:lpstr>Times New Roman</vt:lpstr>
      <vt:lpstr>Courier New</vt:lpstr>
      <vt:lpstr>Comic Sans MS</vt:lpstr>
      <vt:lpstr>Arial Black</vt:lpstr>
      <vt:lpstr>Default Design</vt:lpstr>
      <vt:lpstr>Slide 1</vt:lpstr>
      <vt:lpstr>Chapter Goals (1)</vt:lpstr>
      <vt:lpstr>Chapter Goals (2)</vt:lpstr>
      <vt:lpstr>Contents</vt:lpstr>
      <vt:lpstr>2.1 Variables</vt:lpstr>
      <vt:lpstr>Syntax 2.1: Variable Definition</vt:lpstr>
      <vt:lpstr>The assignment statement</vt:lpstr>
      <vt:lpstr>Assignment syntax</vt:lpstr>
      <vt:lpstr>Variables and contents</vt:lpstr>
      <vt:lpstr>An example: soda deal</vt:lpstr>
      <vt:lpstr>Slide 11</vt:lpstr>
      <vt:lpstr>Why different types? (2)</vt:lpstr>
      <vt:lpstr>Table 1: Number Literals in Python</vt:lpstr>
      <vt:lpstr>Floating-point numbers</vt:lpstr>
      <vt:lpstr>Naming variables</vt:lpstr>
      <vt:lpstr>Table 2: Variable Names in Python</vt:lpstr>
      <vt:lpstr>Updating a variable (1)</vt:lpstr>
      <vt:lpstr>Updating a variable (2)</vt:lpstr>
      <vt:lpstr>Programming Tip 2.1: Descriptive Variable Names</vt:lpstr>
      <vt:lpstr>Extra programming tip: constants</vt:lpstr>
      <vt:lpstr>Constants: naming &amp; style</vt:lpstr>
      <vt:lpstr>Python comments</vt:lpstr>
      <vt:lpstr>Python comment example</vt:lpstr>
      <vt:lpstr>Common Error 2.1</vt:lpstr>
      <vt:lpstr>Common Error 2.2</vt:lpstr>
      <vt:lpstr>Common Error 2.3</vt:lpstr>
      <vt:lpstr>2.2 Arithmetic (1)</vt:lpstr>
      <vt:lpstr>2.2 Arithmetic (2)</vt:lpstr>
      <vt:lpstr>Mixing numeric types</vt:lpstr>
      <vt:lpstr>Floor division</vt:lpstr>
      <vt:lpstr>Calculating a remainder</vt:lpstr>
      <vt:lpstr>Table 3: Integer Division and Remainder Examples</vt:lpstr>
      <vt:lpstr>Powers and roots</vt:lpstr>
      <vt:lpstr>Calling functions</vt:lpstr>
      <vt:lpstr>Calling functions that return a value</vt:lpstr>
      <vt:lpstr>Table 4: Built in Mathematical Functions</vt:lpstr>
      <vt:lpstr>Python libraries (modules)</vt:lpstr>
      <vt:lpstr>Using functions from the math module</vt:lpstr>
      <vt:lpstr>Table 5: Functions from the Math Module</vt:lpstr>
      <vt:lpstr>Floating-point to integer conversion</vt:lpstr>
      <vt:lpstr>Table 6: Arithmetic Expressions</vt:lpstr>
      <vt:lpstr>2.3 Problem Solving:  First by Hand</vt:lpstr>
      <vt:lpstr>Start with example values</vt:lpstr>
      <vt:lpstr>Keep applying your solution</vt:lpstr>
      <vt:lpstr>Now devise an algorithm</vt:lpstr>
      <vt:lpstr>2.4 Strings</vt:lpstr>
      <vt:lpstr>String length</vt:lpstr>
      <vt:lpstr>String concatenation (+): 1</vt:lpstr>
      <vt:lpstr>String concatenation (+): 2</vt:lpstr>
      <vt:lpstr>String repetition (*)</vt:lpstr>
      <vt:lpstr>Converting Numbers to Strings</vt:lpstr>
      <vt:lpstr>Strings and Characters</vt:lpstr>
      <vt:lpstr>Copying a character from a String</vt:lpstr>
      <vt:lpstr>Table 7: String Operations</vt:lpstr>
      <vt:lpstr>Methods</vt:lpstr>
      <vt:lpstr>Table 8: Some Useful String Methods</vt:lpstr>
      <vt:lpstr>Special Topic 2.5: String Escape Sequences</vt:lpstr>
      <vt:lpstr>2.5 Input and Output</vt:lpstr>
      <vt:lpstr>Formatted output</vt:lpstr>
      <vt:lpstr>Syntax: formatting strings</vt:lpstr>
      <vt:lpstr>Format flag examples</vt:lpstr>
      <vt:lpstr>Volume2.py</vt:lpstr>
      <vt:lpstr>Table 9: Format Specifier Examples</vt:lpstr>
      <vt:lpstr>2.6  Drawing Simple Graphics</vt:lpstr>
      <vt:lpstr>Using the graphics module (1)</vt:lpstr>
      <vt:lpstr>Using the graphics module (2)</vt:lpstr>
      <vt:lpstr>A graphics window</vt:lpstr>
      <vt:lpstr>A complete drawing example</vt:lpstr>
      <vt:lpstr>Table 10: GraphicsWindow Methods</vt:lpstr>
      <vt:lpstr>Drawing shapes</vt:lpstr>
      <vt:lpstr>Drawing lines</vt:lpstr>
      <vt:lpstr>Table 13: Common Shapes, Lines and Text</vt:lpstr>
      <vt:lpstr>The canvas and shapes can be colored</vt:lpstr>
      <vt:lpstr>Example of setting color</vt:lpstr>
      <vt:lpstr>Table 11: Common Color Names</vt:lpstr>
      <vt:lpstr>Table 12: GraphicsCanvas Color Methods </vt:lpstr>
      <vt:lpstr>Summary: variables</vt:lpstr>
      <vt:lpstr>Summary: operators </vt:lpstr>
      <vt:lpstr>Summary: python overview</vt:lpstr>
      <vt:lpstr>Summary: python overview</vt:lpstr>
      <vt:lpstr>Summary: Strings</vt:lpstr>
      <vt:lpstr>Summary: Strings</vt:lpstr>
      <vt:lpstr>Summary: graphics</vt:lpstr>
    </vt:vector>
  </TitlesOfParts>
  <Company>Technetrain.com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Chapter02_DataTypes</dc:title>
  <dc:subject>Java for Everyone 2e</dc:subject>
  <dc:creator>James Tam</dc:creator>
  <dc:description>Based on v2</dc:description>
  <cp:lastModifiedBy>ahmedr</cp:lastModifiedBy>
  <cp:revision>504</cp:revision>
  <cp:lastPrinted>2013-04-11T21:40:30Z</cp:lastPrinted>
  <dcterms:created xsi:type="dcterms:W3CDTF">2007-02-01T21:32:19Z</dcterms:created>
  <dcterms:modified xsi:type="dcterms:W3CDTF">2013-10-03T13:50:38Z</dcterms:modified>
  <cp:contentStatus>First Draft</cp:contentStatus>
</cp:coreProperties>
</file>