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4" r:id="rId10"/>
    <p:sldId id="375" r:id="rId11"/>
    <p:sldId id="376" r:id="rId12"/>
    <p:sldId id="377" r:id="rId13"/>
    <p:sldId id="436" r:id="rId14"/>
    <p:sldId id="437" r:id="rId15"/>
    <p:sldId id="438" r:id="rId16"/>
    <p:sldId id="439" r:id="rId17"/>
    <p:sldId id="440" r:id="rId18"/>
    <p:sldId id="469" r:id="rId19"/>
    <p:sldId id="441" r:id="rId20"/>
    <p:sldId id="442" r:id="rId21"/>
    <p:sldId id="444" r:id="rId22"/>
    <p:sldId id="472" r:id="rId23"/>
    <p:sldId id="379" r:id="rId24"/>
    <p:sldId id="387" r:id="rId25"/>
    <p:sldId id="435" r:id="rId26"/>
    <p:sldId id="473" r:id="rId27"/>
    <p:sldId id="388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390" r:id="rId42"/>
    <p:sldId id="391" r:id="rId43"/>
    <p:sldId id="392" r:id="rId44"/>
    <p:sldId id="428" r:id="rId45"/>
    <p:sldId id="429" r:id="rId46"/>
    <p:sldId id="430" r:id="rId47"/>
    <p:sldId id="431" r:id="rId48"/>
    <p:sldId id="432" r:id="rId49"/>
    <p:sldId id="433" r:id="rId50"/>
    <p:sldId id="406" r:id="rId51"/>
    <p:sldId id="408" r:id="rId52"/>
    <p:sldId id="410" r:id="rId53"/>
    <p:sldId id="411" r:id="rId54"/>
    <p:sldId id="412" r:id="rId55"/>
    <p:sldId id="461" r:id="rId56"/>
    <p:sldId id="413" r:id="rId57"/>
    <p:sldId id="414" r:id="rId58"/>
    <p:sldId id="415" r:id="rId59"/>
    <p:sldId id="418" r:id="rId60"/>
    <p:sldId id="419" r:id="rId61"/>
    <p:sldId id="420" r:id="rId62"/>
    <p:sldId id="421" r:id="rId63"/>
    <p:sldId id="462" r:id="rId64"/>
    <p:sldId id="463" r:id="rId65"/>
    <p:sldId id="464" r:id="rId66"/>
    <p:sldId id="465" r:id="rId67"/>
    <p:sldId id="471" r:id="rId68"/>
    <p:sldId id="466" r:id="rId69"/>
    <p:sldId id="467" r:id="rId70"/>
    <p:sldId id="422" r:id="rId71"/>
    <p:sldId id="468" r:id="rId72"/>
    <p:sldId id="423" r:id="rId73"/>
    <p:sldId id="424" r:id="rId74"/>
    <p:sldId id="425" r:id="rId75"/>
    <p:sldId id="434" r:id="rId76"/>
    <p:sldId id="474" r:id="rId77"/>
    <p:sldId id="426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35E01"/>
    <a:srgbClr val="D9D9D9"/>
    <a:srgbClr val="348FA6"/>
    <a:srgbClr val="9933FF"/>
    <a:srgbClr val="9966FF"/>
    <a:srgbClr val="333333"/>
    <a:srgbClr val="3853A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859E49-F711-4D0C-995E-1B6134F8300A}" type="datetimeFigureOut">
              <a:rPr lang="en-US"/>
              <a:pPr>
                <a:defRPr/>
              </a:pPr>
              <a:t>10/3/2013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BF2FC8B-D13F-43BA-A12B-515B5F31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4CDB0-447F-40A2-AC6F-DEDD644CDB4D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9A7FBB-9489-4BD7-B536-33D0AE24455A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738650-0E7D-41B7-AF6B-D00197E87117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3434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304800" y="838200"/>
            <a:ext cx="84582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10668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038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3E1D9FD-30E1-46F2-B570-AAA8B366B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10668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10668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381000" y="838200"/>
            <a:ext cx="8382000" cy="176213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10668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Copyright © 2011 by John Wiley &amp; Sons. 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0A0F20D-953A-4372-A22A-30549FADCB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4343400" cy="476250"/>
          </a:xfrm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10243" name="Text Box 3"/>
          <p:cNvSpPr txBox="1">
            <a:spLocks noChangeAspect="1" noChangeArrowheads="1"/>
          </p:cNvSpPr>
          <p:nvPr/>
        </p:nvSpPr>
        <p:spPr bwMode="auto">
          <a:xfrm>
            <a:off x="685800" y="533400"/>
            <a:ext cx="8001000" cy="26670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rIns="457200"/>
          <a:lstStyle/>
          <a:p>
            <a:pPr algn="r">
              <a:spcBef>
                <a:spcPct val="50000"/>
              </a:spcBef>
            </a:pPr>
            <a:endParaRPr lang="en-US" sz="4000" b="1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524000" y="1676400"/>
            <a:ext cx="3048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DECISIONS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1066800"/>
            <a:ext cx="32766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3965575" y="6248400"/>
            <a:ext cx="214788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Slides by James Tam</a:t>
            </a:r>
          </a:p>
          <a:p>
            <a:pPr algn="ctr"/>
            <a:r>
              <a:rPr lang="en-US" sz="1000"/>
              <a:t>Department of Computer Science, </a:t>
            </a:r>
          </a:p>
          <a:p>
            <a:pPr algn="ctr"/>
            <a:r>
              <a:rPr lang="en-US" sz="1000"/>
              <a:t>University of Calgary </a:t>
            </a:r>
          </a:p>
        </p:txBody>
      </p: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7040563" y="6246813"/>
            <a:ext cx="9699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April 23, 2013</a:t>
            </a:r>
          </a:p>
        </p:txBody>
      </p:sp>
      <p:sp>
        <p:nvSpPr>
          <p:cNvPr id="10248" name="TextBox 2"/>
          <p:cNvSpPr txBox="1">
            <a:spLocks noChangeArrowheads="1"/>
          </p:cNvSpPr>
          <p:nvPr/>
        </p:nvSpPr>
        <p:spPr bwMode="auto">
          <a:xfrm>
            <a:off x="4267200" y="9144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 b="1"/>
              <a:t>3</a:t>
            </a:r>
          </a:p>
        </p:txBody>
      </p:sp>
      <p:pic>
        <p:nvPicPr>
          <p:cNvPr id="1024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533400"/>
            <a:ext cx="304800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Common Error 3.1 </a:t>
            </a:r>
          </a:p>
        </p:txBody>
      </p:sp>
      <p:sp>
        <p:nvSpPr>
          <p:cNvPr id="1945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Avoid duplication in branches</a:t>
            </a:r>
          </a:p>
          <a:p>
            <a:pPr marL="344488" indent="-344488">
              <a:defRPr/>
            </a:pPr>
            <a:r>
              <a:rPr lang="en-US" dirty="0" smtClean="0">
                <a:ea typeface="ＭＳ Ｐゴシック" pitchFamily="34" charset="-128"/>
              </a:rPr>
              <a:t>If the same code is duplicated in each branch then move it out of the 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if</a:t>
            </a:r>
            <a:r>
              <a:rPr lang="en-US" dirty="0" smtClean="0">
                <a:ea typeface="ＭＳ Ｐゴシック" pitchFamily="34" charset="-128"/>
              </a:rPr>
              <a:t> statement.</a:t>
            </a:r>
          </a:p>
        </p:txBody>
      </p:sp>
      <p:sp>
        <p:nvSpPr>
          <p:cNvPr id="19460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5FC88908-B80B-435D-92F3-2CED347B81C3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6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19462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28600"/>
            <a:ext cx="9429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876550"/>
            <a:ext cx="4038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463" y="4800600"/>
            <a:ext cx="37163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114800" y="3505200"/>
            <a:ext cx="1905000" cy="2522538"/>
            <a:chOff x="4114802" y="3505200"/>
            <a:chExt cx="1904998" cy="25224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343402" y="3505200"/>
              <a:ext cx="16763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13240" y="4267172"/>
              <a:ext cx="16763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89638" y="3505200"/>
              <a:ext cx="0" cy="25224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114802" y="6005420"/>
              <a:ext cx="1904998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conditional operator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smtClean="0">
                <a:ea typeface="ＭＳ Ｐゴシック" pitchFamily="34" charset="-128"/>
              </a:rPr>
              <a:t>shortcut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you may find in existing code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It is not used in this book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The shortcut notation can be used anywhere that a value is expected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9A71CDF-EBC1-4055-9D8A-F064108119DC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5105400" y="2336800"/>
            <a:ext cx="1447800" cy="769938"/>
            <a:chOff x="5105400" y="2504967"/>
            <a:chExt cx="1447800" cy="769385"/>
          </a:xfrm>
        </p:grpSpPr>
        <p:sp>
          <p:nvSpPr>
            <p:cNvPr id="8" name="Left Brace 7"/>
            <p:cNvSpPr/>
            <p:nvPr/>
          </p:nvSpPr>
          <p:spPr>
            <a:xfrm rot="5400000">
              <a:off x="5638937" y="2360089"/>
              <a:ext cx="380726" cy="14478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496" name="TextBox 10"/>
            <p:cNvSpPr txBox="1">
              <a:spLocks noChangeArrowheads="1"/>
            </p:cNvSpPr>
            <p:nvPr/>
          </p:nvSpPr>
          <p:spPr bwMode="auto">
            <a:xfrm>
              <a:off x="5194300" y="2504967"/>
              <a:ext cx="1270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cs typeface="Arial" charset="0"/>
                </a:rPr>
                <a:t>Condition</a:t>
              </a:r>
            </a:p>
          </p:txBody>
        </p:sp>
      </p:grpSp>
      <p:grpSp>
        <p:nvGrpSpPr>
          <p:cNvPr id="20486" name="Group 10"/>
          <p:cNvGrpSpPr>
            <a:grpSpLocks/>
          </p:cNvGrpSpPr>
          <p:nvPr/>
        </p:nvGrpSpPr>
        <p:grpSpPr bwMode="auto">
          <a:xfrm>
            <a:off x="1066800" y="2370138"/>
            <a:ext cx="3429000" cy="736600"/>
            <a:chOff x="1066799" y="2538786"/>
            <a:chExt cx="3428999" cy="735568"/>
          </a:xfrm>
        </p:grpSpPr>
        <p:sp>
          <p:nvSpPr>
            <p:cNvPr id="9" name="Left Brace 8"/>
            <p:cNvSpPr/>
            <p:nvPr/>
          </p:nvSpPr>
          <p:spPr>
            <a:xfrm rot="5400000">
              <a:off x="2596614" y="1375170"/>
              <a:ext cx="369370" cy="3428999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494" name="TextBox 11"/>
            <p:cNvSpPr txBox="1">
              <a:spLocks noChangeArrowheads="1"/>
            </p:cNvSpPr>
            <p:nvPr/>
          </p:nvSpPr>
          <p:spPr bwMode="auto">
            <a:xfrm>
              <a:off x="2002629" y="2538786"/>
              <a:ext cx="15573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cs typeface="Arial" charset="0"/>
                </a:rPr>
                <a:t>True branch</a:t>
              </a:r>
            </a:p>
          </p:txBody>
        </p:sp>
      </p:grpSp>
      <p:grpSp>
        <p:nvGrpSpPr>
          <p:cNvPr id="20487" name="Group 3"/>
          <p:cNvGrpSpPr>
            <a:grpSpLocks/>
          </p:cNvGrpSpPr>
          <p:nvPr/>
        </p:nvGrpSpPr>
        <p:grpSpPr bwMode="auto">
          <a:xfrm>
            <a:off x="7053263" y="2344738"/>
            <a:ext cx="1666875" cy="762000"/>
            <a:chOff x="7086600" y="2286000"/>
            <a:chExt cx="1666875" cy="762000"/>
          </a:xfrm>
        </p:grpSpPr>
        <p:sp>
          <p:nvSpPr>
            <p:cNvPr id="10" name="Left Brace 9"/>
            <p:cNvSpPr/>
            <p:nvPr/>
          </p:nvSpPr>
          <p:spPr>
            <a:xfrm rot="5400000">
              <a:off x="7696200" y="2209800"/>
              <a:ext cx="381000" cy="12954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492" name="TextBox 12"/>
            <p:cNvSpPr txBox="1">
              <a:spLocks noChangeArrowheads="1"/>
            </p:cNvSpPr>
            <p:nvPr/>
          </p:nvSpPr>
          <p:spPr bwMode="auto">
            <a:xfrm>
              <a:off x="7086600" y="2286000"/>
              <a:ext cx="16668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cs typeface="Arial" charset="0"/>
                </a:rPr>
                <a:t>False branch</a:t>
              </a:r>
            </a:p>
          </p:txBody>
        </p:sp>
      </p:grpSp>
      <p:sp>
        <p:nvSpPr>
          <p:cNvPr id="2048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20489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33738"/>
            <a:ext cx="79152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1"/>
          <p:cNvPicPr>
            <a:picLocks noChangeAspect="1"/>
          </p:cNvPicPr>
          <p:nvPr/>
        </p:nvPicPr>
        <p:blipFill>
          <a:blip r:embed="rId3" cstate="print"/>
          <a:srcRect l="1917" b="25349"/>
          <a:stretch>
            <a:fillRect/>
          </a:stretch>
        </p:blipFill>
        <p:spPr bwMode="auto">
          <a:xfrm>
            <a:off x="1160463" y="4770438"/>
            <a:ext cx="75819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743200"/>
            <a:ext cx="584993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sz="3400" smtClean="0">
                <a:ea typeface="ＭＳ Ｐゴシック" pitchFamily="34" charset="-128"/>
              </a:rPr>
              <a:t>3.2 Relational Operators</a:t>
            </a:r>
          </a:p>
        </p:txBody>
      </p:sp>
      <p:sp>
        <p:nvSpPr>
          <p:cNvPr id="21508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Every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mtClean="0">
                <a:ea typeface="ＭＳ Ｐゴシック" pitchFamily="34" charset="-128"/>
              </a:rPr>
              <a:t> statement has a condition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Usually compares two values with an operator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2FFCC7F-981B-4C7E-9DFE-C61D3670314C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600200" y="5437188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Beware!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2286000"/>
            <a:ext cx="24384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&gt; 13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&gt;= 13 :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&lt; 13 :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&lt;= 13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13 : ..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2151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Assignment vs. equality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Assignment: </a:t>
            </a:r>
            <a:r>
              <a:rPr lang="en-US" i="1" dirty="0" smtClean="0"/>
              <a:t>makes</a:t>
            </a:r>
            <a:r>
              <a:rPr lang="en-US" dirty="0" smtClean="0"/>
              <a:t> something true.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Equality testing: </a:t>
            </a:r>
            <a:r>
              <a:rPr lang="en-US" i="1" dirty="0" smtClean="0"/>
              <a:t>checks</a:t>
            </a:r>
            <a:r>
              <a:rPr lang="en-US" dirty="0" smtClean="0"/>
              <a:t> if something is true.</a:t>
            </a:r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2696CB1-37E7-49E2-8DA5-16B5AEB51F9F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752600"/>
            <a:ext cx="1905000" cy="4730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floor = 13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28663" y="3048000"/>
            <a:ext cx="3767137" cy="4730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floor == 13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Checking if two strings are equal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Checking if two strings are not equal</a:t>
            </a:r>
            <a:endParaRPr lang="en-US" dirty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A240798-D0C9-49C6-BA92-52847F67FAB7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7238" y="1752600"/>
            <a:ext cx="6938962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name1 == name2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print("The strings are identical")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57238" y="3505200"/>
            <a:ext cx="6938962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name1 != name2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print("The strings are not identical")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Checking for string equality (1)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For two strings to be equal, they must be of the same length and contain the same sequence of characters: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A1F6B50-F147-4215-AEFC-DD2CA2CBA520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4582" name="Picture 2" descr="U:\PC\publisher\2013 wiley slides\Ch 1-4\Chapter  3\Media\Illustrations\py_03_un04_300d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76200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Checking for string equality (2)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If even one character is different, the two strings will not be equal: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5A5F3E42-7D57-4C32-97F2-65935A89DFC2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5606" name="Picture 2" descr="U:\PC\publisher\2013 wiley slides\Ch 1-4\Chapter  3\Media\Illustrations\py_03_un05_300d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3597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Relational Operator Examples (1)</a:t>
            </a:r>
          </a:p>
        </p:txBody>
      </p:sp>
      <p:pic>
        <p:nvPicPr>
          <p:cNvPr id="26627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7553"/>
          <a:stretch>
            <a:fillRect/>
          </a:stretch>
        </p:blipFill>
        <p:spPr>
          <a:xfrm>
            <a:off x="228600" y="1331913"/>
            <a:ext cx="8561388" cy="4498975"/>
          </a:xfrm>
        </p:spPr>
      </p:pic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240ED88-ED11-4228-BF5A-163F8EC1A7A4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Relational Operator Examples (2)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361F1F9-4FA0-4FAD-828B-478609F56A85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7653" name="Group 1"/>
          <p:cNvGrpSpPr>
            <a:grpSpLocks/>
          </p:cNvGrpSpPr>
          <p:nvPr/>
        </p:nvGrpSpPr>
        <p:grpSpPr bwMode="auto">
          <a:xfrm>
            <a:off x="219075" y="1371600"/>
            <a:ext cx="8574088" cy="2243138"/>
            <a:chOff x="218512" y="1371600"/>
            <a:chExt cx="8573978" cy="2243824"/>
          </a:xfrm>
        </p:grpSpPr>
        <p:pic>
          <p:nvPicPr>
            <p:cNvPr id="27654" name="Content Placeholder 5"/>
            <p:cNvPicPr>
              <a:picLocks noChangeAspect="1"/>
            </p:cNvPicPr>
            <p:nvPr/>
          </p:nvPicPr>
          <p:blipFill>
            <a:blip r:embed="rId2" cstate="print"/>
            <a:srcRect t="71861"/>
            <a:stretch>
              <a:fillRect/>
            </a:stretch>
          </p:blipFill>
          <p:spPr bwMode="auto">
            <a:xfrm>
              <a:off x="218512" y="1864265"/>
              <a:ext cx="8573978" cy="1751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5" name="Content Placeholder 5"/>
            <p:cNvPicPr>
              <a:picLocks noChangeAspect="1"/>
            </p:cNvPicPr>
            <p:nvPr/>
          </p:nvPicPr>
          <p:blipFill>
            <a:blip r:embed="rId2" cstate="print"/>
            <a:srcRect b="91902"/>
            <a:stretch>
              <a:fillRect/>
            </a:stretch>
          </p:blipFill>
          <p:spPr bwMode="auto">
            <a:xfrm>
              <a:off x="228600" y="1371600"/>
              <a:ext cx="8524540" cy="500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Common Error 3.2 (1)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Floating-point numbers have only a limited precision, and calculations can introduce roundoff errors. </a:t>
            </a:r>
          </a:p>
          <a:p>
            <a:r>
              <a:rPr lang="en-US" smtClean="0">
                <a:ea typeface="ＭＳ Ｐゴシック" pitchFamily="34" charset="-128"/>
              </a:rPr>
              <a:t>You must take these inevitable roundoffs into account when comparing floating point numbers.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32102BC-D428-4968-89DF-BBC9D53628D8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8678" name="Picture 2" descr="U:\PC\publisher\2013 wiley slides\Ch 1-4\Chapter  3\Media\Photos\py_03_un06_300dpi.jpg"/>
          <p:cNvPicPr>
            <a:picLocks noChangeAspect="1" noChangeArrowheads="1"/>
          </p:cNvPicPr>
          <p:nvPr/>
        </p:nvPicPr>
        <p:blipFill>
          <a:blip r:embed="rId2" cstate="print"/>
          <a:srcRect b="19844"/>
          <a:stretch>
            <a:fillRect/>
          </a:stretch>
        </p:blipFill>
        <p:spPr bwMode="auto">
          <a:xfrm>
            <a:off x="7415213" y="0"/>
            <a:ext cx="1728787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>
          <a:xfrm>
            <a:off x="141288" y="1143000"/>
            <a:ext cx="8839200" cy="5105400"/>
          </a:xfrm>
        </p:spPr>
        <p:txBody>
          <a:bodyPr/>
          <a:lstStyle/>
          <a:p>
            <a:r>
              <a:rPr lang="en-US" sz="3000" smtClean="0">
                <a:ea typeface="ＭＳ Ｐゴシック" pitchFamily="34" charset="-128"/>
              </a:rPr>
              <a:t>To implement decisions using the </a:t>
            </a:r>
            <a:r>
              <a:rPr lang="en-US" sz="3000" smtClean="0"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3000" smtClean="0">
                <a:ea typeface="ＭＳ Ｐゴシック" pitchFamily="34" charset="-128"/>
              </a:rPr>
              <a:t> statement</a:t>
            </a:r>
          </a:p>
          <a:p>
            <a:r>
              <a:rPr lang="en-US" sz="3000" smtClean="0">
                <a:ea typeface="ＭＳ Ｐゴシック" pitchFamily="34" charset="-128"/>
              </a:rPr>
              <a:t>To compare integers, floating-point numbers, and Strings</a:t>
            </a:r>
          </a:p>
          <a:p>
            <a:r>
              <a:rPr lang="en-US" sz="3000" smtClean="0">
                <a:ea typeface="ＭＳ Ｐゴシック" pitchFamily="34" charset="-128"/>
              </a:rPr>
              <a:t>To write statements using the Boolean data type</a:t>
            </a:r>
          </a:p>
          <a:p>
            <a:r>
              <a:rPr lang="en-US" sz="3000" smtClean="0">
                <a:ea typeface="ＭＳ Ｐゴシック" pitchFamily="34" charset="-128"/>
              </a:rPr>
              <a:t>To develop strategies for testing your programs</a:t>
            </a:r>
          </a:p>
          <a:p>
            <a:r>
              <a:rPr lang="en-US" sz="3000" smtClean="0">
                <a:ea typeface="ＭＳ Ｐゴシック" pitchFamily="34" charset="-128"/>
              </a:rPr>
              <a:t>To for validate user input</a:t>
            </a:r>
          </a:p>
        </p:txBody>
      </p:sp>
      <p:sp>
        <p:nvSpPr>
          <p:cNvPr id="11268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6F9BD86-945B-4224-A88D-558EDEA3AD56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3962400" y="4648200"/>
            <a:ext cx="4865688" cy="132397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In this chapter, you will learn how to program simple and complex decisions. You will apply what you learn to the task of checking user input.</a:t>
            </a:r>
          </a:p>
        </p:txBody>
      </p:sp>
      <p:sp>
        <p:nvSpPr>
          <p:cNvPr id="1127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Common Error 3.2 (2)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For example, the following code multiplies the square root of 2 by itself. </a:t>
            </a:r>
          </a:p>
          <a:p>
            <a:r>
              <a:rPr lang="en-US" smtClean="0">
                <a:ea typeface="ＭＳ Ｐゴシック" pitchFamily="34" charset="-128"/>
              </a:rPr>
              <a:t>Ideally, we expect to get the answer 2: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5F508C5-0819-42E8-8BC6-0824AB94F5F7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9702" name="Picture 2" descr="U:\PC\publisher\2013 wiley slides\Ch 1-4\Chapter  3\Media\Photos\py_03_un06_300dpi.jpg"/>
          <p:cNvPicPr>
            <a:picLocks noChangeAspect="1" noChangeArrowheads="1"/>
          </p:cNvPicPr>
          <p:nvPr/>
        </p:nvPicPr>
        <p:blipFill>
          <a:blip r:embed="rId2" cstate="print"/>
          <a:srcRect b="19844"/>
          <a:stretch>
            <a:fillRect/>
          </a:stretch>
        </p:blipFill>
        <p:spPr bwMode="auto">
          <a:xfrm>
            <a:off x="7415213" y="0"/>
            <a:ext cx="1728787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2000" y="2895600"/>
            <a:ext cx="76200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 = math.sqrt(2.0)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r * r == 2.0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print("sqrt(2.0) squared is 2.0")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print("sqrt(2.0) squared is not 2.0 but", r * r)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43000" y="4572000"/>
            <a:ext cx="7315200" cy="762000"/>
          </a:xfrm>
          <a:prstGeom prst="rect">
            <a:avLst/>
          </a:prstGeom>
          <a:solidFill>
            <a:srgbClr val="FAE1A4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Output: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sqrt(2.0) squared is not 2.0 but 2.0000000000000004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use of EPSILON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 a very small value to compare the difference if floating-point values are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i="1" smtClean="0">
                <a:ea typeface="ＭＳ Ｐゴシック" pitchFamily="34" charset="-128"/>
              </a:rPr>
              <a:t>close enough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endParaRPr lang="en-US" altLang="ja-JP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The magnitude of their difference should be less than some threshold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Mathematically, we would write that x and y are close enough if: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2AEB7DC-6999-415A-9A1F-630CE8218E3A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038600"/>
            <a:ext cx="171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19200" y="4606925"/>
            <a:ext cx="7315200" cy="13366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EPSILON = 1E-14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 = math.sqrt(2.0)</a:t>
            </a:r>
          </a:p>
          <a:p>
            <a:pPr>
              <a:defRPr/>
            </a:pPr>
            <a:r>
              <a:rPr lang="pt-BR" sz="2000" dirty="0">
                <a:latin typeface="Consolas" pitchFamily="49" charset="0"/>
                <a:cs typeface="Consolas" pitchFamily="49" charset="0"/>
              </a:rPr>
              <a:t>if abs(r * r - 2.0) &lt; EPSILON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print("sqrt(2.0) squared is approximately 2.0")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Lexicographical order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pPr>
              <a:spcBef>
                <a:spcPts val="400"/>
              </a:spcBef>
              <a:defRPr/>
            </a:pPr>
            <a:r>
              <a:rPr lang="en-US" sz="2800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To compare Strings in </a:t>
            </a:r>
            <a:r>
              <a:rPr lang="ja-JP" altLang="en-US" dirty="0" smtClean="0">
                <a:ea typeface="ＭＳ Ｐゴシック" pitchFamily="34" charset="-128"/>
              </a:rPr>
              <a:t>‘</a:t>
            </a:r>
            <a:r>
              <a:rPr lang="en-US" altLang="ja-JP" dirty="0" smtClean="0">
                <a:ea typeface="ＭＳ Ｐゴシック" pitchFamily="34" charset="-128"/>
              </a:rPr>
              <a:t>dictionary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 order:</a:t>
            </a:r>
          </a:p>
          <a:p>
            <a:pPr marL="457200" lvl="1" indent="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s</a:t>
            </a:r>
            <a:r>
              <a:rPr lang="en-US" altLang="ja-JP" dirty="0" smtClean="0">
                <a:ea typeface="ＭＳ Ｐゴシック" pitchFamily="34" charset="-128"/>
              </a:rPr>
              <a:t>tring1 &lt; string2</a:t>
            </a:r>
          </a:p>
          <a:p>
            <a:pPr lvl="2">
              <a:spcBef>
                <a:spcPts val="400"/>
              </a:spcBef>
              <a:buFontTx/>
              <a:buNone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Notes</a:t>
            </a:r>
          </a:p>
          <a:p>
            <a:pPr lvl="2"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 All UPPERCASE letters come before lowercase</a:t>
            </a:r>
          </a:p>
          <a:p>
            <a:pPr lvl="2">
              <a:spcBef>
                <a:spcPts val="400"/>
              </a:spcBef>
              <a:defRPr/>
            </a:pPr>
            <a:r>
              <a:rPr lang="ja-JP" altLang="en-US" dirty="0" smtClean="0">
                <a:ea typeface="ＭＳ Ｐゴシック" pitchFamily="34" charset="-128"/>
              </a:rPr>
              <a:t>‘</a:t>
            </a:r>
            <a:r>
              <a:rPr lang="en-US" altLang="ja-JP" dirty="0" smtClean="0">
                <a:ea typeface="ＭＳ Ｐゴシック" pitchFamily="34" charset="-128"/>
              </a:rPr>
              <a:t>space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 comes before all other printable characters</a:t>
            </a:r>
          </a:p>
          <a:p>
            <a:pPr lvl="2"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Digits (0-9) come before all letters</a:t>
            </a:r>
          </a:p>
          <a:p>
            <a:pPr lvl="2"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See Appendix A for the </a:t>
            </a:r>
            <a:r>
              <a:rPr lang="en-US" dirty="0" smtClean="0"/>
              <a:t>Basic </a:t>
            </a:r>
            <a:r>
              <a:rPr lang="en-US" dirty="0"/>
              <a:t>Latin (ASCII) Subset of </a:t>
            </a:r>
            <a:r>
              <a:rPr lang="en-US" dirty="0" smtClean="0"/>
              <a:t>Unicode</a:t>
            </a:r>
            <a:endParaRPr lang="en-US" dirty="0" smtClean="0">
              <a:ea typeface="ＭＳ Ｐゴシック" pitchFamily="34" charset="-128"/>
            </a:endParaRPr>
          </a:p>
          <a:p>
            <a:pPr>
              <a:spcBef>
                <a:spcPts val="400"/>
              </a:spcBef>
              <a:defRPr/>
            </a:pP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8865353-FA38-4640-84A5-64ED8F491814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9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Operator precedence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comparison operators have lower precedence than arithmetic operators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Calculations are done before the comparison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Normally your calculations are on the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smtClean="0">
                <a:ea typeface="ＭＳ Ｐゴシック" pitchFamily="34" charset="-128"/>
              </a:rPr>
              <a:t>right side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of the comparison or assignment operator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56C5B890-7232-4789-B531-46CB462AE1B9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448175"/>
            <a:ext cx="4419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actualFloor = floor + 1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3771900" y="3686175"/>
            <a:ext cx="381000" cy="1371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775" name="TextBox 10"/>
          <p:cNvSpPr txBox="1">
            <a:spLocks noChangeArrowheads="1"/>
          </p:cNvSpPr>
          <p:nvPr/>
        </p:nvSpPr>
        <p:spPr bwMode="auto">
          <a:xfrm>
            <a:off x="3170238" y="3810000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Calculations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62000" y="5133975"/>
            <a:ext cx="42672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400" kern="0" dirty="0">
                <a:latin typeface="Consolas" pitchFamily="49" charset="0"/>
              </a:rPr>
              <a:t> floor &gt; height + 1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  <p:sp>
        <p:nvSpPr>
          <p:cNvPr id="3277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510540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800" smtClean="0">
                <a:ea typeface="ＭＳ Ｐゴシック" pitchFamily="34" charset="-128"/>
              </a:rPr>
              <a:t>Decide on a branching condition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endParaRPr lang="en-US" sz="2800" smtClean="0">
              <a:ea typeface="ＭＳ Ｐゴシック" pitchFamily="34" charset="-128"/>
            </a:endParaRP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800" smtClean="0">
                <a:ea typeface="ＭＳ Ｐゴシック" pitchFamily="34" charset="-128"/>
              </a:rPr>
              <a:t>Write pseudocode for the true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endParaRPr lang="en-US" sz="2800" smtClean="0">
              <a:ea typeface="ＭＳ Ｐゴシック" pitchFamily="34" charset="-128"/>
            </a:endParaRP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r>
              <a:rPr lang="en-US" sz="2800" smtClean="0">
                <a:ea typeface="ＭＳ Ｐゴシック" pitchFamily="34" charset="-128"/>
              </a:rPr>
              <a:t>Write pseudocode for the false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Wingdings" pitchFamily="2" charset="2"/>
              <a:buAutoNum type="arabicParenR"/>
            </a:pPr>
            <a:endParaRPr lang="en-US" sz="1400" smtClean="0">
              <a:ea typeface="ＭＳ Ｐゴシック" pitchFamily="34" charset="-128"/>
            </a:endParaRPr>
          </a:p>
        </p:txBody>
      </p:sp>
      <p:pic>
        <p:nvPicPr>
          <p:cNvPr id="3379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6213" y="5715000"/>
            <a:ext cx="409098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1450" y="3800475"/>
            <a:ext cx="41529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Implementing an </a:t>
            </a:r>
            <a:r>
              <a:rPr 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3600" smtClean="0">
                <a:ea typeface="ＭＳ Ｐゴシック" pitchFamily="34" charset="-128"/>
              </a:rPr>
              <a:t> statement (1)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10A2663-4FFD-4D50-BE23-26915E402852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4" cstate="print"/>
          <a:srcRect r="5305"/>
          <a:stretch>
            <a:fillRect/>
          </a:stretch>
        </p:blipFill>
        <p:spPr bwMode="auto">
          <a:xfrm>
            <a:off x="5791200" y="1905000"/>
            <a:ext cx="2286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Implementing an </a:t>
            </a:r>
            <a:r>
              <a:rPr 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3600" smtClean="0">
                <a:ea typeface="ＭＳ Ｐゴシック" pitchFamily="34" charset="-128"/>
              </a:rPr>
              <a:t> statement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+mj-lt"/>
              <a:buAutoNum type="arabicParenR" startAt="4"/>
              <a:defRPr/>
            </a:pPr>
            <a:r>
              <a:rPr lang="en-US" sz="2800" dirty="0" smtClean="0">
                <a:ea typeface="ＭＳ Ｐゴシック" pitchFamily="34" charset="-128"/>
              </a:rPr>
              <a:t>Double-check relational operators</a:t>
            </a:r>
          </a:p>
          <a:p>
            <a:pPr marL="914400" lvl="1" indent="-514350">
              <a:spcBef>
                <a:spcPct val="0"/>
              </a:spcBef>
              <a:defRPr/>
            </a:pPr>
            <a:r>
              <a:rPr lang="en-US" sz="2400" dirty="0" smtClean="0">
                <a:ea typeface="ＭＳ Ｐゴシック" pitchFamily="34" charset="-128"/>
              </a:rPr>
              <a:t>Test values below, at, and above the comparison (127, 128, 129)</a:t>
            </a:r>
          </a:p>
          <a:p>
            <a:pPr marL="914400" lvl="1" indent="-514350">
              <a:spcBef>
                <a:spcPct val="0"/>
              </a:spcBef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SzPct val="100000"/>
              <a:buFont typeface="+mj-lt"/>
              <a:buAutoNum type="arabicParenR" startAt="5"/>
              <a:defRPr/>
            </a:pPr>
            <a:r>
              <a:rPr lang="en-US" sz="2800" dirty="0" smtClean="0"/>
              <a:t>Remove duplication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SzPct val="100000"/>
              <a:buFont typeface="+mj-lt"/>
              <a:buAutoNum type="arabicParenR" startAt="5"/>
              <a:defRPr/>
            </a:pPr>
            <a:endParaRPr lang="en-US" sz="2800" dirty="0" smtClean="0"/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SzPct val="100000"/>
              <a:buFont typeface="+mj-lt"/>
              <a:buAutoNum type="arabicParenR" startAt="6"/>
              <a:defRPr/>
            </a:pPr>
            <a:r>
              <a:rPr lang="en-US" sz="2800" dirty="0" smtClean="0"/>
              <a:t>Test both branches</a:t>
            </a:r>
          </a:p>
          <a:p>
            <a:pPr>
              <a:buFont typeface="Wingdings" charset="0"/>
              <a:buChar char="q"/>
              <a:defRPr/>
            </a:pPr>
            <a:endParaRPr lang="en-US" dirty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02FAA6E-48DE-4C7E-A99A-00F06C2F99A6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3482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886200"/>
            <a:ext cx="39417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450" y="5008563"/>
            <a:ext cx="38020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888" y="5494338"/>
            <a:ext cx="3832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Implementing an </a:t>
            </a:r>
            <a:r>
              <a:rPr 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3600" smtClean="0">
                <a:ea typeface="ＭＳ Ｐゴシック" pitchFamily="34" charset="-128"/>
              </a:rPr>
              <a:t> statement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 startAt="7"/>
              <a:defRPr/>
            </a:pPr>
            <a:r>
              <a:rPr lang="en-US" sz="2800" dirty="0" smtClean="0"/>
              <a:t>Write the code in Python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25B58C0-56F7-40DC-942E-9A5394B5C296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Implemented example</a:t>
            </a:r>
          </a:p>
        </p:txBody>
      </p:sp>
      <p:sp>
        <p:nvSpPr>
          <p:cNvPr id="368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university bookstore has a Kilobyte Day sale every October 24, giving an 8 percent discount on all computer accessory purchases if the price is less than $128, and a 16 percent discount if the price is at least $128.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75F2F18-7080-46C0-951F-9EF3568CFBA7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1475" y="3429000"/>
            <a:ext cx="83820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originalPrice &lt; 128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discountRate = 0.92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else :</a:t>
            </a:r>
            <a:endParaRPr lang="en-US" sz="2000" kern="0" dirty="0">
              <a:latin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discountRate = 0.84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discountedPrice = discountRate * originalPrice</a:t>
            </a:r>
          </a:p>
        </p:txBody>
      </p:sp>
      <p:sp>
        <p:nvSpPr>
          <p:cNvPr id="3687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3.3 Nested Branches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mtClean="0">
                <a:ea typeface="ＭＳ Ｐゴシック" pitchFamily="34" charset="-128"/>
              </a:rPr>
              <a:t>You can </a:t>
            </a:r>
            <a:r>
              <a:rPr lang="en-US" i="1" smtClean="0">
                <a:ea typeface="ＭＳ Ｐゴシック" pitchFamily="34" charset="-128"/>
              </a:rPr>
              <a:t>nest </a:t>
            </a:r>
            <a:r>
              <a:rPr lang="en-US" smtClean="0">
                <a:ea typeface="ＭＳ Ｐゴシック" pitchFamily="34" charset="-128"/>
              </a:rPr>
              <a:t>an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if</a:t>
            </a:r>
            <a:r>
              <a:rPr lang="en-US" smtClean="0">
                <a:ea typeface="ＭＳ Ｐゴシック" pitchFamily="34" charset="-128"/>
              </a:rPr>
              <a:t> inside either branch of an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if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statement. </a:t>
            </a:r>
          </a:p>
          <a:p>
            <a:pPr>
              <a:spcBef>
                <a:spcPts val="400"/>
              </a:spcBef>
            </a:pPr>
            <a:r>
              <a:rPr lang="en-US" smtClean="0">
                <a:ea typeface="ＭＳ Ｐゴシック" pitchFamily="34" charset="-128"/>
              </a:rPr>
              <a:t>Simple example:  Ordering drinks</a:t>
            </a:r>
          </a:p>
          <a:p>
            <a:pPr lvl="1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Ask the customer for their drink order</a:t>
            </a:r>
          </a:p>
          <a:p>
            <a:pPr lvl="1">
              <a:spcBef>
                <a:spcPts val="200"/>
              </a:spcBef>
            </a:pP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mtClean="0">
                <a:ea typeface="ＭＳ Ｐゴシック" pitchFamily="34" charset="-128"/>
              </a:rPr>
              <a:t> customer orders wine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Ask customer for ID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mtClean="0">
                <a:ea typeface="ＭＳ Ｐゴシック" pitchFamily="34" charset="-128"/>
              </a:rPr>
              <a:t> customer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age is 21 or over</a:t>
            </a:r>
          </a:p>
          <a:p>
            <a:pPr lvl="3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Serve wine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Else</a:t>
            </a:r>
          </a:p>
          <a:p>
            <a:pPr lvl="3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Politely explain the law to the customer</a:t>
            </a:r>
          </a:p>
          <a:p>
            <a:pPr lvl="1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Else</a:t>
            </a:r>
          </a:p>
          <a:p>
            <a:pPr lvl="2">
              <a:spcBef>
                <a:spcPts val="200"/>
              </a:spcBef>
            </a:pPr>
            <a:r>
              <a:rPr lang="en-US" smtClean="0">
                <a:ea typeface="ＭＳ Ｐゴシック" pitchFamily="34" charset="-128"/>
              </a:rPr>
              <a:t>Serve customers a non-alcoholic drink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544CC6A-5430-4DE8-9F1B-4DDE7B84CE94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Flowchart of a Nested </a:t>
            </a:r>
            <a:r>
              <a:rPr lang="en-US" smtClean="0">
                <a:solidFill>
                  <a:srgbClr val="C00000"/>
                </a:solidFill>
                <a:ea typeface="ＭＳ Ｐゴシック" pitchFamily="34" charset="-128"/>
              </a:rPr>
              <a:t>if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800600" y="1230313"/>
            <a:ext cx="4114800" cy="600075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800" smtClean="0">
                <a:ea typeface="ＭＳ Ｐゴシック" pitchFamily="34" charset="-128"/>
              </a:rPr>
              <a:t>Nested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z="2800" smtClean="0">
                <a:solidFill>
                  <a:srgbClr val="C00000"/>
                </a:solidFill>
                <a:ea typeface="ＭＳ Ｐゴシック" pitchFamily="34" charset="-128"/>
              </a:rPr>
              <a:t>if-else</a:t>
            </a:r>
            <a:r>
              <a:rPr lang="en-US" sz="2800" smtClean="0">
                <a:ea typeface="ＭＳ Ｐゴシック" pitchFamily="34" charset="-128"/>
              </a:rPr>
              <a:t> inside true branch of an </a:t>
            </a:r>
            <a:r>
              <a:rPr lang="en-US" sz="2800" smtClean="0">
                <a:solidFill>
                  <a:srgbClr val="C00000"/>
                </a:solidFill>
                <a:ea typeface="ＭＳ Ｐゴシック" pitchFamily="34" charset="-128"/>
              </a:rPr>
              <a:t>if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z="2800" smtClean="0">
                <a:ea typeface="ＭＳ Ｐゴシック" pitchFamily="34" charset="-128"/>
              </a:rPr>
              <a:t>statement. </a:t>
            </a:r>
          </a:p>
          <a:p>
            <a:pPr lvl="1">
              <a:spcBef>
                <a:spcPts val="400"/>
              </a:spcBef>
            </a:pPr>
            <a:r>
              <a:rPr lang="en-US" sz="2400" smtClean="0">
                <a:ea typeface="ＭＳ Ｐゴシック" pitchFamily="34" charset="-128"/>
              </a:rPr>
              <a:t>Three paths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18119DB-FB73-4463-BB4A-C11527D75A8B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143000" y="1219200"/>
            <a:ext cx="2971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Ask for order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2098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Wine?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438401" y="2019300"/>
            <a:ext cx="3810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438400"/>
            <a:ext cx="11430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Check ID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705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2766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&gt;= 21?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4290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 wine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733800" y="4572000"/>
            <a:ext cx="1447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Read law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305301" y="312420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7719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0" idx="0"/>
          </p:cNvCxnSpPr>
          <p:nvPr/>
        </p:nvCxnSpPr>
        <p:spPr>
          <a:xfrm rot="5400000">
            <a:off x="4305301" y="441960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8" name="TextBox 66"/>
          <p:cNvSpPr txBox="1">
            <a:spLocks noChangeArrowheads="1"/>
          </p:cNvSpPr>
          <p:nvPr/>
        </p:nvSpPr>
        <p:spPr bwMode="auto">
          <a:xfrm>
            <a:off x="3200400" y="2209800"/>
            <a:ext cx="650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True</a:t>
            </a:r>
          </a:p>
        </p:txBody>
      </p:sp>
      <p:sp>
        <p:nvSpPr>
          <p:cNvPr id="38929" name="TextBox 67"/>
          <p:cNvSpPr txBox="1">
            <a:spLocks noChangeArrowheads="1"/>
          </p:cNvSpPr>
          <p:nvPr/>
        </p:nvSpPr>
        <p:spPr bwMode="auto">
          <a:xfrm>
            <a:off x="1828800" y="32766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False</a:t>
            </a:r>
          </a:p>
        </p:txBody>
      </p:sp>
      <p:sp>
        <p:nvSpPr>
          <p:cNvPr id="38930" name="TextBox 68"/>
          <p:cNvSpPr txBox="1">
            <a:spLocks noChangeArrowheads="1"/>
          </p:cNvSpPr>
          <p:nvPr/>
        </p:nvSpPr>
        <p:spPr bwMode="auto">
          <a:xfrm>
            <a:off x="5181600" y="3352800"/>
            <a:ext cx="650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34" idx="0"/>
          </p:cNvCxnSpPr>
          <p:nvPr/>
        </p:nvCxnSpPr>
        <p:spPr>
          <a:xfrm rot="5400000">
            <a:off x="2209801" y="3619500"/>
            <a:ext cx="8382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1981200" y="6019800"/>
            <a:ext cx="12954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38933" name="TextBox 77"/>
          <p:cNvSpPr txBox="1">
            <a:spLocks noChangeArrowheads="1"/>
          </p:cNvSpPr>
          <p:nvPr/>
        </p:nvSpPr>
        <p:spPr bwMode="auto">
          <a:xfrm>
            <a:off x="4648200" y="4191000"/>
            <a:ext cx="74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False</a:t>
            </a:r>
          </a:p>
        </p:txBody>
      </p:sp>
      <p:cxnSp>
        <p:nvCxnSpPr>
          <p:cNvPr id="88" name="Straight Arrow Connector 87"/>
          <p:cNvCxnSpPr>
            <a:stCxn id="38" idx="2"/>
          </p:cNvCxnSpPr>
          <p:nvPr/>
        </p:nvCxnSpPr>
        <p:spPr>
          <a:xfrm rot="5400000">
            <a:off x="3810000" y="2971800"/>
            <a:ext cx="1676400" cy="3962400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0" idx="2"/>
          </p:cNvCxnSpPr>
          <p:nvPr/>
        </p:nvCxnSpPr>
        <p:spPr>
          <a:xfrm rot="5400000">
            <a:off x="3448050" y="4400550"/>
            <a:ext cx="228600" cy="179070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905000" y="4038600"/>
            <a:ext cx="1447800" cy="914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 non-alcoholic drink</a:t>
            </a:r>
          </a:p>
        </p:txBody>
      </p:sp>
      <p:cxnSp>
        <p:nvCxnSpPr>
          <p:cNvPr id="55" name="Straight Arrow Connector 54"/>
          <p:cNvCxnSpPr>
            <a:stCxn id="34" idx="2"/>
            <a:endCxn id="72" idx="0"/>
          </p:cNvCxnSpPr>
          <p:nvPr/>
        </p:nvCxnSpPr>
        <p:spPr>
          <a:xfrm rot="5400000">
            <a:off x="2095501" y="5486400"/>
            <a:ext cx="1066800" cy="3175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Statement</a:t>
            </a:r>
          </a:p>
          <a:p>
            <a:r>
              <a:rPr lang="en-US" smtClean="0">
                <a:ea typeface="ＭＳ Ｐゴシック" pitchFamily="34" charset="-128"/>
              </a:rPr>
              <a:t>Relational Operators</a:t>
            </a:r>
          </a:p>
          <a:p>
            <a:r>
              <a:rPr lang="en-US" smtClean="0">
                <a:ea typeface="ＭＳ Ｐゴシック" pitchFamily="34" charset="-128"/>
              </a:rPr>
              <a:t>Nested Branches</a:t>
            </a:r>
          </a:p>
          <a:p>
            <a:r>
              <a:rPr lang="en-US" smtClean="0">
                <a:ea typeface="ＭＳ Ｐゴシック" pitchFamily="34" charset="-128"/>
              </a:rPr>
              <a:t>Multiple Alternatives</a:t>
            </a:r>
          </a:p>
          <a:p>
            <a:r>
              <a:rPr lang="en-US" smtClean="0">
                <a:ea typeface="ＭＳ Ｐゴシック" pitchFamily="34" charset="-128"/>
              </a:rPr>
              <a:t>Problem Solving:  Flowcharts</a:t>
            </a:r>
          </a:p>
          <a:p>
            <a:r>
              <a:rPr lang="en-US" smtClean="0">
                <a:ea typeface="ＭＳ Ｐゴシック" pitchFamily="34" charset="-128"/>
              </a:rPr>
              <a:t>Problem Solving:  Test Cases</a:t>
            </a:r>
          </a:p>
          <a:p>
            <a:r>
              <a:rPr lang="en-US" smtClean="0">
                <a:ea typeface="ＭＳ Ｐゴシック" pitchFamily="34" charset="-128"/>
              </a:rPr>
              <a:t>Boolean Variables and Operators</a:t>
            </a:r>
          </a:p>
          <a:p>
            <a:r>
              <a:rPr lang="en-US" smtClean="0">
                <a:ea typeface="ＭＳ Ｐゴシック" pitchFamily="34" charset="-128"/>
              </a:rPr>
              <a:t>Analyzing Strings</a:t>
            </a:r>
          </a:p>
          <a:p>
            <a:r>
              <a:rPr lang="en-US" smtClean="0">
                <a:ea typeface="ＭＳ Ｐゴシック" pitchFamily="34" charset="-128"/>
              </a:rPr>
              <a:t>Application: Input Validation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4C9AB00-C842-4542-8D72-49DB377BB14A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143000"/>
            <a:ext cx="40211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Tax example:  nested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mtClean="0">
                <a:ea typeface="ＭＳ Ｐゴシック" pitchFamily="34" charset="-128"/>
              </a:rPr>
              <a:t>s</a:t>
            </a:r>
            <a:endParaRPr lang="en-US" smtClean="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39939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Four outcomes (branches)</a:t>
            </a:r>
            <a:endParaRPr lang="en-US" sz="2400" smtClean="0">
              <a:ea typeface="ＭＳ Ｐゴシック" pitchFamily="34" charset="-128"/>
            </a:endParaRP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pPr lvl="1"/>
            <a:r>
              <a:rPr lang="en-US" sz="2400" smtClean="0">
                <a:ea typeface="ＭＳ Ｐゴシック" pitchFamily="34" charset="-128"/>
              </a:rPr>
              <a:t>Single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&lt;= 32000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&gt; 32000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Married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 &lt;= 64000</a:t>
            </a:r>
          </a:p>
          <a:p>
            <a:pPr lvl="2"/>
            <a:r>
              <a:rPr lang="en-US" sz="2000" smtClean="0">
                <a:ea typeface="ＭＳ Ｐゴシック" pitchFamily="34" charset="-128"/>
              </a:rPr>
              <a:t>&gt; 64000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39588E4-8A26-4371-BCFA-D4CF84FF0CAA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4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3994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5900" y="1787525"/>
            <a:ext cx="60833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72771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Flowchart for tax example</a:t>
            </a:r>
          </a:p>
        </p:txBody>
      </p:sp>
      <p:sp>
        <p:nvSpPr>
          <p:cNvPr id="40964" name="Content Placeholder 6"/>
          <p:cNvSpPr>
            <a:spLocks noGrp="1"/>
          </p:cNvSpPr>
          <p:nvPr>
            <p:ph idx="1"/>
          </p:nvPr>
        </p:nvSpPr>
        <p:spPr>
          <a:xfrm>
            <a:off x="342900" y="5486400"/>
            <a:ext cx="8458200" cy="60642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Four branches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C8F0F4E-7F1C-41EB-A76E-059B2504F3C7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  <a:ea typeface="ＭＳ Ｐゴシック" pitchFamily="34" charset="-128"/>
              </a:rPr>
              <a:t>Taxes.py</a:t>
            </a:r>
            <a:r>
              <a:rPr lang="en-US" smtClean="0">
                <a:ea typeface="ＭＳ Ｐゴシック" pitchFamily="34" charset="-128"/>
              </a:rPr>
              <a:t> (1)</a:t>
            </a:r>
          </a:p>
        </p:txBody>
      </p:sp>
      <p:pic>
        <p:nvPicPr>
          <p:cNvPr id="41987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1143000"/>
            <a:ext cx="6026150" cy="5372100"/>
          </a:xfrm>
        </p:spPr>
      </p:pic>
      <p:sp>
        <p:nvSpPr>
          <p:cNvPr id="419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5470D226-9D81-45C1-BA3E-05D378C8F096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989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  <a:ea typeface="ＭＳ Ｐゴシック" pitchFamily="34" charset="-128"/>
              </a:rPr>
              <a:t>Taxes.py </a:t>
            </a:r>
            <a:r>
              <a:rPr lang="en-US" smtClean="0">
                <a:ea typeface="ＭＳ Ｐゴシック" pitchFamily="34" charset="-128"/>
              </a:rPr>
              <a:t>(2)</a:t>
            </a:r>
          </a:p>
        </p:txBody>
      </p:sp>
      <p:sp>
        <p:nvSpPr>
          <p:cNvPr id="430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smtClean="0">
                <a:ea typeface="ＭＳ Ｐゴシック" pitchFamily="34" charset="-128"/>
              </a:rPr>
              <a:t>True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branch (Single)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Two branches within this branch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E04EF2E-7689-449D-A8C7-8EA06944A959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1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43014" name="Content Placeholder 1"/>
          <p:cNvPicPr>
            <a:picLocks noChangeAspect="1"/>
          </p:cNvPicPr>
          <p:nvPr/>
        </p:nvPicPr>
        <p:blipFill>
          <a:blip r:embed="rId2" cstate="print"/>
          <a:srcRect t="54082" r="34445" b="27158"/>
          <a:stretch>
            <a:fillRect/>
          </a:stretch>
        </p:blipFill>
        <p:spPr bwMode="auto">
          <a:xfrm>
            <a:off x="762000" y="2286000"/>
            <a:ext cx="746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  <a:ea typeface="ＭＳ Ｐゴシック" pitchFamily="34" charset="-128"/>
              </a:rPr>
              <a:t>Taxes.py </a:t>
            </a:r>
            <a:r>
              <a:rPr lang="en-US" smtClean="0">
                <a:ea typeface="ＭＳ Ｐゴシック" pitchFamily="34" charset="-128"/>
              </a:rPr>
              <a:t>(3)</a:t>
            </a:r>
          </a:p>
        </p:txBody>
      </p:sp>
      <p:sp>
        <p:nvSpPr>
          <p:cNvPr id="4403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smtClean="0">
                <a:ea typeface="ＭＳ Ｐゴシック" pitchFamily="34" charset="-128"/>
              </a:rPr>
              <a:t>False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branch (not single)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65B0887-702C-47C7-BC72-89B8E981C2F8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44038" name="Content Placeholder 1"/>
          <p:cNvPicPr>
            <a:picLocks noChangeAspect="1"/>
          </p:cNvPicPr>
          <p:nvPr/>
        </p:nvPicPr>
        <p:blipFill>
          <a:blip r:embed="rId2" cstate="print"/>
          <a:srcRect l="6409" t="72774" r="34245" b="8588"/>
          <a:stretch>
            <a:fillRect/>
          </a:stretch>
        </p:blipFill>
        <p:spPr bwMode="auto">
          <a:xfrm>
            <a:off x="762000" y="1752600"/>
            <a:ext cx="7615238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905000"/>
            <a:ext cx="2168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Hand-tracing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Hand-tracing helps you understand whether a program works correctly</a:t>
            </a:r>
          </a:p>
          <a:p>
            <a:r>
              <a:rPr lang="en-US" sz="2800" smtClean="0">
                <a:ea typeface="ＭＳ Ｐゴシック" pitchFamily="34" charset="-128"/>
              </a:rPr>
              <a:t>Create a table of key variables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Use pencil and paper to track their values</a:t>
            </a:r>
          </a:p>
          <a:p>
            <a:r>
              <a:rPr lang="en-US" sz="2800" smtClean="0">
                <a:ea typeface="ＭＳ Ｐゴシック" pitchFamily="34" charset="-128"/>
              </a:rPr>
              <a:t>Works with pseudocode or code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Track location with a marker such as a 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paper clip</a:t>
            </a:r>
          </a:p>
          <a:p>
            <a:r>
              <a:rPr lang="en-US" sz="2800" smtClean="0">
                <a:ea typeface="ＭＳ Ｐゴシック" pitchFamily="34" charset="-128"/>
              </a:rPr>
              <a:t>Use example input values that: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You know what the correct outcome should be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Will test each branch of your code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E93ECAC-5DD9-4051-B4C2-A3052CF48B36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6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2688" y="1524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Hand-tracing tax example (1)</a:t>
            </a:r>
          </a:p>
        </p:txBody>
      </p:sp>
      <p:sp>
        <p:nvSpPr>
          <p:cNvPr id="46083" name="Content Placeholder 7"/>
          <p:cNvSpPr>
            <a:spLocks noGrp="1"/>
          </p:cNvSpPr>
          <p:nvPr>
            <p:ph idx="1"/>
          </p:nvPr>
        </p:nvSpPr>
        <p:spPr>
          <a:xfrm>
            <a:off x="4724400" y="1343025"/>
            <a:ext cx="4038600" cy="2057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Setup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Table of variables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Initial values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36CA115-79A6-4834-838A-CF80F823B52F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608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66825"/>
            <a:ext cx="41243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46087" name="Content Placeholder 1"/>
          <p:cNvPicPr>
            <a:picLocks noChangeAspect="1"/>
          </p:cNvPicPr>
          <p:nvPr/>
        </p:nvPicPr>
        <p:blipFill>
          <a:blip r:embed="rId3" cstate="print"/>
          <a:srcRect l="1859" t="15858" r="59779" b="72083"/>
          <a:stretch>
            <a:fillRect/>
          </a:stretch>
        </p:blipFill>
        <p:spPr bwMode="auto">
          <a:xfrm>
            <a:off x="381000" y="3476625"/>
            <a:ext cx="46291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Content Placeholder 1"/>
          <p:cNvPicPr>
            <a:picLocks noChangeAspect="1"/>
          </p:cNvPicPr>
          <p:nvPr/>
        </p:nvPicPr>
        <p:blipFill>
          <a:blip r:embed="rId3" cstate="print"/>
          <a:srcRect l="992" t="42702" r="69006" b="48755"/>
          <a:stretch>
            <a:fillRect/>
          </a:stretch>
        </p:blipFill>
        <p:spPr bwMode="auto">
          <a:xfrm>
            <a:off x="381000" y="5092700"/>
            <a:ext cx="41402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Hand-tracing tax example (2)</a:t>
            </a:r>
          </a:p>
        </p:txBody>
      </p:sp>
      <p:sp>
        <p:nvSpPr>
          <p:cNvPr id="47107" name="Content Placeholder 7"/>
          <p:cNvSpPr>
            <a:spLocks noGrp="1"/>
          </p:cNvSpPr>
          <p:nvPr>
            <p:ph idx="1"/>
          </p:nvPr>
        </p:nvSpPr>
        <p:spPr>
          <a:xfrm>
            <a:off x="4583113" y="1181100"/>
            <a:ext cx="4057650" cy="14478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Input variables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From user 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Update table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44D158B-E8B0-4055-932E-2ADAD15601C6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713" y="1182688"/>
            <a:ext cx="4000500" cy="19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Content Placeholder 7"/>
          <p:cNvSpPr txBox="1">
            <a:spLocks/>
          </p:cNvSpPr>
          <p:nvPr/>
        </p:nvSpPr>
        <p:spPr bwMode="auto">
          <a:xfrm>
            <a:off x="166688" y="4724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sz="2800"/>
              <a:t>Because marital status is not </a:t>
            </a:r>
            <a:r>
              <a:rPr lang="ja-JP" altLang="en-US" sz="2800">
                <a:latin typeface="Consolas" pitchFamily="49" charset="0"/>
              </a:rPr>
              <a:t>“</a:t>
            </a:r>
            <a:r>
              <a:rPr lang="en-US" altLang="ja-JP" sz="2800">
                <a:latin typeface="Consolas" pitchFamily="49" charset="0"/>
              </a:rPr>
              <a:t>s</a:t>
            </a:r>
            <a:r>
              <a:rPr lang="ja-JP" altLang="en-US" sz="2800">
                <a:latin typeface="Consolas" pitchFamily="49" charset="0"/>
              </a:rPr>
              <a:t>”</a:t>
            </a:r>
            <a:r>
              <a:rPr lang="en-US" altLang="ja-JP" sz="2800"/>
              <a:t> we skip to the </a:t>
            </a:r>
            <a:r>
              <a:rPr lang="en-US" altLang="ja-JP" sz="2800">
                <a:latin typeface="Consolas" pitchFamily="49" charset="0"/>
              </a:rPr>
              <a:t>else</a:t>
            </a:r>
            <a:r>
              <a:rPr lang="en-US" altLang="ja-JP" sz="2800"/>
              <a:t> on line 25 </a:t>
            </a:r>
            <a:endParaRPr lang="en-US" sz="2400"/>
          </a:p>
        </p:txBody>
      </p:sp>
      <p:sp>
        <p:nvSpPr>
          <p:cNvPr id="4711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47112" name="Content Placeholder 1"/>
          <p:cNvPicPr>
            <a:picLocks noChangeAspect="1"/>
          </p:cNvPicPr>
          <p:nvPr/>
        </p:nvPicPr>
        <p:blipFill>
          <a:blip r:embed="rId3" cstate="print"/>
          <a:srcRect t="54128" r="63898" b="42032"/>
          <a:stretch>
            <a:fillRect/>
          </a:stretch>
        </p:blipFill>
        <p:spPr bwMode="auto">
          <a:xfrm>
            <a:off x="3778250" y="5295900"/>
            <a:ext cx="482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Content Placeholder 1"/>
          <p:cNvPicPr>
            <a:picLocks noChangeAspect="1"/>
          </p:cNvPicPr>
          <p:nvPr/>
        </p:nvPicPr>
        <p:blipFill>
          <a:blip r:embed="rId3" cstate="print"/>
          <a:srcRect t="30618" r="16138" b="59818"/>
          <a:stretch>
            <a:fillRect/>
          </a:stretch>
        </p:blipFill>
        <p:spPr bwMode="auto">
          <a:xfrm>
            <a:off x="395288" y="3200400"/>
            <a:ext cx="82454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4" name="Content Placeholder 1"/>
          <p:cNvPicPr>
            <a:picLocks noChangeAspect="1"/>
          </p:cNvPicPr>
          <p:nvPr/>
        </p:nvPicPr>
        <p:blipFill>
          <a:blip r:embed="rId3" cstate="print"/>
          <a:srcRect t="72392" r="74670" b="24005"/>
          <a:stretch>
            <a:fillRect/>
          </a:stretch>
        </p:blipFill>
        <p:spPr bwMode="auto">
          <a:xfrm>
            <a:off x="3778250" y="5867400"/>
            <a:ext cx="361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Hand-tracing tax example (3)</a:t>
            </a:r>
          </a:p>
        </p:txBody>
      </p:sp>
      <p:sp>
        <p:nvSpPr>
          <p:cNvPr id="481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Because income is not &lt;= 64000, we move to the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else</a:t>
            </a:r>
            <a:r>
              <a:rPr lang="en-US" sz="2800" smtClean="0">
                <a:ea typeface="ＭＳ Ｐゴシック" pitchFamily="34" charset="-128"/>
              </a:rPr>
              <a:t> clause on line 28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Update variables on lines 29 and 30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Use constants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B30C267-42C8-4F90-AA13-DC41482F1F92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494213"/>
            <a:ext cx="4181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48135" name="Content Placeholder 1"/>
          <p:cNvPicPr>
            <a:picLocks noChangeAspect="1"/>
          </p:cNvPicPr>
          <p:nvPr/>
        </p:nvPicPr>
        <p:blipFill>
          <a:blip r:embed="rId3" cstate="print"/>
          <a:srcRect l="114" t="75496" r="33408" b="9010"/>
          <a:stretch>
            <a:fillRect/>
          </a:stretch>
        </p:blipFill>
        <p:spPr bwMode="auto">
          <a:xfrm>
            <a:off x="304800" y="3049588"/>
            <a:ext cx="6954838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Hand-tracing tax example (4)</a:t>
            </a:r>
          </a:p>
        </p:txBody>
      </p:sp>
      <p:sp>
        <p:nvSpPr>
          <p:cNvPr id="49155" name="Content Placeholder 7"/>
          <p:cNvSpPr>
            <a:spLocks noGrp="1"/>
          </p:cNvSpPr>
          <p:nvPr>
            <p:ph idx="1"/>
          </p:nvPr>
        </p:nvSpPr>
        <p:spPr>
          <a:xfrm>
            <a:off x="5453063" y="1219200"/>
            <a:ext cx="3124200" cy="1952625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Output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Calculate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As expected?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4A31613-E4E6-4BAD-925C-2A7DC0E3E1C1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143000"/>
            <a:ext cx="50958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49159" name="Content Placeholder 1"/>
          <p:cNvPicPr>
            <a:picLocks noChangeAspect="1"/>
          </p:cNvPicPr>
          <p:nvPr/>
        </p:nvPicPr>
        <p:blipFill>
          <a:blip r:embed="rId3" cstate="print"/>
          <a:srcRect t="92719" r="66507" b="3641"/>
          <a:stretch>
            <a:fillRect/>
          </a:stretch>
        </p:blipFill>
        <p:spPr bwMode="auto">
          <a:xfrm>
            <a:off x="277813" y="3352800"/>
            <a:ext cx="60467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3.1 The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A computer program often needs to make decisions based on input, or circumstances</a:t>
            </a:r>
          </a:p>
          <a:p>
            <a:r>
              <a:rPr lang="en-US" sz="2800" smtClean="0">
                <a:ea typeface="ＭＳ Ｐゴシック" pitchFamily="34" charset="-128"/>
              </a:rPr>
              <a:t>For example, buildings often </a:t>
            </a:r>
            <a:r>
              <a:rPr lang="ja-JP" altLang="en-US" sz="2800" smtClean="0">
                <a:ea typeface="ＭＳ Ｐゴシック" pitchFamily="34" charset="-128"/>
              </a:rPr>
              <a:t>‘</a:t>
            </a:r>
            <a:r>
              <a:rPr lang="en-US" altLang="ja-JP" sz="2800" smtClean="0">
                <a:ea typeface="ＭＳ Ｐゴシック" pitchFamily="34" charset="-128"/>
              </a:rPr>
              <a:t>skip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 the 13</a:t>
            </a:r>
            <a:r>
              <a:rPr lang="en-US" altLang="ja-JP" sz="2800" baseline="30000" smtClean="0">
                <a:ea typeface="ＭＳ Ｐゴシック" pitchFamily="34" charset="-128"/>
              </a:rPr>
              <a:t>th</a:t>
            </a:r>
            <a:r>
              <a:rPr lang="en-US" altLang="ja-JP" sz="2800" smtClean="0">
                <a:ea typeface="ＭＳ Ｐゴシック" pitchFamily="34" charset="-128"/>
              </a:rPr>
              <a:t> floor, and elevators should too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14</a:t>
            </a:r>
            <a:r>
              <a:rPr lang="en-US" sz="2400" baseline="30000" smtClean="0">
                <a:ea typeface="ＭＳ Ｐゴシック" pitchFamily="34" charset="-128"/>
              </a:rPr>
              <a:t>th</a:t>
            </a:r>
            <a:r>
              <a:rPr lang="en-US" sz="2400" smtClean="0">
                <a:ea typeface="ＭＳ Ｐゴシック" pitchFamily="34" charset="-128"/>
              </a:rPr>
              <a:t> floor is really the 13</a:t>
            </a:r>
            <a:r>
              <a:rPr lang="en-US" sz="2400" baseline="30000" smtClean="0">
                <a:ea typeface="ＭＳ Ｐゴシック" pitchFamily="34" charset="-128"/>
              </a:rPr>
              <a:t>th</a:t>
            </a:r>
            <a:r>
              <a:rPr lang="en-US" sz="2400" smtClean="0">
                <a:ea typeface="ＭＳ Ｐゴシック" pitchFamily="34" charset="-128"/>
              </a:rPr>
              <a:t> floor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So every floor above 12 is really 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smtClean="0">
                <a:ea typeface="ＭＳ Ｐゴシック" pitchFamily="34" charset="-128"/>
              </a:rPr>
              <a:t>floor - 1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endParaRPr lang="en-US" altLang="ja-JP" sz="2400" smtClean="0">
              <a:ea typeface="ＭＳ Ｐゴシック" pitchFamily="34" charset="-128"/>
            </a:endParaRPr>
          </a:p>
          <a:p>
            <a:pPr lvl="2"/>
            <a:r>
              <a:rPr lang="en-US" sz="2000" smtClean="0">
                <a:ea typeface="ＭＳ Ｐゴシック" pitchFamily="34" charset="-128"/>
              </a:rPr>
              <a:t>If floor &gt; 12, Actual floor = floor - 1</a:t>
            </a:r>
            <a:endParaRPr lang="en-US" sz="28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The two keywords of the if statement are:</a:t>
            </a:r>
          </a:p>
          <a:p>
            <a:pPr lvl="1"/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</a:p>
          <a:p>
            <a:pPr lvl="1"/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else</a:t>
            </a: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6D1173B8-9301-49B4-815B-D19882AEF31A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4389438" y="4746625"/>
            <a:ext cx="47244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The </a:t>
            </a:r>
            <a:r>
              <a:rPr lang="en-US" sz="2000">
                <a:latin typeface="Consolas" pitchFamily="49" charset="0"/>
              </a:rPr>
              <a:t>if</a:t>
            </a:r>
            <a:r>
              <a:rPr lang="en-US" sz="2000">
                <a:cs typeface="Arial" charset="0"/>
              </a:rPr>
              <a:t> statement allows a program to carry out different actions depending on the nature of the data to be processed.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9913" y="2819400"/>
            <a:ext cx="21939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3.4 Multiple Alternatives</a:t>
            </a:r>
          </a:p>
        </p:txBody>
      </p:sp>
      <p:sp>
        <p:nvSpPr>
          <p:cNvPr id="5017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What if you have more than two branches?</a:t>
            </a:r>
          </a:p>
          <a:p>
            <a:r>
              <a:rPr lang="en-US" sz="2800" smtClean="0">
                <a:ea typeface="ＭＳ Ｐゴシック" pitchFamily="34" charset="-128"/>
              </a:rPr>
              <a:t>Count the branches for the following earthquake effect example: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8 (or greater)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7 to 7.99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6 to 6.99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4.5 to 5.99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Less than 4.5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DDBC11A-D807-458D-9F06-34CF6C5A6D6C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228600" y="5181600"/>
            <a:ext cx="43434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When using multiple </a:t>
            </a:r>
            <a:r>
              <a:rPr lang="en-US" sz="200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>
                <a:cs typeface="Arial" charset="0"/>
              </a:rPr>
              <a:t> statements, test general conditions after more specific conditions.</a:t>
            </a:r>
          </a:p>
        </p:txBody>
      </p:sp>
      <p:sp>
        <p:nvSpPr>
          <p:cNvPr id="5018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50183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801938"/>
            <a:ext cx="40386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Flowchart of multiway branching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0BBBC96-73FF-422C-B09A-979CC578EC6C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524000" y="12954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8.0?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rot="5400000">
            <a:off x="2362201" y="1143000"/>
            <a:ext cx="3048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62400" y="14478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Most Structures Fall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505200" y="17145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8" name="TextBox 66"/>
          <p:cNvSpPr txBox="1">
            <a:spLocks noChangeArrowheads="1"/>
          </p:cNvSpPr>
          <p:nvPr/>
        </p:nvSpPr>
        <p:spPr bwMode="auto">
          <a:xfrm>
            <a:off x="3200400" y="1219200"/>
            <a:ext cx="59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True</a:t>
            </a:r>
          </a:p>
        </p:txBody>
      </p:sp>
      <p:sp>
        <p:nvSpPr>
          <p:cNvPr id="51209" name="TextBox 67"/>
          <p:cNvSpPr txBox="1">
            <a:spLocks noChangeArrowheads="1"/>
          </p:cNvSpPr>
          <p:nvPr/>
        </p:nvSpPr>
        <p:spPr bwMode="auto">
          <a:xfrm>
            <a:off x="1600200" y="2057400"/>
            <a:ext cx="6842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False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1524000" y="23622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7.0?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3962400" y="25146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Destroyed</a:t>
            </a:r>
          </a:p>
        </p:txBody>
      </p:sp>
      <p:cxnSp>
        <p:nvCxnSpPr>
          <p:cNvPr id="55" name="Straight Arrow Connector 54"/>
          <p:cNvCxnSpPr>
            <a:stCxn id="52" idx="3"/>
            <a:endCxn id="53" idx="1"/>
          </p:cNvCxnSpPr>
          <p:nvPr/>
        </p:nvCxnSpPr>
        <p:spPr>
          <a:xfrm>
            <a:off x="3505200" y="27813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3" name="TextBox 66"/>
          <p:cNvSpPr txBox="1">
            <a:spLocks noChangeArrowheads="1"/>
          </p:cNvSpPr>
          <p:nvPr/>
        </p:nvSpPr>
        <p:spPr bwMode="auto">
          <a:xfrm>
            <a:off x="3352800" y="2438400"/>
            <a:ext cx="59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True</a:t>
            </a:r>
          </a:p>
        </p:txBody>
      </p:sp>
      <p:sp>
        <p:nvSpPr>
          <p:cNvPr id="51214" name="TextBox 67"/>
          <p:cNvSpPr txBox="1">
            <a:spLocks noChangeArrowheads="1"/>
          </p:cNvSpPr>
          <p:nvPr/>
        </p:nvSpPr>
        <p:spPr bwMode="auto">
          <a:xfrm>
            <a:off x="1676400" y="3124200"/>
            <a:ext cx="6842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False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401094" y="22471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401094" y="33139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524000" y="34290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6.0?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3962400" y="35052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considerably damaged, some collapse</a:t>
            </a: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>
            <a:off x="3505200" y="38481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0" name="TextBox 66"/>
          <p:cNvSpPr txBox="1">
            <a:spLocks noChangeArrowheads="1"/>
          </p:cNvSpPr>
          <p:nvPr/>
        </p:nvSpPr>
        <p:spPr bwMode="auto">
          <a:xfrm>
            <a:off x="3352800" y="3505200"/>
            <a:ext cx="59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True</a:t>
            </a:r>
          </a:p>
        </p:txBody>
      </p:sp>
      <p:sp>
        <p:nvSpPr>
          <p:cNvPr id="51221" name="TextBox 67"/>
          <p:cNvSpPr txBox="1">
            <a:spLocks noChangeArrowheads="1"/>
          </p:cNvSpPr>
          <p:nvPr/>
        </p:nvSpPr>
        <p:spPr bwMode="auto">
          <a:xfrm>
            <a:off x="1600200" y="4267200"/>
            <a:ext cx="6842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False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2401094" y="43807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1524000" y="44958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&gt;= 4.5?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3962400" y="45720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Damage to poorly constructed buildings</a:t>
            </a:r>
          </a:p>
        </p:txBody>
      </p:sp>
      <p:cxnSp>
        <p:nvCxnSpPr>
          <p:cNvPr id="71" name="Straight Arrow Connector 70"/>
          <p:cNvCxnSpPr>
            <a:stCxn id="68" idx="3"/>
            <a:endCxn id="69" idx="1"/>
          </p:cNvCxnSpPr>
          <p:nvPr/>
        </p:nvCxnSpPr>
        <p:spPr>
          <a:xfrm>
            <a:off x="3505200" y="49149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6" name="TextBox 66"/>
          <p:cNvSpPr txBox="1">
            <a:spLocks noChangeArrowheads="1"/>
          </p:cNvSpPr>
          <p:nvPr/>
        </p:nvSpPr>
        <p:spPr bwMode="auto">
          <a:xfrm>
            <a:off x="3352800" y="4495800"/>
            <a:ext cx="598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True</a:t>
            </a:r>
          </a:p>
        </p:txBody>
      </p:sp>
      <p:sp>
        <p:nvSpPr>
          <p:cNvPr id="51227" name="TextBox 67"/>
          <p:cNvSpPr txBox="1">
            <a:spLocks noChangeArrowheads="1"/>
          </p:cNvSpPr>
          <p:nvPr/>
        </p:nvSpPr>
        <p:spPr bwMode="auto">
          <a:xfrm>
            <a:off x="1447800" y="5181600"/>
            <a:ext cx="6842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False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2401094" y="54475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990600" y="5562600"/>
            <a:ext cx="36576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No destruction of buildings</a:t>
            </a:r>
          </a:p>
        </p:txBody>
      </p:sp>
      <p:cxnSp>
        <p:nvCxnSpPr>
          <p:cNvPr id="137" name="Elbow Connector 136"/>
          <p:cNvCxnSpPr>
            <a:stCxn id="25" idx="3"/>
          </p:cNvCxnSpPr>
          <p:nvPr/>
        </p:nvCxnSpPr>
        <p:spPr>
          <a:xfrm flipH="1">
            <a:off x="2590800" y="1714500"/>
            <a:ext cx="5029200" cy="4533900"/>
          </a:xfrm>
          <a:prstGeom prst="bentConnector3">
            <a:avLst>
              <a:gd name="adj1" fmla="val -189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286794" y="6095206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3" idx="3"/>
          </p:cNvCxnSpPr>
          <p:nvPr/>
        </p:nvCxnSpPr>
        <p:spPr>
          <a:xfrm flipH="1">
            <a:off x="2590800" y="2781300"/>
            <a:ext cx="5029200" cy="3467100"/>
          </a:xfrm>
          <a:prstGeom prst="bentConnector3">
            <a:avLst>
              <a:gd name="adj1" fmla="val -153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3" idx="3"/>
          </p:cNvCxnSpPr>
          <p:nvPr/>
        </p:nvCxnSpPr>
        <p:spPr>
          <a:xfrm flipH="1">
            <a:off x="2590800" y="3848100"/>
            <a:ext cx="5029200" cy="2400300"/>
          </a:xfrm>
          <a:prstGeom prst="bentConnector3">
            <a:avLst>
              <a:gd name="adj1" fmla="val -113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9" idx="3"/>
          </p:cNvCxnSpPr>
          <p:nvPr/>
        </p:nvCxnSpPr>
        <p:spPr>
          <a:xfrm flipH="1">
            <a:off x="2590800" y="4914900"/>
            <a:ext cx="5029200" cy="1333500"/>
          </a:xfrm>
          <a:prstGeom prst="bentConnector3">
            <a:avLst>
              <a:gd name="adj1" fmla="val -70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5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162800" cy="715962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3600" smtClean="0">
                <a:latin typeface="Consolas" pitchFamily="49" charset="0"/>
                <a:ea typeface="ＭＳ Ｐゴシック" pitchFamily="34" charset="-128"/>
              </a:rPr>
              <a:t>, </a:t>
            </a:r>
            <a:r>
              <a:rPr 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elif </a:t>
            </a:r>
            <a:r>
              <a:rPr lang="en-US" sz="3600" smtClean="0">
                <a:ea typeface="ＭＳ Ｐゴシック" pitchFamily="34" charset="-128"/>
              </a:rPr>
              <a:t>multiway branching</a:t>
            </a:r>
          </a:p>
        </p:txBody>
      </p:sp>
      <p:sp>
        <p:nvSpPr>
          <p:cNvPr id="5222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062687C-FC9E-4A62-B16E-A1FB73DC5EAD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richter &gt;= 8.0 :   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Handle the </a:t>
            </a:r>
            <a:r>
              <a:rPr lang="ja-JP" alt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altLang="ja-JP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special case</a:t>
            </a:r>
            <a:r>
              <a:rPr lang="ja-JP" alt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ja-JP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first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print("Most structures fall")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richter &gt;= 7.0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print("Many buildings destroyed")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richter &gt;= 6.0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print("Many buildings damaged, some collapse")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richter &gt;= 4.5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print("Damage to poorly constructed buildings")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lse :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so that the</a:t>
            </a:r>
            <a:r>
              <a:rPr lang="ja-JP" alt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altLang="ja-JP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general case</a:t>
            </a:r>
            <a:r>
              <a:rPr lang="ja-JP" alt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altLang="ja-JP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can be handled last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print("No destruction of buildings")</a:t>
            </a:r>
          </a:p>
        </p:txBody>
      </p:sp>
      <p:sp>
        <p:nvSpPr>
          <p:cNvPr id="5223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What is wrong with this code?</a:t>
            </a:r>
          </a:p>
        </p:txBody>
      </p:sp>
      <p:sp>
        <p:nvSpPr>
          <p:cNvPr id="532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E981B61-4007-4DC8-8225-863D56B00827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143000"/>
            <a:ext cx="8610600" cy="434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</a:rPr>
              <a:t> richter &gt;= 8.0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print("Most structures fall")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</a:rPr>
              <a:t>richter &gt;= 7.0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print("Many buildings destroyed")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</a:rPr>
              <a:t>richter &gt;= 6.0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print("Many buildings damaged, some collapse")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</a:rPr>
              <a:t>richter &gt;= 4.5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print("Damage to poorly constructed buildings")</a:t>
            </a:r>
          </a:p>
        </p:txBody>
      </p:sp>
      <p:sp>
        <p:nvSpPr>
          <p:cNvPr id="5325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352800"/>
            <a:ext cx="77628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3.5 Problem Solving: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You have seen a few basic flowcharts</a:t>
            </a:r>
          </a:p>
          <a:p>
            <a:pPr>
              <a:defRPr/>
            </a:pPr>
            <a:r>
              <a:rPr lang="en-US" dirty="0" smtClean="0"/>
              <a:t>A flowchart shows the structure of decisions and tasks to solve a problem</a:t>
            </a:r>
          </a:p>
          <a:p>
            <a:pPr>
              <a:defRPr/>
            </a:pPr>
            <a:r>
              <a:rPr lang="en-US" dirty="0" smtClean="0"/>
              <a:t>Basic flowchart elements: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Connect them with arrows</a:t>
            </a:r>
          </a:p>
          <a:p>
            <a:pPr lvl="1">
              <a:defRPr/>
            </a:pPr>
            <a:r>
              <a:rPr lang="en-US" dirty="0" smtClean="0"/>
              <a:t>But never point an arrow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   inside another branch!</a:t>
            </a:r>
            <a:endParaRPr lang="en-US" dirty="0"/>
          </a:p>
        </p:txBody>
      </p:sp>
      <p:sp>
        <p:nvSpPr>
          <p:cNvPr id="542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427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737BD5F-5C7C-4BC0-B5D2-7545027E0298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5562600" y="5334000"/>
            <a:ext cx="3124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cs typeface="Arial" charset="0"/>
              </a:rPr>
              <a:t>Each branch of a decision can contain tasks and further decisions.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0" y="1506538"/>
            <a:ext cx="3429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Conditional flowcharts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>
          <a:xfrm>
            <a:off x="323850" y="1052513"/>
            <a:ext cx="38100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Two Outcomes</a:t>
            </a:r>
          </a:p>
        </p:txBody>
      </p:sp>
      <p:sp>
        <p:nvSpPr>
          <p:cNvPr id="553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530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6F5E04A-0EFA-4028-9405-B307E1767CFD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303" name="Content Placeholder 2"/>
          <p:cNvSpPr txBox="1">
            <a:spLocks/>
          </p:cNvSpPr>
          <p:nvPr/>
        </p:nvSpPr>
        <p:spPr bwMode="auto">
          <a:xfrm>
            <a:off x="4508500" y="1046163"/>
            <a:ext cx="419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sz="3200"/>
              <a:t> Multiple Outcomes</a:t>
            </a:r>
          </a:p>
        </p:txBody>
      </p:sp>
      <p:pic>
        <p:nvPicPr>
          <p:cNvPr id="553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57375"/>
            <a:ext cx="36004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362200"/>
            <a:ext cx="59721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Shipping cost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Shipping costs are $5 inside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United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States, except that to Hawaii and Alaska they are $10.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International shipping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also $10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400" dirty="0" smtClean="0"/>
              <a:t>Three Branches:</a:t>
            </a:r>
            <a:endParaRPr lang="en-US" sz="2400" dirty="0"/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632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86985D4-78F3-444B-A36B-2B11575799E0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6327" name="TextBox 5"/>
          <p:cNvSpPr txBox="1">
            <a:spLocks noChangeArrowheads="1"/>
          </p:cNvSpPr>
          <p:nvPr/>
        </p:nvSpPr>
        <p:spPr bwMode="auto">
          <a:xfrm>
            <a:off x="2895600" y="5810250"/>
            <a:ext cx="145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International</a:t>
            </a:r>
          </a:p>
          <a:p>
            <a:pPr algn="ctr"/>
            <a:r>
              <a:rPr lang="en-US"/>
              <a:t>Branch</a:t>
            </a:r>
          </a:p>
        </p:txBody>
      </p:sp>
      <p:sp>
        <p:nvSpPr>
          <p:cNvPr id="56328" name="TextBox 7"/>
          <p:cNvSpPr txBox="1">
            <a:spLocks noChangeArrowheads="1"/>
          </p:cNvSpPr>
          <p:nvPr/>
        </p:nvSpPr>
        <p:spPr bwMode="auto">
          <a:xfrm>
            <a:off x="4835525" y="5843588"/>
            <a:ext cx="1635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Hawaii/Alaska</a:t>
            </a:r>
          </a:p>
          <a:p>
            <a:pPr algn="ctr"/>
            <a:r>
              <a:rPr lang="en-US"/>
              <a:t>Branch</a:t>
            </a:r>
          </a:p>
        </p:txBody>
      </p:sp>
      <p:sp>
        <p:nvSpPr>
          <p:cNvPr id="56329" name="TextBox 8"/>
          <p:cNvSpPr txBox="1">
            <a:spLocks noChangeArrowheads="1"/>
          </p:cNvSpPr>
          <p:nvPr/>
        </p:nvSpPr>
        <p:spPr bwMode="auto">
          <a:xfrm>
            <a:off x="7170738" y="5819775"/>
            <a:ext cx="1133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Lower 48</a:t>
            </a:r>
          </a:p>
          <a:p>
            <a:pPr algn="ctr"/>
            <a:r>
              <a:rPr lang="en-US"/>
              <a:t>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2286000"/>
            <a:ext cx="57245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Don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connect branches!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Shipping costs are $5 inside the United States, except that to Hawaii and Alaska they are $10. International shipping costs are also $10.</a:t>
            </a:r>
          </a:p>
          <a:p>
            <a:pPr marL="0" indent="0"/>
            <a:r>
              <a:rPr lang="en-US" sz="2400" smtClean="0">
                <a:ea typeface="ＭＳ Ｐゴシック" pitchFamily="34" charset="-128"/>
              </a:rPr>
              <a:t> Don</a:t>
            </a:r>
            <a:r>
              <a:rPr lang="en-US" altLang="ja-JP" sz="2400" smtClean="0">
                <a:ea typeface="ＭＳ Ｐゴシック" pitchFamily="34" charset="-128"/>
              </a:rPr>
              <a:t>’t do this!</a:t>
            </a: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573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735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E8C4AB2-326E-444F-908A-F4F0D9E76F7D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7351" name="TextBox 5"/>
          <p:cNvSpPr txBox="1">
            <a:spLocks noChangeArrowheads="1"/>
          </p:cNvSpPr>
          <p:nvPr/>
        </p:nvSpPr>
        <p:spPr bwMode="auto">
          <a:xfrm>
            <a:off x="2895600" y="5757863"/>
            <a:ext cx="1454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International</a:t>
            </a:r>
          </a:p>
          <a:p>
            <a:pPr algn="ctr"/>
            <a:r>
              <a:rPr lang="en-US"/>
              <a:t>Branch</a:t>
            </a:r>
          </a:p>
        </p:txBody>
      </p:sp>
      <p:sp>
        <p:nvSpPr>
          <p:cNvPr id="57352" name="TextBox 7"/>
          <p:cNvSpPr txBox="1">
            <a:spLocks noChangeArrowheads="1"/>
          </p:cNvSpPr>
          <p:nvPr/>
        </p:nvSpPr>
        <p:spPr bwMode="auto">
          <a:xfrm>
            <a:off x="4835525" y="5791200"/>
            <a:ext cx="1635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Hawaii/Alaska</a:t>
            </a:r>
          </a:p>
          <a:p>
            <a:pPr algn="ctr"/>
            <a:r>
              <a:rPr lang="en-US"/>
              <a:t>Branch</a:t>
            </a:r>
          </a:p>
        </p:txBody>
      </p:sp>
      <p:sp>
        <p:nvSpPr>
          <p:cNvPr id="57353" name="TextBox 8"/>
          <p:cNvSpPr txBox="1">
            <a:spLocks noChangeArrowheads="1"/>
          </p:cNvSpPr>
          <p:nvPr/>
        </p:nvSpPr>
        <p:spPr bwMode="auto">
          <a:xfrm>
            <a:off x="7170738" y="5767388"/>
            <a:ext cx="1133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Lower 48</a:t>
            </a:r>
          </a:p>
          <a:p>
            <a:pPr algn="ctr"/>
            <a:r>
              <a:rPr lang="en-US"/>
              <a:t>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054225"/>
            <a:ext cx="5562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Shipping cost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Shipping costs are $5 inside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United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States, except that to Hawaii and Alaska they are $10.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International shipping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also $10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400" dirty="0" smtClean="0"/>
              <a:t>Completed:</a:t>
            </a:r>
            <a:endParaRPr lang="en-US" sz="2400" dirty="0"/>
          </a:p>
        </p:txBody>
      </p:sp>
      <p:sp>
        <p:nvSpPr>
          <p:cNvPr id="583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837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BDD6367-55C6-4F8A-B3E7-200C0E8B5A1A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3.6 Problem Solving: Test Cases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Aim for complete </a:t>
            </a:r>
            <a:r>
              <a:rPr lang="en-US" i="1" smtClean="0">
                <a:ea typeface="ＭＳ Ｐゴシック" pitchFamily="34" charset="-128"/>
              </a:rPr>
              <a:t>coverage</a:t>
            </a:r>
            <a:r>
              <a:rPr lang="en-US" smtClean="0">
                <a:ea typeface="ＭＳ Ｐゴシック" pitchFamily="34" charset="-128"/>
              </a:rPr>
              <a:t> of all decision points: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There are two possibilities for the marital status and two tax brackets for each status, yielding four test cases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Test a handful of </a:t>
            </a:r>
            <a:r>
              <a:rPr lang="en-US" i="1" smtClean="0">
                <a:ea typeface="ＭＳ Ｐゴシック" pitchFamily="34" charset="-128"/>
              </a:rPr>
              <a:t>boundary </a:t>
            </a:r>
            <a:r>
              <a:rPr lang="en-US" smtClean="0">
                <a:ea typeface="ＭＳ Ｐゴシック" pitchFamily="34" charset="-128"/>
              </a:rPr>
              <a:t>conditions, such as an income that is at the boundary between two tax brackets, and a zero income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If you are responsible for error checking (which is discussed in Section 3.9), also test an invalid input, such as a negative income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6D99642-95E3-4663-95AF-8C25607F7DDA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5105400" y="1676400"/>
            <a:ext cx="39624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cs typeface="Arial" charset="0"/>
              </a:rPr>
              <a:t>Each branch of your code should be covered with a test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Flowchart of the </a:t>
            </a:r>
            <a:r>
              <a:rPr lang="en-US" sz="36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3600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One of the two branches is executed once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True (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400" smtClean="0">
                <a:ea typeface="ＭＳ Ｐゴシック" pitchFamily="34" charset="-128"/>
              </a:rPr>
              <a:t>) branch 	or 	False (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else</a:t>
            </a:r>
            <a:r>
              <a:rPr lang="en-US" sz="2400" smtClean="0">
                <a:ea typeface="ＭＳ Ｐゴシック" pitchFamily="34" charset="-128"/>
              </a:rPr>
              <a:t>) branch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3658576-936F-47FA-9D4D-CBCE152ADD53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41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1434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65363"/>
            <a:ext cx="5267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"/>
          <p:cNvPicPr>
            <a:picLocks noChangeAspect="1"/>
          </p:cNvPicPr>
          <p:nvPr/>
        </p:nvPicPr>
        <p:blipFill>
          <a:blip r:embed="rId3" cstate="print"/>
          <a:srcRect l="5638" r="4355"/>
          <a:stretch>
            <a:fillRect/>
          </a:stretch>
        </p:blipFill>
        <p:spPr bwMode="auto">
          <a:xfrm>
            <a:off x="5791200" y="2362200"/>
            <a:ext cx="28336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Choosing test cases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Choose input values that: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Test boundary cases and 0 values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Test each branch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82336A6-A8BF-4F14-A9A4-78AFB60B5C1E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6096000" y="1447800"/>
            <a:ext cx="2743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A </a:t>
            </a:r>
            <a:r>
              <a:rPr lang="en-US" sz="2000" i="1">
                <a:cs typeface="Arial" charset="0"/>
              </a:rPr>
              <a:t>boundary case </a:t>
            </a:r>
            <a:r>
              <a:rPr lang="en-US" sz="2000">
                <a:cs typeface="Arial" charset="0"/>
              </a:rPr>
              <a:t>is a value that is tested in the code.</a:t>
            </a:r>
          </a:p>
        </p:txBody>
      </p:sp>
      <p:sp>
        <p:nvSpPr>
          <p:cNvPr id="6042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0423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83026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3.7 Boolean Variables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/>
            </a:pPr>
            <a:r>
              <a:rPr lang="en-US" dirty="0" smtClean="0"/>
              <a:t>Boolean Variables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A Boolean variable is often called a flag because it can be either up (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true</a:t>
            </a:r>
            <a:r>
              <a:rPr lang="en-US" sz="2400" dirty="0" smtClean="0">
                <a:ea typeface="+mn-ea"/>
                <a:cs typeface="+mn-cs"/>
              </a:rPr>
              <a:t>) or down (</a:t>
            </a:r>
            <a:r>
              <a:rPr lang="en-US" sz="2400" dirty="0" smtClean="0">
                <a:latin typeface="Consolas" pitchFamily="49" charset="0"/>
                <a:ea typeface="+mn-ea"/>
                <a:cs typeface="Consolas" pitchFamily="49" charset="0"/>
              </a:rPr>
              <a:t>false</a:t>
            </a:r>
            <a:r>
              <a:rPr lang="en-US" sz="2400" dirty="0" smtClean="0">
                <a:ea typeface="+mn-ea"/>
                <a:cs typeface="+mn-cs"/>
              </a:rPr>
              <a:t>)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boolean</a:t>
            </a:r>
            <a:r>
              <a:rPr lang="en-US" sz="2400" dirty="0" smtClean="0">
                <a:ea typeface="+mn-ea"/>
                <a:cs typeface="+mn-cs"/>
              </a:rPr>
              <a:t> is a Python data type</a:t>
            </a:r>
          </a:p>
          <a:p>
            <a:pPr lvl="2">
              <a:defRPr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failed = True</a:t>
            </a:r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Can be either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rue</a:t>
            </a:r>
            <a:r>
              <a:rPr lang="en-US" dirty="0" smtClean="0">
                <a:ea typeface="+mn-ea"/>
                <a:cs typeface="+mn-cs"/>
              </a:rPr>
              <a:t> or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F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alse</a:t>
            </a:r>
            <a:endParaRPr lang="en-US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dirty="0" smtClean="0"/>
              <a:t>Boolean Operators: 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</a:rPr>
              <a:t>or</a:t>
            </a:r>
          </a:p>
          <a:p>
            <a:pPr lvl="1">
              <a:spcBef>
                <a:spcPts val="400"/>
              </a:spcBef>
              <a:defRPr/>
            </a:pPr>
            <a:r>
              <a:rPr lang="en-US" dirty="0" smtClean="0"/>
              <a:t>They combine multiple conditions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751D3D1-7CA6-42B6-9CB9-4693725AD080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445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1446" name="Picture 1" descr="bjol_03_sum07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286000"/>
            <a:ext cx="16002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Combined conditions: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Combining two conditions is often used in range checking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Is a value between two other values?</a:t>
            </a:r>
          </a:p>
          <a:p>
            <a:r>
              <a:rPr lang="en-US" smtClean="0">
                <a:ea typeface="ＭＳ Ｐゴシック" pitchFamily="34" charset="-128"/>
              </a:rPr>
              <a:t>Both sides of the </a:t>
            </a:r>
            <a:r>
              <a:rPr lang="en-US" i="1" smtClean="0">
                <a:solidFill>
                  <a:srgbClr val="0033CC"/>
                </a:solidFill>
                <a:ea typeface="ＭＳ Ｐゴシック" pitchFamily="34" charset="-128"/>
              </a:rPr>
              <a:t>and</a:t>
            </a:r>
            <a:r>
              <a:rPr lang="en-US" smtClean="0">
                <a:ea typeface="ＭＳ Ｐゴシック" pitchFamily="34" charset="-128"/>
              </a:rPr>
              <a:t> must be true for the result to be true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A764F84-0B7C-4B42-98DE-FE42AB5C0A6A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962400"/>
            <a:ext cx="46482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temp &lt; 100 :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</a:t>
            </a:r>
          </a:p>
        </p:txBody>
      </p:sp>
      <p:sp>
        <p:nvSpPr>
          <p:cNvPr id="6247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2471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0"/>
            <a:ext cx="34083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Combined conditions: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or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If only one of two conditions need to be true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 a compound conditional with an 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or</a:t>
            </a:r>
            <a:r>
              <a:rPr lang="en-US" smtClean="0">
                <a:ea typeface="ＭＳ Ｐゴシック" pitchFamily="34" charset="-128"/>
              </a:rPr>
              <a:t>: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If either is true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The result is true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8B00169-B88D-4236-B49E-3BD7635259C8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362200"/>
            <a:ext cx="54864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temp &lt;= 0 or temp &gt;= 100 :</a:t>
            </a:r>
          </a:p>
          <a:p>
            <a:pPr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print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("Not liquid")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49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349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895600"/>
            <a:ext cx="43338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i="1" smtClean="0">
                <a:ea typeface="ＭＳ Ｐゴシック" pitchFamily="34" charset="-128"/>
              </a:rPr>
              <a:t>not</a:t>
            </a:r>
            <a:r>
              <a:rPr lang="en-US" smtClean="0">
                <a:ea typeface="ＭＳ Ｐゴシック" pitchFamily="34" charset="-128"/>
              </a:rPr>
              <a:t> operator: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not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If you need to invert a boolean variable or comparison, precede it with 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not</a:t>
            </a:r>
            <a:endParaRPr lang="en-US" smtClean="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If using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not</a:t>
            </a:r>
            <a:r>
              <a:rPr lang="en-US" smtClean="0">
                <a:ea typeface="ＭＳ Ｐゴシック" pitchFamily="34" charset="-128"/>
              </a:rPr>
              <a:t>, try to use simpler logic: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629BC748-5F9B-4BC1-B214-50A1918074B6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209800"/>
            <a:ext cx="54864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not </a:t>
            </a:r>
            <a:r>
              <a:rPr lang="en-US" sz="2000" dirty="0" smtClean="0">
                <a:latin typeface="Consolas" pitchFamily="49" charset="0"/>
              </a:rPr>
              <a:t>attending </a:t>
            </a:r>
            <a:r>
              <a:rPr lang="en-US" sz="2000" dirty="0" smtClean="0">
                <a:solidFill>
                  <a:srgbClr val="333333"/>
                </a:solidFill>
                <a:latin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</a:rPr>
              <a:t> grade &lt; 60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"Drop?")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581400"/>
            <a:ext cx="54864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attending </a:t>
            </a:r>
            <a:r>
              <a:rPr lang="en-US" sz="2000" dirty="0" smtClean="0">
                <a:solidFill>
                  <a:srgbClr val="333333"/>
                </a:solidFill>
                <a:latin typeface="Consolas" pitchFamily="49" charset="0"/>
              </a:rPr>
              <a:t>and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not</a:t>
            </a:r>
            <a:r>
              <a:rPr lang="en-US" sz="2000" dirty="0" smtClean="0">
                <a:latin typeface="Consolas" pitchFamily="49" charset="0"/>
              </a:rPr>
              <a:t>(grade &lt; 60)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"Stay")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5410200"/>
            <a:ext cx="49530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attending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grade &gt;= 60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</a:t>
            </a:r>
            <a:r>
              <a:rPr lang="en-US" altLang="ja-JP" sz="2000" dirty="0">
                <a:latin typeface="Consolas" pitchFamily="49" charset="0"/>
              </a:rPr>
              <a:t>"Stay")</a:t>
            </a:r>
            <a:r>
              <a:rPr lang="en-US" sz="2000" kern="0" dirty="0">
                <a:latin typeface="Consolas" pitchFamily="49" charset="0"/>
              </a:rPr>
              <a:t> </a:t>
            </a:r>
          </a:p>
        </p:txBody>
      </p:sp>
      <p:sp>
        <p:nvSpPr>
          <p:cNvPr id="6452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4521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7788" y="2143125"/>
            <a:ext cx="2382837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i="1" smtClean="0">
                <a:ea typeface="ＭＳ Ｐゴシック" pitchFamily="34" charset="-128"/>
              </a:rPr>
              <a:t>not</a:t>
            </a:r>
            <a:r>
              <a:rPr lang="en-US" smtClean="0">
                <a:ea typeface="ＭＳ Ｐゴシック" pitchFamily="34" charset="-128"/>
              </a:rPr>
              <a:t> operator: inequality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!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slightly different operator is used for 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not</a:t>
            </a:r>
            <a:r>
              <a:rPr lang="en-US" smtClean="0">
                <a:ea typeface="ＭＳ Ｐゴシック" pitchFamily="34" charset="-128"/>
              </a:rPr>
              <a:t> when checking for inequality rather than negation.</a:t>
            </a:r>
          </a:p>
          <a:p>
            <a:r>
              <a:rPr lang="en-US" smtClean="0">
                <a:ea typeface="ＭＳ Ｐゴシック" pitchFamily="34" charset="-128"/>
              </a:rPr>
              <a:t>Example inequality: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The password that the user entered is not equal to the password on file.</a:t>
            </a:r>
          </a:p>
          <a:p>
            <a:pPr lvl="1"/>
            <a:r>
              <a:rPr lang="en-US" smtClean="0">
                <a:latin typeface="Consolas" pitchFamily="49" charset="0"/>
                <a:ea typeface="ＭＳ Ｐゴシック" pitchFamily="34" charset="-128"/>
              </a:rPr>
              <a:t>if userPassword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!</a:t>
            </a:r>
            <a:r>
              <a:rPr lang="en-US" smtClean="0">
                <a:latin typeface="Consolas" pitchFamily="49" charset="0"/>
                <a:ea typeface="ＭＳ Ｐゴシック" pitchFamily="34" charset="-128"/>
              </a:rPr>
              <a:t>= filePassword :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869DE9F-3906-4487-831B-ECDCEB467C95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5525" y="990600"/>
            <a:ext cx="49180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ea typeface="ＭＳ Ｐゴシック" pitchFamily="34" charset="-128"/>
              </a:rPr>
              <a:t>and </a:t>
            </a:r>
            <a:r>
              <a:rPr lang="en-US" smtClean="0">
                <a:ea typeface="ＭＳ Ｐゴシック" pitchFamily="34" charset="-128"/>
              </a:rPr>
              <a:t>flowchart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5F1ECF4-8B99-44B6-B5B9-B5C1EB4C55E4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143000"/>
            <a:ext cx="46482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temp &lt; 100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6656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66567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5105400" cy="2286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This is often called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smtClean="0">
                <a:ea typeface="ＭＳ Ｐゴシック" pitchFamily="34" charset="-128"/>
              </a:rPr>
              <a:t>range checking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endParaRPr lang="en-US" altLang="ja-JP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Used to validate that input is between two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066800"/>
            <a:ext cx="55387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ea typeface="ＭＳ Ｐゴシック" pitchFamily="34" charset="-128"/>
              </a:rPr>
              <a:t>or</a:t>
            </a:r>
            <a:r>
              <a:rPr lang="en-US" smtClean="0">
                <a:ea typeface="ＭＳ Ｐゴシック" pitchFamily="34" charset="-128"/>
              </a:rPr>
              <a:t> flowchart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3843C2B-C5F7-4943-8FC5-C8A8E7699E03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52800" y="4876800"/>
            <a:ext cx="52578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temp &lt;= 0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</a:rPr>
              <a:t> temp &gt;= 100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"Not Liquid")</a:t>
            </a:r>
          </a:p>
        </p:txBody>
      </p:sp>
      <p:sp>
        <p:nvSpPr>
          <p:cNvPr id="6759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67591" name="Content Placeholder 2"/>
          <p:cNvSpPr>
            <a:spLocks noGrp="1"/>
          </p:cNvSpPr>
          <p:nvPr>
            <p:ph idx="1"/>
          </p:nvPr>
        </p:nvSpPr>
        <p:spPr>
          <a:xfrm>
            <a:off x="5257800" y="2460625"/>
            <a:ext cx="3886200" cy="22860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Another form of </a:t>
            </a:r>
            <a:r>
              <a:rPr lang="ja-JP" altLang="en-US" sz="2800" smtClean="0">
                <a:ea typeface="ＭＳ Ｐゴシック" pitchFamily="34" charset="-128"/>
              </a:rPr>
              <a:t>‘</a:t>
            </a:r>
            <a:r>
              <a:rPr lang="en-US" altLang="ja-JP" sz="2800" smtClean="0">
                <a:ea typeface="ＭＳ Ｐゴシック" pitchFamily="34" charset="-128"/>
              </a:rPr>
              <a:t>range checking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endParaRPr lang="en-US" altLang="ja-JP" sz="2800" smtClean="0">
              <a:ea typeface="ＭＳ Ｐゴシック" pitchFamily="34" charset="-128"/>
            </a:endParaRPr>
          </a:p>
          <a:p>
            <a:pPr lvl="1"/>
            <a:r>
              <a:rPr lang="en-US" sz="2400" smtClean="0">
                <a:ea typeface="ＭＳ Ｐゴシック" pitchFamily="34" charset="-128"/>
              </a:rPr>
              <a:t>Checks if value is outside a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Boolean Operator Examples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3495E75-8841-4E5A-B21D-8920714AB9A0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861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861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447800"/>
            <a:ext cx="8458200" cy="4011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Confusing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dirty="0" smtClean="0">
                <a:ea typeface="ＭＳ Ｐゴシック" pitchFamily="34" charset="-128"/>
              </a:rPr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or </a:t>
            </a:r>
            <a:r>
              <a:rPr lang="en-US" dirty="0" smtClean="0">
                <a:ea typeface="ＭＳ Ｐゴシック" pitchFamily="34" charset="-128"/>
              </a:rPr>
              <a:t>Conditions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It is a surprisingly common error to confuse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dirty="0" smtClean="0">
                <a:ea typeface="ＭＳ Ｐゴシック" pitchFamily="34" charset="-128"/>
              </a:rPr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or</a:t>
            </a:r>
            <a:r>
              <a:rPr lang="en-US" dirty="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conditions. 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A value lies between 0 and 100 if it is at least 0 </a:t>
            </a:r>
            <a:r>
              <a:rPr lang="en-US" b="1" i="1" dirty="0" smtClean="0">
                <a:solidFill>
                  <a:srgbClr val="0033CC"/>
                </a:solidFill>
                <a:ea typeface="ＭＳ Ｐゴシック" pitchFamily="34" charset="-128"/>
              </a:rPr>
              <a:t>and</a:t>
            </a:r>
            <a:r>
              <a:rPr lang="en-US" dirty="0" smtClean="0">
                <a:ea typeface="ＭＳ Ｐゴシック" pitchFamily="34" charset="-128"/>
              </a:rPr>
              <a:t> at most 100. 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It lies outside that range if it is less than 0 </a:t>
            </a:r>
            <a:r>
              <a:rPr lang="en-US" b="1" i="1" dirty="0" smtClean="0">
                <a:solidFill>
                  <a:srgbClr val="0033CC"/>
                </a:solidFill>
                <a:ea typeface="ＭＳ Ｐゴシック" pitchFamily="34" charset="-128"/>
              </a:rPr>
              <a:t>or</a:t>
            </a:r>
            <a:r>
              <a:rPr lang="en-US" dirty="0" smtClean="0">
                <a:ea typeface="ＭＳ Ｐゴシック" pitchFamily="34" charset="-128"/>
              </a:rPr>
              <a:t> greater than 100. 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There is no golden rule; you just have to think carefully.</a:t>
            </a:r>
          </a:p>
          <a:p>
            <a:pPr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9635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Common Error 3.3 </a:t>
            </a:r>
          </a:p>
        </p:txBody>
      </p:sp>
      <p:sp>
        <p:nvSpPr>
          <p:cNvPr id="69636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D800243-E490-4353-9F53-9986CE459354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69638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5" y="182563"/>
            <a:ext cx="2190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Flowchart with only true branch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8382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An </a:t>
            </a:r>
            <a:r>
              <a:rPr lang="en-US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800" smtClean="0">
                <a:ea typeface="ＭＳ Ｐゴシック" pitchFamily="34" charset="-128"/>
              </a:rPr>
              <a:t> statement may not need a </a:t>
            </a:r>
            <a:r>
              <a:rPr lang="ja-JP" altLang="en-US" sz="2800" smtClean="0">
                <a:ea typeface="ＭＳ Ｐゴシック" pitchFamily="34" charset="-128"/>
              </a:rPr>
              <a:t>‘</a:t>
            </a:r>
            <a:r>
              <a:rPr lang="en-US" altLang="ja-JP" sz="2800" smtClean="0">
                <a:ea typeface="ＭＳ Ｐゴシック" pitchFamily="34" charset="-128"/>
              </a:rPr>
              <a:t>False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 (</a:t>
            </a:r>
            <a:r>
              <a:rPr lang="en-US" altLang="ja-JP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else</a:t>
            </a:r>
            <a:r>
              <a:rPr lang="en-US" altLang="ja-JP" sz="2800" smtClean="0">
                <a:ea typeface="ＭＳ Ｐゴシック" pitchFamily="34" charset="-128"/>
              </a:rPr>
              <a:t>) branch</a:t>
            </a:r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ABBA5A0-FD80-467C-9B33-E38E65259CD1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5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15366" name="Picture 1"/>
          <p:cNvPicPr>
            <a:picLocks noChangeAspect="1"/>
          </p:cNvPicPr>
          <p:nvPr/>
        </p:nvPicPr>
        <p:blipFill>
          <a:blip r:embed="rId2" cstate="print"/>
          <a:srcRect l="5708" r="1927"/>
          <a:stretch>
            <a:fillRect/>
          </a:stretch>
        </p:blipFill>
        <p:spPr bwMode="auto">
          <a:xfrm>
            <a:off x="412750" y="1657350"/>
            <a:ext cx="52101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819400"/>
            <a:ext cx="34385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904288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Combined conditions are evaluated from left to right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If the left half of an </a:t>
            </a:r>
            <a:r>
              <a:rPr lang="en-US" sz="2400" i="1" smtClean="0">
                <a:solidFill>
                  <a:srgbClr val="0033CC"/>
                </a:solidFill>
                <a:ea typeface="ＭＳ Ｐゴシック" pitchFamily="34" charset="-128"/>
              </a:rPr>
              <a:t>and</a:t>
            </a:r>
            <a:r>
              <a:rPr lang="en-US" sz="2400" smtClean="0">
                <a:ea typeface="ＭＳ Ｐゴシック" pitchFamily="34" charset="-128"/>
              </a:rPr>
              <a:t> condition is false, why look further? </a:t>
            </a: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A useful example</a:t>
            </a:r>
            <a:r>
              <a:rPr lang="en-US" smtClean="0">
                <a:ea typeface="ＭＳ Ｐゴシック" pitchFamily="34" charset="-128"/>
              </a:rPr>
              <a:t>: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075" y="2362200"/>
            <a:ext cx="4743450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2438400"/>
            <a:ext cx="46482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temp &lt; 100 :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706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Short-circuit evaluation: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4BEED24-3D52-4055-91E6-C5E98D8AF8D5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40675" y="3352800"/>
            <a:ext cx="990600" cy="762000"/>
          </a:xfrm>
          <a:prstGeom prst="round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Done!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2238" y="5983288"/>
            <a:ext cx="7878762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</a:t>
            </a:r>
            <a:r>
              <a:rPr lang="it-IT" sz="2000" kern="0" dirty="0">
                <a:latin typeface="Consolas" pitchFamily="49" charset="0"/>
              </a:rPr>
              <a:t>quantity &gt; 0 </a:t>
            </a:r>
            <a:r>
              <a:rPr lang="it-IT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it-IT" sz="2000" kern="0" dirty="0">
                <a:latin typeface="Consolas" pitchFamily="49" charset="0"/>
              </a:rPr>
              <a:t> (price / quantity) &lt; 10 </a:t>
            </a:r>
            <a:r>
              <a:rPr lang="en-US" sz="2000" kern="0" dirty="0">
                <a:latin typeface="Consolas" pitchFamily="49" charset="0"/>
              </a:rPr>
              <a:t>: </a:t>
            </a:r>
          </a:p>
        </p:txBody>
      </p:sp>
      <p:sp>
        <p:nvSpPr>
          <p:cNvPr id="70665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5715000" cy="5105400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If the left half of the </a:t>
            </a:r>
            <a:r>
              <a:rPr lang="en-US" sz="2400" i="1" smtClean="0">
                <a:solidFill>
                  <a:srgbClr val="0033CC"/>
                </a:solidFill>
                <a:ea typeface="ＭＳ Ｐゴシック" pitchFamily="34" charset="-128"/>
              </a:rPr>
              <a:t>or</a:t>
            </a:r>
            <a:r>
              <a:rPr lang="en-US" sz="2400" smtClean="0">
                <a:ea typeface="ＭＳ Ｐゴシック" pitchFamily="34" charset="-128"/>
              </a:rPr>
              <a:t> is true, why look further?</a:t>
            </a: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r>
              <a:rPr lang="en-US" sz="2400" smtClean="0">
                <a:ea typeface="ＭＳ Ｐゴシック" pitchFamily="34" charset="-128"/>
              </a:rPr>
              <a:t>Python doesn</a:t>
            </a:r>
            <a:r>
              <a:rPr lang="en-US" altLang="ja-JP" sz="2400" smtClean="0">
                <a:ea typeface="ＭＳ Ｐゴシック" pitchFamily="34" charset="-128"/>
              </a:rPr>
              <a:t>’t!</a:t>
            </a:r>
          </a:p>
          <a:p>
            <a:r>
              <a:rPr lang="en-US" sz="2400" smtClean="0">
                <a:ea typeface="ＭＳ Ｐゴシック" pitchFamily="34" charset="-128"/>
              </a:rPr>
              <a:t>Don</a:t>
            </a:r>
            <a:r>
              <a:rPr lang="en-US" altLang="ja-JP" sz="2400" smtClean="0">
                <a:ea typeface="ＭＳ Ｐゴシック" pitchFamily="34" charset="-128"/>
              </a:rPr>
              <a:t>’t do these second: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Assignment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Output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043113"/>
            <a:ext cx="5257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temp &lt;= 0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</a:rPr>
              <a:t> temp &gt;= 100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"Not Liquid")</a:t>
            </a: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100" y="2728913"/>
            <a:ext cx="5295900" cy="34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Short-circuit evaluation: 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or</a:t>
            </a:r>
          </a:p>
        </p:txBody>
      </p:sp>
      <p:sp>
        <p:nvSpPr>
          <p:cNvPr id="7168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A086AEA-D9E4-4D65-9BFB-D66A45E09999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38600" y="5562600"/>
            <a:ext cx="990600" cy="762000"/>
          </a:xfrm>
          <a:prstGeom prst="round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Done!</a:t>
            </a:r>
          </a:p>
        </p:txBody>
      </p:sp>
      <p:sp>
        <p:nvSpPr>
          <p:cNvPr id="7168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De Morgan’</a:t>
            </a:r>
            <a:r>
              <a:rPr lang="en-US" altLang="ja-JP" smtClean="0">
                <a:ea typeface="ＭＳ Ｐゴシック" pitchFamily="34" charset="-128"/>
              </a:rPr>
              <a:t>s law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De Morgan</a:t>
            </a:r>
            <a:r>
              <a:rPr lang="en-US" altLang="ja-JP" sz="2800" smtClean="0">
                <a:ea typeface="ＭＳ Ｐゴシック" pitchFamily="34" charset="-128"/>
              </a:rPr>
              <a:t>’s law tells you how to negate </a:t>
            </a:r>
            <a:r>
              <a:rPr lang="en-US" altLang="ja-JP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altLang="ja-JP" sz="2800" smtClean="0">
                <a:ea typeface="ＭＳ Ｐゴシック" pitchFamily="34" charset="-128"/>
              </a:rPr>
              <a:t> and </a:t>
            </a:r>
            <a:r>
              <a:rPr lang="en-US" altLang="ja-JP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or</a:t>
            </a:r>
            <a:r>
              <a:rPr lang="en-US" altLang="ja-JP" sz="2800" smtClean="0">
                <a:ea typeface="ＭＳ Ｐゴシック" pitchFamily="34" charset="-128"/>
              </a:rPr>
              <a:t> conditions:</a:t>
            </a:r>
          </a:p>
          <a:p>
            <a:pPr lvl="1"/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not</a:t>
            </a:r>
            <a:r>
              <a:rPr lang="en-US" sz="2400" smtClean="0">
                <a:ea typeface="ＭＳ Ｐゴシック" pitchFamily="34" charset="-128"/>
              </a:rPr>
              <a:t>(</a:t>
            </a:r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sz="24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B</a:t>
            </a:r>
            <a:r>
              <a:rPr lang="en-US" sz="2400" smtClean="0">
                <a:ea typeface="ＭＳ Ｐゴシック" pitchFamily="34" charset="-128"/>
              </a:rPr>
              <a:t>) 	</a:t>
            </a:r>
            <a:r>
              <a:rPr lang="en-US" smtClean="0">
                <a:ea typeface="ＭＳ Ｐゴシック" pitchFamily="34" charset="-128"/>
              </a:rPr>
              <a:t>is the same as 	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not</a:t>
            </a:r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or</a:t>
            </a:r>
            <a:r>
              <a:rPr lang="en-US" sz="2400" smtClean="0">
                <a:ea typeface="ＭＳ Ｐゴシック" pitchFamily="34" charset="-128"/>
              </a:rPr>
              <a:t>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not</a:t>
            </a:r>
            <a:r>
              <a:rPr lang="en-US" smtClean="0">
                <a:ea typeface="ＭＳ Ｐゴシック" pitchFamily="34" charset="-128"/>
              </a:rPr>
              <a:t>B</a:t>
            </a:r>
          </a:p>
          <a:p>
            <a:pPr lvl="1"/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not</a:t>
            </a:r>
            <a:r>
              <a:rPr lang="en-US" sz="2400" smtClean="0">
                <a:ea typeface="ＭＳ Ｐゴシック" pitchFamily="34" charset="-128"/>
              </a:rPr>
              <a:t>(</a:t>
            </a:r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or</a:t>
            </a:r>
            <a:r>
              <a:rPr lang="en-US" sz="24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B</a:t>
            </a:r>
            <a:r>
              <a:rPr lang="en-US" sz="2400" smtClean="0">
                <a:ea typeface="ＭＳ Ｐゴシック" pitchFamily="34" charset="-128"/>
              </a:rPr>
              <a:t>) 	</a:t>
            </a:r>
            <a:r>
              <a:rPr lang="en-US" smtClean="0">
                <a:ea typeface="ＭＳ Ｐゴシック" pitchFamily="34" charset="-128"/>
              </a:rPr>
              <a:t>is the same as 	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not</a:t>
            </a:r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sz="2400" smtClean="0">
                <a:ea typeface="ＭＳ Ｐゴシック" pitchFamily="34" charset="-128"/>
              </a:rPr>
              <a:t>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</a:rPr>
              <a:t>not</a:t>
            </a:r>
            <a:r>
              <a:rPr lang="en-US" smtClean="0">
                <a:ea typeface="ＭＳ Ｐゴシック" pitchFamily="34" charset="-128"/>
              </a:rPr>
              <a:t>B</a:t>
            </a:r>
          </a:p>
          <a:p>
            <a:r>
              <a:rPr lang="en-US" sz="2800" smtClean="0">
                <a:ea typeface="ＭＳ Ｐゴシック" pitchFamily="34" charset="-128"/>
              </a:rPr>
              <a:t>Example:  Shipping is higher to AK and HI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pPr lvl="1"/>
            <a:r>
              <a:rPr lang="en-US" sz="2400" smtClean="0">
                <a:ea typeface="ＭＳ Ｐゴシック" pitchFamily="34" charset="-128"/>
              </a:rPr>
              <a:t>To simplify conditions with negations of </a:t>
            </a:r>
            <a:r>
              <a:rPr 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and</a:t>
            </a:r>
            <a:r>
              <a:rPr lang="en-US" sz="2400" i="1" smtClean="0"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or</a:t>
            </a:r>
            <a:r>
              <a:rPr lang="en-US" sz="2400" i="1" smtClean="0">
                <a:ea typeface="ＭＳ Ｐゴシック" pitchFamily="34" charset="-128"/>
              </a:rPr>
              <a:t> </a:t>
            </a:r>
            <a:r>
              <a:rPr 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or </a:t>
            </a:r>
            <a:r>
              <a:rPr lang="en-US" sz="2400" smtClean="0">
                <a:ea typeface="ＭＳ Ｐゴシック" pitchFamily="34" charset="-128"/>
              </a:rPr>
              <a:t>expressions, it’s a good idea to apply De Morgan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law to move the negations to the innermost level.</a:t>
            </a: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D5FB9DC-E8C1-414B-9EB5-9E440C598C29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657600"/>
            <a:ext cx="42672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(country != "USA" 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and state != "AK" 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and state != "HI")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shippingCharge = 20.00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4400" y="3657600"/>
            <a:ext cx="42672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not(country=="USA"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or state=="AK"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or state=="HI") : shippingCharge = 20.00</a:t>
            </a:r>
          </a:p>
        </p:txBody>
      </p:sp>
      <p:sp>
        <p:nvSpPr>
          <p:cNvPr id="7271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3.8 Analyzing Strings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a typeface="ＭＳ Ｐゴシック" pitchFamily="34" charset="-128"/>
              </a:rPr>
              <a:t>Sometimes it’s necessary to analyze or ask certain questions about a particular string.</a:t>
            </a:r>
          </a:p>
          <a:p>
            <a:pPr lvl="1">
              <a:defRPr/>
            </a:pPr>
            <a:r>
              <a:rPr lang="en-US" sz="2400" dirty="0"/>
              <a:t>Sometimes it is necessary to determine if a string contains a given substring. That </a:t>
            </a:r>
            <a:r>
              <a:rPr lang="en-US" sz="2400" dirty="0" smtClean="0"/>
              <a:t>is, one </a:t>
            </a:r>
            <a:r>
              <a:rPr lang="en-US" sz="2400" dirty="0"/>
              <a:t>string contains an exact match of another string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/>
              <a:t>Given this code segment,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name = "John Wayne"</a:t>
            </a:r>
          </a:p>
          <a:p>
            <a:pPr lvl="1">
              <a:defRPr/>
            </a:pPr>
            <a:r>
              <a:rPr lang="en-US" sz="2400" dirty="0"/>
              <a:t>the expression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"Way" in name</a:t>
            </a:r>
          </a:p>
          <a:p>
            <a:pPr lvl="1">
              <a:defRPr/>
            </a:pPr>
            <a:r>
              <a:rPr lang="en-US" sz="2400" dirty="0"/>
              <a:t>yields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/>
              <a:t> because the substring "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Way</a:t>
            </a:r>
            <a:r>
              <a:rPr lang="en-US" sz="2400" dirty="0"/>
              <a:t>" occurs within the string stored in </a:t>
            </a:r>
            <a:r>
              <a:rPr lang="en-US" sz="2400" dirty="0" smtClean="0"/>
              <a:t>variable name</a:t>
            </a:r>
            <a:r>
              <a:rPr lang="en-US" sz="2400" dirty="0"/>
              <a:t>.</a:t>
            </a:r>
            <a:endParaRPr lang="en-US" sz="2400" dirty="0" smtClean="0">
              <a:ea typeface="ＭＳ Ｐゴシック" pitchFamily="34" charset="-128"/>
            </a:endParaRPr>
          </a:p>
          <a:p>
            <a:pPr>
              <a:defRPr/>
            </a:pP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27FF80F-34FB-43B1-AA5E-D0C557110664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73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Substring: suffixes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For example, suppose you are given the name of a file and need to ensure that it has the correct extension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mtClean="0">
                <a:latin typeface="Consolas" pitchFamily="49" charset="0"/>
                <a:ea typeface="ＭＳ Ｐゴシック" pitchFamily="34" charset="-128"/>
              </a:rPr>
              <a:t>if filename.endswith(".html") :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mtClean="0">
                <a:latin typeface="Consolas" pitchFamily="49" charset="0"/>
                <a:ea typeface="ＭＳ Ｐゴシック" pitchFamily="34" charset="-128"/>
              </a:rPr>
              <a:t>   print("This is an HTML file.")</a:t>
            </a:r>
          </a:p>
          <a:p>
            <a:r>
              <a:rPr lang="en-US" smtClean="0">
                <a:ea typeface="ＭＳ Ｐゴシック" pitchFamily="34" charset="-128"/>
              </a:rPr>
              <a:t>The </a:t>
            </a:r>
            <a:r>
              <a:rPr lang="en-US" smtClean="0">
                <a:latin typeface="Consolas" pitchFamily="49" charset="0"/>
                <a:ea typeface="ＭＳ Ｐゴシック" pitchFamily="34" charset="-128"/>
              </a:rPr>
              <a:t>endswith()</a:t>
            </a:r>
            <a:r>
              <a:rPr lang="en-US" smtClean="0">
                <a:ea typeface="ＭＳ Ｐゴシック" pitchFamily="34" charset="-128"/>
              </a:rPr>
              <a:t> string method is applied to the string stored in filename and returns </a:t>
            </a:r>
            <a:r>
              <a:rPr lang="en-US" smtClean="0">
                <a:latin typeface="Consolas" pitchFamily="49" charset="0"/>
                <a:ea typeface="ＭＳ Ｐゴシック" pitchFamily="34" charset="-128"/>
              </a:rPr>
              <a:t>True </a:t>
            </a:r>
            <a:r>
              <a:rPr lang="en-US" smtClean="0">
                <a:ea typeface="ＭＳ Ｐゴシック" pitchFamily="34" charset="-128"/>
              </a:rPr>
              <a:t>if the string ends with the substring ".html" and </a:t>
            </a:r>
            <a:r>
              <a:rPr lang="en-US" smtClean="0">
                <a:latin typeface="Consolas" pitchFamily="49" charset="0"/>
                <a:ea typeface="ＭＳ Ｐゴシック" pitchFamily="34" charset="-128"/>
              </a:rPr>
              <a:t>False</a:t>
            </a:r>
            <a:r>
              <a:rPr lang="en-US" smtClean="0">
                <a:ea typeface="ＭＳ Ｐゴシック" pitchFamily="34" charset="-128"/>
              </a:rPr>
              <a:t> otherwise.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E7C52C8-3480-493D-84AD-495FAB0F022D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Operations for Testing Substrings</a:t>
            </a:r>
          </a:p>
        </p:txBody>
      </p:sp>
      <p:pic>
        <p:nvPicPr>
          <p:cNvPr id="75779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371600"/>
            <a:ext cx="8458200" cy="3400425"/>
          </a:xfrm>
        </p:spPr>
      </p:pic>
      <p:sp>
        <p:nvSpPr>
          <p:cNvPr id="757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7C4E0D7-6AC9-4177-A0FE-BAF3E1F62D18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Methods: Testing String Characteristics (1)</a:t>
            </a:r>
          </a:p>
        </p:txBody>
      </p:sp>
      <p:pic>
        <p:nvPicPr>
          <p:cNvPr id="76803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2477"/>
          <a:stretch>
            <a:fillRect/>
          </a:stretch>
        </p:blipFill>
        <p:spPr>
          <a:xfrm>
            <a:off x="304800" y="1219200"/>
            <a:ext cx="8458200" cy="4845050"/>
          </a:xfrm>
        </p:spPr>
      </p:pic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7071604-91DC-4597-B331-32EEE1FD2F7B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Methods for Testing String Characteristics (2)</a:t>
            </a:r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778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8CC7EDB-545E-40B4-92E0-0B37CB5D15FE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7829" name="Content Placeholder 5"/>
          <p:cNvPicPr>
            <a:picLocks noChangeAspect="1"/>
          </p:cNvPicPr>
          <p:nvPr/>
        </p:nvPicPr>
        <p:blipFill>
          <a:blip r:embed="rId3" cstate="print"/>
          <a:srcRect t="57130"/>
          <a:stretch>
            <a:fillRect/>
          </a:stretch>
        </p:blipFill>
        <p:spPr bwMode="auto">
          <a:xfrm>
            <a:off x="347663" y="1905000"/>
            <a:ext cx="84582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0" name="Content Placeholder 5"/>
          <p:cNvPicPr>
            <a:picLocks noChangeAspect="1"/>
          </p:cNvPicPr>
          <p:nvPr/>
        </p:nvPicPr>
        <p:blipFill>
          <a:blip r:embed="rId3" cstate="print"/>
          <a:srcRect b="91858"/>
          <a:stretch>
            <a:fillRect/>
          </a:stretch>
        </p:blipFill>
        <p:spPr bwMode="auto">
          <a:xfrm>
            <a:off x="347663" y="12192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Comparing and Analyzing Strings (1)</a:t>
            </a:r>
          </a:p>
        </p:txBody>
      </p:sp>
      <p:pic>
        <p:nvPicPr>
          <p:cNvPr id="78851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9214"/>
          <a:stretch>
            <a:fillRect/>
          </a:stretch>
        </p:blipFill>
        <p:spPr>
          <a:xfrm>
            <a:off x="228600" y="1219200"/>
            <a:ext cx="8534400" cy="5275263"/>
          </a:xfrm>
        </p:spPr>
      </p:pic>
      <p:sp>
        <p:nvSpPr>
          <p:cNvPr id="788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824EF02-B664-45F1-8D41-E26BFE126A5D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Comparing and Analyzing Strings (2)</a:t>
            </a:r>
          </a:p>
        </p:txBody>
      </p:sp>
      <p:sp>
        <p:nvSpPr>
          <p:cNvPr id="798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338B709-65E2-4BE0-98EE-F19CFFB44D75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9877" name="Content Placeholder 5"/>
          <p:cNvPicPr>
            <a:picLocks noChangeAspect="1"/>
          </p:cNvPicPr>
          <p:nvPr/>
        </p:nvPicPr>
        <p:blipFill>
          <a:blip r:embed="rId2" cstate="print"/>
          <a:srcRect t="69797"/>
          <a:stretch>
            <a:fillRect/>
          </a:stretch>
        </p:blipFill>
        <p:spPr bwMode="auto">
          <a:xfrm>
            <a:off x="236538" y="1685925"/>
            <a:ext cx="8531225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Content Placeholder 5"/>
          <p:cNvPicPr>
            <a:picLocks noChangeAspect="1"/>
          </p:cNvPicPr>
          <p:nvPr/>
        </p:nvPicPr>
        <p:blipFill>
          <a:blip r:embed="rId2" cstate="print"/>
          <a:srcRect b="93330"/>
          <a:stretch>
            <a:fillRect/>
          </a:stretch>
        </p:blipFill>
        <p:spPr bwMode="auto">
          <a:xfrm>
            <a:off x="233363" y="1219200"/>
            <a:ext cx="8534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Syntax 3.1: The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EA4F9B7-129F-4E05-8DAD-01D4EA1BAB2D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16389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4931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3.9 Input Validation (1)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Accepting user input is dangerous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Consider the Elevator program: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Assume that the elevator panel has buttons labeled 1 through 20 (but not 13).</a:t>
            </a:r>
            <a:endParaRPr lang="en-US" smtClean="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6A7DE97-39ED-42FF-A376-FB2540E15FB5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090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Input Validation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The following are illegal inputs:</a:t>
            </a:r>
          </a:p>
          <a:p>
            <a:pPr lvl="1">
              <a:defRPr/>
            </a:pPr>
            <a:r>
              <a:rPr lang="en-US" sz="2400" dirty="0" smtClean="0"/>
              <a:t>The number 13</a:t>
            </a:r>
          </a:p>
          <a:p>
            <a:pPr lvl="1">
              <a:defRPr/>
            </a:pPr>
            <a:endParaRPr lang="en-US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Zero or a negative number</a:t>
            </a:r>
          </a:p>
          <a:p>
            <a:pPr lvl="1">
              <a:defRPr/>
            </a:pPr>
            <a:r>
              <a:rPr lang="en-US" sz="2400" dirty="0" smtClean="0"/>
              <a:t>A number larger than 20</a:t>
            </a:r>
          </a:p>
          <a:p>
            <a:pPr lvl="1">
              <a:defRPr/>
            </a:pPr>
            <a:endParaRPr lang="en-US" sz="2400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An input that is not a sequence of digits, such as five:</a:t>
            </a:r>
          </a:p>
          <a:p>
            <a:pPr lvl="2">
              <a:defRPr/>
            </a:pPr>
            <a:r>
              <a:rPr lang="en-US" sz="2000" dirty="0" smtClean="0"/>
              <a:t>Python’s </a:t>
            </a:r>
            <a:r>
              <a:rPr lang="en-US" sz="2000" dirty="0"/>
              <a:t>exception mechanism is needed to help verify integer and </a:t>
            </a:r>
            <a:r>
              <a:rPr lang="en-US" sz="2000" dirty="0" smtClean="0"/>
              <a:t>floating point values (Chapter 7).</a:t>
            </a:r>
            <a:endParaRPr lang="en-US" sz="2000" dirty="0"/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BB7279C-11EF-40C8-B9A8-F3E4792D4457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43000" y="2133600"/>
            <a:ext cx="63246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if floor == 13 :</a:t>
            </a:r>
          </a:p>
          <a:p>
            <a:pPr>
              <a:defRPr/>
            </a:pPr>
            <a:r>
              <a:rPr lang="en-US" dirty="0">
                <a:latin typeface="Arial" pitchFamily="34" charset="0"/>
              </a:rPr>
              <a:t>    print("Error: There is no thirteenth floor.")</a:t>
            </a:r>
            <a:endParaRPr lang="en-US" kern="0" dirty="0">
              <a:latin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3962400"/>
            <a:ext cx="6324600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if floor &lt;= 0 or floor &gt; 20 :</a:t>
            </a:r>
          </a:p>
          <a:p>
            <a:pPr>
              <a:defRPr/>
            </a:pPr>
            <a:r>
              <a:rPr lang="en-US" dirty="0">
                <a:latin typeface="Arial" pitchFamily="34" charset="0"/>
              </a:rPr>
              <a:t>    print("Error: The floor must be between 1 and 20.")</a:t>
            </a:r>
            <a:endParaRPr lang="en-US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  <a:ea typeface="ＭＳ Ｐゴシック" pitchFamily="34" charset="-128"/>
              </a:rPr>
              <a:t>Elevatorsim2.py</a:t>
            </a:r>
          </a:p>
        </p:txBody>
      </p:sp>
      <p:pic>
        <p:nvPicPr>
          <p:cNvPr id="82947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228725"/>
            <a:ext cx="8766175" cy="3800475"/>
          </a:xfrm>
        </p:spPr>
      </p:pic>
      <p:sp>
        <p:nvSpPr>
          <p:cNvPr id="829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23DD8CE-CDB8-400C-A7F9-785B675BF462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949" name="TextBox 7"/>
          <p:cNvSpPr txBox="1">
            <a:spLocks noChangeArrowheads="1"/>
          </p:cNvSpPr>
          <p:nvPr/>
        </p:nvSpPr>
        <p:spPr bwMode="auto">
          <a:xfrm>
            <a:off x="6400800" y="3352800"/>
            <a:ext cx="16002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Input value range checking</a:t>
            </a:r>
          </a:p>
        </p:txBody>
      </p:sp>
      <p:sp>
        <p:nvSpPr>
          <p:cNvPr id="8295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smtClean="0">
                <a:latin typeface="Arial Black" pitchFamily="34" charset="0"/>
                <a:ea typeface="ＭＳ Ｐゴシック" pitchFamily="34" charset="-128"/>
              </a:rPr>
              <a:t>Elevatorsim2.py</a:t>
            </a: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8E593EF-BB33-4637-A64B-A2C5C0B16AE0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719513"/>
            <a:ext cx="38481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pic>
        <p:nvPicPr>
          <p:cNvPr id="83974" name="Content Placeholder 1"/>
          <p:cNvPicPr>
            <a:picLocks noChangeAspect="1"/>
          </p:cNvPicPr>
          <p:nvPr/>
        </p:nvPicPr>
        <p:blipFill>
          <a:blip r:embed="rId3" cstate="print"/>
          <a:srcRect t="31821"/>
          <a:stretch>
            <a:fillRect/>
          </a:stretch>
        </p:blipFill>
        <p:spPr bwMode="auto">
          <a:xfrm>
            <a:off x="304800" y="1219200"/>
            <a:ext cx="84582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Summary: </a:t>
            </a:r>
            <a:r>
              <a:rPr lang="en-US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mtClean="0">
                <a:ea typeface="ＭＳ Ｐゴシック" pitchFamily="34" charset="-128"/>
              </a:rPr>
              <a:t> statement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</a:t>
            </a:r>
            <a:r>
              <a:rPr lang="en-US" sz="2800" smtClean="0">
                <a:solidFill>
                  <a:srgbClr val="C00000"/>
                </a:solidFill>
                <a:ea typeface="ＭＳ Ｐゴシック" pitchFamily="34" charset="-128"/>
              </a:rPr>
              <a:t>if</a:t>
            </a:r>
            <a:r>
              <a:rPr lang="en-US" sz="2800" smtClean="0">
                <a:ea typeface="ＭＳ Ｐゴシック" pitchFamily="34" charset="-128"/>
              </a:rPr>
              <a:t> statement allows a program to carry out different actions depending on the nature of the data to be processed.</a:t>
            </a:r>
          </a:p>
          <a:p>
            <a:r>
              <a:rPr lang="en-US" sz="2800" smtClean="0">
                <a:ea typeface="ＭＳ Ｐゴシック" pitchFamily="34" charset="-128"/>
              </a:rPr>
              <a:t>Relational operators ( </a:t>
            </a:r>
            <a:r>
              <a:rPr lang="en-US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&lt; &lt;= &gt; &gt;= == != </a:t>
            </a:r>
            <a:r>
              <a:rPr lang="en-US" sz="2800" smtClean="0">
                <a:ea typeface="ＭＳ Ｐゴシック" pitchFamily="34" charset="-128"/>
              </a:rPr>
              <a:t>) are used to compare numbers and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String</a:t>
            </a:r>
            <a:r>
              <a:rPr lang="en-US" sz="2800" smtClean="0">
                <a:ea typeface="ＭＳ Ｐゴシック" pitchFamily="34" charset="-128"/>
              </a:rPr>
              <a:t>s.</a:t>
            </a:r>
          </a:p>
          <a:p>
            <a:r>
              <a:rPr lang="en-US" sz="2800" smtClean="0">
                <a:latin typeface="Consolas" pitchFamily="49" charset="0"/>
                <a:ea typeface="ＭＳ Ｐゴシック" pitchFamily="34" charset="-128"/>
              </a:rPr>
              <a:t>String</a:t>
            </a:r>
            <a:r>
              <a:rPr lang="en-US" sz="2800" smtClean="0">
                <a:ea typeface="ＭＳ Ｐゴシック" pitchFamily="34" charset="-128"/>
              </a:rPr>
              <a:t>s are compared in lexicographic order.</a:t>
            </a:r>
          </a:p>
          <a:p>
            <a:r>
              <a:rPr lang="en-US" sz="2800" smtClean="0">
                <a:ea typeface="ＭＳ Ｐゴシック" pitchFamily="34" charset="-128"/>
              </a:rPr>
              <a:t>Multiple </a:t>
            </a:r>
            <a:r>
              <a:rPr lang="en-US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800" smtClean="0">
                <a:ea typeface="ＭＳ Ｐゴシック" pitchFamily="34" charset="-128"/>
              </a:rPr>
              <a:t> statements can be combined to evaluate complex decisions.</a:t>
            </a:r>
          </a:p>
          <a:p>
            <a:r>
              <a:rPr lang="en-US" sz="2800" smtClean="0">
                <a:ea typeface="ＭＳ Ｐゴシック" pitchFamily="34" charset="-128"/>
              </a:rPr>
              <a:t>When using multiple </a:t>
            </a:r>
            <a:r>
              <a:rPr lang="en-US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if</a:t>
            </a:r>
            <a:r>
              <a:rPr lang="en-US" sz="2800" smtClean="0">
                <a:ea typeface="ＭＳ Ｐゴシック" pitchFamily="34" charset="-128"/>
              </a:rPr>
              <a:t> statements, test general conditions after more specific conditions.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4836462-FDAE-46EF-87E7-564B6AD5EE26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499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Summary: flowcharts and testing (1)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When a decision statement is contained inside the branch of another decision statement, the statements are </a:t>
            </a:r>
            <a:r>
              <a:rPr lang="en-US" sz="2800" i="1" smtClean="0">
                <a:ea typeface="ＭＳ Ｐゴシック" pitchFamily="34" charset="-128"/>
              </a:rPr>
              <a:t>nested.</a:t>
            </a:r>
          </a:p>
          <a:p>
            <a:r>
              <a:rPr lang="en-US" sz="2800" smtClean="0">
                <a:ea typeface="ＭＳ Ｐゴシック" pitchFamily="34" charset="-128"/>
              </a:rPr>
              <a:t>Nested decisions are required for problems that have two levels of decision making.</a:t>
            </a:r>
          </a:p>
          <a:p>
            <a:r>
              <a:rPr lang="en-US" sz="2800" smtClean="0">
                <a:ea typeface="ＭＳ Ｐゴシック" pitchFamily="34" charset="-128"/>
              </a:rPr>
              <a:t>Flow charts are made up of elements for tasks, input/output, and decisions.</a:t>
            </a:r>
          </a:p>
          <a:p>
            <a:r>
              <a:rPr lang="en-US" sz="2800" smtClean="0">
                <a:ea typeface="ＭＳ Ｐゴシック" pitchFamily="34" charset="-128"/>
              </a:rPr>
              <a:t>Each branch of a decision can contain tasks and further decisions.</a:t>
            </a:r>
          </a:p>
          <a:p>
            <a:r>
              <a:rPr lang="en-US" sz="2800" smtClean="0">
                <a:ea typeface="ＭＳ Ｐゴシック" pitchFamily="34" charset="-128"/>
              </a:rPr>
              <a:t>Never point an arrow inside another branch.</a:t>
            </a: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D8FD89B-8D7B-4462-87DD-AB2EDE888DC7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602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Summary: flowcharts and testing (2)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Each branch of your program should be covered by a test case.</a:t>
            </a:r>
          </a:p>
          <a:p>
            <a:r>
              <a:rPr lang="en-US" smtClean="0">
                <a:ea typeface="ＭＳ Ｐゴシック" pitchFamily="34" charset="-128"/>
              </a:rPr>
              <a:t>It is a good idea to design test cases before implementing a program.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237C04A-56BB-4CE4-B4DB-D03AE8247764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Summary: Boolean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type </a:t>
            </a:r>
            <a:r>
              <a:rPr lang="en-US" sz="28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boolean</a:t>
            </a:r>
            <a:r>
              <a:rPr lang="en-US" sz="2800" smtClean="0">
                <a:ea typeface="ＭＳ Ｐゴシック" pitchFamily="34" charset="-128"/>
              </a:rPr>
              <a:t> has two values, </a:t>
            </a:r>
            <a:r>
              <a:rPr lang="en-US" sz="2800" smtClean="0">
                <a:solidFill>
                  <a:srgbClr val="C00000"/>
                </a:solidFill>
                <a:ea typeface="ＭＳ Ｐゴシック" pitchFamily="34" charset="-128"/>
              </a:rPr>
              <a:t>true</a:t>
            </a:r>
            <a:r>
              <a:rPr lang="en-US" sz="2800" smtClean="0">
                <a:ea typeface="ＭＳ Ｐゴシック" pitchFamily="34" charset="-128"/>
              </a:rPr>
              <a:t> and </a:t>
            </a:r>
            <a:r>
              <a:rPr lang="en-US" sz="2800" smtClean="0">
                <a:solidFill>
                  <a:srgbClr val="C00000"/>
                </a:solidFill>
                <a:ea typeface="ＭＳ Ｐゴシック" pitchFamily="34" charset="-128"/>
              </a:rPr>
              <a:t>false</a:t>
            </a:r>
            <a:r>
              <a:rPr lang="en-US" sz="280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Python has two Boolean operators that combine conditions: </a:t>
            </a:r>
            <a:r>
              <a:rPr lang="en-US" sz="2400" i="1" smtClean="0">
                <a:solidFill>
                  <a:srgbClr val="835E01"/>
                </a:solidFill>
                <a:ea typeface="ＭＳ Ｐゴシック" pitchFamily="34" charset="-128"/>
              </a:rPr>
              <a:t>and</a:t>
            </a:r>
            <a:r>
              <a:rPr lang="en-US" sz="2400" smtClean="0">
                <a:ea typeface="ＭＳ Ｐゴシック" pitchFamily="34" charset="-128"/>
              </a:rPr>
              <a:t> and </a:t>
            </a:r>
            <a:r>
              <a:rPr 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or</a:t>
            </a:r>
            <a:r>
              <a:rPr lang="en-US" sz="240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To invert a condition, use the </a:t>
            </a:r>
            <a:r>
              <a:rPr 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not</a:t>
            </a:r>
            <a:r>
              <a:rPr lang="en-US" sz="2400" smtClean="0">
                <a:ea typeface="ＭＳ Ｐゴシック" pitchFamily="34" charset="-128"/>
              </a:rPr>
              <a:t> operator. When checking for equality use the </a:t>
            </a:r>
            <a:r>
              <a:rPr lang="en-US" sz="2400" smtClean="0">
                <a:solidFill>
                  <a:srgbClr val="C00000"/>
                </a:solidFill>
                <a:ea typeface="ＭＳ Ｐゴシック" pitchFamily="34" charset="-128"/>
              </a:rPr>
              <a:t>!</a:t>
            </a:r>
            <a:r>
              <a:rPr lang="en-US" sz="2400" smtClean="0">
                <a:ea typeface="ＭＳ Ｐゴシック" pitchFamily="34" charset="-128"/>
              </a:rPr>
              <a:t> operator.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sz="2400" smtClean="0">
                <a:ea typeface="ＭＳ Ｐゴシック" pitchFamily="34" charset="-128"/>
              </a:rPr>
              <a:t> and </a:t>
            </a:r>
            <a:r>
              <a:rPr lang="en-US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or</a:t>
            </a:r>
            <a:r>
              <a:rPr lang="en-US" sz="2400" smtClean="0">
                <a:ea typeface="ＭＳ Ｐゴシック" pitchFamily="34" charset="-128"/>
              </a:rPr>
              <a:t> operators are computed lazily: As soon as the truth value is determined, no further conditions are evaluated.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De Morgan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law tells you how to negate </a:t>
            </a:r>
            <a:r>
              <a:rPr lang="en-US" altLang="ja-JP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altLang="ja-JP" sz="2400" smtClean="0">
                <a:ea typeface="ＭＳ Ｐゴシック" pitchFamily="34" charset="-128"/>
              </a:rPr>
              <a:t> and </a:t>
            </a:r>
            <a:r>
              <a:rPr lang="en-US" altLang="ja-JP" sz="2400" smtClean="0">
                <a:solidFill>
                  <a:srgbClr val="C00000"/>
                </a:solidFill>
                <a:latin typeface="Consolas" pitchFamily="49" charset="0"/>
                <a:ea typeface="ＭＳ Ｐゴシック" pitchFamily="34" charset="-128"/>
              </a:rPr>
              <a:t>or</a:t>
            </a:r>
            <a:r>
              <a:rPr lang="en-US" altLang="ja-JP" sz="2400" smtClean="0">
                <a:ea typeface="ＭＳ Ｐゴシック" pitchFamily="34" charset="-128"/>
              </a:rPr>
              <a:t> conditions.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6FCAD524-7BDD-4C9A-8D4D-2711813EADA7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8069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  <a:ea typeface="ＭＳ Ｐゴシック" pitchFamily="34" charset="-128"/>
              </a:rPr>
              <a:t>Elevatorsim.py</a:t>
            </a:r>
          </a:p>
        </p:txBody>
      </p:sp>
      <p:pic>
        <p:nvPicPr>
          <p:cNvPr id="17411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5263" y="1295400"/>
            <a:ext cx="8534400" cy="3581400"/>
          </a:xfrm>
        </p:spPr>
      </p:pic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E52905A-23B0-4B72-AA68-321CEF81102D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75" y="5181600"/>
            <a:ext cx="48958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2209800"/>
            <a:ext cx="863123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Tips on indenting blocks</a:t>
            </a:r>
          </a:p>
        </p:txBody>
      </p:sp>
      <p:sp>
        <p:nvSpPr>
          <p:cNvPr id="18436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Use spaces instead of tabs to indent a consistent number of spaces</a:t>
            </a:r>
          </a:p>
        </p:txBody>
      </p:sp>
      <p:sp>
        <p:nvSpPr>
          <p:cNvPr id="18437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6BC39DB-3195-4F52-9822-B3989F6286E2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8" name="TextBox 10"/>
          <p:cNvSpPr txBox="1">
            <a:spLocks noChangeArrowheads="1"/>
          </p:cNvSpPr>
          <p:nvPr/>
        </p:nvSpPr>
        <p:spPr bwMode="auto">
          <a:xfrm>
            <a:off x="4114800" y="5105400"/>
            <a:ext cx="4787900" cy="16319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This is referred to as </a:t>
            </a:r>
            <a:r>
              <a:rPr lang="ja-JP" altLang="en-US" sz="2000">
                <a:cs typeface="Arial" charset="0"/>
              </a:rPr>
              <a:t>‘</a:t>
            </a:r>
            <a:r>
              <a:rPr lang="en-US" altLang="ja-JP" sz="2000">
                <a:cs typeface="Arial" charset="0"/>
              </a:rPr>
              <a:t>block- structured</a:t>
            </a:r>
            <a:r>
              <a:rPr lang="ja-JP" altLang="en-US" sz="2000">
                <a:cs typeface="Arial" charset="0"/>
              </a:rPr>
              <a:t>’</a:t>
            </a:r>
            <a:r>
              <a:rPr lang="en-US" altLang="ja-JP" sz="2000">
                <a:cs typeface="Arial" charset="0"/>
              </a:rPr>
              <a:t> code.  Indenting consistently is not only syntactically required in Python, it also makes code much easier for humans to follow.</a:t>
            </a:r>
            <a:endParaRPr lang="en-US" sz="2000">
              <a:cs typeface="Arial" charset="0"/>
            </a:endParaRPr>
          </a:p>
        </p:txBody>
      </p:sp>
      <p:sp>
        <p:nvSpPr>
          <p:cNvPr id="18439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4142</Words>
  <Application>Microsoft Office PowerPoint</Application>
  <PresentationFormat>On-screen Show (4:3)</PresentationFormat>
  <Paragraphs>713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ＭＳ Ｐゴシック</vt:lpstr>
      <vt:lpstr>Wingdings</vt:lpstr>
      <vt:lpstr>Calibri</vt:lpstr>
      <vt:lpstr>Arial Unicode MS</vt:lpstr>
      <vt:lpstr>Consolas</vt:lpstr>
      <vt:lpstr>Arial Black</vt:lpstr>
      <vt:lpstr>Times New Roman</vt:lpstr>
      <vt:lpstr>Default Design</vt:lpstr>
      <vt:lpstr>Slide 1</vt:lpstr>
      <vt:lpstr>Chapter goals</vt:lpstr>
      <vt:lpstr>Contents</vt:lpstr>
      <vt:lpstr>3.1 The if Statement</vt:lpstr>
      <vt:lpstr>Flowchart of the if statement</vt:lpstr>
      <vt:lpstr>Flowchart with only true branch</vt:lpstr>
      <vt:lpstr>Syntax 3.1: The if Statement</vt:lpstr>
      <vt:lpstr>Elevatorsim.py</vt:lpstr>
      <vt:lpstr>Tips on indenting blocks</vt:lpstr>
      <vt:lpstr>Common Error 3.1 </vt:lpstr>
      <vt:lpstr>The conditional operator</vt:lpstr>
      <vt:lpstr>3.2 Relational Operators</vt:lpstr>
      <vt:lpstr>Assignment vs. equality testing</vt:lpstr>
      <vt:lpstr>Comparing strings</vt:lpstr>
      <vt:lpstr>Checking for string equality (1)</vt:lpstr>
      <vt:lpstr>Checking for string equality (2)</vt:lpstr>
      <vt:lpstr>Relational Operator Examples (1)</vt:lpstr>
      <vt:lpstr>Relational Operator Examples (2)</vt:lpstr>
      <vt:lpstr>Common Error 3.2 (1) </vt:lpstr>
      <vt:lpstr>Common Error 3.2 (2) </vt:lpstr>
      <vt:lpstr>The use of EPSILON</vt:lpstr>
      <vt:lpstr>Lexicographical order</vt:lpstr>
      <vt:lpstr>Operator precedence</vt:lpstr>
      <vt:lpstr>Implementing an if statement (1)</vt:lpstr>
      <vt:lpstr>Implementing an if statement (2)</vt:lpstr>
      <vt:lpstr>Implementing an if statement (3)</vt:lpstr>
      <vt:lpstr>Implemented example</vt:lpstr>
      <vt:lpstr>3.3 Nested Branches</vt:lpstr>
      <vt:lpstr>Flowchart of a Nested if</vt:lpstr>
      <vt:lpstr>Tax example:  nested ifs</vt:lpstr>
      <vt:lpstr>Flowchart for tax example</vt:lpstr>
      <vt:lpstr>Taxes.py (1)</vt:lpstr>
      <vt:lpstr>Taxes.py (2)</vt:lpstr>
      <vt:lpstr>Taxes.py (3)</vt:lpstr>
      <vt:lpstr>Hand-tracing</vt:lpstr>
      <vt:lpstr>Hand-tracing tax example (1)</vt:lpstr>
      <vt:lpstr>Hand-tracing tax example (2)</vt:lpstr>
      <vt:lpstr>Hand-tracing tax example (3)</vt:lpstr>
      <vt:lpstr>Hand-tracing tax example (4)</vt:lpstr>
      <vt:lpstr>3.4 Multiple Alternatives</vt:lpstr>
      <vt:lpstr>Flowchart of multiway branching</vt:lpstr>
      <vt:lpstr>if, elif multiway branching</vt:lpstr>
      <vt:lpstr>What is wrong with this code?</vt:lpstr>
      <vt:lpstr>3.5 Problem Solving: Flowcharts</vt:lpstr>
      <vt:lpstr>Conditional flowcharts</vt:lpstr>
      <vt:lpstr>Shipping cost flowchart</vt:lpstr>
      <vt:lpstr>Don’t connect branches!</vt:lpstr>
      <vt:lpstr>Shipping cost flowchart</vt:lpstr>
      <vt:lpstr>3.6 Problem Solving: Test Cases</vt:lpstr>
      <vt:lpstr>Choosing test cases</vt:lpstr>
      <vt:lpstr>3.7 Boolean Variables</vt:lpstr>
      <vt:lpstr>Combined conditions:  and</vt:lpstr>
      <vt:lpstr>Combined conditions:  or</vt:lpstr>
      <vt:lpstr>The not operator:  not</vt:lpstr>
      <vt:lpstr>The not operator: inequality !</vt:lpstr>
      <vt:lpstr>and flowchart</vt:lpstr>
      <vt:lpstr>or flowchart</vt:lpstr>
      <vt:lpstr>Boolean Operator Examples</vt:lpstr>
      <vt:lpstr>Common Error 3.3 </vt:lpstr>
      <vt:lpstr>Short-circuit evaluation:  and</vt:lpstr>
      <vt:lpstr>Short-circuit evaluation:  or</vt:lpstr>
      <vt:lpstr>De Morgan’s law</vt:lpstr>
      <vt:lpstr>3.8 Analyzing Strings</vt:lpstr>
      <vt:lpstr>Substring: suffixes</vt:lpstr>
      <vt:lpstr>Operations for Testing Substrings</vt:lpstr>
      <vt:lpstr>Methods: Testing String Characteristics (1)</vt:lpstr>
      <vt:lpstr>Methods for Testing String Characteristics (2)</vt:lpstr>
      <vt:lpstr>Comparing and Analyzing Strings (1)</vt:lpstr>
      <vt:lpstr>Comparing and Analyzing Strings (2)</vt:lpstr>
      <vt:lpstr>3.9 Input Validation (1)</vt:lpstr>
      <vt:lpstr>Input Validation (2)</vt:lpstr>
      <vt:lpstr>Elevatorsim2.py</vt:lpstr>
      <vt:lpstr>Elevatorsim2.py</vt:lpstr>
      <vt:lpstr>Summary: if statement</vt:lpstr>
      <vt:lpstr>Summary: flowcharts and testing (1)</vt:lpstr>
      <vt:lpstr>Summary: flowcharts and testing (2)</vt:lpstr>
      <vt:lpstr>Summary: Boolean</vt:lpstr>
    </vt:vector>
  </TitlesOfParts>
  <Company>Technetrain.com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Chapter03_Decisions</dc:title>
  <dc:subject>Java for Everyone 2e</dc:subject>
  <dc:creator>James Tam</dc:creator>
  <dc:description>Based on v2</dc:description>
  <cp:lastModifiedBy>ahmedr</cp:lastModifiedBy>
  <cp:revision>423</cp:revision>
  <dcterms:created xsi:type="dcterms:W3CDTF">2007-02-01T21:32:19Z</dcterms:created>
  <dcterms:modified xsi:type="dcterms:W3CDTF">2013-10-03T19:06:21Z</dcterms:modified>
  <cp:contentStatus>Final Draft</cp:contentStatus>
</cp:coreProperties>
</file>