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65" r:id="rId2"/>
    <p:sldId id="258" r:id="rId3"/>
    <p:sldId id="431" r:id="rId4"/>
    <p:sldId id="366" r:id="rId5"/>
    <p:sldId id="368" r:id="rId6"/>
    <p:sldId id="367" r:id="rId7"/>
    <p:sldId id="479" r:id="rId8"/>
    <p:sldId id="369" r:id="rId9"/>
    <p:sldId id="432" r:id="rId10"/>
    <p:sldId id="433" r:id="rId11"/>
    <p:sldId id="437" r:id="rId12"/>
    <p:sldId id="438" r:id="rId13"/>
    <p:sldId id="439" r:id="rId14"/>
    <p:sldId id="389" r:id="rId15"/>
    <p:sldId id="430" r:id="rId16"/>
    <p:sldId id="440" r:id="rId17"/>
    <p:sldId id="391" r:id="rId18"/>
    <p:sldId id="392" r:id="rId19"/>
    <p:sldId id="393" r:id="rId20"/>
    <p:sldId id="394" r:id="rId21"/>
    <p:sldId id="376" r:id="rId22"/>
    <p:sldId id="407" r:id="rId23"/>
    <p:sldId id="494" r:id="rId24"/>
    <p:sldId id="495" r:id="rId25"/>
    <p:sldId id="496" r:id="rId26"/>
    <p:sldId id="501" r:id="rId27"/>
    <p:sldId id="502" r:id="rId28"/>
    <p:sldId id="497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3" r:id="rId37"/>
    <p:sldId id="474" r:id="rId38"/>
    <p:sldId id="475" r:id="rId39"/>
    <p:sldId id="454" r:id="rId40"/>
    <p:sldId id="480" r:id="rId41"/>
    <p:sldId id="456" r:id="rId42"/>
    <p:sldId id="481" r:id="rId43"/>
    <p:sldId id="458" r:id="rId44"/>
    <p:sldId id="459" r:id="rId45"/>
    <p:sldId id="460" r:id="rId46"/>
    <p:sldId id="462" r:id="rId47"/>
    <p:sldId id="483" r:id="rId48"/>
    <p:sldId id="464" r:id="rId49"/>
    <p:sldId id="498" r:id="rId50"/>
    <p:sldId id="417" r:id="rId51"/>
    <p:sldId id="426" r:id="rId52"/>
    <p:sldId id="418" r:id="rId53"/>
    <p:sldId id="419" r:id="rId54"/>
    <p:sldId id="453" r:id="rId55"/>
    <p:sldId id="427" r:id="rId56"/>
    <p:sldId id="485" r:id="rId57"/>
    <p:sldId id="477" r:id="rId58"/>
    <p:sldId id="486" r:id="rId59"/>
    <p:sldId id="487" r:id="rId60"/>
    <p:sldId id="488" r:id="rId61"/>
    <p:sldId id="489" r:id="rId62"/>
    <p:sldId id="499" r:id="rId63"/>
    <p:sldId id="490" r:id="rId64"/>
    <p:sldId id="500" r:id="rId65"/>
    <p:sldId id="491" r:id="rId66"/>
    <p:sldId id="492" r:id="rId67"/>
    <p:sldId id="449" r:id="rId68"/>
    <p:sldId id="428" r:id="rId69"/>
    <p:sldId id="434" r:id="rId70"/>
    <p:sldId id="435" r:id="rId71"/>
    <p:sldId id="436" r:id="rId72"/>
    <p:sldId id="404" r:id="rId73"/>
    <p:sldId id="429" r:id="rId74"/>
    <p:sldId id="493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35E01"/>
    <a:srgbClr val="9933FF"/>
    <a:srgbClr val="333333"/>
    <a:srgbClr val="9966FF"/>
    <a:srgbClr val="3853A8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11" autoAdjust="0"/>
  </p:normalViewPr>
  <p:slideViewPr>
    <p:cSldViewPr>
      <p:cViewPr>
        <p:scale>
          <a:sx n="80" d="100"/>
          <a:sy n="80" d="100"/>
        </p:scale>
        <p:origin x="-86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C5E0BB3-A3F8-428E-BF9A-A9561F74F5BD}" type="datetimeFigureOut">
              <a:rPr lang="en-US"/>
              <a:pPr>
                <a:defRPr/>
              </a:pPr>
              <a:t>10/6/2013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73ED8C-0B14-410A-8BA9-F154F5A4A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DAAEDC-25C5-4D4A-9F58-E2C584AAAB22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3434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304800" y="838200"/>
            <a:ext cx="84582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1438"/>
            <a:ext cx="12192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866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038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202DF54-21E0-4D61-9CFA-A17A62ABF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1438"/>
            <a:ext cx="12192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1438"/>
            <a:ext cx="12192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381000" y="838200"/>
            <a:ext cx="8382000" cy="2286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7638"/>
            <a:ext cx="12192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  <a:p>
            <a:pPr>
              <a:defRPr/>
            </a:pPr>
            <a:r>
              <a:rPr lang="en-US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670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D7A857-4A92-4516-A146-F3726B6A9F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4343400" cy="476250"/>
          </a:xfrm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</a:t>
            </a:r>
            <a:r>
              <a:rPr lang="en-US" i="1" smtClean="0">
                <a:latin typeface="Arial" charset="0"/>
                <a:cs typeface="Arial" charset="0"/>
              </a:rPr>
              <a:t>2013 </a:t>
            </a:r>
            <a:r>
              <a:rPr lang="en-US" smtClean="0">
                <a:latin typeface="Arial" charset="0"/>
                <a:cs typeface="Arial" charset="0"/>
              </a:rPr>
              <a:t>by John Wiley &amp; Sons.  All rights reserved.</a:t>
            </a:r>
          </a:p>
        </p:txBody>
      </p:sp>
      <p:sp>
        <p:nvSpPr>
          <p:cNvPr id="10243" name="Text Box 3"/>
          <p:cNvSpPr txBox="1">
            <a:spLocks noChangeAspect="1" noChangeArrowheads="1"/>
          </p:cNvSpPr>
          <p:nvPr/>
        </p:nvSpPr>
        <p:spPr bwMode="auto">
          <a:xfrm>
            <a:off x="685800" y="533400"/>
            <a:ext cx="8001000" cy="26670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rIns="457200"/>
          <a:lstStyle/>
          <a:p>
            <a:pPr algn="r">
              <a:spcBef>
                <a:spcPct val="50000"/>
              </a:spcBef>
            </a:pPr>
            <a:endParaRPr lang="en-US" sz="4000" b="1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524000" y="1676400"/>
            <a:ext cx="3048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LOOPS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1066800"/>
            <a:ext cx="32766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dirty="0">
                <a:solidFill>
                  <a:srgbClr val="FFCC00"/>
                </a:solidFill>
              </a:rPr>
              <a:t>CHAPTER</a:t>
            </a:r>
          </a:p>
        </p:txBody>
      </p:sp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4572000" y="6292850"/>
            <a:ext cx="2147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Slides by James Tam</a:t>
            </a:r>
          </a:p>
          <a:p>
            <a:pPr algn="ctr"/>
            <a:r>
              <a:rPr lang="en-US" sz="1000"/>
              <a:t>Department of Computer Science, </a:t>
            </a:r>
          </a:p>
          <a:p>
            <a:pPr algn="ctr"/>
            <a:r>
              <a:rPr lang="en-US" sz="1000"/>
              <a:t>University of Calgary </a:t>
            </a:r>
          </a:p>
        </p:txBody>
      </p:sp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7073900" y="6292850"/>
            <a:ext cx="9699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April 26, 2013</a:t>
            </a:r>
          </a:p>
        </p:txBody>
      </p:sp>
      <p:pic>
        <p:nvPicPr>
          <p:cNvPr id="102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533400"/>
            <a:ext cx="2819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2"/>
          <p:cNvSpPr txBox="1">
            <a:spLocks noChangeArrowheads="1"/>
          </p:cNvSpPr>
          <p:nvPr/>
        </p:nvSpPr>
        <p:spPr bwMode="auto">
          <a:xfrm>
            <a:off x="4267200" y="91440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 b="1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mtClean="0">
                <a:ea typeface="ＭＳ Ｐゴシック" pitchFamily="34" charset="-128"/>
              </a:rPr>
              <a:t> loop examples (2)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60DB43D4-26A3-44A5-B0A7-7F3979E3B5B5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19461" name="Picture 6"/>
          <p:cNvPicPr>
            <a:picLocks noChangeAspect="1"/>
          </p:cNvPicPr>
          <p:nvPr/>
        </p:nvPicPr>
        <p:blipFill>
          <a:blip r:embed="rId2" cstate="print"/>
          <a:srcRect t="63721"/>
          <a:stretch>
            <a:fillRect/>
          </a:stretch>
        </p:blipFill>
        <p:spPr bwMode="auto">
          <a:xfrm>
            <a:off x="474663" y="1524000"/>
            <a:ext cx="8077200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1"/>
          <p:cNvPicPr>
            <a:picLocks noChangeAspect="1"/>
          </p:cNvPicPr>
          <p:nvPr/>
        </p:nvPicPr>
        <p:blipFill>
          <a:blip r:embed="rId2" cstate="print"/>
          <a:srcRect t="5746" b="89130"/>
          <a:stretch>
            <a:fillRect/>
          </a:stretch>
        </p:blipFill>
        <p:spPr bwMode="auto">
          <a:xfrm>
            <a:off x="474663" y="1219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Common Error 4.1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Don</a:t>
            </a:r>
            <a:r>
              <a:rPr lang="en-US" altLang="ja-JP" smtClean="0">
                <a:ea typeface="ＭＳ Ｐゴシック" pitchFamily="34" charset="-128"/>
              </a:rPr>
              <a:t>’t think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Are we there yet?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The loop body will only execute if the test condition is </a:t>
            </a:r>
            <a:r>
              <a:rPr lang="en-US" b="1" smtClean="0">
                <a:ea typeface="ＭＳ Ｐゴシック" pitchFamily="34" charset="-128"/>
              </a:rPr>
              <a:t>True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Are we there yet?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should continue if </a:t>
            </a:r>
            <a:r>
              <a:rPr lang="en-US" altLang="ja-JP" b="1" smtClean="0">
                <a:ea typeface="ＭＳ Ｐゴシック" pitchFamily="34" charset="-128"/>
              </a:rPr>
              <a:t>False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If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bal</a:t>
            </a:r>
            <a:r>
              <a:rPr lang="en-US" smtClean="0">
                <a:ea typeface="ＭＳ Ｐゴシック" pitchFamily="34" charset="-128"/>
              </a:rPr>
              <a:t> should grow until it reaches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TARGET</a:t>
            </a:r>
            <a:endParaRPr lang="en-US" smtClean="0">
              <a:solidFill>
                <a:srgbClr val="0033CC"/>
              </a:solidFill>
              <a:ea typeface="ＭＳ Ｐゴシック" pitchFamily="34" charset="-128"/>
              <a:cs typeface="Courier New" pitchFamily="49" charset="0"/>
            </a:endParaRPr>
          </a:p>
          <a:p>
            <a:pPr lvl="2"/>
            <a:r>
              <a:rPr lang="en-US" smtClean="0">
                <a:ea typeface="ＭＳ Ｐゴシック" pitchFamily="34" charset="-128"/>
              </a:rPr>
              <a:t>Which version will execute the loop body?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A78874C-B2A6-4288-BC67-4813468E12B4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267200"/>
            <a:ext cx="39624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while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bal &lt; TARGET </a:t>
            </a:r>
            <a:r>
              <a:rPr lang="en-US" kern="0" dirty="0">
                <a:latin typeface="Consolas" pitchFamily="49" charset="0"/>
              </a:rPr>
              <a:t>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year = year + 1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interest = bal * RATE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bal = bal + interest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>
              <a:defRPr/>
            </a:pP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4267200"/>
            <a:ext cx="39624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while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bal &lt;= TARGET </a:t>
            </a:r>
            <a:r>
              <a:rPr lang="en-US" kern="0" dirty="0">
                <a:latin typeface="Consolas" pitchFamily="49" charset="0"/>
              </a:rPr>
              <a:t>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year = year + 1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interest = bal * RATE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bal = bal + interest</a:t>
            </a:r>
          </a:p>
        </p:txBody>
      </p:sp>
      <p:sp>
        <p:nvSpPr>
          <p:cNvPr id="2048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20488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28600"/>
            <a:ext cx="1971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Common Error 4.2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Infinite Loops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The loop body will execute until the test condition becomes </a:t>
            </a:r>
            <a:r>
              <a:rPr lang="en-US" b="1" smtClean="0">
                <a:ea typeface="ＭＳ Ｐゴシック" pitchFamily="34" charset="-128"/>
              </a:rPr>
              <a:t>False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if you forget to update the test variable?</a:t>
            </a:r>
          </a:p>
          <a:p>
            <a:pPr lvl="2"/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bal</a:t>
            </a:r>
            <a:r>
              <a:rPr lang="en-US" smtClean="0">
                <a:ea typeface="ＭＳ Ｐゴシック" pitchFamily="34" charset="-128"/>
              </a:rPr>
              <a:t> is the test variable (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TARGET</a:t>
            </a:r>
            <a:r>
              <a:rPr lang="en-US" smtClean="0">
                <a:ea typeface="ＭＳ Ｐゴシック" pitchFamily="34" charset="-128"/>
              </a:rPr>
              <a:t> doesn</a:t>
            </a:r>
            <a:r>
              <a:rPr lang="en-US" altLang="ja-JP" smtClean="0">
                <a:ea typeface="ＭＳ Ｐゴシック" pitchFamily="34" charset="-128"/>
              </a:rPr>
              <a:t>’t change)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You will loop forever!  (or until you stop the program)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3DFC475-80E6-4D22-82B3-F1B7875B0355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38400" y="4267200"/>
            <a:ext cx="39624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</a:rPr>
              <a:t>while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+mn-ea"/>
              </a:rPr>
              <a:t>bal &lt; TARGET </a:t>
            </a:r>
            <a:r>
              <a:rPr lang="en-US" sz="2000" kern="0" dirty="0">
                <a:latin typeface="Consolas" pitchFamily="49" charset="0"/>
                <a:ea typeface="+mn-ea"/>
              </a:rPr>
              <a:t>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</a:rPr>
              <a:t>   year = year + 1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</a:rPr>
              <a:t>   interest = bal * RATE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452688" y="5199063"/>
            <a:ext cx="3810000" cy="439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nsolas" pitchFamily="49" charset="0"/>
                <a:ea typeface="+mn-ea"/>
              </a:rPr>
              <a:t>   </a:t>
            </a:r>
            <a:r>
              <a:rPr lang="en-US" sz="2000" kern="0" dirty="0">
                <a:latin typeface="Consolas" pitchFamily="49" charset="0"/>
                <a:ea typeface="+mn-ea"/>
              </a:rPr>
              <a:t>bal = bal + interest</a:t>
            </a:r>
          </a:p>
        </p:txBody>
      </p:sp>
      <p:pic>
        <p:nvPicPr>
          <p:cNvPr id="21512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28600"/>
            <a:ext cx="1971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Common Error 4.3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Off-by-One Errors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A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smtClean="0">
                <a:ea typeface="ＭＳ Ｐゴシック" pitchFamily="34" charset="-128"/>
              </a:rPr>
              <a:t>counter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 variable is often used in the test condition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Your counter can start at 0 or 1, but programmers often start a counter at 0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If I want to paint all 5 fingers, when I am done?</a:t>
            </a:r>
          </a:p>
          <a:p>
            <a:pPr lvl="2"/>
            <a:r>
              <a:rPr lang="en-US" b="1" smtClean="0">
                <a:ea typeface="ＭＳ Ｐゴシック" pitchFamily="34" charset="-128"/>
              </a:rPr>
              <a:t>Start at 0, use </a:t>
            </a:r>
            <a:r>
              <a:rPr lang="en-US" b="1" smtClean="0">
                <a:solidFill>
                  <a:srgbClr val="00B050"/>
                </a:solidFill>
                <a:ea typeface="ＭＳ Ｐゴシック" pitchFamily="34" charset="-128"/>
              </a:rPr>
              <a:t>&lt;</a:t>
            </a:r>
            <a:r>
              <a:rPr lang="en-US" smtClean="0">
                <a:ea typeface="ＭＳ Ｐゴシック" pitchFamily="34" charset="-128"/>
              </a:rPr>
              <a:t>		</a:t>
            </a:r>
            <a:r>
              <a:rPr lang="en-US" b="1" smtClean="0">
                <a:ea typeface="ＭＳ Ｐゴシック" pitchFamily="34" charset="-128"/>
              </a:rPr>
              <a:t>Start at 1, use </a:t>
            </a:r>
            <a:r>
              <a:rPr lang="en-US" b="1" smtClean="0">
                <a:solidFill>
                  <a:srgbClr val="00B050"/>
                </a:solidFill>
                <a:ea typeface="ＭＳ Ｐゴシック" pitchFamily="34" charset="-128"/>
              </a:rPr>
              <a:t>&lt;=</a:t>
            </a:r>
          </a:p>
          <a:p>
            <a:pPr lvl="2"/>
            <a:endParaRPr lang="en-US" b="1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2"/>
            <a:endParaRPr lang="en-US" b="1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2"/>
            <a:endParaRPr lang="en-US" b="1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2"/>
            <a:endParaRPr lang="en-US" b="1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2"/>
            <a:endParaRPr lang="en-US" b="1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lvl="2">
              <a:buFontTx/>
              <a:buNone/>
            </a:pPr>
            <a:r>
              <a:rPr lang="en-US" b="1" smtClean="0">
                <a:solidFill>
                  <a:srgbClr val="C00000"/>
                </a:solidFill>
                <a:ea typeface="ＭＳ Ｐゴシック" pitchFamily="34" charset="-128"/>
              </a:rPr>
              <a:t>0, 1, 2, 3, 4				1, 2, 3, 4, 5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469C501-AE11-43F3-A178-8B0D8BE40964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810000"/>
            <a:ext cx="39624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</a:rPr>
              <a:t>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</a:rPr>
              <a:t>0</a:t>
            </a:r>
            <a:endParaRPr lang="en-US" sz="2000" kern="0" dirty="0">
              <a:latin typeface="Consolas" pitchFamily="49" charset="0"/>
              <a:ea typeface="+mn-ea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</a:rPr>
              <a:t>FINGERS = 5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</a:rPr>
              <a:t>while</a:t>
            </a:r>
            <a:r>
              <a:rPr lang="en-US" sz="2000" kern="0" dirty="0">
                <a:latin typeface="Consolas" pitchFamily="49" charset="0"/>
                <a:ea typeface="+mn-ea"/>
              </a:rPr>
              <a:t> 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</a:rPr>
              <a:t>&lt;</a:t>
            </a:r>
            <a:r>
              <a:rPr lang="en-US" sz="2000" kern="0" dirty="0">
                <a:latin typeface="Consolas" pitchFamily="49" charset="0"/>
                <a:ea typeface="+mn-ea"/>
              </a:rPr>
              <a:t> FINGERS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+mn-ea"/>
              </a:rPr>
              <a:t>   # paint finger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</a:rPr>
              <a:t>   finger = finger + 1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99000" y="3733800"/>
            <a:ext cx="41148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</a:rPr>
              <a:t>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</a:rPr>
              <a:t>1</a:t>
            </a:r>
            <a:endParaRPr lang="en-US" sz="2000" kern="0" dirty="0">
              <a:latin typeface="Consolas" pitchFamily="49" charset="0"/>
              <a:ea typeface="+mn-ea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</a:rPr>
              <a:t>FINGERS = 5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</a:rPr>
              <a:t>while</a:t>
            </a:r>
            <a:r>
              <a:rPr lang="en-US" sz="2000" kern="0" dirty="0">
                <a:latin typeface="Consolas" pitchFamily="49" charset="0"/>
                <a:ea typeface="+mn-ea"/>
              </a:rPr>
              <a:t> 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</a:rPr>
              <a:t>&lt;=</a:t>
            </a:r>
            <a:r>
              <a:rPr lang="en-US" sz="2000" kern="0" dirty="0">
                <a:latin typeface="Consolas" pitchFamily="49" charset="0"/>
                <a:ea typeface="+mn-ea"/>
              </a:rPr>
              <a:t> FINGERS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+mn-ea"/>
              </a:rPr>
              <a:t>   # paint finger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</a:rPr>
              <a:t>   finger = finger + 1</a:t>
            </a:r>
          </a:p>
        </p:txBody>
      </p:sp>
      <p:pic>
        <p:nvPicPr>
          <p:cNvPr id="22536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28600"/>
            <a:ext cx="1971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086600" cy="715963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4.2: Hand-Tracing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28600" y="3603625"/>
            <a:ext cx="8458200" cy="2514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Example:  Calculate the sum of digits (1+7+2+9)</a:t>
            </a:r>
          </a:p>
          <a:p>
            <a:pPr lvl="1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Make columns for key variables (n, total, digit)</a:t>
            </a:r>
          </a:p>
          <a:p>
            <a:pPr lvl="1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Examine the code and number the steps</a:t>
            </a:r>
          </a:p>
          <a:p>
            <a:pPr lvl="1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Set variables to state before loop begins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717C678-38B7-462A-B2E8-D082CD1B2706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23558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2709863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163022B2-84EF-4934-9520-F3D41AA31117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472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3200" kern="0" dirty="0">
                <a:latin typeface="+mn-lt"/>
                <a:ea typeface="+mn-ea"/>
              </a:rPr>
              <a:t>Start executing loop body statements changing variable values on a new line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3200" kern="0" dirty="0">
                <a:latin typeface="+mn-lt"/>
                <a:ea typeface="+mn-ea"/>
              </a:rPr>
              <a:t>Cross out values in previous line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76400"/>
            <a:ext cx="3551238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9100" y="1976438"/>
            <a:ext cx="762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38238"/>
            <a:ext cx="3581400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9B57C11-D1DB-460B-9E6D-515A37D12A51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7350" y="472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3200" kern="0" dirty="0">
                <a:latin typeface="+mn-lt"/>
                <a:ea typeface="+mn-ea"/>
              </a:rPr>
              <a:t>Continue executing loop statements changing variables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ea typeface="+mn-ea"/>
              </a:rPr>
              <a:t>1729 / 10 leaves 172 (no remainder)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25606" name="Picture 8" descr="U:\PC\publisher\2013 wiley slides\Ch 1-4\Chapter  4\Media\Illustrations\py_04_un10_300d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17638"/>
            <a:ext cx="3592513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76400"/>
            <a:ext cx="3551238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6450" y="2982913"/>
            <a:ext cx="762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71475" y="4343400"/>
            <a:ext cx="8458200" cy="1905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Test condition.  If True, execute loop again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Variable n is 172, Is 172 &gt; 0?, True! </a:t>
            </a:r>
          </a:p>
          <a:p>
            <a:r>
              <a:rPr lang="en-US" smtClean="0">
                <a:ea typeface="ＭＳ Ｐゴシック" pitchFamily="34" charset="-128"/>
              </a:rPr>
              <a:t>Make a new line for the second time through and update variables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FE22D21-93C9-4ACA-94B0-0AAF846EB7A5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26630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47775"/>
            <a:ext cx="3551238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9575" y="1857375"/>
            <a:ext cx="762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04913"/>
            <a:ext cx="3429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93688" y="4303713"/>
            <a:ext cx="8458200" cy="1752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Third time through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Variable n is 17 which is still greater than 0</a:t>
            </a:r>
          </a:p>
          <a:p>
            <a:r>
              <a:rPr lang="en-US" smtClean="0">
                <a:ea typeface="ＭＳ Ｐゴシック" pitchFamily="34" charset="-128"/>
              </a:rPr>
              <a:t>Execute loop statements and update variables 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118AF781-A6CE-40A3-9904-096AEDD90CF8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27654" name="Pictur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6300" y="1374775"/>
            <a:ext cx="3551238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3581400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5263" y="2014538"/>
            <a:ext cx="762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04800" y="4510088"/>
            <a:ext cx="8458200" cy="1676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Fourth loop iteration: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Variable n is 1 at start of loop.  1 &gt; 0?  True 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Executes loop and changes variable </a:t>
            </a:r>
            <a:r>
              <a:rPr lang="en-US" smtClean="0">
                <a:latin typeface="Consolas" pitchFamily="49" charset="0"/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 to 0 (1/10 = 0)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B466FD3-9783-49D5-AF00-C495774403DE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28678" name="Pictur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3551238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7163" y="2163763"/>
            <a:ext cx="762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413" y="1220788"/>
            <a:ext cx="3735387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Chapter Goals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To implement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z="2800" smtClean="0">
                <a:ea typeface="ＭＳ Ｐゴシック" pitchFamily="34" charset="-128"/>
              </a:rPr>
              <a:t> and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z="2800" smtClean="0">
                <a:ea typeface="ＭＳ Ｐゴシック" pitchFamily="34" charset="-128"/>
              </a:rPr>
              <a:t> loops</a:t>
            </a:r>
          </a:p>
          <a:p>
            <a:r>
              <a:rPr lang="en-US" sz="2800" smtClean="0">
                <a:ea typeface="ＭＳ Ｐゴシック" pitchFamily="34" charset="-128"/>
              </a:rPr>
              <a:t>To hand-trace the execution of a program</a:t>
            </a:r>
          </a:p>
          <a:p>
            <a:r>
              <a:rPr lang="en-US" sz="2800" smtClean="0">
                <a:ea typeface="ＭＳ Ｐゴシック" pitchFamily="34" charset="-128"/>
              </a:rPr>
              <a:t>To become familiar with common loop algorithms</a:t>
            </a:r>
          </a:p>
          <a:p>
            <a:r>
              <a:rPr lang="en-US" sz="2800" smtClean="0">
                <a:ea typeface="ＭＳ Ｐゴシック" pitchFamily="34" charset="-128"/>
              </a:rPr>
              <a:t>To understand nested loops</a:t>
            </a:r>
          </a:p>
          <a:p>
            <a:r>
              <a:rPr lang="en-US" sz="2800" smtClean="0">
                <a:ea typeface="ＭＳ Ｐゴシック" pitchFamily="34" charset="-128"/>
              </a:rPr>
              <a:t>To implement programs that read and process data sets</a:t>
            </a:r>
          </a:p>
          <a:p>
            <a:r>
              <a:rPr lang="en-US" sz="2800" smtClean="0">
                <a:ea typeface="ＭＳ Ｐゴシック" pitchFamily="34" charset="-128"/>
              </a:rPr>
              <a:t>To use a computer for simulations</a:t>
            </a:r>
          </a:p>
          <a:p>
            <a:pPr lvl="2"/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11268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AC4FDAE-85B7-401D-8D61-E25E18EE5694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590800" y="4962525"/>
            <a:ext cx="6172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 this chapter, you will learn about loop statements in Python, as well as techniques for writing programs that simulate activities in the real world.</a:t>
            </a:r>
          </a:p>
        </p:txBody>
      </p:sp>
      <p:sp>
        <p:nvSpPr>
          <p:cNvPr id="112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Tracing sum of digits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153400" cy="2438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Because n is 0, the expression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(n &gt; 0)</a:t>
            </a:r>
            <a:r>
              <a:rPr lang="en-US" sz="2800" smtClean="0">
                <a:ea typeface="ＭＳ Ｐゴシック" pitchFamily="34" charset="-128"/>
              </a:rPr>
              <a:t> is False</a:t>
            </a:r>
          </a:p>
          <a:p>
            <a:r>
              <a:rPr lang="en-US" sz="2800" smtClean="0">
                <a:ea typeface="ＭＳ Ｐゴシック" pitchFamily="34" charset="-128"/>
              </a:rPr>
              <a:t>Loop body is not executed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Jumps to next statement after the loop body</a:t>
            </a:r>
          </a:p>
          <a:p>
            <a:r>
              <a:rPr lang="en-US" sz="2800" smtClean="0">
                <a:ea typeface="ＭＳ Ｐゴシック" pitchFamily="34" charset="-128"/>
              </a:rPr>
              <a:t>Finally prints the sum!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C12BA24-971F-4FBB-8937-5B517988AFDB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29702" name="Picture 1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7913" y="1216025"/>
            <a:ext cx="3086100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urved Left Arrow 9"/>
          <p:cNvSpPr/>
          <p:nvPr/>
        </p:nvSpPr>
        <p:spPr>
          <a:xfrm>
            <a:off x="6934200" y="1676400"/>
            <a:ext cx="1371600" cy="1978025"/>
          </a:xfrm>
          <a:prstGeom prst="curvedLeftArrow">
            <a:avLst/>
          </a:prstGeom>
          <a:solidFill>
            <a:srgbClr val="3853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70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6563" y="1773238"/>
            <a:ext cx="762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000" y="1095375"/>
            <a:ext cx="3708400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 of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mtClean="0">
                <a:ea typeface="ＭＳ Ｐゴシック" pitchFamily="34" charset="-128"/>
              </a:rPr>
              <a:t> loops are very commonly used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Initialize variables before you test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The condition is tested BEFORE the loop body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This is called </a:t>
            </a:r>
            <a:r>
              <a:rPr lang="en-US" i="1" smtClean="0">
                <a:ea typeface="ＭＳ Ｐゴシック" pitchFamily="34" charset="-128"/>
              </a:rPr>
              <a:t>pre-test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The condition often uses a counter variable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Something inside the loop should change one of the variables used in the test</a:t>
            </a:r>
          </a:p>
          <a:p>
            <a:r>
              <a:rPr lang="en-US" smtClean="0">
                <a:ea typeface="ＭＳ Ｐゴシック" pitchFamily="34" charset="-128"/>
              </a:rPr>
              <a:t>Watch out for infinite loops! 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9FEEB24-43CA-4358-89C1-AE700AC5877C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4.3  Processing Sentinel Values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65532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Sentinel values are often used: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When you don</a:t>
            </a:r>
            <a:r>
              <a:rPr lang="en-US" altLang="ja-JP" sz="2400" smtClean="0">
                <a:ea typeface="ＭＳ Ｐゴシック" pitchFamily="34" charset="-128"/>
              </a:rPr>
              <a:t>’t know how many items are in a list, use a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smtClean="0">
                <a:ea typeface="ＭＳ Ｐゴシック" pitchFamily="34" charset="-128"/>
              </a:rPr>
              <a:t>special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 character or value to signal no more items.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For numeric input of positive numbers, it is common to use the value </a:t>
            </a:r>
            <a:r>
              <a:rPr lang="en-US" sz="2400" smtClean="0">
                <a:solidFill>
                  <a:srgbClr val="0033CC"/>
                </a:solidFill>
                <a:ea typeface="ＭＳ Ｐゴシック" pitchFamily="34" charset="-128"/>
              </a:rPr>
              <a:t>-1</a:t>
            </a:r>
            <a:r>
              <a:rPr lang="en-US" sz="2400" smtClean="0">
                <a:ea typeface="ＭＳ Ｐゴシック" pitchFamily="34" charset="-128"/>
              </a:rPr>
              <a:t>:  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  <a:p>
            <a:r>
              <a:rPr lang="en-US" i="1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EA079ED-20C9-4D3C-BC65-7EBE3F81C012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352800" y="4114800"/>
            <a:ext cx="4953000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salary 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0.0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salary &gt;=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0 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salary = float(input())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if salary &gt;= 0.0 :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      total = total + salary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      count = count + 1</a:t>
            </a:r>
          </a:p>
          <a:p>
            <a:pPr>
              <a:defRPr/>
            </a:pPr>
            <a:endParaRPr lang="en-US" sz="2000" b="1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228600" y="4953000"/>
            <a:ext cx="2743200" cy="1323975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000"/>
              <a:t>A sentinel value denotes the end of a data set, but it is not part of the data.</a:t>
            </a:r>
            <a:endParaRPr lang="en-US" sz="2000">
              <a:solidFill>
                <a:srgbClr val="0033CC"/>
              </a:solidFill>
              <a:latin typeface="Consolas" pitchFamily="49" charset="0"/>
            </a:endParaRPr>
          </a:p>
        </p:txBody>
      </p:sp>
      <p:pic>
        <p:nvPicPr>
          <p:cNvPr id="3175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143000"/>
            <a:ext cx="2433637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Averaging a set of values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Declare and initialize a </a:t>
            </a:r>
            <a:r>
              <a:rPr lang="ja-JP" altLang="en-US" sz="2800" smtClean="0">
                <a:ea typeface="ＭＳ Ｐゴシック" pitchFamily="34" charset="-128"/>
              </a:rPr>
              <a:t>‘</a:t>
            </a:r>
            <a:r>
              <a:rPr lang="en-US" altLang="ja-JP" sz="2800" smtClean="0">
                <a:ea typeface="ＭＳ Ｐゴシック" pitchFamily="34" charset="-128"/>
              </a:rPr>
              <a:t>total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 variable to 0</a:t>
            </a:r>
          </a:p>
          <a:p>
            <a:r>
              <a:rPr lang="en-US" sz="2800" smtClean="0">
                <a:ea typeface="ＭＳ Ｐゴシック" pitchFamily="34" charset="-128"/>
              </a:rPr>
              <a:t>Declare and initialize a </a:t>
            </a:r>
            <a:r>
              <a:rPr lang="ja-JP" altLang="en-US" sz="2800" smtClean="0">
                <a:ea typeface="ＭＳ Ｐゴシック" pitchFamily="34" charset="-128"/>
              </a:rPr>
              <a:t>‘</a:t>
            </a:r>
            <a:r>
              <a:rPr lang="en-US" altLang="ja-JP" sz="2800" smtClean="0">
                <a:ea typeface="ＭＳ Ｐゴシック" pitchFamily="34" charset="-128"/>
              </a:rPr>
              <a:t>count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 variable to 0</a:t>
            </a:r>
          </a:p>
          <a:p>
            <a:r>
              <a:rPr lang="en-US" sz="2800" smtClean="0">
                <a:ea typeface="ＭＳ Ｐゴシック" pitchFamily="34" charset="-128"/>
              </a:rPr>
              <a:t>Declare and initialize a </a:t>
            </a:r>
            <a:r>
              <a:rPr lang="ja-JP" altLang="en-US" sz="2800" smtClean="0">
                <a:ea typeface="ＭＳ Ｐゴシック" pitchFamily="34" charset="-128"/>
              </a:rPr>
              <a:t>‘</a:t>
            </a:r>
            <a:r>
              <a:rPr lang="en-US" altLang="ja-JP" sz="2800" smtClean="0">
                <a:ea typeface="ＭＳ Ｐゴシック" pitchFamily="34" charset="-128"/>
              </a:rPr>
              <a:t>salary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 variable to 0</a:t>
            </a:r>
          </a:p>
          <a:p>
            <a:r>
              <a:rPr lang="en-US" sz="2800" smtClean="0">
                <a:ea typeface="ＭＳ Ｐゴシック" pitchFamily="34" charset="-128"/>
              </a:rPr>
              <a:t>Prompt user with instructions</a:t>
            </a:r>
          </a:p>
          <a:p>
            <a:r>
              <a:rPr lang="en-US" sz="2800" smtClean="0">
                <a:ea typeface="ＭＳ Ｐゴシック" pitchFamily="34" charset="-128"/>
              </a:rPr>
              <a:t>Loop until sentinel value is entered</a:t>
            </a:r>
            <a:endParaRPr lang="en-US" sz="2400" smtClean="0">
              <a:ea typeface="ＭＳ Ｐゴシック" pitchFamily="34" charset="-128"/>
            </a:endParaRPr>
          </a:p>
          <a:p>
            <a:pPr lvl="1"/>
            <a:r>
              <a:rPr lang="en-US" sz="2400" smtClean="0">
                <a:ea typeface="ＭＳ Ｐゴシック" pitchFamily="34" charset="-128"/>
              </a:rPr>
              <a:t>Save entered value to input variable (‘salary’)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If salary is not -1 or less (sentinel value)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Add salary variable to total variable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Add 1 to count variable</a:t>
            </a:r>
          </a:p>
          <a:p>
            <a:r>
              <a:rPr lang="en-US" sz="2400" smtClean="0">
                <a:ea typeface="ＭＳ Ｐゴシック" pitchFamily="34" charset="-128"/>
              </a:rPr>
              <a:t>Make sure you have at least one entry before you divide!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Divide total by count and output.    Done!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16BA0D4-6AD4-4177-9307-B5A157BE26FB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1"/>
          <p:cNvPicPr>
            <a:picLocks noChangeAspect="1"/>
          </p:cNvPicPr>
          <p:nvPr/>
        </p:nvPicPr>
        <p:blipFill>
          <a:blip r:embed="rId2" cstate="print"/>
          <a:srcRect l="1276" t="89708" r="24147" b="2"/>
          <a:stretch>
            <a:fillRect/>
          </a:stretch>
        </p:blipFill>
        <p:spPr bwMode="auto">
          <a:xfrm>
            <a:off x="152400" y="5114925"/>
            <a:ext cx="9144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10"/>
          <p:cNvPicPr>
            <a:picLocks noChangeAspect="1"/>
          </p:cNvPicPr>
          <p:nvPr/>
        </p:nvPicPr>
        <p:blipFill>
          <a:blip r:embed="rId2" cstate="print"/>
          <a:srcRect l="1276" t="76662" r="24147" b="11670"/>
          <a:stretch>
            <a:fillRect/>
          </a:stretch>
        </p:blipFill>
        <p:spPr bwMode="auto">
          <a:xfrm>
            <a:off x="152400" y="4114800"/>
            <a:ext cx="91440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1"/>
          <p:cNvPicPr>
            <a:picLocks noChangeAspect="1"/>
          </p:cNvPicPr>
          <p:nvPr/>
        </p:nvPicPr>
        <p:blipFill>
          <a:blip r:embed="rId2" cstate="print"/>
          <a:srcRect l="1276" t="24120" r="24147" b="41406"/>
          <a:stretch>
            <a:fillRect/>
          </a:stretch>
        </p:blipFill>
        <p:spPr bwMode="auto">
          <a:xfrm>
            <a:off x="152400" y="1219200"/>
            <a:ext cx="9144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  <a:ea typeface="ＭＳ Ｐゴシック" pitchFamily="34" charset="-128"/>
              </a:rPr>
              <a:t>Sentinel.py (1)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FAF68A4-04E0-4C1A-9FD0-88FD9FBBE3E9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2362200" y="1981200"/>
            <a:ext cx="41148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Outside the while loop: declare and initialize variables to use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49158" name="TextBox 8"/>
          <p:cNvSpPr txBox="1">
            <a:spLocks noChangeArrowheads="1"/>
          </p:cNvSpPr>
          <p:nvPr/>
        </p:nvSpPr>
        <p:spPr bwMode="auto">
          <a:xfrm>
            <a:off x="6402388" y="4343400"/>
            <a:ext cx="27432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Input new </a:t>
            </a:r>
            <a:r>
              <a:rPr lang="en-US">
                <a:latin typeface="Consolas" pitchFamily="49" charset="0"/>
              </a:rPr>
              <a:t>salary</a:t>
            </a:r>
            <a:r>
              <a:rPr lang="en-US"/>
              <a:t> and compare to sentinel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49159" name="TextBox 9"/>
          <p:cNvSpPr txBox="1">
            <a:spLocks noChangeArrowheads="1"/>
          </p:cNvSpPr>
          <p:nvPr/>
        </p:nvSpPr>
        <p:spPr bwMode="auto">
          <a:xfrm>
            <a:off x="4876800" y="5114925"/>
            <a:ext cx="2057400" cy="1200150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Update running </a:t>
            </a:r>
            <a:r>
              <a:rPr lang="en-US">
                <a:latin typeface="Consolas" pitchFamily="49" charset="0"/>
              </a:rPr>
              <a:t>total</a:t>
            </a:r>
            <a:r>
              <a:rPr lang="en-US"/>
              <a:t> and </a:t>
            </a:r>
            <a:r>
              <a:rPr lang="en-US">
                <a:latin typeface="Consolas" pitchFamily="49" charset="0"/>
              </a:rPr>
              <a:t>count</a:t>
            </a:r>
            <a:r>
              <a:rPr lang="en-US"/>
              <a:t> (to calculate the average later)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3380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33803" name="Picture 12"/>
          <p:cNvPicPr>
            <a:picLocks noChangeAspect="1"/>
          </p:cNvPicPr>
          <p:nvPr/>
        </p:nvPicPr>
        <p:blipFill>
          <a:blip r:embed="rId2" cstate="print"/>
          <a:srcRect l="1276" t="71271" r="24147" b="23563"/>
          <a:stretch>
            <a:fillRect/>
          </a:stretch>
        </p:blipFill>
        <p:spPr bwMode="auto">
          <a:xfrm>
            <a:off x="152400" y="3454400"/>
            <a:ext cx="9144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3906838" y="3276600"/>
            <a:ext cx="4703762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Since </a:t>
            </a:r>
            <a:r>
              <a:rPr lang="en-US">
                <a:latin typeface="Consolas" pitchFamily="49" charset="0"/>
              </a:rPr>
              <a:t>salary</a:t>
            </a:r>
            <a:r>
              <a:rPr lang="en-US"/>
              <a:t> is initialized to 0, the while loop statements will execute at least once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8" grpId="0" animBg="1"/>
      <p:bldP spid="49159" grpId="0" animBg="1"/>
      <p:bldP spid="491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/>
          </p:cNvPicPr>
          <p:nvPr/>
        </p:nvPicPr>
        <p:blipFill>
          <a:blip r:embed="rId2" cstate="print"/>
          <a:srcRect b="34348"/>
          <a:stretch>
            <a:fillRect/>
          </a:stretch>
        </p:blipFill>
        <p:spPr bwMode="auto">
          <a:xfrm>
            <a:off x="228600" y="1143000"/>
            <a:ext cx="62404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  <a:ea typeface="ＭＳ Ｐゴシック" pitchFamily="34" charset="-128"/>
              </a:rPr>
              <a:t>Sentinel.py (2)</a:t>
            </a:r>
            <a:endParaRPr lang="en-US" sz="3600" smtClean="0">
              <a:ea typeface="ＭＳ Ｐゴシック" pitchFamily="34" charset="-128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DFC09D0-E706-4604-B026-698A21CDDA33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7513" y="4210050"/>
            <a:ext cx="56673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3505200" y="1420813"/>
            <a:ext cx="2286000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Prevent divide by 0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6469063" y="1700213"/>
            <a:ext cx="2205037" cy="1476375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Calculate and output the average salary using the </a:t>
            </a:r>
            <a:r>
              <a:rPr lang="en-US">
                <a:latin typeface="Consolas" pitchFamily="49" charset="0"/>
              </a:rPr>
              <a:t>total </a:t>
            </a:r>
            <a:r>
              <a:rPr lang="en-US"/>
              <a:t>and </a:t>
            </a:r>
            <a:r>
              <a:rPr lang="en-US">
                <a:latin typeface="Consolas" pitchFamily="49" charset="0"/>
              </a:rPr>
              <a:t>count</a:t>
            </a:r>
            <a:r>
              <a:rPr lang="en-US"/>
              <a:t> variables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3482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34825" name="Picture 10"/>
          <p:cNvPicPr>
            <a:picLocks noChangeAspect="1"/>
          </p:cNvPicPr>
          <p:nvPr/>
        </p:nvPicPr>
        <p:blipFill>
          <a:blip r:embed="rId2" cstate="print"/>
          <a:srcRect t="64291"/>
          <a:stretch>
            <a:fillRect/>
          </a:stretch>
        </p:blipFill>
        <p:spPr bwMode="auto">
          <a:xfrm>
            <a:off x="296863" y="3186113"/>
            <a:ext cx="617220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Priming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programmers don’t like the “trick” of initializing the input variable with </a:t>
            </a:r>
            <a:r>
              <a:rPr lang="en-US" dirty="0" smtClean="0"/>
              <a:t>a value </a:t>
            </a:r>
            <a:r>
              <a:rPr lang="en-US" dirty="0"/>
              <a:t>other than a sentinel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An alternative is to change the variable with a read before the loop.</a:t>
            </a:r>
            <a:endParaRPr lang="en-US" dirty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3319F77-BD91-4D4B-9C6A-6B8B8D249C72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39775" y="2667000"/>
            <a:ext cx="812165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+mn-ea"/>
              </a:rPr>
              <a:t># Set salary to a value to ensure that the loop </a:t>
            </a:r>
          </a:p>
          <a:p>
            <a:pPr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+mn-ea"/>
              </a:rPr>
              <a:t># executes at least once.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</a:rPr>
              <a:t>salary = </a:t>
            </a:r>
            <a:r>
              <a:rPr lang="en-US" sz="2000" dirty="0">
                <a:solidFill>
                  <a:srgbClr val="0033CC"/>
                </a:solidFill>
                <a:latin typeface="Arial" pitchFamily="34" charset="0"/>
              </a:rPr>
              <a:t>0.0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ea typeface="+mn-ea"/>
              </a:rPr>
              <a:t>while salary &gt;= 0 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953000"/>
            <a:ext cx="82296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salary = float(input("Enter a salary or -1 to finish: "))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while salary &gt;= 0 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Modification read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It is an input operation at the bottom of the loop is used to obtain the next input.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D2B8D12-A364-4F41-BEB4-105F560574AD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286000"/>
            <a:ext cx="8229600" cy="2590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Priming read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salary = float(input("Enter a salary or -1 to finish: "))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salary &gt;= 0.0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total = total + salary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count = count + 1</a:t>
            </a:r>
          </a:p>
          <a:p>
            <a:pPr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# Modification read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salary = float(input("Enter a salary or -1 to finish: 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"))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Boolean variables and sentinels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smtClean="0">
                <a:latin typeface="Consolas" pitchFamily="49" charset="0"/>
                <a:ea typeface="ＭＳ Ｐゴシック" pitchFamily="34" charset="-128"/>
              </a:rPr>
              <a:t>boolean</a:t>
            </a:r>
            <a:r>
              <a:rPr lang="en-US" smtClean="0">
                <a:ea typeface="ＭＳ Ｐゴシック" pitchFamily="34" charset="-128"/>
              </a:rPr>
              <a:t> variable can be used to control a loop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Sometimes called a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smtClean="0">
                <a:ea typeface="ＭＳ Ｐゴシック" pitchFamily="34" charset="-128"/>
              </a:rPr>
              <a:t>flag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variable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8517AAB-DDD2-4A5F-A465-F86E741B8350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819400"/>
            <a:ext cx="7772400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</a:rPr>
              <a:t>done</a:t>
            </a:r>
            <a:r>
              <a:rPr lang="en-US" kern="0" dirty="0">
                <a:latin typeface="Consolas" pitchFamily="49" charset="0"/>
                <a:ea typeface="+mn-ea"/>
              </a:rPr>
              <a:t> = False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+mn-ea"/>
              </a:rPr>
              <a:t>while</a:t>
            </a:r>
            <a:r>
              <a:rPr lang="en-US" kern="0" dirty="0">
                <a:latin typeface="Consolas" pitchFamily="49" charset="0"/>
                <a:ea typeface="+mn-ea"/>
              </a:rPr>
              <a:t> not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</a:rPr>
              <a:t>done </a:t>
            </a:r>
            <a:r>
              <a:rPr lang="en-US" kern="0" dirty="0">
                <a:latin typeface="Consolas" pitchFamily="49" charset="0"/>
                <a:ea typeface="+mn-ea"/>
              </a:rPr>
              <a:t>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   value </a:t>
            </a:r>
            <a:r>
              <a:rPr lang="en-US" dirty="0">
                <a:latin typeface="Arial" pitchFamily="34" charset="0"/>
              </a:rPr>
              <a:t>= float(input("Enter a salary or -1 to finish: "))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 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+mn-ea"/>
              </a:rPr>
              <a:t>if</a:t>
            </a:r>
            <a:r>
              <a:rPr lang="en-US" kern="0" dirty="0">
                <a:latin typeface="Consolas" pitchFamily="49" charset="0"/>
                <a:ea typeface="+mn-ea"/>
              </a:rPr>
              <a:t> value &lt; 0.0: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    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</a:rPr>
              <a:t>done</a:t>
            </a:r>
            <a:r>
              <a:rPr lang="en-US" kern="0" dirty="0">
                <a:latin typeface="Consolas" pitchFamily="49" charset="0"/>
                <a:ea typeface="+mn-ea"/>
              </a:rPr>
              <a:t> = True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 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+mn-ea"/>
              </a:rPr>
              <a:t>else :</a:t>
            </a:r>
            <a:endParaRPr lang="en-US" kern="0" dirty="0">
              <a:latin typeface="Consolas" pitchFamily="49" charset="0"/>
              <a:ea typeface="+mn-ea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     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ea typeface="+mn-ea"/>
              </a:rPr>
              <a:t># Process value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  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+mn-ea"/>
            </a:endParaRPr>
          </a:p>
        </p:txBody>
      </p:sp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2967038" y="2819400"/>
            <a:ext cx="44958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Initialize </a:t>
            </a:r>
            <a:r>
              <a:rPr lang="en-US">
                <a:latin typeface="Consolas" pitchFamily="49" charset="0"/>
              </a:rPr>
              <a:t>done</a:t>
            </a:r>
            <a:r>
              <a:rPr lang="en-US"/>
              <a:t> so that the loop will execute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2952750" y="3938588"/>
            <a:ext cx="5334000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Set done </a:t>
            </a:r>
            <a:r>
              <a:rPr lang="ja-JP" altLang="en-US"/>
              <a:t>‘</a:t>
            </a:r>
            <a:r>
              <a:rPr lang="en-US" altLang="ja-JP"/>
              <a:t>flag</a:t>
            </a:r>
            <a:r>
              <a:rPr lang="ja-JP" altLang="en-US"/>
              <a:t>’</a:t>
            </a:r>
            <a:r>
              <a:rPr lang="en-US" altLang="ja-JP"/>
              <a:t> to True if sentinel value is found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3789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4.4  Storyboards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One useful problem solving technique is the use of storyboards to model user interaction.  It can help answer: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information does the user provide, and in which order?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information will your program display, and in which format?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should happen when there is an error?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When does the program quit?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17B481C-52BF-4059-B7F8-66092BB8E40C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5943600" y="5181600"/>
            <a:ext cx="2743200" cy="1200150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A storyboard consists of annotated sketches for each step in an action</a:t>
            </a:r>
          </a:p>
          <a:p>
            <a:pPr marL="0" lvl="2"/>
            <a:r>
              <a:rPr lang="en-US"/>
              <a:t>sequence.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z="2800" smtClean="0">
                <a:ea typeface="ＭＳ Ｐゴシック" pitchFamily="34" charset="-128"/>
              </a:rPr>
              <a:t>loop</a:t>
            </a:r>
          </a:p>
          <a:p>
            <a:r>
              <a:rPr lang="en-US" sz="2800" smtClean="0">
                <a:ea typeface="ＭＳ Ｐゴシック" pitchFamily="34" charset="-128"/>
              </a:rPr>
              <a:t>Problem Solving: </a:t>
            </a:r>
            <a:r>
              <a:rPr lang="en-US" sz="2400" smtClean="0">
                <a:ea typeface="ＭＳ Ｐゴシック" pitchFamily="34" charset="-128"/>
              </a:rPr>
              <a:t>Hand-Tracing</a:t>
            </a:r>
          </a:p>
          <a:p>
            <a:r>
              <a:rPr lang="en-US" sz="2800" smtClean="0">
                <a:ea typeface="ＭＳ Ｐゴシック" pitchFamily="34" charset="-128"/>
              </a:rPr>
              <a:t>Application: </a:t>
            </a:r>
            <a:r>
              <a:rPr lang="en-US" sz="2400" smtClean="0">
                <a:ea typeface="ＭＳ Ｐゴシック" pitchFamily="34" charset="-128"/>
              </a:rPr>
              <a:t>Processing Sentinels</a:t>
            </a:r>
            <a:endParaRPr lang="en-US" sz="28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Problem Solving:  </a:t>
            </a:r>
            <a:r>
              <a:rPr lang="en-US" sz="2400" smtClean="0">
                <a:ea typeface="ＭＳ Ｐゴシック" pitchFamily="34" charset="-128"/>
              </a:rPr>
              <a:t>Storyboards</a:t>
            </a:r>
          </a:p>
          <a:p>
            <a:r>
              <a:rPr lang="en-US" sz="2800" smtClean="0">
                <a:ea typeface="ＭＳ Ｐゴシック" pitchFamily="34" charset="-128"/>
              </a:rPr>
              <a:t>Common Loop Algorithms</a:t>
            </a:r>
          </a:p>
          <a:p>
            <a:r>
              <a:rPr lang="en-US" sz="2800" smtClean="0">
                <a:ea typeface="ＭＳ Ｐゴシック" pitchFamily="34" charset="-128"/>
              </a:rPr>
              <a:t>The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z="2800" smtClean="0">
                <a:ea typeface="ＭＳ Ｐゴシック" pitchFamily="34" charset="-128"/>
              </a:rPr>
              <a:t>loop</a:t>
            </a:r>
          </a:p>
          <a:p>
            <a:r>
              <a:rPr lang="en-US" sz="2800" smtClean="0">
                <a:ea typeface="ＭＳ Ｐゴシック" pitchFamily="34" charset="-128"/>
              </a:rPr>
              <a:t>Nested Loops</a:t>
            </a:r>
          </a:p>
          <a:p>
            <a:r>
              <a:rPr lang="en-US" sz="2800" smtClean="0">
                <a:ea typeface="ＭＳ Ｐゴシック" pitchFamily="34" charset="-128"/>
              </a:rPr>
              <a:t>Processing Strings</a:t>
            </a:r>
          </a:p>
          <a:p>
            <a:r>
              <a:rPr lang="en-US" sz="2800" smtClean="0">
                <a:ea typeface="ＭＳ Ｐゴシック" pitchFamily="34" charset="-128"/>
              </a:rPr>
              <a:t>Application: </a:t>
            </a:r>
            <a:r>
              <a:rPr lang="en-US" sz="2400" smtClean="0">
                <a:ea typeface="ＭＳ Ｐゴシック" pitchFamily="34" charset="-128"/>
              </a:rPr>
              <a:t>Random Numbers and Simulations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D714350-8134-4613-9247-0AD96F7D0387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066800"/>
            <a:ext cx="2895600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Storyboard example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Goal: Converting a sequence of values</a:t>
            </a:r>
            <a:endParaRPr lang="en-US" sz="2400" smtClean="0">
              <a:ea typeface="ＭＳ Ｐゴシック" pitchFamily="34" charset="-128"/>
            </a:endParaRPr>
          </a:p>
          <a:p>
            <a:pPr lvl="1"/>
            <a:r>
              <a:rPr lang="en-US" sz="2400" smtClean="0">
                <a:ea typeface="ＭＳ Ｐゴシック" pitchFamily="34" charset="-128"/>
              </a:rPr>
              <a:t>Will require a loop and some variables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Handle one conversion each time through the loop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</a:t>
            </a:r>
            <a:r>
              <a:rPr lang="en-US" i="1" smtClean="0">
                <a:latin typeface="Arial" charset="0"/>
                <a:cs typeface="Arial" charset="0"/>
              </a:rPr>
              <a:t>2013 </a:t>
            </a:r>
            <a:r>
              <a:rPr lang="en-US" smtClean="0">
                <a:latin typeface="Arial" charset="0"/>
                <a:cs typeface="Arial" charset="0"/>
              </a:rPr>
              <a:t>by John Wiley &amp; Sons.  All rights reserved.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AB59539-9E57-4773-BC5C-DD143722B199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82296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 can go wrong?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Unknown unit types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How do you spell centimeters and inches?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other conversions are available?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Solution: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Show a list of the acceptable unit types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</a:t>
            </a:r>
            <a:r>
              <a:rPr lang="en-US" i="1" smtClean="0">
                <a:latin typeface="Arial" charset="0"/>
                <a:cs typeface="Arial" charset="0"/>
              </a:rPr>
              <a:t>2013 </a:t>
            </a:r>
            <a:r>
              <a:rPr lang="en-US" smtClean="0">
                <a:latin typeface="Arial" charset="0"/>
                <a:cs typeface="Arial" charset="0"/>
              </a:rPr>
              <a:t>by John Wiley &amp; Sons.  All rights reserved.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D836EFD-4789-43A9-BA6D-0B05DE8F748F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75" y="3810000"/>
            <a:ext cx="76009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 else can go wrong?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does the user quit the program?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Storyboards help you plan a program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Knowing the flow helps you structure your code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</a:t>
            </a:r>
            <a:r>
              <a:rPr lang="en-US" i="1" smtClean="0">
                <a:latin typeface="Arial" charset="0"/>
                <a:cs typeface="Arial" charset="0"/>
              </a:rPr>
              <a:t>2013 </a:t>
            </a:r>
            <a:r>
              <a:rPr lang="en-US" smtClean="0">
                <a:latin typeface="Arial" charset="0"/>
                <a:cs typeface="Arial" charset="0"/>
              </a:rPr>
              <a:t>by John Wiley &amp; Sons.  All rights reserved.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BF146D9-2296-4163-908C-15280D9F8C31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724025"/>
            <a:ext cx="76581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4.5  Common Loop Algorithms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239000" cy="4876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1: Sum and Average Value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2: Counting Matches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3: Prompting until a Match Is Found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4: Maximum and Minimum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5: Comparing Adjacent Values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4F8CF34-5CFF-4125-BB12-E6D0E765701E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 and average examples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257800" y="1143000"/>
            <a:ext cx="3581400" cy="10668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Sum of Values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Initialize</a:t>
            </a:r>
            <a:r>
              <a:rPr lang="en-US" sz="2400" smtClean="0">
                <a:solidFill>
                  <a:srgbClr val="00B050"/>
                </a:solidFill>
                <a:ea typeface="ＭＳ Ｐゴシック" pitchFamily="34" charset="-128"/>
              </a:rPr>
              <a:t> total </a:t>
            </a:r>
            <a:r>
              <a:rPr lang="en-US" sz="2400" smtClean="0">
                <a:ea typeface="ＭＳ Ｐゴシック" pitchFamily="34" charset="-128"/>
              </a:rPr>
              <a:t>to 0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Use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z="2400" smtClean="0">
                <a:ea typeface="ＭＳ Ｐゴシック" pitchFamily="34" charset="-128"/>
              </a:rPr>
              <a:t> loop with sentinel</a:t>
            </a:r>
          </a:p>
          <a:p>
            <a:pPr lvl="1">
              <a:buFont typeface="Wingdings" pitchFamily="2" charset="2"/>
              <a:buNone/>
            </a:pPr>
            <a:endParaRPr lang="en-US" sz="3200" smtClean="0">
              <a:ea typeface="ＭＳ Ｐゴシック" pitchFamily="34" charset="-128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1392CCE-BCA7-44E7-9ABA-344ECEEE7029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066800"/>
            <a:ext cx="48768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kern="0" dirty="0">
                <a:latin typeface="Consolas" pitchFamily="49" charset="0"/>
                <a:ea typeface="+mn-ea"/>
                <a:cs typeface="Consolas" pitchFamily="49" charset="0"/>
              </a:rPr>
              <a:t> = 0.0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inputStr = input("Enter value: ")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inputStr != ""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value = float(inputStr)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kern="0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kern="0" dirty="0">
                <a:latin typeface="Consolas" pitchFamily="49" charset="0"/>
                <a:ea typeface="+mn-ea"/>
                <a:cs typeface="Consolas" pitchFamily="49" charset="0"/>
              </a:rPr>
              <a:t> + value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inputStr = input("Enter value: ")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57600" y="2971800"/>
            <a:ext cx="5029200" cy="365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dirty="0">
                <a:latin typeface="Consolas" pitchFamily="49" charset="0"/>
                <a:ea typeface="+mn-ea"/>
                <a:cs typeface="Consolas" pitchFamily="49" charset="0"/>
              </a:rPr>
              <a:t> = 0.0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count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inputStr = input("Enter value: ")</a:t>
            </a:r>
            <a:endParaRPr lang="en-US" dirty="0">
              <a:solidFill>
                <a:srgbClr val="0033CC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inputStr != ""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value = float(inputStr)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   total</a:t>
            </a:r>
            <a:r>
              <a:rPr lang="en-US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dirty="0">
                <a:latin typeface="Consolas" pitchFamily="49" charset="0"/>
                <a:ea typeface="+mn-ea"/>
                <a:cs typeface="Consolas" pitchFamily="49" charset="0"/>
              </a:rPr>
              <a:t> + value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count </a:t>
            </a:r>
            <a:r>
              <a:rPr lang="en-US" dirty="0"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count + 1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inputStr = input("Enter value: ")</a:t>
            </a:r>
          </a:p>
          <a:p>
            <a:pPr>
              <a:defRPr/>
            </a:pPr>
            <a:endParaRPr lang="en-US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count &gt; 0 : 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dirty="0">
                <a:solidFill>
                  <a:srgbClr val="9933FF"/>
                </a:solidFill>
                <a:latin typeface="Consolas" pitchFamily="49" charset="0"/>
                <a:ea typeface="+mn-ea"/>
                <a:cs typeface="Consolas" pitchFamily="49" charset="0"/>
              </a:rPr>
              <a:t>average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/ count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9933FF"/>
                </a:solidFill>
                <a:latin typeface="Consolas" pitchFamily="49" charset="0"/>
                <a:cs typeface="Consolas" pitchFamily="49" charset="0"/>
              </a:rPr>
              <a:t>average = 0.0</a:t>
            </a:r>
            <a:endParaRPr lang="en-US" kern="0" dirty="0">
              <a:solidFill>
                <a:srgbClr val="9933FF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31242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ea typeface="+mn-ea"/>
              </a:rPr>
              <a:t>Average of Values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ea typeface="+mn-ea"/>
              </a:rPr>
              <a:t>First total the values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ea typeface="+mn-ea"/>
              </a:rPr>
              <a:t>Initialize </a:t>
            </a:r>
            <a:r>
              <a:rPr lang="en-US" sz="2400" kern="0" dirty="0">
                <a:solidFill>
                  <a:srgbClr val="0033CC"/>
                </a:solidFill>
                <a:latin typeface="+mn-lt"/>
                <a:ea typeface="+mn-ea"/>
              </a:rPr>
              <a:t>count</a:t>
            </a:r>
            <a:r>
              <a:rPr lang="en-US" sz="2400" kern="0" dirty="0">
                <a:latin typeface="+mn-lt"/>
                <a:ea typeface="+mn-ea"/>
              </a:rPr>
              <a:t> to 0</a:t>
            </a:r>
          </a:p>
          <a:p>
            <a:pPr marL="1200150" lvl="2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ea typeface="+mn-ea"/>
              </a:rPr>
              <a:t>Increment per input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ea typeface="+mn-ea"/>
              </a:rPr>
              <a:t>Check for </a:t>
            </a:r>
            <a:r>
              <a:rPr lang="en-US" sz="2400" kern="0" dirty="0">
                <a:solidFill>
                  <a:srgbClr val="0033CC"/>
                </a:solidFill>
                <a:latin typeface="+mn-lt"/>
                <a:ea typeface="+mn-ea"/>
              </a:rPr>
              <a:t>count</a:t>
            </a:r>
            <a:r>
              <a:rPr lang="en-US" sz="2400" kern="0" dirty="0">
                <a:latin typeface="+mn-lt"/>
                <a:ea typeface="+mn-ea"/>
              </a:rPr>
              <a:t> 0</a:t>
            </a:r>
          </a:p>
          <a:p>
            <a:pPr marL="1200150" lvl="2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ea typeface="+mn-ea"/>
              </a:rPr>
              <a:t>Before divide!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</a:endParaRPr>
          </a:p>
        </p:txBody>
      </p:sp>
      <p:sp>
        <p:nvSpPr>
          <p:cNvPr id="4404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Counting matches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2E7737E-CE9D-4FAF-B960-1BB17C537290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52838" y="1143000"/>
            <a:ext cx="54102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9933FF"/>
                </a:solidFill>
                <a:latin typeface="Consolas" pitchFamily="49" charset="0"/>
                <a:cs typeface="Consolas" pitchFamily="49" charset="0"/>
              </a:rPr>
              <a:t>negatives = 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inputStr = input("Enter value: ")</a:t>
            </a:r>
          </a:p>
          <a:p>
            <a:pPr>
              <a:defRPr/>
            </a:pPr>
            <a:r>
              <a:rPr lang="en-US" sz="2000" dirty="0">
                <a:solidFill>
                  <a:srgbClr val="835E0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inputStr != "“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value = int(inputStr)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835E0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value &lt; 0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  <a:cs typeface="Consolas" pitchFamily="49" charset="0"/>
              </a:rPr>
              <a:t>negatives = negatives + 1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inputStr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input("Enter value: ")</a:t>
            </a:r>
          </a:p>
          <a:p>
            <a:pPr>
              <a:defRPr/>
            </a:pP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print("There were", negatives, "negative values.")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1295400"/>
            <a:ext cx="3581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ea typeface="+mn-ea"/>
              </a:rPr>
              <a:t>Counting Matches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ea typeface="+mn-ea"/>
              </a:rPr>
              <a:t>Initialize </a:t>
            </a:r>
            <a:r>
              <a:rPr lang="en-US" sz="2400" kern="0" dirty="0">
                <a:solidFill>
                  <a:srgbClr val="9933FF"/>
                </a:solidFill>
                <a:latin typeface="+mn-lt"/>
                <a:ea typeface="+mn-ea"/>
              </a:rPr>
              <a:t>negatives</a:t>
            </a:r>
            <a:r>
              <a:rPr lang="en-US" sz="2400" kern="0" dirty="0">
                <a:latin typeface="+mn-lt"/>
                <a:ea typeface="+mn-ea"/>
              </a:rPr>
              <a:t> to 0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ea typeface="+mn-ea"/>
              </a:rPr>
              <a:t>Use a </a:t>
            </a:r>
            <a:r>
              <a:rPr lang="en-US" sz="2400" kern="0" dirty="0">
                <a:solidFill>
                  <a:srgbClr val="835E01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sz="2400" kern="0" dirty="0">
                <a:latin typeface="+mn-lt"/>
                <a:ea typeface="+mn-ea"/>
              </a:rPr>
              <a:t> loop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ea typeface="+mn-ea"/>
              </a:rPr>
              <a:t>Add to </a:t>
            </a:r>
            <a:r>
              <a:rPr lang="en-US" sz="2400" kern="0" dirty="0">
                <a:solidFill>
                  <a:srgbClr val="9933FF"/>
                </a:solidFill>
                <a:latin typeface="+mn-lt"/>
                <a:ea typeface="+mn-ea"/>
              </a:rPr>
              <a:t>negatives</a:t>
            </a:r>
            <a:r>
              <a:rPr lang="en-US" sz="2400" kern="0" dirty="0">
                <a:latin typeface="+mn-lt"/>
                <a:ea typeface="+mn-ea"/>
              </a:rPr>
              <a:t> per match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+mn-lt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</a:endParaRPr>
          </a:p>
        </p:txBody>
      </p:sp>
      <p:pic>
        <p:nvPicPr>
          <p:cNvPr id="4506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572000"/>
            <a:ext cx="32670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Prompt until a match is found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7935A96-623C-4DB9-9D14-9F44D65C5263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143000"/>
            <a:ext cx="8839200" cy="2057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</a:rPr>
              <a:t>valid</a:t>
            </a:r>
            <a:r>
              <a:rPr lang="en-US" kern="0" dirty="0">
                <a:latin typeface="Consolas" pitchFamily="49" charset="0"/>
                <a:ea typeface="+mn-ea"/>
              </a:rPr>
              <a:t> = False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+mn-ea"/>
              </a:rPr>
              <a:t>while</a:t>
            </a:r>
            <a:r>
              <a:rPr lang="en-US" kern="0" dirty="0">
                <a:latin typeface="Consolas" pitchFamily="49" charset="0"/>
                <a:ea typeface="+mn-ea"/>
              </a:rPr>
              <a:t> not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</a:rPr>
              <a:t>valid </a:t>
            </a:r>
            <a:r>
              <a:rPr lang="en-US" kern="0" dirty="0">
                <a:latin typeface="Consolas" pitchFamily="49" charset="0"/>
                <a:ea typeface="+mn-ea"/>
              </a:rPr>
              <a:t>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value = int(input("Please enter a positive value &lt; 100: "))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if value &gt; 0 and value &lt; 100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print("Invalid input.")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6085" name="Content Placeholder 9"/>
          <p:cNvSpPr>
            <a:spLocks noGrp="1"/>
          </p:cNvSpPr>
          <p:nvPr>
            <p:ph idx="1"/>
          </p:nvPr>
        </p:nvSpPr>
        <p:spPr>
          <a:xfrm>
            <a:off x="212725" y="3429000"/>
            <a:ext cx="8686800" cy="20193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Initialize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boolean</a:t>
            </a:r>
            <a:r>
              <a:rPr lang="en-US" sz="2800" smtClean="0">
                <a:ea typeface="ＭＳ Ｐゴシック" pitchFamily="34" charset="-128"/>
              </a:rPr>
              <a:t> flag to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False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Test sentinel in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z="2800" smtClean="0">
                <a:ea typeface="ＭＳ Ｐゴシック" pitchFamily="34" charset="-128"/>
              </a:rPr>
              <a:t> loop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Get input, and compare to range</a:t>
            </a:r>
          </a:p>
          <a:p>
            <a:pPr lvl="2">
              <a:spcBef>
                <a:spcPts val="200"/>
              </a:spcBef>
            </a:pPr>
            <a:r>
              <a:rPr lang="en-US" sz="2000" smtClean="0">
                <a:ea typeface="ＭＳ Ｐゴシック" pitchFamily="34" charset="-128"/>
              </a:rPr>
              <a:t>If input is in range, change flag to True</a:t>
            </a:r>
          </a:p>
          <a:p>
            <a:pPr lvl="2">
              <a:spcBef>
                <a:spcPts val="200"/>
              </a:spcBef>
            </a:pPr>
            <a:r>
              <a:rPr lang="en-US" sz="2000" smtClean="0">
                <a:ea typeface="ＭＳ Ｐゴシック" pitchFamily="34" charset="-128"/>
              </a:rPr>
              <a:t>Loop will stop executing</a:t>
            </a:r>
          </a:p>
        </p:txBody>
      </p:sp>
      <p:sp>
        <p:nvSpPr>
          <p:cNvPr id="460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Maximum</a:t>
            </a:r>
            <a:r>
              <a:rPr lang="en-US" smtClean="0">
                <a:ea typeface="ＭＳ Ｐゴシック" pitchFamily="34" charset="-128"/>
              </a:rPr>
              <a:t> and </a:t>
            </a:r>
            <a:r>
              <a:rPr lang="en-US" smtClean="0">
                <a:solidFill>
                  <a:srgbClr val="00B050"/>
                </a:solidFill>
                <a:ea typeface="ＭＳ Ｐゴシック" pitchFamily="34" charset="-128"/>
              </a:rPr>
              <a:t>minimum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6105A7F8-C1CA-4796-A745-FE8DD61B8ADF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7338" y="1219200"/>
            <a:ext cx="5105400" cy="1981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largest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int(input("Enter a value: "))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inputStr = input("Enter a value: ")</a:t>
            </a:r>
          </a:p>
          <a:p>
            <a:pPr>
              <a:defRPr/>
            </a:pPr>
            <a:r>
              <a:rPr lang="en-US" dirty="0">
                <a:solidFill>
                  <a:srgbClr val="835E0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inputStr != "“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value = int(inputStr)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835E0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value &gt;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largest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largest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value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inputStr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input("Enter a value: ")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7109" name="Content Placeholder 9"/>
          <p:cNvSpPr>
            <a:spLocks noGrp="1"/>
          </p:cNvSpPr>
          <p:nvPr>
            <p:ph idx="1"/>
          </p:nvPr>
        </p:nvSpPr>
        <p:spPr>
          <a:xfrm>
            <a:off x="228600" y="3810000"/>
            <a:ext cx="8686800" cy="2590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smtClean="0">
                <a:ea typeface="ＭＳ Ｐゴシック" pitchFamily="34" charset="-128"/>
              </a:rPr>
              <a:t>Get first input value</a:t>
            </a:r>
          </a:p>
          <a:p>
            <a:pPr lvl="1">
              <a:spcBef>
                <a:spcPts val="300"/>
              </a:spcBef>
            </a:pPr>
            <a:r>
              <a:rPr lang="en-US" sz="2400" smtClean="0">
                <a:ea typeface="ＭＳ Ｐゴシック" pitchFamily="34" charset="-128"/>
              </a:rPr>
              <a:t>This is the </a:t>
            </a:r>
            <a:r>
              <a:rPr lang="en-US" sz="2400" smtClean="0">
                <a:solidFill>
                  <a:srgbClr val="0033CC"/>
                </a:solidFill>
                <a:ea typeface="ＭＳ Ｐゴシック" pitchFamily="34" charset="-128"/>
              </a:rPr>
              <a:t>largest</a:t>
            </a:r>
            <a:r>
              <a:rPr lang="en-US" sz="2400" smtClean="0">
                <a:ea typeface="ＭＳ Ｐゴシック" pitchFamily="34" charset="-128"/>
              </a:rPr>
              <a:t> (or </a:t>
            </a:r>
            <a:r>
              <a:rPr lang="en-US" sz="2400" smtClean="0">
                <a:solidFill>
                  <a:srgbClr val="00B050"/>
                </a:solidFill>
                <a:ea typeface="ＭＳ Ｐゴシック" pitchFamily="34" charset="-128"/>
              </a:rPr>
              <a:t>smallest</a:t>
            </a:r>
            <a:r>
              <a:rPr lang="en-US" sz="2400" smtClean="0">
                <a:ea typeface="ＭＳ Ｐゴシック" pitchFamily="34" charset="-128"/>
              </a:rPr>
              <a:t>) that you have seen so far! </a:t>
            </a:r>
          </a:p>
          <a:p>
            <a:pPr>
              <a:spcBef>
                <a:spcPts val="300"/>
              </a:spcBef>
            </a:pPr>
            <a:r>
              <a:rPr lang="en-US" sz="2800" smtClean="0">
                <a:ea typeface="ＭＳ Ｐゴシック" pitchFamily="34" charset="-128"/>
              </a:rPr>
              <a:t>Loop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z="2800" smtClean="0">
                <a:ea typeface="ＭＳ Ｐゴシック" pitchFamily="34" charset="-128"/>
              </a:rPr>
              <a:t> you have a valid number (non-sentinel)</a:t>
            </a:r>
          </a:p>
          <a:p>
            <a:pPr lvl="1">
              <a:spcBef>
                <a:spcPts val="300"/>
              </a:spcBef>
            </a:pPr>
            <a:r>
              <a:rPr lang="en-US" sz="2400" smtClean="0">
                <a:ea typeface="ＭＳ Ｐゴシック" pitchFamily="34" charset="-128"/>
              </a:rPr>
              <a:t>Get another input value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Compare new input to </a:t>
            </a:r>
            <a:r>
              <a:rPr lang="en-US" sz="2400" smtClean="0">
                <a:solidFill>
                  <a:srgbClr val="0033CC"/>
                </a:solidFill>
                <a:ea typeface="ＭＳ Ｐゴシック" pitchFamily="34" charset="-128"/>
              </a:rPr>
              <a:t>largest</a:t>
            </a:r>
            <a:r>
              <a:rPr lang="en-US" sz="2400" smtClean="0">
                <a:ea typeface="ＭＳ Ｐゴシック" pitchFamily="34" charset="-128"/>
              </a:rPr>
              <a:t> (or </a:t>
            </a:r>
            <a:r>
              <a:rPr lang="en-US" sz="2400" smtClean="0">
                <a:solidFill>
                  <a:srgbClr val="00B050"/>
                </a:solidFill>
                <a:ea typeface="ＭＳ Ｐゴシック" pitchFamily="34" charset="-128"/>
              </a:rPr>
              <a:t>smallest</a:t>
            </a:r>
            <a:r>
              <a:rPr lang="en-US" sz="240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Update </a:t>
            </a:r>
            <a:r>
              <a:rPr lang="en-US" sz="2400" smtClean="0">
                <a:solidFill>
                  <a:srgbClr val="0033CC"/>
                </a:solidFill>
                <a:ea typeface="ＭＳ Ｐゴシック" pitchFamily="34" charset="-128"/>
              </a:rPr>
              <a:t>largest</a:t>
            </a:r>
            <a:r>
              <a:rPr lang="en-US" sz="2400" smtClean="0">
                <a:ea typeface="ＭＳ Ｐゴシック" pitchFamily="34" charset="-128"/>
              </a:rPr>
              <a:t> (or </a:t>
            </a:r>
            <a:r>
              <a:rPr lang="en-US" sz="2400" smtClean="0">
                <a:solidFill>
                  <a:srgbClr val="00B050"/>
                </a:solidFill>
                <a:ea typeface="ＭＳ Ｐゴシック" pitchFamily="34" charset="-128"/>
              </a:rPr>
              <a:t>smallest</a:t>
            </a:r>
            <a:r>
              <a:rPr lang="en-US" sz="2400" smtClean="0">
                <a:ea typeface="ＭＳ Ｐゴシック" pitchFamily="34" charset="-128"/>
              </a:rPr>
              <a:t>) if necessary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16338" y="1905000"/>
            <a:ext cx="5351462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+mn-ea"/>
              </a:rPr>
              <a:t>smallest</a:t>
            </a:r>
            <a:r>
              <a:rPr lang="en-US" kern="0" dirty="0">
                <a:latin typeface="Consolas" pitchFamily="49" charset="0"/>
                <a:ea typeface="+mn-ea"/>
              </a:rPr>
              <a:t> = int(input("Enter a value: "))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inputStr = input("Enter a value: ")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835E01"/>
                </a:solidFill>
                <a:latin typeface="Consolas" pitchFamily="49" charset="0"/>
                <a:ea typeface="+mn-ea"/>
              </a:rPr>
              <a:t>while</a:t>
            </a:r>
            <a:r>
              <a:rPr lang="en-US" kern="0" dirty="0">
                <a:latin typeface="Consolas" pitchFamily="49" charset="0"/>
                <a:ea typeface="+mn-ea"/>
              </a:rPr>
              <a:t> inputStr != "</a:t>
            </a:r>
            <a:r>
              <a:rPr lang="en-US" kern="0" dirty="0">
                <a:latin typeface="Consolas" pitchFamily="49" charset="0"/>
              </a:rPr>
              <a:t>“ </a:t>
            </a:r>
            <a:r>
              <a:rPr lang="en-US" kern="0" dirty="0">
                <a:latin typeface="Consolas" pitchFamily="49" charset="0"/>
                <a:ea typeface="+mn-ea"/>
              </a:rPr>
              <a:t>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   value = int(inputStr)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  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+mn-ea"/>
              </a:rPr>
              <a:t>if</a:t>
            </a:r>
            <a:r>
              <a:rPr lang="en-US" kern="0" dirty="0">
                <a:latin typeface="Consolas" pitchFamily="49" charset="0"/>
                <a:ea typeface="+mn-ea"/>
              </a:rPr>
              <a:t> value &lt;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+mn-ea"/>
              </a:rPr>
              <a:t>smallest </a:t>
            </a:r>
            <a:r>
              <a:rPr lang="en-US" kern="0" dirty="0">
                <a:latin typeface="Consolas" pitchFamily="49" charset="0"/>
                <a:ea typeface="+mn-ea"/>
              </a:rPr>
              <a:t>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     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+mn-ea"/>
              </a:rPr>
              <a:t>smallest</a:t>
            </a:r>
            <a:r>
              <a:rPr lang="en-US" kern="0" dirty="0">
                <a:latin typeface="Consolas" pitchFamily="49" charset="0"/>
                <a:ea typeface="+mn-ea"/>
              </a:rPr>
              <a:t> = value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</a:rPr>
              <a:t>   </a:t>
            </a:r>
            <a:r>
              <a:rPr lang="en-US" kern="0" dirty="0" err="1">
                <a:latin typeface="Consolas" pitchFamily="49" charset="0"/>
                <a:ea typeface="+mn-ea"/>
              </a:rPr>
              <a:t>inputStr</a:t>
            </a:r>
            <a:r>
              <a:rPr lang="en-US" kern="0" dirty="0">
                <a:latin typeface="Consolas" pitchFamily="49" charset="0"/>
                <a:ea typeface="+mn-ea"/>
              </a:rPr>
              <a:t> = input("Enter a value: ")</a:t>
            </a:r>
          </a:p>
        </p:txBody>
      </p:sp>
      <p:sp>
        <p:nvSpPr>
          <p:cNvPr id="4711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Comparing adjacent values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97752EA-5247-4312-980B-70497A67442F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143000"/>
            <a:ext cx="67056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 = int(input("Enter a value: "))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+mn-ea"/>
              </a:rPr>
              <a:t>inputStr = input("Enter a value: ")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835E01"/>
                </a:solidFill>
                <a:latin typeface="Consolas" pitchFamily="49" charset="0"/>
                <a:ea typeface="+mn-ea"/>
              </a:rPr>
              <a:t>while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+mn-ea"/>
              </a:rPr>
              <a:t> inputStr != "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“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+mn-ea"/>
              </a:rPr>
              <a:t>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+mn-ea"/>
              </a:rPr>
              <a:t>   previous = value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+mn-ea"/>
              </a:rPr>
              <a:t>   value = int(inputStr)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+mn-ea"/>
              </a:rPr>
              <a:t>   </a:t>
            </a:r>
            <a:r>
              <a:rPr lang="en-US" sz="2000" kern="0" dirty="0">
                <a:solidFill>
                  <a:srgbClr val="835E01"/>
                </a:solidFill>
                <a:latin typeface="Consolas" pitchFamily="49" charset="0"/>
                <a:ea typeface="+mn-ea"/>
              </a:rPr>
              <a:t>if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+mn-ea"/>
              </a:rPr>
              <a:t> value == previous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+mn-ea"/>
              </a:rPr>
              <a:t>      print("Duplicate input")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+mn-ea"/>
              </a:rPr>
              <a:t>   </a:t>
            </a:r>
            <a:r>
              <a:rPr lang="en-US" sz="2000" kern="0" dirty="0" err="1">
                <a:solidFill>
                  <a:srgbClr val="333333"/>
                </a:solidFill>
                <a:latin typeface="Consolas" pitchFamily="49" charset="0"/>
                <a:ea typeface="+mn-ea"/>
              </a:rPr>
              <a:t>inputStr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+mn-ea"/>
              </a:rPr>
              <a:t> = input("Enter a value: ")</a:t>
            </a:r>
            <a:endParaRPr lang="en-US" sz="2000" kern="0" dirty="0">
              <a:latin typeface="Consolas" pitchFamily="49" charset="0"/>
              <a:ea typeface="+mn-ea"/>
            </a:endParaRPr>
          </a:p>
        </p:txBody>
      </p:sp>
      <p:sp>
        <p:nvSpPr>
          <p:cNvPr id="48133" name="Content Placeholder 9"/>
          <p:cNvSpPr>
            <a:spLocks noGrp="1"/>
          </p:cNvSpPr>
          <p:nvPr>
            <p:ph idx="1"/>
          </p:nvPr>
        </p:nvSpPr>
        <p:spPr>
          <a:xfrm>
            <a:off x="304800" y="3962400"/>
            <a:ext cx="8686800" cy="2209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Get first input value 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Use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z="2800" smtClean="0">
                <a:ea typeface="ＭＳ Ｐゴシック" pitchFamily="34" charset="-128"/>
              </a:rPr>
              <a:t> to determine if there are more to check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Copy input to previous variable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Get next value into input variable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Compare input to previous, and output if same</a:t>
            </a:r>
          </a:p>
        </p:txBody>
      </p:sp>
      <p:pic>
        <p:nvPicPr>
          <p:cNvPr id="4813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371600"/>
            <a:ext cx="204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Uses of a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z="2800" smtClean="0">
                <a:ea typeface="ＭＳ Ｐゴシック" pitchFamily="34" charset="-128"/>
              </a:rPr>
              <a:t> loop: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 for loop can be used to iterate over the contents of any </a:t>
            </a:r>
            <a:r>
              <a:rPr lang="en-US" sz="2400" b="1" smtClean="0">
                <a:ea typeface="ＭＳ Ｐゴシック" pitchFamily="34" charset="-128"/>
              </a:rPr>
              <a:t>container</a:t>
            </a:r>
            <a:r>
              <a:rPr lang="en-US" sz="2400" smtClean="0">
                <a:ea typeface="ＭＳ Ｐゴシック" pitchFamily="34" charset="-128"/>
              </a:rPr>
              <a:t>, which is an object that contains or stores a collection of elements</a:t>
            </a:r>
            <a:r>
              <a:rPr lang="en-US" smtClean="0">
                <a:ea typeface="ＭＳ Ｐゴシック" pitchFamily="34" charset="-128"/>
              </a:rPr>
              <a:t> (</a:t>
            </a:r>
            <a:r>
              <a:rPr lang="en-US" sz="2400" smtClean="0">
                <a:ea typeface="ＭＳ Ｐゴシック" pitchFamily="34" charset="-128"/>
              </a:rPr>
              <a:t>a string is a container that stores the collection of characters in the string).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3427413"/>
            <a:ext cx="4800600" cy="1906587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stateName = "Virginia"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i &lt;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stateName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letter = stateName[i]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print(letter)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i = i + 1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4.6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Loop (1)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9785708-659E-4C23-89D8-AD062017066E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29125" y="5219700"/>
            <a:ext cx="4562475" cy="1295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stateName = "Virginia"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letter in stateName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print(letter)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9160" name="TextBox 8"/>
          <p:cNvSpPr txBox="1">
            <a:spLocks noChangeArrowheads="1"/>
          </p:cNvSpPr>
          <p:nvPr/>
        </p:nvSpPr>
        <p:spPr bwMode="auto">
          <a:xfrm>
            <a:off x="2667000" y="4767263"/>
            <a:ext cx="2020888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400">
                <a:latin typeface="Consolas" pitchFamily="49" charset="0"/>
              </a:rPr>
              <a:t>while</a:t>
            </a:r>
            <a:r>
              <a:rPr lang="en-US" sz="2400"/>
              <a:t> version</a:t>
            </a:r>
          </a:p>
        </p:txBody>
      </p:sp>
      <p:sp>
        <p:nvSpPr>
          <p:cNvPr id="49161" name="TextBox 9"/>
          <p:cNvSpPr txBox="1">
            <a:spLocks noChangeArrowheads="1"/>
          </p:cNvSpPr>
          <p:nvPr/>
        </p:nvSpPr>
        <p:spPr bwMode="auto">
          <a:xfrm>
            <a:off x="7167563" y="5937250"/>
            <a:ext cx="1681162" cy="460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400">
                <a:latin typeface="Consolas" pitchFamily="49" charset="0"/>
              </a:rPr>
              <a:t>for</a:t>
            </a:r>
            <a:r>
              <a:rPr lang="en-US" sz="2400"/>
              <a:t> version</a:t>
            </a:r>
          </a:p>
        </p:txBody>
      </p:sp>
      <p:sp>
        <p:nvSpPr>
          <p:cNvPr id="49162" name="TextBox 9"/>
          <p:cNvSpPr txBox="1">
            <a:spLocks noChangeArrowheads="1"/>
          </p:cNvSpPr>
          <p:nvPr/>
        </p:nvSpPr>
        <p:spPr bwMode="auto">
          <a:xfrm>
            <a:off x="4905375" y="3182938"/>
            <a:ext cx="3676650" cy="2032000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Note an important difference between the while loop and the for loop. In the while loop, the </a:t>
            </a:r>
            <a:r>
              <a:rPr lang="en-US" i="1"/>
              <a:t>index variable </a:t>
            </a:r>
            <a:r>
              <a:rPr lang="en-US"/>
              <a:t>i is assigned 0, 1, and so on. In the for loop, the </a:t>
            </a:r>
            <a:r>
              <a:rPr lang="en-US" i="1"/>
              <a:t>element variable </a:t>
            </a:r>
            <a:r>
              <a:rPr lang="en-US"/>
              <a:t>is assigned stateName[0], stateName[1], and so 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75000"/>
            <a:ext cx="74914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6700" y="3562350"/>
            <a:ext cx="21621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4.1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23622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Examples of loop applications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Calculating compound interest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Simulations, event driven programs…</a:t>
            </a:r>
          </a:p>
          <a:p>
            <a:r>
              <a:rPr lang="en-US" smtClean="0">
                <a:ea typeface="ＭＳ Ｐゴシック" pitchFamily="34" charset="-128"/>
              </a:rPr>
              <a:t>Compound interest algorithm (Chapter 1)</a:t>
            </a:r>
          </a:p>
          <a:p>
            <a:pPr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19CAF2A-9119-44F1-95F6-90EAE5FCE179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6200" y="5064125"/>
            <a:ext cx="990600" cy="609600"/>
          </a:xfrm>
          <a:prstGeom prst="right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332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Uses of a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z="2800" smtClean="0">
                <a:ea typeface="ＭＳ Ｐゴシック" pitchFamily="34" charset="-128"/>
              </a:rPr>
              <a:t> loop: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A for loop can also be used as a count-controlled loop that iterates over a range of integer values.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8275" y="2486025"/>
            <a:ext cx="4800600" cy="1335088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 = 1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i &lt; 10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i = i + 1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4.6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Loop (2)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1912B86-9E87-432D-9BDB-326CDC0F0589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98963" y="2960688"/>
            <a:ext cx="4440237" cy="123031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i in range(1, 10) : 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2378075" y="3178175"/>
            <a:ext cx="2020888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400">
                <a:latin typeface="Consolas" pitchFamily="49" charset="0"/>
              </a:rPr>
              <a:t>while</a:t>
            </a:r>
            <a:r>
              <a:rPr lang="en-US" sz="2400"/>
              <a:t> version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873875" y="3590925"/>
            <a:ext cx="1681163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400">
                <a:latin typeface="Consolas" pitchFamily="49" charset="0"/>
              </a:rPr>
              <a:t>for</a:t>
            </a:r>
            <a:r>
              <a:rPr lang="en-US" sz="2400"/>
              <a:t>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Syntax 4.2: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Statement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1336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Using a for loop to iterate over the contents of a container, an element at a time. 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9024508-8DE7-4D19-A9AD-CCF98405FBF1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1206" name="Picture 2" descr="U:\PC\publisher\2013 wiley slides\Ch 1-4\Chapter  4\Media\Illustrations\py_syn_04_02_300d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9248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Syntax 4.3: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Statement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18288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Using a for loop as a count-controlled loop to iterate over a range of integer values using the range function for generating a sequence of integers that can be used with the for loop.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052D44F-7050-4B51-8D38-6D56CD6EFE94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2230" name="Picture 2" descr="U:\PC\publisher\2013 wiley slides\Ch 1-4\Chapter  4\Media\Illustrations\py_syn_04_03_300dpi.jpg"/>
          <p:cNvPicPr>
            <a:picLocks noChangeAspect="1" noChangeArrowheads="1"/>
          </p:cNvPicPr>
          <p:nvPr/>
        </p:nvPicPr>
        <p:blipFill>
          <a:blip r:embed="rId2" cstate="print"/>
          <a:srcRect b="2222"/>
          <a:stretch>
            <a:fillRect/>
          </a:stretch>
        </p:blipFill>
        <p:spPr bwMode="auto">
          <a:xfrm>
            <a:off x="457200" y="2895600"/>
            <a:ext cx="8293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Planning a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2895600" y="1066800"/>
            <a:ext cx="6096000" cy="9906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Print the balance at the end of each year for a number of years</a:t>
            </a:r>
          </a:p>
          <a:p>
            <a:pPr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8405490-D04F-4543-9714-2D5D651EBF01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325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057400"/>
            <a:ext cx="25527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3" descr="U:\PC\publisher\2013 wiley slides\Ch 1-4\Chapter  4\Media\Illustrations\py_04_04_300dp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338" y="990600"/>
            <a:ext cx="2259012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953000"/>
            <a:ext cx="4572000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5788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  <a:ea typeface="ＭＳ Ｐゴシック" pitchFamily="34" charset="-128"/>
              </a:rPr>
              <a:t>Investment.py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C40BC38-232A-42D4-B589-F8F8398C227A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494338" y="3657600"/>
            <a:ext cx="3676650" cy="2124075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/>
            <a:r>
              <a:rPr lang="en-US" sz="2800"/>
              <a:t>Setup variables</a:t>
            </a:r>
            <a:endParaRPr lang="en-US" sz="2000"/>
          </a:p>
          <a:p>
            <a:pPr marL="342900" indent="-342900" eaLnBrk="0" hangingPunct="0"/>
            <a:r>
              <a:rPr lang="en-US" sz="2800"/>
              <a:t>Get input</a:t>
            </a:r>
            <a:endParaRPr lang="en-US"/>
          </a:p>
          <a:p>
            <a:pPr marL="342900" indent="-342900" eaLnBrk="0" hangingPunct="0"/>
            <a:r>
              <a:rPr lang="en-US" sz="2800"/>
              <a:t>Loop</a:t>
            </a:r>
          </a:p>
          <a:p>
            <a:pPr marL="742950" lvl="1" indent="-285750" eaLnBrk="0" hangingPunct="0"/>
            <a:r>
              <a:rPr lang="en-US" sz="2400"/>
              <a:t>Calc</a:t>
            </a:r>
          </a:p>
          <a:p>
            <a:pPr marL="742950" lvl="1" indent="-285750" eaLnBrk="0" hangingPunct="0"/>
            <a:r>
              <a:rPr lang="en-US" sz="240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Good examples of </a:t>
            </a:r>
            <a:r>
              <a:rPr lang="en-US" smtClean="0"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loops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04800" y="4343400"/>
            <a:ext cx="8458200" cy="914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Keep it simple!</a:t>
            </a:r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AE674F3-4F36-4642-829E-841732DD08AE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530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42168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Programming Tip 4.1 (1)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Finding the correct lower and upper bounds for a loop can be confusing. </a:t>
            </a:r>
            <a:endParaRPr lang="en-US" sz="2800" dirty="0" smtClean="0"/>
          </a:p>
          <a:p>
            <a:pPr lvl="1">
              <a:defRPr/>
            </a:pPr>
            <a:r>
              <a:rPr lang="en-US" sz="2400" dirty="0" smtClean="0"/>
              <a:t>Should </a:t>
            </a:r>
            <a:r>
              <a:rPr lang="en-US" sz="2400" dirty="0"/>
              <a:t>you start at </a:t>
            </a:r>
            <a:r>
              <a:rPr lang="en-US" sz="2400" dirty="0" smtClean="0"/>
              <a:t>0 or </a:t>
            </a:r>
            <a:r>
              <a:rPr lang="en-US" sz="2400" dirty="0"/>
              <a:t>at 1? 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Should </a:t>
            </a:r>
            <a:r>
              <a:rPr lang="en-US" sz="2400" dirty="0"/>
              <a:t>you use &lt;= b or &lt; b as a termination condition?</a:t>
            </a:r>
          </a:p>
          <a:p>
            <a:pPr>
              <a:defRPr/>
            </a:pPr>
            <a:r>
              <a:rPr lang="en-US" sz="2800" dirty="0" smtClean="0"/>
              <a:t>Counting </a:t>
            </a:r>
            <a:r>
              <a:rPr lang="en-US" sz="2800" dirty="0"/>
              <a:t>is easier for loops with asymmetric bounds.</a:t>
            </a:r>
            <a:endParaRPr lang="en-US" sz="28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  <a:defRPr/>
            </a:pPr>
            <a:r>
              <a:rPr lang="en-US" sz="2400" dirty="0" smtClean="0">
                <a:ea typeface="ＭＳ Ｐゴシック" pitchFamily="34" charset="-128"/>
              </a:rPr>
              <a:t>The following loops </a:t>
            </a:r>
            <a:r>
              <a:rPr lang="en-US" sz="2400" dirty="0" smtClean="0"/>
              <a:t>are </a:t>
            </a:r>
            <a:r>
              <a:rPr lang="en-US" sz="2400" dirty="0"/>
              <a:t>executed b - a times.</a:t>
            </a:r>
            <a:endParaRPr lang="en-US" sz="2400" dirty="0" smtClean="0">
              <a:ea typeface="ＭＳ Ｐゴシック" pitchFamily="34" charset="-128"/>
            </a:endParaRPr>
          </a:p>
          <a:p>
            <a:pPr lvl="2">
              <a:spcBef>
                <a:spcPts val="400"/>
              </a:spcBef>
              <a:defRPr/>
            </a:pPr>
            <a:endParaRPr lang="en-US" sz="2000" dirty="0" smtClean="0">
              <a:ea typeface="ＭＳ Ｐゴシック" pitchFamily="34" charset="-128"/>
            </a:endParaRPr>
          </a:p>
          <a:p>
            <a:pPr lvl="2">
              <a:spcBef>
                <a:spcPts val="400"/>
              </a:spcBef>
              <a:defRPr/>
            </a:pPr>
            <a:endParaRPr lang="en-US" sz="2000" dirty="0" smtClean="0">
              <a:ea typeface="ＭＳ Ｐゴシック" pitchFamily="34" charset="-128"/>
            </a:endParaRPr>
          </a:p>
          <a:p>
            <a:pPr marL="914400" lvl="2" indent="0">
              <a:spcBef>
                <a:spcPts val="400"/>
              </a:spcBef>
              <a:buFontTx/>
              <a:buNone/>
              <a:defRPr/>
            </a:pP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  <a:p>
            <a:r>
              <a:rPr lang="en-US" i="1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A6D610D-1F06-49C6-8064-40DB8C3ECC5B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4375150"/>
            <a:ext cx="259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int i = a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i &lt; b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. . .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i + 1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pic>
        <p:nvPicPr>
          <p:cNvPr id="56327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12700"/>
            <a:ext cx="730250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98988" y="4375150"/>
            <a:ext cx="3021012" cy="118268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range(a, b)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. . .</a:t>
            </a:r>
          </a:p>
          <a:p>
            <a:pPr>
              <a:defRPr/>
            </a:pP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Programming Tip 4.1 (2)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loop with symmetric bounds, is executed b - a + 1 times. 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That “+1” is the source of many programming errors.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9B2973D-279A-4D42-916F-0FF4BA77C832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735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12700"/>
            <a:ext cx="730250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2576513"/>
            <a:ext cx="259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 = a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i &lt;= b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. . .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i + 1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86200" y="2538413"/>
            <a:ext cx="4860925" cy="1181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For  this version of the loop the ‘+1’ is very noticeable!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year in range(1, numYears + 1) :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 of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loops are very commonly used</a:t>
            </a:r>
          </a:p>
          <a:p>
            <a:r>
              <a:rPr lang="en-US" smtClean="0">
                <a:ea typeface="ＭＳ Ｐゴシック" pitchFamily="34" charset="-128"/>
              </a:rPr>
              <a:t>The for loop can be used to iterate over the contents of any container, which is an object that contains or stores a collection of elements (a string is a container that stores the collection of characters in the string).</a:t>
            </a:r>
          </a:p>
          <a:p>
            <a:r>
              <a:rPr lang="en-US" smtClean="0">
                <a:ea typeface="ＭＳ Ｐゴシック" pitchFamily="34" charset="-128"/>
              </a:rPr>
              <a:t>A for loop can also be used as a count-controlled loop that iterates over a range of integer values.</a:t>
            </a:r>
          </a:p>
          <a:p>
            <a:pPr marL="0" lvl="1"/>
            <a:endParaRPr lang="en-US" sz="2400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2C15E5C-E174-408D-AEC1-9D707BB5FA5E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Steps to writing a loop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Planning:</a:t>
            </a:r>
          </a:p>
          <a:p>
            <a:pPr marL="514350" indent="-514350">
              <a:buSzPct val="100000"/>
              <a:buFont typeface="Arial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Decide what work to do inside the loop</a:t>
            </a:r>
          </a:p>
          <a:p>
            <a:pPr marL="514350" indent="-514350">
              <a:buSzPct val="100000"/>
              <a:buFont typeface="Wingdings" pitchFamily="2" charset="2"/>
              <a:buAutoNum type="arabicPeriod"/>
            </a:pPr>
            <a:r>
              <a:rPr lang="en-US" smtClean="0">
                <a:ea typeface="ＭＳ Ｐゴシック" pitchFamily="34" charset="-128"/>
              </a:rPr>
              <a:t>Specify the loop condition</a:t>
            </a:r>
          </a:p>
          <a:p>
            <a:pPr marL="514350" indent="-514350">
              <a:buSzPct val="100000"/>
              <a:buFont typeface="Wingdings" pitchFamily="2" charset="2"/>
              <a:buAutoNum type="arabicPeriod"/>
            </a:pPr>
            <a:r>
              <a:rPr lang="en-US" smtClean="0">
                <a:ea typeface="ＭＳ Ｐゴシック" pitchFamily="34" charset="-128"/>
              </a:rPr>
              <a:t>Determine loop type</a:t>
            </a:r>
          </a:p>
          <a:p>
            <a:pPr marL="514350" indent="-514350">
              <a:buSzPct val="100000"/>
              <a:buFont typeface="Wingdings" pitchFamily="2" charset="2"/>
              <a:buAutoNum type="arabicPeriod"/>
            </a:pPr>
            <a:r>
              <a:rPr lang="en-US" smtClean="0">
                <a:ea typeface="ＭＳ Ｐゴシック" pitchFamily="34" charset="-128"/>
              </a:rPr>
              <a:t>Setup variables before the first loop</a:t>
            </a:r>
          </a:p>
          <a:p>
            <a:pPr marL="514350" indent="-514350">
              <a:buSzPct val="100000"/>
              <a:buFont typeface="Wingdings" pitchFamily="2" charset="2"/>
              <a:buAutoNum type="arabicPeriod"/>
            </a:pPr>
            <a:r>
              <a:rPr lang="en-US" smtClean="0">
                <a:ea typeface="ＭＳ Ｐゴシック" pitchFamily="34" charset="-128"/>
              </a:rPr>
              <a:t>Process results when the loop is finished</a:t>
            </a:r>
          </a:p>
          <a:p>
            <a:pPr marL="514350" indent="-514350">
              <a:buSzPct val="100000"/>
              <a:buFont typeface="Wingdings" pitchFamily="2" charset="2"/>
              <a:buAutoNum type="arabicPeriod"/>
            </a:pPr>
            <a:r>
              <a:rPr lang="en-US" smtClean="0">
                <a:ea typeface="ＭＳ Ｐゴシック" pitchFamily="34" charset="-128"/>
              </a:rPr>
              <a:t>Trace the loop with typical examples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Coding:</a:t>
            </a:r>
          </a:p>
          <a:p>
            <a:pPr marL="514350" indent="-514350">
              <a:buSzPct val="100000"/>
              <a:buFont typeface="Arial" charset="0"/>
              <a:buAutoNum type="arabicPeriod" startAt="7"/>
            </a:pPr>
            <a:r>
              <a:rPr lang="en-US" smtClean="0">
                <a:ea typeface="ＭＳ Ｐゴシック" pitchFamily="34" charset="-128"/>
              </a:rPr>
              <a:t>Implement the loop in Python</a:t>
            </a:r>
          </a:p>
          <a:p>
            <a:pPr marL="514350" indent="-514350">
              <a:buFont typeface="Wingdings" pitchFamily="2" charset="2"/>
              <a:buAutoNum type="arabicPeriod" startAt="7"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AFF9CEF-DA7C-4B1D-9AFF-1DED98BEA884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3125788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Planning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mtClean="0">
                <a:ea typeface="ＭＳ Ｐゴシック" pitchFamily="34" charset="-128"/>
              </a:rPr>
              <a:t> loop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3352800" y="2667000"/>
            <a:ext cx="5638800" cy="2133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sz="2000" dirty="0" smtClean="0">
                <a:latin typeface="Consolas" pitchFamily="49" charset="0"/>
                <a:ea typeface="+mn-ea"/>
                <a:cs typeface="+mn-cs"/>
              </a:rPr>
              <a:t> balance &lt; TARGET 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  <a:ea typeface="+mn-ea"/>
                <a:cs typeface="+mn-cs"/>
              </a:rPr>
              <a:t>   year = year + 1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  </a:t>
            </a:r>
            <a:r>
              <a:rPr lang="en-US" sz="2000" dirty="0" smtClean="0">
                <a:latin typeface="Consolas" pitchFamily="49" charset="0"/>
                <a:ea typeface="+mn-ea"/>
                <a:cs typeface="+mn-cs"/>
              </a:rPr>
              <a:t>interest = balance * RATE/100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  <a:ea typeface="+mn-ea"/>
                <a:cs typeface="+mn-cs"/>
              </a:rPr>
              <a:t>   balance = balance + interest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000" dirty="0" smtClean="0"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DA86B9F-CADA-49C7-88DB-3D7218BD0D6C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3352800" y="1295400"/>
            <a:ext cx="5105400" cy="83026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400"/>
              <a:t>A loop executes instructions</a:t>
            </a:r>
          </a:p>
          <a:p>
            <a:pPr marL="0" lvl="2"/>
            <a:r>
              <a:rPr lang="en-US" sz="2400"/>
              <a:t>repeatedly while a condition is True.</a:t>
            </a:r>
          </a:p>
        </p:txBody>
      </p:sp>
      <p:sp>
        <p:nvSpPr>
          <p:cNvPr id="1434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4.7 Nested Loops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would you print a table with rows and columns?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Print top line (header)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Use a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loop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Print table body…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How many rows?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How many columns?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Loop per row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Loop per column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80AE5CD-462C-4706-87BD-FCD3E5FDAAD6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042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05000"/>
            <a:ext cx="35528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8000" y="2971800"/>
            <a:ext cx="4724400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rgbClr val="9933FF"/>
                </a:solidFill>
              </a:rPr>
              <a:t>Inner Loop</a:t>
            </a:r>
          </a:p>
        </p:txBody>
      </p:sp>
      <p:sp>
        <p:nvSpPr>
          <p:cNvPr id="614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Flowchart of a nested loop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EB95EC2-07FB-49CF-8702-E413972F613F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057400" y="1219200"/>
            <a:ext cx="11430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 = 1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2098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 &lt;= 10?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2438401" y="20193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514600"/>
            <a:ext cx="1143000" cy="3810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n= 1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705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2766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 &lt;= 4?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4290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Print x</a:t>
            </a:r>
            <a:r>
              <a:rPr lang="en-US" sz="2000" baseline="30000" dirty="0">
                <a:solidFill>
                  <a:schemeClr val="tx1"/>
                </a:solidFill>
              </a:rPr>
              <a:t>n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5943600" y="4343400"/>
            <a:ext cx="13716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 = n + 1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505200" y="5334000"/>
            <a:ext cx="19050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Print new line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3733800" y="5867400"/>
            <a:ext cx="14478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 = x + 1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267201" y="3086100"/>
            <a:ext cx="3810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7719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40" idx="0"/>
          </p:cNvCxnSpPr>
          <p:nvPr/>
        </p:nvCxnSpPr>
        <p:spPr>
          <a:xfrm rot="5400000">
            <a:off x="3924301" y="4800600"/>
            <a:ext cx="1066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41" idx="0"/>
          </p:cNvCxnSpPr>
          <p:nvPr/>
        </p:nvCxnSpPr>
        <p:spPr>
          <a:xfrm rot="5400000">
            <a:off x="4343401" y="5753100"/>
            <a:ext cx="2286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2"/>
            <a:endCxn id="39" idx="0"/>
          </p:cNvCxnSpPr>
          <p:nvPr/>
        </p:nvCxnSpPr>
        <p:spPr>
          <a:xfrm rot="5400000">
            <a:off x="6515101" y="4229100"/>
            <a:ext cx="228600" cy="3175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0" name="TextBox 66"/>
          <p:cNvSpPr txBox="1">
            <a:spLocks noChangeArrowheads="1"/>
          </p:cNvSpPr>
          <p:nvPr/>
        </p:nvSpPr>
        <p:spPr bwMode="auto">
          <a:xfrm>
            <a:off x="3200400" y="2209800"/>
            <a:ext cx="650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61461" name="TextBox 67"/>
          <p:cNvSpPr txBox="1">
            <a:spLocks noChangeArrowheads="1"/>
          </p:cNvSpPr>
          <p:nvPr/>
        </p:nvSpPr>
        <p:spPr bwMode="auto">
          <a:xfrm>
            <a:off x="1828800" y="3276600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61462" name="TextBox 68"/>
          <p:cNvSpPr txBox="1">
            <a:spLocks noChangeArrowheads="1"/>
          </p:cNvSpPr>
          <p:nvPr/>
        </p:nvSpPr>
        <p:spPr bwMode="auto">
          <a:xfrm>
            <a:off x="5181600" y="3352800"/>
            <a:ext cx="650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72" idx="0"/>
          </p:cNvCxnSpPr>
          <p:nvPr/>
        </p:nvCxnSpPr>
        <p:spPr>
          <a:xfrm rot="16200000" flipH="1">
            <a:off x="1238250" y="4591050"/>
            <a:ext cx="2819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2057400" y="6019800"/>
            <a:ext cx="12192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61465" name="TextBox 77"/>
          <p:cNvSpPr txBox="1">
            <a:spLocks noChangeArrowheads="1"/>
          </p:cNvSpPr>
          <p:nvPr/>
        </p:nvSpPr>
        <p:spPr bwMode="auto">
          <a:xfrm>
            <a:off x="4648200" y="4191000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88" name="Straight Arrow Connector 87"/>
          <p:cNvCxnSpPr>
            <a:stCxn id="39" idx="2"/>
            <a:endCxn id="37" idx="0"/>
          </p:cNvCxnSpPr>
          <p:nvPr/>
        </p:nvCxnSpPr>
        <p:spPr>
          <a:xfrm rot="5400000" flipH="1">
            <a:off x="4705350" y="3028950"/>
            <a:ext cx="1676400" cy="2171700"/>
          </a:xfrm>
          <a:prstGeom prst="bentConnector5">
            <a:avLst>
              <a:gd name="adj1" fmla="val -13636"/>
              <a:gd name="adj2" fmla="val -46634"/>
              <a:gd name="adj3" fmla="val 113636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1" idx="2"/>
            <a:endCxn id="9" idx="0"/>
          </p:cNvCxnSpPr>
          <p:nvPr/>
        </p:nvCxnSpPr>
        <p:spPr>
          <a:xfrm rot="5400000" flipH="1">
            <a:off x="1562100" y="3276600"/>
            <a:ext cx="3962400" cy="1828800"/>
          </a:xfrm>
          <a:prstGeom prst="bentConnector5">
            <a:avLst>
              <a:gd name="adj1" fmla="val -5769"/>
              <a:gd name="adj2" fmla="val -198013"/>
              <a:gd name="adj3" fmla="val 10576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  <a:ea typeface="ＭＳ Ｐゴシック" pitchFamily="34" charset="-128"/>
              </a:rPr>
              <a:t>Powertable.py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66545DBF-5F32-48A0-B5A9-B1ADEDAE3D73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62469" name="Picture 11"/>
          <p:cNvPicPr>
            <a:picLocks noChangeAspect="1"/>
          </p:cNvPicPr>
          <p:nvPr/>
        </p:nvPicPr>
        <p:blipFill>
          <a:blip r:embed="rId2" cstate="print"/>
          <a:srcRect r="40504" b="33636"/>
          <a:stretch>
            <a:fillRect/>
          </a:stretch>
        </p:blipFill>
        <p:spPr bwMode="auto">
          <a:xfrm>
            <a:off x="303213" y="1093788"/>
            <a:ext cx="4857750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rcRect t="69984" r="40352"/>
          <a:stretch>
            <a:fillRect/>
          </a:stretch>
        </p:blipFill>
        <p:spPr bwMode="auto">
          <a:xfrm>
            <a:off x="315913" y="4949825"/>
            <a:ext cx="486886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t="78703" r="39711" b="2"/>
          <a:stretch>
            <a:fillRect/>
          </a:stretch>
        </p:blipFill>
        <p:spPr bwMode="auto">
          <a:xfrm>
            <a:off x="315913" y="5422900"/>
            <a:ext cx="492125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1" name="TextBox 9"/>
          <p:cNvSpPr txBox="1">
            <a:spLocks noChangeArrowheads="1"/>
          </p:cNvSpPr>
          <p:nvPr/>
        </p:nvSpPr>
        <p:spPr bwMode="auto">
          <a:xfrm>
            <a:off x="3581400" y="5164138"/>
            <a:ext cx="2209800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Body of outer loop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67592" name="TextBox 11"/>
          <p:cNvSpPr txBox="1">
            <a:spLocks noChangeArrowheads="1"/>
          </p:cNvSpPr>
          <p:nvPr/>
        </p:nvSpPr>
        <p:spPr bwMode="auto">
          <a:xfrm>
            <a:off x="3886200" y="5653088"/>
            <a:ext cx="2209800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Body of inner loop</a:t>
            </a:r>
            <a:endParaRPr lang="en-US">
              <a:solidFill>
                <a:srgbClr val="0033CC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Nested Loop Examples (1)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DF7615C-7C11-410E-8B8B-808A2511CCD3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63493" name="Picture 1"/>
          <p:cNvPicPr>
            <a:picLocks noChangeAspect="1"/>
          </p:cNvPicPr>
          <p:nvPr/>
        </p:nvPicPr>
        <p:blipFill>
          <a:blip r:embed="rId2" cstate="print"/>
          <a:srcRect b="45079"/>
          <a:stretch>
            <a:fillRect/>
          </a:stretch>
        </p:blipFill>
        <p:spPr bwMode="auto">
          <a:xfrm>
            <a:off x="261938" y="1143000"/>
            <a:ext cx="8577262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Nested Loop Examples (2)</a:t>
            </a:r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</a:t>
            </a:r>
            <a:r>
              <a:rPr lang="en-US" i="1" smtClean="0">
                <a:latin typeface="Arial" charset="0"/>
                <a:cs typeface="Arial" charset="0"/>
              </a:rPr>
              <a:t>2013 </a:t>
            </a:r>
            <a:r>
              <a:rPr lang="en-US" smtClean="0">
                <a:latin typeface="Arial" charset="0"/>
                <a:cs typeface="Arial" charset="0"/>
              </a:rPr>
              <a:t>by John Wiley &amp; Sons.  All rights reserved.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137419B-F1D0-4E11-9F95-4BD06DC2CEC5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4517" name="Picture 6"/>
          <p:cNvPicPr>
            <a:picLocks noChangeAspect="1"/>
          </p:cNvPicPr>
          <p:nvPr/>
        </p:nvPicPr>
        <p:blipFill>
          <a:blip r:embed="rId2" cstate="print"/>
          <a:srcRect t="54596"/>
          <a:stretch>
            <a:fillRect/>
          </a:stretch>
        </p:blipFill>
        <p:spPr bwMode="auto">
          <a:xfrm>
            <a:off x="261938" y="1752600"/>
            <a:ext cx="8577262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1"/>
          <p:cNvPicPr>
            <a:picLocks noChangeAspect="1"/>
          </p:cNvPicPr>
          <p:nvPr/>
        </p:nvPicPr>
        <p:blipFill>
          <a:blip r:embed="rId2" cstate="print"/>
          <a:srcRect b="93781"/>
          <a:stretch>
            <a:fillRect/>
          </a:stretch>
        </p:blipFill>
        <p:spPr bwMode="auto">
          <a:xfrm>
            <a:off x="261938" y="1143000"/>
            <a:ext cx="857726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  <a:ea typeface="ＭＳ Ｐゴシック" pitchFamily="34" charset="-128"/>
              </a:rPr>
              <a:t>Examaverages.py (1)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1912951-9C95-4864-B474-384B3163DE1F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65541" name="Picture 1"/>
          <p:cNvPicPr>
            <a:picLocks noChangeAspect="1"/>
          </p:cNvPicPr>
          <p:nvPr/>
        </p:nvPicPr>
        <p:blipFill>
          <a:blip r:embed="rId2" cstate="print"/>
          <a:srcRect b="17320"/>
          <a:stretch>
            <a:fillRect/>
          </a:stretch>
        </p:blipFill>
        <p:spPr bwMode="auto">
          <a:xfrm>
            <a:off x="293688" y="1165225"/>
            <a:ext cx="848042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  <a:ea typeface="ＭＳ Ｐゴシック" pitchFamily="34" charset="-128"/>
              </a:rPr>
              <a:t>Examaverages.py (2)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8687BF5-4FEE-48D1-8494-842011D1835C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1" t="82321" r="910" b="1250"/>
          <a:stretch/>
        </p:blipFill>
        <p:spPr>
          <a:xfrm>
            <a:off x="304800" y="1295400"/>
            <a:ext cx="8404225" cy="1001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4.8 Processing Strings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common use of loops is to process or evaluate strings. </a:t>
            </a:r>
          </a:p>
          <a:p>
            <a:r>
              <a:rPr lang="en-US" smtClean="0">
                <a:ea typeface="ＭＳ Ｐゴシック" pitchFamily="34" charset="-128"/>
              </a:rPr>
              <a:t>For example, you may need to count the number of occurrences of one or more characters in a string or verify that the contents of a string meet certain criteria.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D06D52B-BE8B-489C-A10D-8E40C4DFDF0C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String processing examples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Counting Matches</a:t>
            </a:r>
          </a:p>
          <a:p>
            <a:r>
              <a:rPr lang="en-US" smtClean="0">
                <a:ea typeface="ＭＳ Ｐゴシック" pitchFamily="34" charset="-128"/>
              </a:rPr>
              <a:t>Finding All Matches</a:t>
            </a:r>
          </a:p>
          <a:p>
            <a:r>
              <a:rPr lang="en-US" smtClean="0">
                <a:ea typeface="ＭＳ Ｐゴシック" pitchFamily="34" charset="-128"/>
              </a:rPr>
              <a:t>Finding the First or Last Match</a:t>
            </a:r>
          </a:p>
          <a:p>
            <a:r>
              <a:rPr lang="en-US" smtClean="0">
                <a:ea typeface="ＭＳ Ｐゴシック" pitchFamily="34" charset="-128"/>
              </a:rPr>
              <a:t>Validating a String</a:t>
            </a:r>
          </a:p>
          <a:p>
            <a:r>
              <a:rPr lang="en-US" smtClean="0">
                <a:ea typeface="ＭＳ Ｐゴシック" pitchFamily="34" charset="-128"/>
              </a:rPr>
              <a:t>Building a New String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8DBB354-9780-409A-B1ED-D2A63ED11283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Counting matches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Suppose you need to count the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number of uppercase letters</a:t>
            </a:r>
            <a:r>
              <a:rPr lang="en-US" sz="2800" smtClean="0">
                <a:ea typeface="ＭＳ Ｐゴシック" pitchFamily="34" charset="-128"/>
              </a:rPr>
              <a:t> contained in a string.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Sometimes, you need to count the </a:t>
            </a:r>
            <a:r>
              <a:rPr lang="en-US" sz="2800" smtClean="0">
                <a:solidFill>
                  <a:srgbClr val="00B050"/>
                </a:solidFill>
                <a:ea typeface="ＭＳ Ｐゴシック" pitchFamily="34" charset="-128"/>
              </a:rPr>
              <a:t>number of occurrences of multiple characters </a:t>
            </a:r>
            <a:r>
              <a:rPr lang="en-US" sz="2800" smtClean="0">
                <a:ea typeface="ＭＳ Ｐゴシック" pitchFamily="34" charset="-128"/>
              </a:rPr>
              <a:t>within a string.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41653A9-DB95-4568-AAE8-1D0990638374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28663" y="21336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uppercase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char in string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 char.isupper()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uppercase = uppercase + 1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8025" y="45720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vowels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char in word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 char.lower() in "aeiou"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vowels = vowels + 1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Syntax 4.1: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mtClean="0">
                <a:ea typeface="ＭＳ Ｐゴシック" pitchFamily="34" charset="-128"/>
              </a:rPr>
              <a:t> Statement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8CC4CDA-C683-4529-ABFB-2B892F570577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15365" name="Picture 5" descr="U:\PC\publisher\2013 wiley slides\Ch 1-4\Chapter  4\Media\Illustrations\py_syn_04_01_300dpi.jpg"/>
          <p:cNvPicPr>
            <a:picLocks noChangeAspect="1" noChangeArrowheads="1"/>
          </p:cNvPicPr>
          <p:nvPr/>
        </p:nvPicPr>
        <p:blipFill>
          <a:blip r:embed="rId2" cstate="print"/>
          <a:srcRect l="4485" t="15822" r="2574" b="4906"/>
          <a:stretch>
            <a:fillRect/>
          </a:stretch>
        </p:blipFill>
        <p:spPr bwMode="auto">
          <a:xfrm>
            <a:off x="304800" y="1295400"/>
            <a:ext cx="850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Finding all matches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Print the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position of each uppercase letter </a:t>
            </a:r>
            <a:r>
              <a:rPr lang="en-US" sz="2800" smtClean="0">
                <a:ea typeface="ＭＳ Ｐゴシック" pitchFamily="34" charset="-128"/>
              </a:rPr>
              <a:t>in a sentence.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7D6D25F-2098-4D82-9077-81DEB994F67C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08025" y="2209800"/>
            <a:ext cx="5159375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sentence = input("Enter a sentence: 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range(len(sentence))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 sentence[i].isupper()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print(i)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Finding the first match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Here is a loop that finds the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position of the first digit</a:t>
            </a:r>
            <a:r>
              <a:rPr lang="en-US" sz="2800" smtClean="0">
                <a:ea typeface="ＭＳ Ｐゴシック" pitchFamily="34" charset="-128"/>
              </a:rPr>
              <a:t> in a string.</a:t>
            </a:r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0411C7E-A996-42FE-8688-8F95E2687027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08025" y="2209800"/>
            <a:ext cx="7292975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found = False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position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not found and position &lt; len(string)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 string[position].isdigit()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found = True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position = position + 1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found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print("First digit occurs at position", position)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print("The string does not contain a digit.")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Finding the last match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Here is a loop that finds the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position of the last digit</a:t>
            </a:r>
            <a:r>
              <a:rPr lang="en-US" sz="2800" smtClean="0">
                <a:ea typeface="ＭＳ Ｐゴシック" pitchFamily="34" charset="-128"/>
              </a:rPr>
              <a:t> in the string.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C8C15D7-2E7A-4FB0-85D4-1D29AC5F79CF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08025" y="2209800"/>
            <a:ext cx="7292975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found = False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position = len(string) - 1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not found and position &gt;= 0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 string[position].isdigit()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found = True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position = position - 1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Validating a string (1)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In the United States, telephone numbers consist of three parts––area code exchange, and line number––which are commonly specified in the form (###)###-####. 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45DC18C-D2C6-4FEF-B2C2-79679BCFE430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Validating a string (2)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We can examine a string to ensure that it contains a correctly formatted phone number.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6A3858E-5B64-47F1-905D-665C199DBD0C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2819400"/>
            <a:ext cx="7391400" cy="2895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valid = True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position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valid and position &lt; len(string)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if ((position == 0 and string[position] != "(")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or (position == 4 and string[position] != ")")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or (position == 8 and string[position] != "-")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or not string[position].isdigit()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valid = False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position = position + 1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Building a new string (1)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One of the minor annoyances of online shopping is that many web sites require you to enter a credit card without spaces or dashes, which makes double-checking the number rather tedious. </a:t>
            </a:r>
          </a:p>
          <a:p>
            <a:r>
              <a:rPr lang="en-US" smtClean="0">
                <a:ea typeface="ＭＳ Ｐゴシック" pitchFamily="34" charset="-128"/>
              </a:rPr>
              <a:t>How hard can it be to remove dashes or spaces from a string?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13D2797-896F-4DD8-82A7-C916EBB8FEA5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578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1463" y="4876800"/>
            <a:ext cx="3349625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Building a new string (2)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contents of a string cannot be changed.</a:t>
            </a:r>
          </a:p>
          <a:p>
            <a:r>
              <a:rPr lang="en-US" smtClean="0">
                <a:ea typeface="ＭＳ Ｐゴシック" pitchFamily="34" charset="-128"/>
              </a:rPr>
              <a:t>But nothing prevents us from building a new string.</a:t>
            </a:r>
          </a:p>
          <a:p>
            <a:r>
              <a:rPr lang="en-US" smtClean="0">
                <a:ea typeface="ＭＳ Ｐゴシック" pitchFamily="34" charset="-128"/>
              </a:rPr>
              <a:t>Here is a loop that builds a new string containing a credit card number with spaces and dashes removed: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515D468-4350-4E1F-ADA6-C0FC4F46486B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11200" y="4343400"/>
            <a:ext cx="7162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userInput = input("Enter a credit card number: 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creditCardNumber = ""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char in userInput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if char != " " and char != "-"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creditCardNumber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creditCardNumber + char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4.9 Random Numbers/Simulations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Games often use random numbers to make things interesting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Rolling Dice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Spinning a wheel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Pick a card</a:t>
            </a:r>
          </a:p>
          <a:p>
            <a:r>
              <a:rPr lang="en-US" smtClean="0">
                <a:ea typeface="ＭＳ Ｐゴシック" pitchFamily="34" charset="-128"/>
              </a:rPr>
              <a:t>A simulation usually involves looping through a sequence of events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Days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Events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4924860-316C-42FD-BC7A-190128F1182B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Simulating die tosses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18288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Goal: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Get a random integer between 1 and 6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3FFFE8A-A095-4D77-A385-CEF2E0BBC656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88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763" y="1066800"/>
            <a:ext cx="167640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78855" name="Picture 1"/>
          <p:cNvPicPr>
            <a:picLocks noChangeAspect="1"/>
          </p:cNvPicPr>
          <p:nvPr/>
        </p:nvPicPr>
        <p:blipFill>
          <a:blip r:embed="rId3" cstate="print"/>
          <a:srcRect r="24084"/>
          <a:stretch>
            <a:fillRect/>
          </a:stretch>
        </p:blipFill>
        <p:spPr bwMode="auto">
          <a:xfrm>
            <a:off x="381000" y="2286000"/>
            <a:ext cx="62484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6" name="Picture 2"/>
          <p:cNvPicPr>
            <a:picLocks noChangeAspect="1"/>
          </p:cNvPicPr>
          <p:nvPr/>
        </p:nvPicPr>
        <p:blipFill>
          <a:blip r:embed="rId4" cstate="print"/>
          <a:srcRect r="81522"/>
          <a:stretch>
            <a:fillRect/>
          </a:stretch>
        </p:blipFill>
        <p:spPr bwMode="auto">
          <a:xfrm>
            <a:off x="6705600" y="3200400"/>
            <a:ext cx="1828800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667000"/>
            <a:ext cx="24860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Monte Carlo method</a:t>
            </a:r>
          </a:p>
        </p:txBody>
      </p:sp>
      <p:sp>
        <p:nvSpPr>
          <p:cNvPr id="7987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Used to find approximate solutions to problems that cannot be precisely solved</a:t>
            </a:r>
          </a:p>
          <a:p>
            <a:r>
              <a:rPr lang="en-US" smtClean="0">
                <a:ea typeface="ＭＳ Ｐゴシック" pitchFamily="34" charset="-128"/>
              </a:rPr>
              <a:t>Example:  Approximate PI using the relative areas of a circle inside a square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Uses simple arithmetic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Hits  are inside circle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Tries are total number of tries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Ratio is 4 x Hits / Tries</a:t>
            </a:r>
          </a:p>
          <a:p>
            <a:pPr lvl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7987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FCA102D-6DA3-45D1-904B-91B7582870FD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987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Execution of the loop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41E22E2-1F6C-49FB-9618-66B3C4E91C82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92626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28800"/>
            <a:ext cx="68691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  <a:ea typeface="ＭＳ Ｐゴシック" pitchFamily="34" charset="-128"/>
              </a:rPr>
              <a:t>Montecarlo.py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5AC789AD-224A-4030-ACFC-2A0E136DDAED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80901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2407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3"/>
          <p:cNvPicPr>
            <a:picLocks noChangeAspect="1"/>
          </p:cNvPicPr>
          <p:nvPr/>
        </p:nvPicPr>
        <p:blipFill>
          <a:blip r:embed="rId3" cstate="print"/>
          <a:srcRect b="30557"/>
          <a:stretch>
            <a:fillRect/>
          </a:stretch>
        </p:blipFill>
        <p:spPr bwMode="auto">
          <a:xfrm>
            <a:off x="266700" y="3178175"/>
            <a:ext cx="8164513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066800"/>
            <a:ext cx="2571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rcRect t="69321" r="7323"/>
          <a:stretch>
            <a:fillRect/>
          </a:stretch>
        </p:blipFill>
        <p:spPr bwMode="auto">
          <a:xfrm>
            <a:off x="903288" y="5181600"/>
            <a:ext cx="7566025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Summary: types of loops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There are two types of loops:</a:t>
            </a:r>
          </a:p>
          <a:p>
            <a:pPr lvl="1"/>
            <a:r>
              <a:rPr lang="en-US" b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mtClean="0">
                <a:ea typeface="ＭＳ Ｐゴシック" pitchFamily="34" charset="-128"/>
              </a:rPr>
              <a:t> Loops</a:t>
            </a:r>
          </a:p>
          <a:p>
            <a:pPr lvl="1"/>
            <a:r>
              <a:rPr lang="en-US" b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Loops</a:t>
            </a:r>
            <a:endParaRPr lang="en-US" smtClean="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  <a:p>
            <a:pPr lvl="1"/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mtClean="0">
                <a:ea typeface="ＭＳ Ｐゴシック" pitchFamily="34" charset="-128"/>
              </a:rPr>
              <a:t> loops are very commonly used (general purpose)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Uses of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for</a:t>
            </a:r>
            <a:r>
              <a:rPr lang="en-US" smtClean="0">
                <a:ea typeface="ＭＳ Ｐゴシック" pitchFamily="34" charset="-128"/>
              </a:rPr>
              <a:t> loop: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The for loop can be used to iterate over the contents of any container.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 for loop can also be used as a count-controlled loop that iterates over a range of integer values.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784991A-EA7C-4E21-AB66-82BA0D9F8F66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Each loop requires the following steps: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Initialization (setup variables to start looping)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Condition (test if we should execute loop body)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Update (change something each time through)</a:t>
            </a:r>
          </a:p>
          <a:p>
            <a:r>
              <a:rPr lang="en-US" sz="2800" smtClean="0">
                <a:ea typeface="ＭＳ Ｐゴシック" pitchFamily="34" charset="-128"/>
              </a:rPr>
              <a:t>A loop executes instructions repeatedly while a condition is True. </a:t>
            </a:r>
          </a:p>
          <a:p>
            <a:r>
              <a:rPr lang="en-US" sz="2800" smtClean="0">
                <a:ea typeface="ＭＳ Ｐゴシック" pitchFamily="34" charset="-128"/>
              </a:rPr>
              <a:t>An off-by-one error is a common error when programming loops. 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Think through simple test cases to avoid this type of error.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F3C209F-83BD-466C-992A-03B323A49437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A sentinel value denotes the end of a data set, but it is not part of the data.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You can use a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boolean</a:t>
            </a:r>
            <a:r>
              <a:rPr lang="en-US" sz="2800" smtClean="0">
                <a:ea typeface="ＭＳ Ｐゴシック" pitchFamily="34" charset="-128"/>
              </a:rPr>
              <a:t> variable to control a loop. 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Set the variable to True before entering the loop, then set it to False to leave the loop. 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When the body of a loop contains another loop, the loops are nested. 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A typical use of nested loops is printing a table with rows and columns.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Loops can be used in conjunction with many string processing tasks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C5B4101-5C5A-429F-A7C1-9E0B1909B472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In a simulation, you use the computer to simulate an activity. 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You can introduce randomness by calling the random number generator.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A26CBE1-DE87-43A8-87A7-FEB747CAFDCB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978775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  <a:ea typeface="ＭＳ Ｐゴシック" pitchFamily="34" charset="-128"/>
              </a:rPr>
              <a:t>Doubleinv.py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FA7BE9E-F3D6-41D9-AD2E-0BB039B4017D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6073775"/>
            <a:ext cx="4267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4592638" y="3505200"/>
            <a:ext cx="4038600" cy="708025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000"/>
              <a:t>Declare and initialize a variable outside of the loop to count 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</a:rPr>
              <a:t>years</a:t>
            </a:r>
          </a:p>
        </p:txBody>
      </p: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4594225" y="4800600"/>
            <a:ext cx="3810000" cy="708025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000"/>
              <a:t>Increment the 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</a:rPr>
              <a:t>years</a:t>
            </a:r>
            <a:r>
              <a:rPr lang="en-US" sz="2000"/>
              <a:t> variable each time through</a:t>
            </a:r>
          </a:p>
        </p:txBody>
      </p:sp>
      <p:sp>
        <p:nvSpPr>
          <p:cNvPr id="1741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ea typeface="ＭＳ Ｐゴシック" pitchFamily="34" charset="-128"/>
              </a:rPr>
              <a:t>while</a:t>
            </a:r>
            <a:r>
              <a:rPr lang="en-US" smtClean="0">
                <a:ea typeface="ＭＳ Ｐゴシック" pitchFamily="34" charset="-128"/>
              </a:rPr>
              <a:t> loop examples (1)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0E1F23D-4714-4A6E-B03E-271548C45F90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i="1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18437" name="Picture 1"/>
          <p:cNvPicPr>
            <a:picLocks noChangeAspect="1"/>
          </p:cNvPicPr>
          <p:nvPr/>
        </p:nvPicPr>
        <p:blipFill>
          <a:blip r:embed="rId2" cstate="print"/>
          <a:srcRect t="5746" b="89130"/>
          <a:stretch>
            <a:fillRect/>
          </a:stretch>
        </p:blipFill>
        <p:spPr bwMode="auto">
          <a:xfrm>
            <a:off x="474663" y="1219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7"/>
          <p:cNvPicPr>
            <a:picLocks noChangeAspect="1"/>
          </p:cNvPicPr>
          <p:nvPr/>
        </p:nvPicPr>
        <p:blipFill>
          <a:blip r:embed="rId2" cstate="print"/>
          <a:srcRect t="10568" b="35832"/>
          <a:stretch>
            <a:fillRect/>
          </a:stretch>
        </p:blipFill>
        <p:spPr bwMode="auto">
          <a:xfrm>
            <a:off x="474663" y="1676400"/>
            <a:ext cx="80772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12901</TotalTime>
  <Words>4740</Words>
  <Application>Microsoft Office PowerPoint</Application>
  <PresentationFormat>On-screen Show (4:3)</PresentationFormat>
  <Paragraphs>772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ＭＳ Ｐゴシック</vt:lpstr>
      <vt:lpstr>Wingdings</vt:lpstr>
      <vt:lpstr>Calibri</vt:lpstr>
      <vt:lpstr>Arial Unicode MS</vt:lpstr>
      <vt:lpstr>Consolas</vt:lpstr>
      <vt:lpstr>Arial Black</vt:lpstr>
      <vt:lpstr>Courier New</vt:lpstr>
      <vt:lpstr>Default Design</vt:lpstr>
      <vt:lpstr>Slide 1</vt:lpstr>
      <vt:lpstr>Chapter Goals</vt:lpstr>
      <vt:lpstr>Contents</vt:lpstr>
      <vt:lpstr>4.1 The while Loop</vt:lpstr>
      <vt:lpstr>Planning the while loop</vt:lpstr>
      <vt:lpstr>Syntax 4.1: while Statement</vt:lpstr>
      <vt:lpstr>Execution of the loop</vt:lpstr>
      <vt:lpstr>Doubleinv.py</vt:lpstr>
      <vt:lpstr>while loop examples (1)</vt:lpstr>
      <vt:lpstr>while loop examples (2)</vt:lpstr>
      <vt:lpstr>Common Error 4.1</vt:lpstr>
      <vt:lpstr>Common Error 4.2</vt:lpstr>
      <vt:lpstr>Common Error 4.3</vt:lpstr>
      <vt:lpstr>4.2: Hand-Tracing</vt:lpstr>
      <vt:lpstr>Tracing sum of digits</vt:lpstr>
      <vt:lpstr>Tracing sum of digits</vt:lpstr>
      <vt:lpstr>Tracing sum of digits</vt:lpstr>
      <vt:lpstr>Tracing sum of digits</vt:lpstr>
      <vt:lpstr>Tracing sum of digits</vt:lpstr>
      <vt:lpstr>Tracing sum of digits</vt:lpstr>
      <vt:lpstr>Summary of the while loop</vt:lpstr>
      <vt:lpstr>4.3  Processing Sentinel Values</vt:lpstr>
      <vt:lpstr>Averaging a set of values</vt:lpstr>
      <vt:lpstr>Sentinel.py (1)</vt:lpstr>
      <vt:lpstr>Sentinel.py (2)</vt:lpstr>
      <vt:lpstr>Priming read</vt:lpstr>
      <vt:lpstr>Modification read</vt:lpstr>
      <vt:lpstr>Boolean variables and sentinels </vt:lpstr>
      <vt:lpstr>4.4  Storyboards</vt:lpstr>
      <vt:lpstr>Storyboard example</vt:lpstr>
      <vt:lpstr>What can go wrong?</vt:lpstr>
      <vt:lpstr>What else can go wrong?</vt:lpstr>
      <vt:lpstr>4.5  Common Loop Algorithms</vt:lpstr>
      <vt:lpstr>Sum and average examples</vt:lpstr>
      <vt:lpstr>Counting matches</vt:lpstr>
      <vt:lpstr>Prompt until a match is found</vt:lpstr>
      <vt:lpstr>Maximum and minimum</vt:lpstr>
      <vt:lpstr>Comparing adjacent values</vt:lpstr>
      <vt:lpstr>4.6 The for Loop (1)</vt:lpstr>
      <vt:lpstr>4.6 The for Loop (2)</vt:lpstr>
      <vt:lpstr>Syntax 4.2: for Statement</vt:lpstr>
      <vt:lpstr>Syntax 4.3: for Statement</vt:lpstr>
      <vt:lpstr>Planning a for loop</vt:lpstr>
      <vt:lpstr>Investment.py</vt:lpstr>
      <vt:lpstr>Good examples of for loops</vt:lpstr>
      <vt:lpstr>Programming Tip 4.1 (1)</vt:lpstr>
      <vt:lpstr>Programming Tip 4.1 (2)</vt:lpstr>
      <vt:lpstr>Summary of the for loop</vt:lpstr>
      <vt:lpstr>Steps to writing a loop</vt:lpstr>
      <vt:lpstr>4.7 Nested Loops</vt:lpstr>
      <vt:lpstr>Flowchart of a nested loop</vt:lpstr>
      <vt:lpstr>Powertable.py</vt:lpstr>
      <vt:lpstr>Nested Loop Examples (1)</vt:lpstr>
      <vt:lpstr>Nested Loop Examples (2)</vt:lpstr>
      <vt:lpstr>Examaverages.py (1)</vt:lpstr>
      <vt:lpstr>Examaverages.py (2)</vt:lpstr>
      <vt:lpstr>4.8 Processing Strings</vt:lpstr>
      <vt:lpstr>String processing examples</vt:lpstr>
      <vt:lpstr>Counting matches</vt:lpstr>
      <vt:lpstr>Finding all matches</vt:lpstr>
      <vt:lpstr>Finding the first match</vt:lpstr>
      <vt:lpstr>Finding the last match</vt:lpstr>
      <vt:lpstr>Validating a string (1)</vt:lpstr>
      <vt:lpstr>Validating a string (2)</vt:lpstr>
      <vt:lpstr>Building a new string (1)</vt:lpstr>
      <vt:lpstr>Building a new string (2)</vt:lpstr>
      <vt:lpstr>4.9 Random Numbers/Simulations</vt:lpstr>
      <vt:lpstr>Simulating die tosses</vt:lpstr>
      <vt:lpstr>The Monte Carlo method</vt:lpstr>
      <vt:lpstr>Montecarlo.py</vt:lpstr>
      <vt:lpstr>Summary: types of loops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Loops</dc:title>
  <dc:subject>Java for Everyone</dc:subject>
  <dc:creator>James Tam</dc:creator>
  <dc:description>Based on Final Pages 12/16/2009, integrated reviewer comments</dc:description>
  <cp:lastModifiedBy>ahmedr</cp:lastModifiedBy>
  <cp:revision>441</cp:revision>
  <dcterms:created xsi:type="dcterms:W3CDTF">2007-02-01T21:32:19Z</dcterms:created>
  <dcterms:modified xsi:type="dcterms:W3CDTF">2013-10-07T02:47:07Z</dcterms:modified>
  <cp:contentStatus>Final</cp:contentStatus>
</cp:coreProperties>
</file>