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65" r:id="rId2"/>
    <p:sldId id="366" r:id="rId3"/>
    <p:sldId id="367" r:id="rId4"/>
    <p:sldId id="419" r:id="rId5"/>
    <p:sldId id="420" r:id="rId6"/>
    <p:sldId id="421" r:id="rId7"/>
    <p:sldId id="422" r:id="rId8"/>
    <p:sldId id="440" r:id="rId9"/>
    <p:sldId id="423" r:id="rId10"/>
    <p:sldId id="424" r:id="rId11"/>
    <p:sldId id="372" r:id="rId12"/>
    <p:sldId id="426" r:id="rId13"/>
    <p:sldId id="425" r:id="rId14"/>
    <p:sldId id="427" r:id="rId15"/>
    <p:sldId id="373" r:id="rId16"/>
    <p:sldId id="428" r:id="rId17"/>
    <p:sldId id="429" r:id="rId18"/>
    <p:sldId id="376" r:id="rId19"/>
    <p:sldId id="433" r:id="rId20"/>
    <p:sldId id="445" r:id="rId21"/>
    <p:sldId id="441" r:id="rId22"/>
    <p:sldId id="442" r:id="rId23"/>
    <p:sldId id="430" r:id="rId24"/>
    <p:sldId id="431" r:id="rId25"/>
    <p:sldId id="381" r:id="rId26"/>
    <p:sldId id="382" r:id="rId27"/>
    <p:sldId id="383" r:id="rId28"/>
    <p:sldId id="434" r:id="rId29"/>
    <p:sldId id="384" r:id="rId30"/>
    <p:sldId id="385" r:id="rId31"/>
    <p:sldId id="444" r:id="rId32"/>
    <p:sldId id="386" r:id="rId33"/>
    <p:sldId id="435" r:id="rId34"/>
    <p:sldId id="387" r:id="rId35"/>
    <p:sldId id="388" r:id="rId36"/>
    <p:sldId id="389" r:id="rId37"/>
    <p:sldId id="417" r:id="rId38"/>
    <p:sldId id="418" r:id="rId39"/>
    <p:sldId id="390"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3" r:id="rId53"/>
    <p:sldId id="404" r:id="rId54"/>
    <p:sldId id="405" r:id="rId55"/>
    <p:sldId id="406" r:id="rId56"/>
    <p:sldId id="436" r:id="rId57"/>
    <p:sldId id="437" r:id="rId58"/>
    <p:sldId id="439" r:id="rId59"/>
    <p:sldId id="410" r:id="rId60"/>
    <p:sldId id="411" r:id="rId61"/>
    <p:sldId id="412" r:id="rId62"/>
    <p:sldId id="413" r:id="rId63"/>
    <p:sldId id="414" r:id="rId64"/>
    <p:sldId id="415" r:id="rId65"/>
    <p:sldId id="416"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5E01"/>
    <a:srgbClr val="0033CC"/>
    <a:srgbClr val="FFCC00"/>
    <a:srgbClr val="E7DEC9"/>
    <a:srgbClr val="333333"/>
    <a:srgbClr val="9933FF"/>
    <a:srgbClr val="9966FF"/>
    <a:srgbClr val="3853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94" y="210"/>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CBE764CB-F5EF-4DF4-A348-7BA516FE1694}" type="datetimeFigureOut">
              <a:rPr lang="en-US"/>
              <a:pPr>
                <a:defRPr/>
              </a:pPr>
              <a:t>10/23/2013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cs typeface="Arial" pitchFamily="34" charset="0"/>
              </a:defRPr>
            </a:lvl1pPr>
          </a:lstStyle>
          <a:p>
            <a:pPr>
              <a:defRPr/>
            </a:pPr>
            <a:fld id="{B4DC099D-B28A-44F1-BDAE-5E44090CBB1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4"/>
          <p:cNvSpPr>
            <a:spLocks noGrp="1"/>
          </p:cNvSpPr>
          <p:nvPr>
            <p:ph type="ftr" sz="quarter" idx="10"/>
          </p:nvPr>
        </p:nvSpPr>
        <p:spPr>
          <a:xfrm>
            <a:off x="381000" y="6324600"/>
            <a:ext cx="4343400" cy="400050"/>
          </a:xfrm>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userDrawn="1"/>
        </p:nvSpPr>
        <p:spPr>
          <a:xfrm>
            <a:off x="304800" y="838200"/>
            <a:ext cx="84582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5" name="Picture 10"/>
          <p:cNvPicPr>
            <a:picLocks noChangeAspect="1" noChangeArrowheads="1"/>
          </p:cNvPicPr>
          <p:nvPr userDrawn="1"/>
        </p:nvPicPr>
        <p:blipFill>
          <a:blip r:embed="rId2" cstate="print"/>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a:xfrm>
            <a:off x="1752600" y="274638"/>
            <a:ext cx="7086600" cy="715962"/>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4582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381000" y="6324600"/>
            <a:ext cx="4038600" cy="400050"/>
          </a:xfrm>
        </p:spPr>
        <p:txBody>
          <a:bodyPr/>
          <a:lstStyle>
            <a:lvl1pPr>
              <a:defRPr/>
            </a:lvl1pPr>
          </a:lstStyle>
          <a:p>
            <a:pPr>
              <a:defRPr/>
            </a:pPr>
            <a:endParaRPr lang="en-US"/>
          </a:p>
          <a:p>
            <a:pPr>
              <a:defRPr/>
            </a:pPr>
            <a:r>
              <a:rPr lang="en-US"/>
              <a:t>Copyright © 20131 by John Wiley &amp; Sons.  All rights reserved.</a:t>
            </a:r>
          </a:p>
        </p:txBody>
      </p:sp>
      <p:sp>
        <p:nvSpPr>
          <p:cNvPr id="7" name="Slide Number Placeholder 5"/>
          <p:cNvSpPr>
            <a:spLocks noGrp="1"/>
          </p:cNvSpPr>
          <p:nvPr>
            <p:ph type="sldNum" sz="quarter" idx="11"/>
          </p:nvPr>
        </p:nvSpPr>
        <p:spPr>
          <a:xfrm>
            <a:off x="7239000" y="6400800"/>
            <a:ext cx="1600200" cy="304800"/>
          </a:xfrm>
        </p:spPr>
        <p:txBody>
          <a:bodyPr/>
          <a:lstStyle>
            <a:lvl1pPr>
              <a:defRPr/>
            </a:lvl1pPr>
          </a:lstStyle>
          <a:p>
            <a:pPr>
              <a:defRPr/>
            </a:pPr>
            <a:r>
              <a:rPr lang="en-US"/>
              <a:t>Page </a:t>
            </a:r>
            <a:fld id="{7D4EAE82-3317-4694-B9E6-E60BD22AFA5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Picture 10"/>
          <p:cNvPicPr>
            <a:picLocks noChangeAspect="1" noChangeArrowheads="1"/>
          </p:cNvPicPr>
          <p:nvPr userDrawn="1"/>
        </p:nvPicPr>
        <p:blipFill>
          <a:blip r:embed="rId2" cstate="print"/>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10"/>
          <p:cNvPicPr>
            <a:picLocks noChangeAspect="1" noChangeArrowheads="1"/>
          </p:cNvPicPr>
          <p:nvPr userDrawn="1"/>
        </p:nvPicPr>
        <p:blipFill>
          <a:blip r:embed="rId2" cstate="print"/>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7"/>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381000" y="838200"/>
            <a:ext cx="83820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 name="Picture 10"/>
          <p:cNvPicPr>
            <a:picLocks noChangeAspect="1" noChangeArrowheads="1"/>
          </p:cNvPicPr>
          <p:nvPr userDrawn="1"/>
        </p:nvPicPr>
        <p:blipFill>
          <a:blip r:embed="rId2" cstate="print"/>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3"/>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a:t> Copyright © 2013 by John Wiley &amp; Sons.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274638"/>
            <a:ext cx="6705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143000"/>
            <a:ext cx="84582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ftr" sz="quarter" idx="3"/>
          </p:nvPr>
        </p:nvSpPr>
        <p:spPr bwMode="auto">
          <a:xfrm>
            <a:off x="381000" y="6324600"/>
            <a:ext cx="38862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cs typeface="Arial" pitchFamily="34" charset="0"/>
              </a:defRPr>
            </a:lvl1pPr>
          </a:lstStyle>
          <a:p>
            <a:pPr>
              <a:defRPr/>
            </a:pPr>
            <a:endParaRPr lang="en-US"/>
          </a:p>
          <a:p>
            <a:pPr>
              <a:defRPr/>
            </a:pPr>
            <a:r>
              <a:rPr lang="en-US"/>
              <a:t>Copyright © 2013 by John Wiley &amp; Sons.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658391F3-3E43-4D47-B194-797D5A683B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Lst>
  <p:hf hdr="0" dt="0"/>
  <p:txStyles>
    <p:titleStyle>
      <a:lvl1pPr algn="ctr" rtl="0" eaLnBrk="0" fontAlgn="base" hangingPunct="0">
        <a:spcBef>
          <a:spcPct val="0"/>
        </a:spcBef>
        <a:spcAft>
          <a:spcPct val="0"/>
        </a:spcAft>
        <a:defRPr sz="4000">
          <a:solidFill>
            <a:srgbClr val="835E01"/>
          </a:solidFill>
          <a:latin typeface="+mj-lt"/>
          <a:ea typeface="ＭＳ Ｐゴシック" charset="0"/>
          <a:cs typeface="ＭＳ Ｐゴシック" charset="0"/>
        </a:defRPr>
      </a:lvl1pPr>
      <a:lvl2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2pPr>
      <a:lvl3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3pPr>
      <a:lvl4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4pPr>
      <a:lvl5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0"/>
          </p:nvPr>
        </p:nvSpPr>
        <p:spPr>
          <a:xfrm>
            <a:off x="152400" y="6248400"/>
            <a:ext cx="4343400" cy="476250"/>
          </a:xfrm>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0243" name="Text Box 3"/>
          <p:cNvSpPr txBox="1">
            <a:spLocks noChangeAspect="1" noChangeArrowheads="1"/>
          </p:cNvSpPr>
          <p:nvPr/>
        </p:nvSpPr>
        <p:spPr bwMode="auto">
          <a:xfrm>
            <a:off x="685800" y="533400"/>
            <a:ext cx="8001000" cy="2667000"/>
          </a:xfrm>
          <a:prstGeom prst="rect">
            <a:avLst/>
          </a:prstGeom>
          <a:solidFill>
            <a:srgbClr val="FFCC00"/>
          </a:solidFill>
          <a:ln w="9525">
            <a:noFill/>
            <a:miter lim="800000"/>
            <a:headEnd/>
            <a:tailEnd/>
          </a:ln>
        </p:spPr>
        <p:txBody>
          <a:bodyPr rIns="457200"/>
          <a:lstStyle/>
          <a:p>
            <a:pPr algn="r">
              <a:spcBef>
                <a:spcPct val="50000"/>
              </a:spcBef>
            </a:pPr>
            <a:endParaRPr lang="en-US" sz="4000" b="1"/>
          </a:p>
        </p:txBody>
      </p:sp>
      <p:sp>
        <p:nvSpPr>
          <p:cNvPr id="10244" name="Text Box 3"/>
          <p:cNvSpPr txBox="1">
            <a:spLocks noChangeArrowheads="1"/>
          </p:cNvSpPr>
          <p:nvPr/>
        </p:nvSpPr>
        <p:spPr bwMode="auto">
          <a:xfrm>
            <a:off x="1524000" y="1676400"/>
            <a:ext cx="3048000" cy="584200"/>
          </a:xfrm>
          <a:prstGeom prst="rect">
            <a:avLst/>
          </a:prstGeom>
          <a:noFill/>
          <a:ln w="9525">
            <a:noFill/>
            <a:miter lim="800000"/>
            <a:headEnd/>
            <a:tailEnd/>
          </a:ln>
        </p:spPr>
        <p:txBody>
          <a:bodyPr>
            <a:spAutoFit/>
          </a:bodyPr>
          <a:lstStyle/>
          <a:p>
            <a:pPr>
              <a:spcBef>
                <a:spcPct val="50000"/>
              </a:spcBef>
            </a:pPr>
            <a:r>
              <a:rPr lang="en-US" sz="3200" b="1">
                <a:latin typeface="Arial Unicode MS" pitchFamily="34" charset="-128"/>
                <a:ea typeface="Arial Unicode MS" pitchFamily="34" charset="-128"/>
                <a:cs typeface="Arial Unicode MS" pitchFamily="34" charset="-128"/>
              </a:rPr>
              <a:t>FUNCTIONS</a:t>
            </a:r>
          </a:p>
        </p:txBody>
      </p:sp>
      <p:sp>
        <p:nvSpPr>
          <p:cNvPr id="8" name="Rounded Rectangle 7"/>
          <p:cNvSpPr/>
          <p:nvPr/>
        </p:nvSpPr>
        <p:spPr>
          <a:xfrm>
            <a:off x="914400" y="1066800"/>
            <a:ext cx="32766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dirty="0">
                <a:solidFill>
                  <a:srgbClr val="FFCC00"/>
                </a:solidFill>
              </a:rPr>
              <a:t>CHAPTER</a:t>
            </a:r>
          </a:p>
        </p:txBody>
      </p:sp>
      <p:sp>
        <p:nvSpPr>
          <p:cNvPr id="10246" name="TextBox 8"/>
          <p:cNvSpPr txBox="1">
            <a:spLocks noChangeArrowheads="1"/>
          </p:cNvSpPr>
          <p:nvPr/>
        </p:nvSpPr>
        <p:spPr bwMode="auto">
          <a:xfrm>
            <a:off x="3965575" y="6248400"/>
            <a:ext cx="2147888" cy="554038"/>
          </a:xfrm>
          <a:prstGeom prst="rect">
            <a:avLst/>
          </a:prstGeom>
          <a:noFill/>
          <a:ln w="9525">
            <a:noFill/>
            <a:miter lim="800000"/>
            <a:headEnd/>
            <a:tailEnd/>
          </a:ln>
        </p:spPr>
        <p:txBody>
          <a:bodyPr wrap="none">
            <a:spAutoFit/>
          </a:bodyPr>
          <a:lstStyle/>
          <a:p>
            <a:pPr algn="ctr"/>
            <a:r>
              <a:rPr lang="en-US" sz="1000"/>
              <a:t>Slides by James Tam</a:t>
            </a:r>
          </a:p>
          <a:p>
            <a:pPr algn="ctr"/>
            <a:r>
              <a:rPr lang="en-US" sz="1000"/>
              <a:t>Department of Computer Science, </a:t>
            </a:r>
          </a:p>
          <a:p>
            <a:pPr algn="ctr"/>
            <a:r>
              <a:rPr lang="en-US" sz="1000"/>
              <a:t>University of Calgary </a:t>
            </a:r>
          </a:p>
        </p:txBody>
      </p:sp>
      <p:sp>
        <p:nvSpPr>
          <p:cNvPr id="10247" name="TextBox 8"/>
          <p:cNvSpPr txBox="1">
            <a:spLocks noChangeArrowheads="1"/>
          </p:cNvSpPr>
          <p:nvPr/>
        </p:nvSpPr>
        <p:spPr bwMode="auto">
          <a:xfrm>
            <a:off x="7040563" y="6246813"/>
            <a:ext cx="969962" cy="246062"/>
          </a:xfrm>
          <a:prstGeom prst="rect">
            <a:avLst/>
          </a:prstGeom>
          <a:noFill/>
          <a:ln w="9525">
            <a:noFill/>
            <a:miter lim="800000"/>
            <a:headEnd/>
            <a:tailEnd/>
          </a:ln>
        </p:spPr>
        <p:txBody>
          <a:bodyPr wrap="none">
            <a:spAutoFit/>
          </a:bodyPr>
          <a:lstStyle/>
          <a:p>
            <a:pPr algn="ctr"/>
            <a:r>
              <a:rPr lang="en-US" sz="1000"/>
              <a:t>April 24, 2013</a:t>
            </a:r>
          </a:p>
        </p:txBody>
      </p:sp>
      <p:sp>
        <p:nvSpPr>
          <p:cNvPr id="10248" name="TextBox 2"/>
          <p:cNvSpPr txBox="1">
            <a:spLocks noChangeArrowheads="1"/>
          </p:cNvSpPr>
          <p:nvPr/>
        </p:nvSpPr>
        <p:spPr bwMode="auto">
          <a:xfrm>
            <a:off x="4267200" y="914400"/>
            <a:ext cx="685800" cy="708025"/>
          </a:xfrm>
          <a:prstGeom prst="rect">
            <a:avLst/>
          </a:prstGeom>
          <a:noFill/>
          <a:ln w="9525">
            <a:noFill/>
            <a:miter lim="800000"/>
            <a:headEnd/>
            <a:tailEnd/>
          </a:ln>
        </p:spPr>
        <p:txBody>
          <a:bodyPr>
            <a:spAutoFit/>
          </a:bodyPr>
          <a:lstStyle/>
          <a:p>
            <a:pPr algn="r">
              <a:spcBef>
                <a:spcPct val="50000"/>
              </a:spcBef>
            </a:pPr>
            <a:r>
              <a:rPr lang="en-US" sz="4000" b="1"/>
              <a:t>5</a:t>
            </a:r>
          </a:p>
        </p:txBody>
      </p:sp>
      <p:pic>
        <p:nvPicPr>
          <p:cNvPr id="10249" name="Picture 10"/>
          <p:cNvPicPr>
            <a:picLocks noChangeAspect="1" noChangeArrowheads="1"/>
          </p:cNvPicPr>
          <p:nvPr/>
        </p:nvPicPr>
        <p:blipFill>
          <a:blip r:embed="rId2" cstate="print"/>
          <a:srcRect/>
          <a:stretch>
            <a:fillRect/>
          </a:stretch>
        </p:blipFill>
        <p:spPr bwMode="auto">
          <a:xfrm>
            <a:off x="5691188" y="544513"/>
            <a:ext cx="2997200" cy="2655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pitchFamily="34" charset="-128"/>
              </a:rPr>
              <a:t>Function Return Values (2)</a:t>
            </a:r>
          </a:p>
        </p:txBody>
      </p:sp>
      <p:sp>
        <p:nvSpPr>
          <p:cNvPr id="19459" name="Content Placeholder 2"/>
          <p:cNvSpPr>
            <a:spLocks noGrp="1"/>
          </p:cNvSpPr>
          <p:nvPr>
            <p:ph idx="1"/>
          </p:nvPr>
        </p:nvSpPr>
        <p:spPr/>
        <p:txBody>
          <a:bodyPr/>
          <a:lstStyle/>
          <a:p>
            <a:r>
              <a:rPr lang="en-US" smtClean="0">
                <a:ea typeface="ＭＳ Ｐゴシック" pitchFamily="34" charset="-128"/>
              </a:rPr>
              <a:t>Do not confuse returning a value with producing program output which is produced when using a </a:t>
            </a:r>
            <a:r>
              <a:rPr lang="en-US" smtClean="0">
                <a:latin typeface="Consolas" pitchFamily="49" charset="0"/>
                <a:ea typeface="ＭＳ Ｐゴシック" pitchFamily="34" charset="-128"/>
                <a:cs typeface="Consolas" pitchFamily="49" charset="0"/>
              </a:rPr>
              <a:t>print()</a:t>
            </a:r>
            <a:r>
              <a:rPr lang="en-US" smtClean="0">
                <a:ea typeface="ＭＳ Ｐゴシック" pitchFamily="34" charset="-128"/>
              </a:rPr>
              <a:t> statement.</a:t>
            </a:r>
          </a:p>
        </p:txBody>
      </p:sp>
      <p:sp>
        <p:nvSpPr>
          <p:cNvPr id="1946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1946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9BD6F17-E944-44DA-997F-FF62EC837276}" type="slidenum">
              <a:rPr lang="en-US" smtClean="0">
                <a:latin typeface="Arial" charset="0"/>
                <a:cs typeface="Arial" charset="0"/>
              </a:rPr>
              <a:pPr/>
              <a:t>10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r>
              <a:rPr lang="en-US" smtClean="0">
                <a:ea typeface="ＭＳ Ｐゴシック" pitchFamily="34" charset="-128"/>
              </a:rPr>
              <a:t>Black Box Analogy</a:t>
            </a:r>
          </a:p>
        </p:txBody>
      </p:sp>
      <p:pic>
        <p:nvPicPr>
          <p:cNvPr id="20483" name="Picture 6"/>
          <p:cNvPicPr>
            <a:picLocks noChangeAspect="1" noChangeArrowheads="1"/>
          </p:cNvPicPr>
          <p:nvPr/>
        </p:nvPicPr>
        <p:blipFill>
          <a:blip r:embed="rId2" cstate="print"/>
          <a:srcRect/>
          <a:stretch>
            <a:fillRect/>
          </a:stretch>
        </p:blipFill>
        <p:spPr bwMode="auto">
          <a:xfrm>
            <a:off x="5638800" y="1219200"/>
            <a:ext cx="2859088" cy="2209800"/>
          </a:xfrm>
          <a:prstGeom prst="rect">
            <a:avLst/>
          </a:prstGeom>
          <a:noFill/>
          <a:ln w="9525">
            <a:noFill/>
            <a:miter lim="800000"/>
            <a:headEnd/>
            <a:tailEnd/>
          </a:ln>
        </p:spPr>
      </p:pic>
      <p:sp>
        <p:nvSpPr>
          <p:cNvPr id="20484" name="Content Placeholder 7"/>
          <p:cNvSpPr>
            <a:spLocks noGrp="1"/>
          </p:cNvSpPr>
          <p:nvPr>
            <p:ph idx="1"/>
          </p:nvPr>
        </p:nvSpPr>
        <p:spPr>
          <a:xfrm>
            <a:off x="304800" y="2209800"/>
            <a:ext cx="8001000" cy="2590800"/>
          </a:xfrm>
        </p:spPr>
        <p:txBody>
          <a:bodyPr/>
          <a:lstStyle/>
          <a:p>
            <a:r>
              <a:rPr lang="en-US" sz="2800" smtClean="0">
                <a:ea typeface="ＭＳ Ｐゴシック" pitchFamily="34" charset="-128"/>
              </a:rPr>
              <a:t>A thermostat is a </a:t>
            </a:r>
            <a:r>
              <a:rPr lang="ja-JP" altLang="en-US" sz="2800" smtClean="0">
                <a:ea typeface="ＭＳ Ｐゴシック" pitchFamily="34" charset="-128"/>
              </a:rPr>
              <a:t>‘</a:t>
            </a:r>
            <a:r>
              <a:rPr lang="en-US" altLang="ja-JP" sz="2800" smtClean="0">
                <a:ea typeface="ＭＳ Ｐゴシック" pitchFamily="34" charset="-128"/>
              </a:rPr>
              <a:t>black box</a:t>
            </a:r>
            <a:r>
              <a:rPr lang="ja-JP" altLang="en-US" sz="2800" smtClean="0">
                <a:ea typeface="ＭＳ Ｐゴシック" pitchFamily="34" charset="-128"/>
              </a:rPr>
              <a:t>’</a:t>
            </a:r>
            <a:endParaRPr lang="en-US" altLang="ja-JP" sz="2800" smtClean="0">
              <a:ea typeface="ＭＳ Ｐゴシック" pitchFamily="34" charset="-128"/>
            </a:endParaRPr>
          </a:p>
          <a:p>
            <a:pPr lvl="1"/>
            <a:r>
              <a:rPr lang="en-US" sz="2400" smtClean="0">
                <a:ea typeface="ＭＳ Ｐゴシック" pitchFamily="34" charset="-128"/>
              </a:rPr>
              <a:t>Set a desired temperature</a:t>
            </a:r>
          </a:p>
          <a:p>
            <a:pPr lvl="1"/>
            <a:r>
              <a:rPr lang="en-US" sz="2400" smtClean="0">
                <a:ea typeface="ＭＳ Ｐゴシック" pitchFamily="34" charset="-128"/>
              </a:rPr>
              <a:t>Turns on heater/AC as required</a:t>
            </a:r>
          </a:p>
          <a:p>
            <a:pPr lvl="1"/>
            <a:r>
              <a:rPr lang="en-US" sz="2400" smtClean="0">
                <a:ea typeface="ＭＳ Ｐゴシック" pitchFamily="34" charset="-128"/>
              </a:rPr>
              <a:t>You don</a:t>
            </a:r>
            <a:r>
              <a:rPr lang="ja-JP" altLang="en-US" sz="2400" smtClean="0">
                <a:ea typeface="ＭＳ Ｐゴシック" pitchFamily="34" charset="-128"/>
              </a:rPr>
              <a:t>’</a:t>
            </a:r>
            <a:r>
              <a:rPr lang="en-US" altLang="ja-JP" sz="2400" smtClean="0">
                <a:ea typeface="ＭＳ Ｐゴシック" pitchFamily="34" charset="-128"/>
              </a:rPr>
              <a:t>t have to know how it really works!</a:t>
            </a:r>
          </a:p>
          <a:p>
            <a:pPr lvl="2"/>
            <a:r>
              <a:rPr lang="en-US" sz="2000" smtClean="0">
                <a:ea typeface="ＭＳ Ｐゴシック" pitchFamily="34" charset="-128"/>
              </a:rPr>
              <a:t>How does it know the current temp?</a:t>
            </a:r>
          </a:p>
          <a:p>
            <a:pPr lvl="2"/>
            <a:r>
              <a:rPr lang="en-US" sz="2000" smtClean="0">
                <a:ea typeface="ＭＳ Ｐゴシック" pitchFamily="34" charset="-128"/>
              </a:rPr>
              <a:t>What signals/commands does it send to the heater or A/C?</a:t>
            </a:r>
          </a:p>
          <a:p>
            <a:r>
              <a:rPr lang="en-US" sz="2800" smtClean="0">
                <a:ea typeface="ＭＳ Ｐゴシック" pitchFamily="34" charset="-128"/>
              </a:rPr>
              <a:t>Use functions like </a:t>
            </a:r>
            <a:r>
              <a:rPr lang="ja-JP" altLang="en-US" sz="2800" smtClean="0">
                <a:ea typeface="ＭＳ Ｐゴシック" pitchFamily="34" charset="-128"/>
              </a:rPr>
              <a:t>‘</a:t>
            </a:r>
            <a:r>
              <a:rPr lang="en-US" altLang="ja-JP" sz="2800" smtClean="0">
                <a:ea typeface="ＭＳ Ｐゴシック" pitchFamily="34" charset="-128"/>
              </a:rPr>
              <a:t>black boxes</a:t>
            </a:r>
            <a:r>
              <a:rPr lang="ja-JP" altLang="en-US" sz="2800" smtClean="0">
                <a:ea typeface="ＭＳ Ｐゴシック" pitchFamily="34" charset="-128"/>
              </a:rPr>
              <a:t>’</a:t>
            </a:r>
            <a:endParaRPr lang="en-US" altLang="ja-JP" sz="2800" smtClean="0">
              <a:ea typeface="ＭＳ Ｐゴシック" pitchFamily="34" charset="-128"/>
            </a:endParaRPr>
          </a:p>
          <a:p>
            <a:pPr lvl="1"/>
            <a:r>
              <a:rPr lang="en-US" sz="2400" smtClean="0">
                <a:ea typeface="ＭＳ Ｐゴシック" pitchFamily="34" charset="-128"/>
              </a:rPr>
              <a:t>Pass the function what it needs to do its job</a:t>
            </a:r>
          </a:p>
          <a:p>
            <a:pPr lvl="1"/>
            <a:r>
              <a:rPr lang="en-US" sz="2400" smtClean="0">
                <a:ea typeface="ＭＳ Ｐゴシック" pitchFamily="34" charset="-128"/>
              </a:rPr>
              <a:t>Receive the answer</a:t>
            </a:r>
          </a:p>
        </p:txBody>
      </p:sp>
      <p:sp>
        <p:nvSpPr>
          <p:cNvPr id="20485"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0486"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649387F7-99BE-4E89-9F31-52F403F09750}" type="slidenum">
              <a:rPr lang="en-US" smtClean="0">
                <a:latin typeface="Arial" charset="0"/>
                <a:cs typeface="Arial" charset="0"/>
              </a:rPr>
              <a:pPr/>
              <a:t>11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000" smtClean="0">
                <a:ea typeface="ＭＳ Ｐゴシック" pitchFamily="34" charset="-128"/>
              </a:rPr>
              <a:t>The </a:t>
            </a:r>
            <a:r>
              <a:rPr lang="en-US" sz="3000" smtClean="0">
                <a:solidFill>
                  <a:srgbClr val="0033CC"/>
                </a:solidFill>
                <a:ea typeface="ＭＳ Ｐゴシック" pitchFamily="34" charset="-128"/>
              </a:rPr>
              <a:t>round</a:t>
            </a:r>
            <a:r>
              <a:rPr lang="en-US" sz="3000" smtClean="0">
                <a:ea typeface="ＭＳ Ｐゴシック" pitchFamily="34" charset="-128"/>
              </a:rPr>
              <a:t> Function As A Black Box (1)</a:t>
            </a:r>
          </a:p>
        </p:txBody>
      </p:sp>
      <p:sp>
        <p:nvSpPr>
          <p:cNvPr id="21507" name="Content Placeholder 2"/>
          <p:cNvSpPr>
            <a:spLocks noGrp="1"/>
          </p:cNvSpPr>
          <p:nvPr>
            <p:ph idx="1"/>
          </p:nvPr>
        </p:nvSpPr>
        <p:spPr/>
        <p:txBody>
          <a:bodyPr/>
          <a:lstStyle/>
          <a:p>
            <a:r>
              <a:rPr lang="en-US" smtClean="0">
                <a:ea typeface="ＭＳ Ｐゴシック" pitchFamily="34" charset="-128"/>
              </a:rPr>
              <a:t>You pass the </a:t>
            </a:r>
            <a:r>
              <a:rPr lang="en-US" smtClean="0">
                <a:solidFill>
                  <a:srgbClr val="0033CC"/>
                </a:solidFill>
                <a:ea typeface="ＭＳ Ｐゴシック" pitchFamily="34" charset="-128"/>
              </a:rPr>
              <a:t>round</a:t>
            </a:r>
            <a:r>
              <a:rPr lang="en-US" smtClean="0">
                <a:ea typeface="ＭＳ Ｐゴシック" pitchFamily="34" charset="-128"/>
              </a:rPr>
              <a:t> function its necessary arguments (</a:t>
            </a:r>
            <a:r>
              <a:rPr lang="en-US" smtClean="0">
                <a:latin typeface="Consolas" pitchFamily="49" charset="0"/>
                <a:ea typeface="ＭＳ Ｐゴシック" pitchFamily="34" charset="-128"/>
                <a:cs typeface="Consolas" pitchFamily="49" charset="0"/>
              </a:rPr>
              <a:t>6.8275</a:t>
            </a:r>
            <a:r>
              <a:rPr lang="en-US" smtClean="0">
                <a:ea typeface="ＭＳ Ｐゴシック" pitchFamily="34" charset="-128"/>
              </a:rPr>
              <a:t> &amp; </a:t>
            </a:r>
            <a:r>
              <a:rPr lang="en-US" smtClean="0">
                <a:latin typeface="Consolas" pitchFamily="49" charset="0"/>
                <a:ea typeface="ＭＳ Ｐゴシック" pitchFamily="34" charset="-128"/>
                <a:cs typeface="Consolas" pitchFamily="49" charset="0"/>
              </a:rPr>
              <a:t>2</a:t>
            </a:r>
            <a:r>
              <a:rPr lang="en-US" smtClean="0">
                <a:ea typeface="ＭＳ Ｐゴシック" pitchFamily="34" charset="-128"/>
              </a:rPr>
              <a:t>) and it produces its result (</a:t>
            </a:r>
            <a:r>
              <a:rPr lang="en-US" smtClean="0">
                <a:latin typeface="Consolas" pitchFamily="49" charset="0"/>
                <a:ea typeface="ＭＳ Ｐゴシック" pitchFamily="34" charset="-128"/>
                <a:cs typeface="Consolas" pitchFamily="49" charset="0"/>
              </a:rPr>
              <a:t>6.83</a:t>
            </a:r>
            <a:r>
              <a:rPr lang="en-US" smtClean="0">
                <a:ea typeface="ＭＳ Ｐゴシック" pitchFamily="34" charset="-128"/>
              </a:rPr>
              <a:t>).</a:t>
            </a:r>
          </a:p>
        </p:txBody>
      </p:sp>
      <p:sp>
        <p:nvSpPr>
          <p:cNvPr id="2150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2150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261A1C2B-5A69-4794-B622-D6830A5CADC7}" type="slidenum">
              <a:rPr lang="en-US" smtClean="0">
                <a:latin typeface="Arial" charset="0"/>
                <a:cs typeface="Arial" charset="0"/>
              </a:rPr>
              <a:pPr/>
              <a:t>12</a:t>
            </a:fld>
            <a:endParaRPr lang="en-US" smtClean="0">
              <a:latin typeface="Arial" charset="0"/>
              <a:cs typeface="Arial" charset="0"/>
            </a:endParaRPr>
          </a:p>
        </p:txBody>
      </p:sp>
      <p:pic>
        <p:nvPicPr>
          <p:cNvPr id="21510" name="Picture 5"/>
          <p:cNvPicPr>
            <a:picLocks noChangeAspect="1"/>
          </p:cNvPicPr>
          <p:nvPr/>
        </p:nvPicPr>
        <p:blipFill>
          <a:blip r:embed="rId2" cstate="print"/>
          <a:srcRect/>
          <a:stretch>
            <a:fillRect/>
          </a:stretch>
        </p:blipFill>
        <p:spPr bwMode="auto">
          <a:xfrm>
            <a:off x="685800" y="2801938"/>
            <a:ext cx="3246438" cy="3522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000" smtClean="0">
                <a:ea typeface="ＭＳ Ｐゴシック" pitchFamily="34" charset="-128"/>
              </a:rPr>
              <a:t>The </a:t>
            </a:r>
            <a:r>
              <a:rPr lang="en-US" sz="3000" smtClean="0">
                <a:solidFill>
                  <a:srgbClr val="0033CC"/>
                </a:solidFill>
                <a:ea typeface="ＭＳ Ｐゴシック" pitchFamily="34" charset="-128"/>
              </a:rPr>
              <a:t>round</a:t>
            </a:r>
            <a:r>
              <a:rPr lang="en-US" sz="3000" smtClean="0">
                <a:ea typeface="ＭＳ Ｐゴシック" pitchFamily="34" charset="-128"/>
              </a:rPr>
              <a:t> Function As A Black Box (2)</a:t>
            </a:r>
          </a:p>
        </p:txBody>
      </p:sp>
      <p:sp>
        <p:nvSpPr>
          <p:cNvPr id="22531" name="Content Placeholder 2"/>
          <p:cNvSpPr>
            <a:spLocks noGrp="1"/>
          </p:cNvSpPr>
          <p:nvPr>
            <p:ph idx="1"/>
          </p:nvPr>
        </p:nvSpPr>
        <p:spPr>
          <a:xfrm>
            <a:off x="381000" y="1143000"/>
            <a:ext cx="8458200" cy="5105400"/>
          </a:xfrm>
        </p:spPr>
        <p:txBody>
          <a:bodyPr/>
          <a:lstStyle/>
          <a:p>
            <a:r>
              <a:rPr lang="en-US" sz="2800" smtClean="0">
                <a:ea typeface="ＭＳ Ｐゴシック" pitchFamily="34" charset="-128"/>
              </a:rPr>
              <a:t>You may wonder how the round function performs its job. </a:t>
            </a:r>
          </a:p>
          <a:p>
            <a:r>
              <a:rPr lang="en-US" sz="2800" smtClean="0">
                <a:ea typeface="ＭＳ Ｐゴシック" pitchFamily="34" charset="-128"/>
              </a:rPr>
              <a:t>As a user of the function, you </a:t>
            </a:r>
            <a:r>
              <a:rPr lang="en-US" sz="2800" i="1" smtClean="0">
                <a:ea typeface="ＭＳ Ｐゴシック" pitchFamily="34" charset="-128"/>
              </a:rPr>
              <a:t>don’t need to know </a:t>
            </a:r>
            <a:r>
              <a:rPr lang="en-US" sz="2800" smtClean="0">
                <a:ea typeface="ＭＳ Ｐゴシック" pitchFamily="34" charset="-128"/>
              </a:rPr>
              <a:t>how the function is implemented. You just need to know the </a:t>
            </a:r>
            <a:r>
              <a:rPr lang="en-US" sz="2800" i="1" smtClean="0">
                <a:ea typeface="ＭＳ Ｐゴシック" pitchFamily="34" charset="-128"/>
              </a:rPr>
              <a:t>specification </a:t>
            </a:r>
            <a:r>
              <a:rPr lang="en-US" sz="2800" smtClean="0">
                <a:ea typeface="ＭＳ Ｐゴシック" pitchFamily="34" charset="-128"/>
              </a:rPr>
              <a:t>of the function: If you provide arguments </a:t>
            </a:r>
            <a:r>
              <a:rPr lang="en-US" sz="2800" i="1" smtClean="0">
                <a:ea typeface="ＭＳ Ｐゴシック" pitchFamily="34" charset="-128"/>
              </a:rPr>
              <a:t>x </a:t>
            </a:r>
            <a:r>
              <a:rPr lang="en-US" sz="2800" smtClean="0">
                <a:ea typeface="ＭＳ Ｐゴシック" pitchFamily="34" charset="-128"/>
              </a:rPr>
              <a:t>and </a:t>
            </a:r>
            <a:r>
              <a:rPr lang="en-US" sz="2800" i="1" smtClean="0">
                <a:ea typeface="ＭＳ Ｐゴシック" pitchFamily="34" charset="-128"/>
              </a:rPr>
              <a:t>n</a:t>
            </a:r>
            <a:r>
              <a:rPr lang="en-US" sz="2800" smtClean="0">
                <a:ea typeface="ＭＳ Ｐゴシック" pitchFamily="34" charset="-128"/>
              </a:rPr>
              <a:t>, the function returns </a:t>
            </a:r>
            <a:r>
              <a:rPr lang="en-US" sz="2800" i="1" smtClean="0">
                <a:ea typeface="ＭＳ Ｐゴシック" pitchFamily="34" charset="-128"/>
              </a:rPr>
              <a:t>x </a:t>
            </a:r>
            <a:r>
              <a:rPr lang="en-US" sz="2800" smtClean="0">
                <a:ea typeface="ＭＳ Ｐゴシック" pitchFamily="34" charset="-128"/>
              </a:rPr>
              <a:t>rounded to </a:t>
            </a:r>
            <a:r>
              <a:rPr lang="en-US" sz="2800" i="1" smtClean="0">
                <a:ea typeface="ＭＳ Ｐゴシック" pitchFamily="34" charset="-128"/>
              </a:rPr>
              <a:t>n </a:t>
            </a:r>
            <a:r>
              <a:rPr lang="en-US" sz="2800" smtClean="0">
                <a:ea typeface="ＭＳ Ｐゴシック" pitchFamily="34" charset="-128"/>
              </a:rPr>
              <a:t>decimal digits.</a:t>
            </a:r>
          </a:p>
        </p:txBody>
      </p:sp>
      <p:sp>
        <p:nvSpPr>
          <p:cNvPr id="2253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2253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7A38A8A-FEED-452D-BB04-9EFA3480FE1A}" type="slidenum">
              <a:rPr lang="en-US" smtClean="0">
                <a:latin typeface="Arial" charset="0"/>
                <a:cs typeface="Arial" charset="0"/>
              </a:rPr>
              <a:pPr/>
              <a:t>13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smtClean="0">
                <a:ea typeface="ＭＳ Ｐゴシック" pitchFamily="34" charset="-128"/>
              </a:rPr>
              <a:t>Designing Your Own Functions As Black Boxes</a:t>
            </a:r>
          </a:p>
        </p:txBody>
      </p:sp>
      <p:sp>
        <p:nvSpPr>
          <p:cNvPr id="23555" name="Content Placeholder 2"/>
          <p:cNvSpPr>
            <a:spLocks noGrp="1"/>
          </p:cNvSpPr>
          <p:nvPr>
            <p:ph idx="1"/>
          </p:nvPr>
        </p:nvSpPr>
        <p:spPr/>
        <p:txBody>
          <a:bodyPr/>
          <a:lstStyle/>
          <a:p>
            <a:r>
              <a:rPr lang="en-US" sz="2800" smtClean="0">
                <a:ea typeface="ＭＳ Ｐゴシック" pitchFamily="34" charset="-128"/>
              </a:rPr>
              <a:t>When you design your own functions, you will want to make them appear as black boxes to other programmers.</a:t>
            </a:r>
          </a:p>
          <a:p>
            <a:pPr lvl="1"/>
            <a:r>
              <a:rPr lang="en-US" sz="2400" smtClean="0">
                <a:ea typeface="ＭＳ Ｐゴシック" pitchFamily="34" charset="-128"/>
              </a:rPr>
              <a:t>Even if you are the only person working on a program, making each function into a black box pays off: there are fewer details that you need to keep in mind.</a:t>
            </a:r>
          </a:p>
          <a:p>
            <a:endParaRPr lang="en-US" smtClean="0">
              <a:ea typeface="ＭＳ Ｐゴシック" pitchFamily="34" charset="-128"/>
            </a:endParaRPr>
          </a:p>
        </p:txBody>
      </p:sp>
      <p:sp>
        <p:nvSpPr>
          <p:cNvPr id="2355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2355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5253749-10E7-4CFB-8EB4-969238EE6A20}" type="slidenum">
              <a:rPr lang="en-US" smtClean="0">
                <a:latin typeface="Arial" charset="0"/>
                <a:cs typeface="Arial" charset="0"/>
              </a:rPr>
              <a:pPr/>
              <a:t>14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p:cNvPicPr>
            <a:picLocks noChangeAspect="1" noChangeArrowheads="1"/>
          </p:cNvPicPr>
          <p:nvPr/>
        </p:nvPicPr>
        <p:blipFill>
          <a:blip r:embed="rId2" cstate="print"/>
          <a:srcRect/>
          <a:stretch>
            <a:fillRect/>
          </a:stretch>
        </p:blipFill>
        <p:spPr bwMode="auto">
          <a:xfrm>
            <a:off x="6934200" y="1363663"/>
            <a:ext cx="1905000" cy="1951037"/>
          </a:xfrm>
          <a:prstGeom prst="rect">
            <a:avLst/>
          </a:prstGeom>
          <a:noFill/>
          <a:ln w="9525">
            <a:noFill/>
            <a:miter lim="800000"/>
            <a:headEnd/>
            <a:tailEnd/>
          </a:ln>
        </p:spPr>
      </p:pic>
      <p:sp>
        <p:nvSpPr>
          <p:cNvPr id="24579" name="Title 1"/>
          <p:cNvSpPr>
            <a:spLocks noGrp="1"/>
          </p:cNvSpPr>
          <p:nvPr>
            <p:ph type="title"/>
          </p:nvPr>
        </p:nvSpPr>
        <p:spPr/>
        <p:txBody>
          <a:bodyPr/>
          <a:lstStyle/>
          <a:p>
            <a:r>
              <a:rPr lang="en-US" sz="3200" smtClean="0">
                <a:ea typeface="ＭＳ Ｐゴシック" pitchFamily="34" charset="-128"/>
              </a:rPr>
              <a:t>5.2 Implementing And Testing Functions</a:t>
            </a:r>
          </a:p>
        </p:txBody>
      </p:sp>
      <p:sp>
        <p:nvSpPr>
          <p:cNvPr id="18436" name="Content Placeholder 6"/>
          <p:cNvSpPr>
            <a:spLocks noGrp="1"/>
          </p:cNvSpPr>
          <p:nvPr>
            <p:ph idx="1"/>
          </p:nvPr>
        </p:nvSpPr>
        <p:spPr>
          <a:xfrm>
            <a:off x="228600" y="1066800"/>
            <a:ext cx="8686800" cy="5105400"/>
          </a:xfrm>
        </p:spPr>
        <p:txBody>
          <a:bodyPr/>
          <a:lstStyle/>
          <a:p>
            <a:pPr>
              <a:spcBef>
                <a:spcPts val="200"/>
              </a:spcBef>
              <a:defRPr/>
            </a:pPr>
            <a:r>
              <a:rPr lang="en-US" sz="2800" dirty="0" smtClean="0"/>
              <a:t>A function to calculate the volume of a cube</a:t>
            </a:r>
          </a:p>
          <a:p>
            <a:pPr lvl="1">
              <a:spcBef>
                <a:spcPts val="200"/>
              </a:spcBef>
              <a:defRPr/>
            </a:pPr>
            <a:r>
              <a:rPr lang="en-US" sz="2400" dirty="0" smtClean="0"/>
              <a:t>What does it need to do its job?</a:t>
            </a:r>
          </a:p>
          <a:p>
            <a:pPr lvl="1">
              <a:spcBef>
                <a:spcPts val="200"/>
              </a:spcBef>
              <a:defRPr/>
            </a:pPr>
            <a:r>
              <a:rPr lang="en-US" sz="2400" dirty="0" smtClean="0"/>
              <a:t>What does it answer with?</a:t>
            </a:r>
          </a:p>
          <a:p>
            <a:pPr>
              <a:spcBef>
                <a:spcPts val="200"/>
              </a:spcBef>
              <a:defRPr/>
            </a:pPr>
            <a:r>
              <a:rPr lang="en-US" sz="2800" dirty="0" smtClean="0"/>
              <a:t>When writing (‘defining’) this function:</a:t>
            </a:r>
          </a:p>
          <a:p>
            <a:pPr lvl="1">
              <a:spcBef>
                <a:spcPts val="200"/>
              </a:spcBef>
              <a:defRPr/>
            </a:pPr>
            <a:r>
              <a:rPr lang="en-US" sz="2400" dirty="0" smtClean="0"/>
              <a:t>Pick a name for the function (</a:t>
            </a:r>
            <a:r>
              <a:rPr lang="en-US" sz="2400" dirty="0" err="1" smtClean="0">
                <a:solidFill>
                  <a:srgbClr val="0033CC"/>
                </a:solidFill>
                <a:latin typeface="Consolas" pitchFamily="49" charset="0"/>
              </a:rPr>
              <a:t>cubeVolume</a:t>
            </a:r>
            <a:r>
              <a:rPr lang="en-US" sz="2400" dirty="0" smtClean="0"/>
              <a:t>).</a:t>
            </a:r>
          </a:p>
          <a:p>
            <a:pPr lvl="1">
              <a:spcBef>
                <a:spcPts val="200"/>
              </a:spcBef>
              <a:defRPr/>
            </a:pPr>
            <a:r>
              <a:rPr lang="en-US" sz="2400" dirty="0" smtClean="0"/>
              <a:t>Declare a variable for each incoming argument</a:t>
            </a:r>
          </a:p>
          <a:p>
            <a:pPr marL="457200" lvl="1" indent="0">
              <a:spcBef>
                <a:spcPts val="200"/>
              </a:spcBef>
              <a:buFont typeface="Wingdings" pitchFamily="2" charset="2"/>
              <a:buNone/>
              <a:defRPr/>
            </a:pPr>
            <a:r>
              <a:rPr lang="en-US" sz="2400" dirty="0">
                <a:latin typeface="Consolas" pitchFamily="49" charset="0"/>
              </a:rPr>
              <a:t> </a:t>
            </a:r>
            <a:r>
              <a:rPr lang="en-US" sz="2400" dirty="0" smtClean="0">
                <a:latin typeface="Consolas" pitchFamily="49" charset="0"/>
              </a:rPr>
              <a:t> (</a:t>
            </a:r>
            <a:r>
              <a:rPr lang="en-US" sz="2400" dirty="0" err="1" smtClean="0">
                <a:solidFill>
                  <a:srgbClr val="C00000"/>
                </a:solidFill>
                <a:latin typeface="Consolas" pitchFamily="49" charset="0"/>
              </a:rPr>
              <a:t>sideLength</a:t>
            </a:r>
            <a:r>
              <a:rPr lang="en-US" sz="2400" dirty="0" smtClean="0">
                <a:latin typeface="Consolas" pitchFamily="49" charset="0"/>
              </a:rPr>
              <a:t>) </a:t>
            </a:r>
            <a:r>
              <a:rPr lang="en-US" sz="2400" dirty="0" smtClean="0"/>
              <a:t>(called parameter variables)</a:t>
            </a:r>
          </a:p>
          <a:p>
            <a:pPr lvl="1">
              <a:defRPr/>
            </a:pPr>
            <a:r>
              <a:rPr lang="en-US" sz="2400" dirty="0"/>
              <a:t>Put all this information together along with the </a:t>
            </a:r>
            <a:r>
              <a:rPr lang="en-US" sz="2400" dirty="0">
                <a:latin typeface="Consolas" pitchFamily="49" charset="0"/>
                <a:cs typeface="Consolas" pitchFamily="49" charset="0"/>
              </a:rPr>
              <a:t>def</a:t>
            </a:r>
            <a:r>
              <a:rPr lang="en-US" sz="2400" dirty="0"/>
              <a:t> keyword to form the first line </a:t>
            </a:r>
            <a:r>
              <a:rPr lang="en-US" sz="2400" dirty="0" smtClean="0"/>
              <a:t>of the </a:t>
            </a:r>
            <a:r>
              <a:rPr lang="en-US" sz="2400" dirty="0"/>
              <a:t>function’s definition:</a:t>
            </a:r>
            <a:endParaRPr lang="en-US" sz="2400" dirty="0" smtClean="0">
              <a:latin typeface="Consolas" pitchFamily="49" charset="0"/>
            </a:endParaRPr>
          </a:p>
          <a:p>
            <a:pPr lvl="1">
              <a:defRPr/>
            </a:pPr>
            <a:endParaRPr lang="en-US" sz="2400" dirty="0" smtClean="0"/>
          </a:p>
        </p:txBody>
      </p:sp>
      <p:sp>
        <p:nvSpPr>
          <p:cNvPr id="10" name="Content Placeholder 2"/>
          <p:cNvSpPr txBox="1">
            <a:spLocks/>
          </p:cNvSpPr>
          <p:nvPr/>
        </p:nvSpPr>
        <p:spPr bwMode="auto">
          <a:xfrm>
            <a:off x="1069975" y="5214938"/>
            <a:ext cx="76200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a:t>
            </a:r>
            <a:r>
              <a:rPr lang="en-US" sz="2000" kern="0" dirty="0">
                <a:latin typeface="Consolas" pitchFamily="49" charset="0"/>
              </a:rPr>
              <a:t>ef </a:t>
            </a:r>
            <a:r>
              <a:rPr lang="en-US" sz="2000" kern="0" dirty="0" err="1">
                <a:solidFill>
                  <a:srgbClr val="0033CC"/>
                </a:solidFill>
                <a:latin typeface="Consolas" pitchFamily="49" charset="0"/>
              </a:rPr>
              <a:t>cubeVolume</a:t>
            </a:r>
            <a:r>
              <a:rPr lang="en-US" sz="2000" kern="0" dirty="0">
                <a:latin typeface="Consolas" pitchFamily="49" charset="0"/>
              </a:rPr>
              <a:t>(</a:t>
            </a:r>
            <a:r>
              <a:rPr lang="en-US" sz="2000" kern="0" dirty="0" err="1">
                <a:solidFill>
                  <a:srgbClr val="C00000"/>
                </a:solidFill>
                <a:latin typeface="Consolas" pitchFamily="49" charset="0"/>
              </a:rPr>
              <a:t>sideLength</a:t>
            </a:r>
            <a:r>
              <a:rPr lang="en-US" sz="2000" kern="0" dirty="0">
                <a:latin typeface="Consolas" pitchFamily="49" charset="0"/>
              </a:rPr>
              <a:t>):</a:t>
            </a:r>
            <a:endParaRPr lang="en-US" sz="2000" b="1" kern="0" dirty="0">
              <a:latin typeface="Consolas" pitchFamily="49" charset="0"/>
            </a:endParaRPr>
          </a:p>
        </p:txBody>
      </p:sp>
      <p:sp>
        <p:nvSpPr>
          <p:cNvPr id="2458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458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1AD9BC7-FB0D-4708-9E56-1947F75F7138}" type="slidenum">
              <a:rPr lang="en-US" smtClean="0">
                <a:latin typeface="Arial" charset="0"/>
                <a:cs typeface="Arial" charset="0"/>
              </a:rPr>
              <a:pPr/>
              <a:t>15</a:t>
            </a:fld>
            <a:endParaRPr lang="en-US" smtClean="0">
              <a:latin typeface="Arial" charset="0"/>
              <a:cs typeface="Arial" charset="0"/>
            </a:endParaRPr>
          </a:p>
        </p:txBody>
      </p:sp>
      <p:sp>
        <p:nvSpPr>
          <p:cNvPr id="24584" name="TextBox 6"/>
          <p:cNvSpPr txBox="1">
            <a:spLocks noChangeArrowheads="1"/>
          </p:cNvSpPr>
          <p:nvPr/>
        </p:nvSpPr>
        <p:spPr bwMode="auto">
          <a:xfrm>
            <a:off x="5070475" y="4856163"/>
            <a:ext cx="3733800" cy="708025"/>
          </a:xfrm>
          <a:prstGeom prst="rect">
            <a:avLst/>
          </a:prstGeom>
          <a:solidFill>
            <a:srgbClr val="FFDC47"/>
          </a:solidFill>
          <a:ln w="9525">
            <a:noFill/>
            <a:miter lim="800000"/>
            <a:headEnd/>
            <a:tailEnd/>
          </a:ln>
        </p:spPr>
        <p:txBody>
          <a:bodyPr>
            <a:spAutoFit/>
          </a:bodyPr>
          <a:lstStyle/>
          <a:p>
            <a:r>
              <a:rPr lang="en-US" sz="2000"/>
              <a:t>This line is called the </a:t>
            </a:r>
            <a:r>
              <a:rPr lang="en-US" sz="2000" b="1"/>
              <a:t>header </a:t>
            </a:r>
            <a:r>
              <a:rPr lang="en-US" sz="2000"/>
              <a:t>of the function.</a:t>
            </a:r>
            <a:endParaRPr lang="en-US" sz="200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ea typeface="ＭＳ Ｐゴシック" pitchFamily="34" charset="-128"/>
              </a:rPr>
              <a:t>Testing a Function</a:t>
            </a:r>
          </a:p>
        </p:txBody>
      </p:sp>
      <p:sp>
        <p:nvSpPr>
          <p:cNvPr id="25603" name="Content Placeholder 2"/>
          <p:cNvSpPr>
            <a:spLocks noGrp="1"/>
          </p:cNvSpPr>
          <p:nvPr>
            <p:ph idx="1"/>
          </p:nvPr>
        </p:nvSpPr>
        <p:spPr/>
        <p:txBody>
          <a:bodyPr/>
          <a:lstStyle/>
          <a:p>
            <a:r>
              <a:rPr lang="en-US" smtClean="0">
                <a:ea typeface="ＭＳ Ｐゴシック" pitchFamily="34" charset="-128"/>
              </a:rPr>
              <a:t>If you run a program containing just the function definition, then nothing happens.</a:t>
            </a:r>
          </a:p>
          <a:p>
            <a:pPr lvl="1"/>
            <a:r>
              <a:rPr lang="en-US" smtClean="0">
                <a:ea typeface="ＭＳ Ｐゴシック" pitchFamily="34" charset="-128"/>
              </a:rPr>
              <a:t>After all, nobody is calling the function.</a:t>
            </a:r>
          </a:p>
          <a:p>
            <a:r>
              <a:rPr lang="en-US" smtClean="0">
                <a:ea typeface="ＭＳ Ｐゴシック" pitchFamily="34" charset="-128"/>
              </a:rPr>
              <a:t>In order to test the function, your program should contain</a:t>
            </a:r>
          </a:p>
          <a:p>
            <a:pPr lvl="1"/>
            <a:r>
              <a:rPr lang="en-US" smtClean="0">
                <a:ea typeface="ＭＳ Ｐゴシック" pitchFamily="34" charset="-128"/>
              </a:rPr>
              <a:t>The definition of the function.</a:t>
            </a:r>
          </a:p>
          <a:p>
            <a:pPr lvl="1"/>
            <a:r>
              <a:rPr lang="en-US" smtClean="0">
                <a:ea typeface="ＭＳ Ｐゴシック" pitchFamily="34" charset="-128"/>
              </a:rPr>
              <a:t>Statements that call the function and print the result.</a:t>
            </a:r>
          </a:p>
        </p:txBody>
      </p:sp>
      <p:sp>
        <p:nvSpPr>
          <p:cNvPr id="2560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2560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A580F42-A475-484C-8179-5E85DFEA1906}" type="slidenum">
              <a:rPr lang="en-US" smtClean="0">
                <a:latin typeface="Arial" charset="0"/>
                <a:cs typeface="Arial" charset="0"/>
              </a:rPr>
              <a:pPr/>
              <a:t>16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200" smtClean="0">
                <a:ea typeface="ＭＳ Ｐゴシック" pitchFamily="34" charset="-128"/>
              </a:rPr>
              <a:t>Calling/Testing The Cube Function</a:t>
            </a:r>
          </a:p>
        </p:txBody>
      </p:sp>
      <p:sp>
        <p:nvSpPr>
          <p:cNvPr id="26627"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26628"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283CABDA-4FE7-4159-B48C-6E9D241A019A}" type="slidenum">
              <a:rPr lang="en-US" smtClean="0">
                <a:latin typeface="Arial" charset="0"/>
                <a:cs typeface="Arial" charset="0"/>
              </a:rPr>
              <a:pPr/>
              <a:t>17</a:t>
            </a:fld>
            <a:endParaRPr lang="en-US" smtClean="0">
              <a:latin typeface="Arial" charset="0"/>
              <a:cs typeface="Arial" charset="0"/>
            </a:endParaRPr>
          </a:p>
        </p:txBody>
      </p:sp>
      <p:sp>
        <p:nvSpPr>
          <p:cNvPr id="6" name="Content Placeholder 2"/>
          <p:cNvSpPr txBox="1">
            <a:spLocks/>
          </p:cNvSpPr>
          <p:nvPr/>
        </p:nvSpPr>
        <p:spPr bwMode="auto">
          <a:xfrm>
            <a:off x="258763" y="1752600"/>
            <a:ext cx="8540750" cy="9525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a:t>
            </a:r>
          </a:p>
          <a:p>
            <a:pPr>
              <a:defRPr/>
            </a:pPr>
            <a:r>
              <a:rPr lang="en-US" sz="2000" dirty="0">
                <a:latin typeface="Consolas" pitchFamily="49" charset="0"/>
                <a:cs typeface="Consolas" pitchFamily="49" charset="0"/>
              </a:rPr>
              <a:t>    volume =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 3</a:t>
            </a:r>
          </a:p>
          <a:p>
            <a:pPr>
              <a:defRPr/>
            </a:pPr>
            <a:r>
              <a:rPr lang="en-US" sz="2000" dirty="0">
                <a:latin typeface="Consolas" pitchFamily="49" charset="0"/>
                <a:cs typeface="Consolas" pitchFamily="49" charset="0"/>
              </a:rPr>
              <a:t>    return volume</a:t>
            </a:r>
          </a:p>
          <a:p>
            <a:pPr marL="342900" indent="-342900" eaLnBrk="0" hangingPunct="0">
              <a:buClr>
                <a:srgbClr val="835E01"/>
              </a:buClr>
              <a:buSzPct val="60000"/>
              <a:buFont typeface="Wingdings" pitchFamily="2" charset="2"/>
              <a:buNone/>
              <a:defRPr/>
            </a:pPr>
            <a:endParaRPr lang="en-US" sz="2000" b="1" kern="0" dirty="0">
              <a:solidFill>
                <a:srgbClr val="333333"/>
              </a:solidFill>
              <a:latin typeface="Consolas" pitchFamily="49" charset="0"/>
            </a:endParaRPr>
          </a:p>
        </p:txBody>
      </p:sp>
      <p:sp>
        <p:nvSpPr>
          <p:cNvPr id="7" name="Content Placeholder 2"/>
          <p:cNvSpPr txBox="1">
            <a:spLocks/>
          </p:cNvSpPr>
          <p:nvPr/>
        </p:nvSpPr>
        <p:spPr bwMode="auto">
          <a:xfrm>
            <a:off x="192088" y="3505200"/>
            <a:ext cx="8507412" cy="137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result1 =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(2)</a:t>
            </a:r>
          </a:p>
          <a:p>
            <a:pPr>
              <a:defRPr/>
            </a:pPr>
            <a:r>
              <a:rPr lang="en-US" sz="2000" dirty="0">
                <a:latin typeface="Consolas" pitchFamily="49" charset="0"/>
                <a:cs typeface="Consolas" pitchFamily="49" charset="0"/>
              </a:rPr>
              <a:t>result2 =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(10)</a:t>
            </a:r>
          </a:p>
          <a:p>
            <a:pPr>
              <a:defRPr/>
            </a:pPr>
            <a:r>
              <a:rPr lang="en-US" sz="2000" dirty="0">
                <a:latin typeface="Consolas" pitchFamily="49" charset="0"/>
                <a:cs typeface="Consolas" pitchFamily="49" charset="0"/>
              </a:rPr>
              <a:t>print("A cube with side length 2 has volume", result1)</a:t>
            </a:r>
          </a:p>
          <a:p>
            <a:pPr>
              <a:defRPr/>
            </a:pPr>
            <a:r>
              <a:rPr lang="en-US" sz="2000" dirty="0">
                <a:latin typeface="Consolas" pitchFamily="49" charset="0"/>
                <a:cs typeface="Consolas" pitchFamily="49" charset="0"/>
              </a:rPr>
              <a:t>print("A cube with side length 10 has volume", result2)</a:t>
            </a:r>
          </a:p>
        </p:txBody>
      </p:sp>
      <p:sp>
        <p:nvSpPr>
          <p:cNvPr id="26631" name="TextBox 6"/>
          <p:cNvSpPr txBox="1">
            <a:spLocks noChangeArrowheads="1"/>
          </p:cNvSpPr>
          <p:nvPr/>
        </p:nvSpPr>
        <p:spPr bwMode="auto">
          <a:xfrm>
            <a:off x="487363" y="1371600"/>
            <a:ext cx="5684837" cy="400050"/>
          </a:xfrm>
          <a:prstGeom prst="rect">
            <a:avLst/>
          </a:prstGeom>
          <a:solidFill>
            <a:srgbClr val="FFDC47"/>
          </a:solidFill>
          <a:ln w="9525">
            <a:noFill/>
            <a:miter lim="800000"/>
            <a:headEnd/>
            <a:tailEnd/>
          </a:ln>
        </p:spPr>
        <p:txBody>
          <a:bodyPr>
            <a:spAutoFit/>
          </a:bodyPr>
          <a:lstStyle/>
          <a:p>
            <a:r>
              <a:rPr lang="en-US" sz="2000"/>
              <a:t>Implementing the function (function definition)</a:t>
            </a:r>
            <a:endParaRPr lang="en-US" sz="2000">
              <a:cs typeface="Arial" charset="0"/>
            </a:endParaRPr>
          </a:p>
        </p:txBody>
      </p:sp>
      <p:sp>
        <p:nvSpPr>
          <p:cNvPr id="26632" name="TextBox 6"/>
          <p:cNvSpPr txBox="1">
            <a:spLocks noChangeArrowheads="1"/>
          </p:cNvSpPr>
          <p:nvPr/>
        </p:nvSpPr>
        <p:spPr bwMode="auto">
          <a:xfrm>
            <a:off x="487363" y="3200400"/>
            <a:ext cx="3733800" cy="400050"/>
          </a:xfrm>
          <a:prstGeom prst="rect">
            <a:avLst/>
          </a:prstGeom>
          <a:solidFill>
            <a:srgbClr val="FFDC47"/>
          </a:solidFill>
          <a:ln w="9525">
            <a:noFill/>
            <a:miter lim="800000"/>
            <a:headEnd/>
            <a:tailEnd/>
          </a:ln>
        </p:spPr>
        <p:txBody>
          <a:bodyPr>
            <a:spAutoFit/>
          </a:bodyPr>
          <a:lstStyle/>
          <a:p>
            <a:r>
              <a:rPr lang="en-US" sz="2000"/>
              <a:t>Calling/testing the function</a:t>
            </a:r>
            <a:endParaRPr lang="en-US" sz="200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8"/>
          <p:cNvSpPr>
            <a:spLocks noGrp="1"/>
          </p:cNvSpPr>
          <p:nvPr>
            <p:ph type="title"/>
          </p:nvPr>
        </p:nvSpPr>
        <p:spPr/>
        <p:txBody>
          <a:bodyPr/>
          <a:lstStyle/>
          <a:p>
            <a:r>
              <a:rPr lang="en-US" sz="3600" smtClean="0">
                <a:ea typeface="ＭＳ Ｐゴシック" pitchFamily="34" charset="-128"/>
              </a:rPr>
              <a:t>Syntax 5.1: Function Definition</a:t>
            </a:r>
          </a:p>
        </p:txBody>
      </p:sp>
      <p:sp>
        <p:nvSpPr>
          <p:cNvPr id="27651"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7652"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C78583A-FDAD-4A41-8E7F-D881390BE510}" type="slidenum">
              <a:rPr lang="en-US" smtClean="0">
                <a:latin typeface="Arial" charset="0"/>
                <a:cs typeface="Arial" charset="0"/>
              </a:rPr>
              <a:pPr/>
              <a:t>18</a:t>
            </a:fld>
            <a:endParaRPr lang="en-US" smtClean="0">
              <a:latin typeface="Arial" charset="0"/>
              <a:cs typeface="Arial" charset="0"/>
            </a:endParaRPr>
          </a:p>
        </p:txBody>
      </p:sp>
      <p:pic>
        <p:nvPicPr>
          <p:cNvPr id="27653" name="Picture 1"/>
          <p:cNvPicPr>
            <a:picLocks noChangeAspect="1"/>
          </p:cNvPicPr>
          <p:nvPr/>
        </p:nvPicPr>
        <p:blipFill>
          <a:blip r:embed="rId2" cstate="print"/>
          <a:srcRect/>
          <a:stretch>
            <a:fillRect/>
          </a:stretch>
        </p:blipFill>
        <p:spPr bwMode="auto">
          <a:xfrm>
            <a:off x="304800" y="1271588"/>
            <a:ext cx="8534400"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200" smtClean="0">
                <a:ea typeface="ＭＳ Ｐゴシック" pitchFamily="34" charset="-128"/>
              </a:rPr>
              <a:t>Programming Tip 5.1: Function Comments</a:t>
            </a:r>
          </a:p>
        </p:txBody>
      </p:sp>
      <p:sp>
        <p:nvSpPr>
          <p:cNvPr id="28675" name="Content Placeholder 2"/>
          <p:cNvSpPr>
            <a:spLocks noGrp="1"/>
          </p:cNvSpPr>
          <p:nvPr>
            <p:ph idx="1"/>
          </p:nvPr>
        </p:nvSpPr>
        <p:spPr/>
        <p:txBody>
          <a:bodyPr/>
          <a:lstStyle/>
          <a:p>
            <a:r>
              <a:rPr lang="en-US" sz="2800" smtClean="0">
                <a:ea typeface="ＭＳ Ｐゴシック" pitchFamily="34" charset="-128"/>
              </a:rPr>
              <a:t>Whenever you write a function, you should </a:t>
            </a:r>
            <a:r>
              <a:rPr lang="en-US" sz="2800" i="1" smtClean="0">
                <a:ea typeface="ＭＳ Ｐゴシック" pitchFamily="34" charset="-128"/>
              </a:rPr>
              <a:t>comment </a:t>
            </a:r>
            <a:r>
              <a:rPr lang="en-US" sz="2800" smtClean="0">
                <a:ea typeface="ＭＳ Ｐゴシック" pitchFamily="34" charset="-128"/>
              </a:rPr>
              <a:t>its behavior. </a:t>
            </a:r>
          </a:p>
          <a:p>
            <a:r>
              <a:rPr lang="en-US" sz="2800" smtClean="0">
                <a:ea typeface="ＭＳ Ｐゴシック" pitchFamily="34" charset="-128"/>
              </a:rPr>
              <a:t>Comments are for human readers, not compilers.</a:t>
            </a:r>
          </a:p>
        </p:txBody>
      </p:sp>
      <p:sp>
        <p:nvSpPr>
          <p:cNvPr id="2867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2867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186D2B6-5E63-4468-85CC-122CE7D64E1D}" type="slidenum">
              <a:rPr lang="en-US" smtClean="0">
                <a:latin typeface="Arial" charset="0"/>
                <a:cs typeface="Arial" charset="0"/>
              </a:rPr>
              <a:pPr/>
              <a:t>19</a:t>
            </a:fld>
            <a:endParaRPr lang="en-US" smtClean="0">
              <a:latin typeface="Arial" charset="0"/>
              <a:cs typeface="Arial" charset="0"/>
            </a:endParaRPr>
          </a:p>
        </p:txBody>
      </p:sp>
      <p:sp>
        <p:nvSpPr>
          <p:cNvPr id="6" name="Content Placeholder 2"/>
          <p:cNvSpPr txBox="1">
            <a:spLocks/>
          </p:cNvSpPr>
          <p:nvPr/>
        </p:nvSpPr>
        <p:spPr bwMode="auto">
          <a:xfrm>
            <a:off x="381000" y="2805113"/>
            <a:ext cx="6858000" cy="1981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 Computes the volume of a cube.</a:t>
            </a:r>
          </a:p>
          <a:p>
            <a:pPr>
              <a:defRPr/>
            </a:pPr>
            <a:r>
              <a:rPr lang="en-US" dirty="0">
                <a:latin typeface="Consolas" pitchFamily="49" charset="0"/>
                <a:cs typeface="Consolas" pitchFamily="49" charset="0"/>
              </a:rPr>
              <a:t># @</a:t>
            </a:r>
            <a:r>
              <a:rPr lang="en-US" dirty="0" err="1">
                <a:latin typeface="Consolas" pitchFamily="49" charset="0"/>
                <a:cs typeface="Consolas" pitchFamily="49" charset="0"/>
              </a:rPr>
              <a:t>param</a:t>
            </a:r>
            <a:r>
              <a:rPr lang="en-US" dirty="0">
                <a:latin typeface="Consolas" pitchFamily="49" charset="0"/>
                <a:cs typeface="Consolas" pitchFamily="49" charset="0"/>
              </a:rPr>
              <a:t> </a:t>
            </a:r>
            <a:r>
              <a:rPr lang="en-US" dirty="0" err="1">
                <a:latin typeface="Consolas" pitchFamily="49" charset="0"/>
                <a:cs typeface="Consolas" pitchFamily="49" charset="0"/>
              </a:rPr>
              <a:t>sideLength</a:t>
            </a:r>
            <a:r>
              <a:rPr lang="en-US" dirty="0">
                <a:latin typeface="Consolas" pitchFamily="49" charset="0"/>
                <a:cs typeface="Consolas" pitchFamily="49" charset="0"/>
              </a:rPr>
              <a:t> the length of a side of the cube</a:t>
            </a:r>
          </a:p>
          <a:p>
            <a:pPr>
              <a:defRPr/>
            </a:pPr>
            <a:r>
              <a:rPr lang="en-US" dirty="0">
                <a:latin typeface="Consolas" pitchFamily="49" charset="0"/>
                <a:cs typeface="Consolas" pitchFamily="49" charset="0"/>
              </a:rPr>
              <a:t># @return the volume of the cube</a:t>
            </a:r>
          </a:p>
          <a:p>
            <a:pPr>
              <a:defRPr/>
            </a:pPr>
            <a:r>
              <a:rPr lang="en-US" dirty="0">
                <a:latin typeface="Consolas" pitchFamily="49" charset="0"/>
                <a:cs typeface="Consolas" pitchFamily="49" charset="0"/>
              </a:rPr>
              <a:t>#</a:t>
            </a:r>
          </a:p>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volume =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return volume</a:t>
            </a:r>
            <a:endParaRPr lang="en-US" b="1" kern="0" dirty="0">
              <a:latin typeface="Consolas" pitchFamily="49" charset="0"/>
              <a:cs typeface="Consolas" pitchFamily="49" charset="0"/>
            </a:endParaRPr>
          </a:p>
        </p:txBody>
      </p:sp>
      <p:sp>
        <p:nvSpPr>
          <p:cNvPr id="28679" name="TextBox 6"/>
          <p:cNvSpPr txBox="1">
            <a:spLocks noChangeArrowheads="1"/>
          </p:cNvSpPr>
          <p:nvPr/>
        </p:nvSpPr>
        <p:spPr bwMode="auto">
          <a:xfrm>
            <a:off x="4800600" y="3810000"/>
            <a:ext cx="3657600" cy="1981200"/>
          </a:xfrm>
          <a:prstGeom prst="rect">
            <a:avLst/>
          </a:prstGeom>
          <a:solidFill>
            <a:srgbClr val="FFDC47"/>
          </a:solidFill>
          <a:ln w="9525">
            <a:noFill/>
            <a:miter lim="800000"/>
            <a:headEnd/>
            <a:tailEnd/>
          </a:ln>
        </p:spPr>
        <p:txBody>
          <a:bodyPr/>
          <a:lstStyle/>
          <a:p>
            <a:pPr eaLnBrk="0" hangingPunct="0"/>
            <a:r>
              <a:rPr lang="en-US" sz="2000"/>
              <a:t>Function comments explain the purpose of the function, the meaning of the parameter variables and the return value, as well as any special requirements.</a:t>
            </a:r>
            <a:endParaRPr lang="en-US" sz="200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smtClean="0">
                <a:ea typeface="ＭＳ Ｐゴシック" pitchFamily="34" charset="-128"/>
              </a:rPr>
              <a:t>Chapter Goals</a:t>
            </a:r>
          </a:p>
        </p:txBody>
      </p:sp>
      <p:sp>
        <p:nvSpPr>
          <p:cNvPr id="11267" name="Content Placeholder 9"/>
          <p:cNvSpPr>
            <a:spLocks noGrp="1"/>
          </p:cNvSpPr>
          <p:nvPr>
            <p:ph idx="1"/>
          </p:nvPr>
        </p:nvSpPr>
        <p:spPr>
          <a:xfrm>
            <a:off x="304800" y="1066800"/>
            <a:ext cx="8458200" cy="5105400"/>
          </a:xfrm>
        </p:spPr>
        <p:txBody>
          <a:bodyPr/>
          <a:lstStyle/>
          <a:p>
            <a:pPr>
              <a:spcBef>
                <a:spcPts val="200"/>
              </a:spcBef>
            </a:pPr>
            <a:r>
              <a:rPr lang="en-US" smtClean="0">
                <a:ea typeface="ＭＳ Ｐゴシック" pitchFamily="34" charset="-128"/>
              </a:rPr>
              <a:t>To be able to implement functions</a:t>
            </a:r>
          </a:p>
          <a:p>
            <a:pPr>
              <a:spcBef>
                <a:spcPts val="200"/>
              </a:spcBef>
            </a:pPr>
            <a:r>
              <a:rPr lang="en-US" smtClean="0">
                <a:ea typeface="ＭＳ Ｐゴシック" pitchFamily="34" charset="-128"/>
              </a:rPr>
              <a:t>To become familiar with the concept of parameter passing</a:t>
            </a:r>
          </a:p>
          <a:p>
            <a:pPr>
              <a:spcBef>
                <a:spcPts val="200"/>
              </a:spcBef>
            </a:pPr>
            <a:r>
              <a:rPr lang="en-US" smtClean="0">
                <a:ea typeface="ＭＳ Ｐゴシック" pitchFamily="34" charset="-128"/>
              </a:rPr>
              <a:t>To develop strategies for decomposing complex tasks into simpler ones</a:t>
            </a:r>
          </a:p>
          <a:p>
            <a:pPr>
              <a:spcBef>
                <a:spcPts val="200"/>
              </a:spcBef>
            </a:pPr>
            <a:r>
              <a:rPr lang="en-US" smtClean="0">
                <a:ea typeface="ＭＳ Ｐゴシック" pitchFamily="34" charset="-128"/>
              </a:rPr>
              <a:t>To be able to determine the scope of a variable</a:t>
            </a:r>
          </a:p>
          <a:p>
            <a:pPr>
              <a:spcBef>
                <a:spcPts val="200"/>
              </a:spcBef>
            </a:pPr>
            <a:r>
              <a:rPr lang="en-US" smtClean="0">
                <a:ea typeface="ＭＳ Ｐゴシック" pitchFamily="34" charset="-128"/>
              </a:rPr>
              <a:t>To learn how to think recursively (optional)</a:t>
            </a:r>
          </a:p>
        </p:txBody>
      </p:sp>
      <p:sp>
        <p:nvSpPr>
          <p:cNvPr id="11268" name="TextBox 6"/>
          <p:cNvSpPr txBox="1">
            <a:spLocks noChangeArrowheads="1"/>
          </p:cNvSpPr>
          <p:nvPr/>
        </p:nvSpPr>
        <p:spPr bwMode="auto">
          <a:xfrm>
            <a:off x="762000" y="5257800"/>
            <a:ext cx="7848600" cy="1016000"/>
          </a:xfrm>
          <a:prstGeom prst="rect">
            <a:avLst/>
          </a:prstGeom>
          <a:solidFill>
            <a:srgbClr val="FFDC47"/>
          </a:solidFill>
          <a:ln w="9525">
            <a:noFill/>
            <a:miter lim="800000"/>
            <a:headEnd/>
            <a:tailEnd/>
          </a:ln>
        </p:spPr>
        <p:txBody>
          <a:bodyPr>
            <a:spAutoFit/>
          </a:bodyPr>
          <a:lstStyle/>
          <a:p>
            <a:r>
              <a:rPr lang="en-US" sz="2000">
                <a:cs typeface="Arial" charset="0"/>
              </a:rPr>
              <a:t>In this chapter, you will learn how to design and implement your own functions. Using the process of stepwise refinement, you will be able to break up complex tasks into sets of cooperating functions.</a:t>
            </a:r>
          </a:p>
        </p:txBody>
      </p:sp>
      <p:sp>
        <p:nvSpPr>
          <p:cNvPr id="11269"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1270"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0B60262B-A461-4FF4-81BD-5C7216811264}" type="slidenum">
              <a:rPr lang="en-US" smtClean="0">
                <a:latin typeface="Arial" charset="0"/>
                <a:cs typeface="Arial" charset="0"/>
              </a:rPr>
              <a:pPr/>
              <a:t>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ea typeface="ＭＳ Ｐゴシック" pitchFamily="34" charset="-128"/>
              </a:rPr>
              <a:t>Cubes.py With Documentation</a:t>
            </a:r>
          </a:p>
        </p:txBody>
      </p:sp>
      <p:pic>
        <p:nvPicPr>
          <p:cNvPr id="29699" name="Content Placeholder 5"/>
          <p:cNvPicPr>
            <a:picLocks noGrp="1" noChangeAspect="1"/>
          </p:cNvPicPr>
          <p:nvPr>
            <p:ph idx="1"/>
          </p:nvPr>
        </p:nvPicPr>
        <p:blipFill>
          <a:blip r:embed="rId2" cstate="print"/>
          <a:srcRect/>
          <a:stretch>
            <a:fillRect/>
          </a:stretch>
        </p:blipFill>
        <p:spPr>
          <a:xfrm>
            <a:off x="304800" y="1371600"/>
            <a:ext cx="8523288" cy="4724400"/>
          </a:xfrm>
        </p:spPr>
      </p:pic>
      <p:sp>
        <p:nvSpPr>
          <p:cNvPr id="2970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2970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7C6429D-4A87-4747-971A-A2345C507346}" type="slidenum">
              <a:rPr lang="en-US" smtClean="0">
                <a:latin typeface="Arial" charset="0"/>
                <a:cs typeface="Arial" charset="0"/>
              </a:rPr>
              <a:pPr/>
              <a:t>20</a:t>
            </a:fld>
            <a:endParaRPr lang="en-US" smtClean="0">
              <a:latin typeface="Arial" charset="0"/>
              <a:cs typeface="Arial" charset="0"/>
            </a:endParaRPr>
          </a:p>
        </p:txBody>
      </p:sp>
      <p:pic>
        <p:nvPicPr>
          <p:cNvPr id="7" name="Picture 6"/>
          <p:cNvPicPr>
            <a:picLocks noChangeAspect="1"/>
          </p:cNvPicPr>
          <p:nvPr/>
        </p:nvPicPr>
        <p:blipFill>
          <a:blip r:embed="rId3" cstate="print"/>
          <a:srcRect/>
          <a:stretch>
            <a:fillRect/>
          </a:stretch>
        </p:blipFill>
        <p:spPr bwMode="auto">
          <a:xfrm>
            <a:off x="4876800" y="5715000"/>
            <a:ext cx="4133850" cy="895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ea typeface="ＭＳ Ｐゴシック" pitchFamily="34" charset="-128"/>
              </a:rPr>
              <a:t>The </a:t>
            </a:r>
            <a:r>
              <a:rPr lang="en-US" smtClean="0">
                <a:solidFill>
                  <a:srgbClr val="0033CC"/>
                </a:solidFill>
                <a:ea typeface="ＭＳ Ｐゴシック" pitchFamily="34" charset="-128"/>
              </a:rPr>
              <a:t>main</a:t>
            </a:r>
            <a:r>
              <a:rPr lang="en-US" smtClean="0">
                <a:ea typeface="ＭＳ Ｐゴシック" pitchFamily="34" charset="-128"/>
              </a:rPr>
              <a:t> Function</a:t>
            </a:r>
          </a:p>
        </p:txBody>
      </p:sp>
      <p:sp>
        <p:nvSpPr>
          <p:cNvPr id="30723" name="Content Placeholder 2"/>
          <p:cNvSpPr>
            <a:spLocks noGrp="1"/>
          </p:cNvSpPr>
          <p:nvPr>
            <p:ph idx="1"/>
          </p:nvPr>
        </p:nvSpPr>
        <p:spPr/>
        <p:txBody>
          <a:bodyPr/>
          <a:lstStyle/>
          <a:p>
            <a:r>
              <a:rPr lang="en-US" smtClean="0">
                <a:ea typeface="ＭＳ Ｐゴシック" pitchFamily="34" charset="-128"/>
              </a:rPr>
              <a:t>When defining and using functions in Python, it is good programming practice to place all statements into functions, and to specify one function as the starting point.</a:t>
            </a:r>
          </a:p>
          <a:p>
            <a:r>
              <a:rPr lang="en-US" smtClean="0">
                <a:ea typeface="ＭＳ Ｐゴシック" pitchFamily="34" charset="-128"/>
              </a:rPr>
              <a:t>Any legal name can be used for the starting point, but we chose ‘main’ since it is the required function name used by other common languages.</a:t>
            </a:r>
          </a:p>
          <a:p>
            <a:r>
              <a:rPr lang="en-US" smtClean="0">
                <a:ea typeface="ＭＳ Ｐゴシック" pitchFamily="34" charset="-128"/>
              </a:rPr>
              <a:t>Of course, we must have one statement in the program that calls the main function.</a:t>
            </a:r>
          </a:p>
        </p:txBody>
      </p:sp>
      <p:sp>
        <p:nvSpPr>
          <p:cNvPr id="3072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3072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F5DFB55-8C5C-42BA-92F6-943BB3B9DBCE}" type="slidenum">
              <a:rPr lang="en-US" smtClean="0">
                <a:latin typeface="Arial" charset="0"/>
                <a:cs typeface="Arial" charset="0"/>
              </a:rPr>
              <a:pPr/>
              <a:t>21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ea typeface="ＭＳ Ｐゴシック" pitchFamily="34" charset="-128"/>
              </a:rPr>
              <a:t>Syntax 5.2: The </a:t>
            </a:r>
            <a:r>
              <a:rPr lang="en-US" smtClean="0">
                <a:solidFill>
                  <a:srgbClr val="0033CC"/>
                </a:solidFill>
                <a:ea typeface="ＭＳ Ｐゴシック" pitchFamily="34" charset="-128"/>
              </a:rPr>
              <a:t>main</a:t>
            </a:r>
            <a:r>
              <a:rPr lang="en-US" smtClean="0">
                <a:ea typeface="ＭＳ Ｐゴシック" pitchFamily="34" charset="-128"/>
              </a:rPr>
              <a:t> Function </a:t>
            </a:r>
          </a:p>
        </p:txBody>
      </p:sp>
      <p:pic>
        <p:nvPicPr>
          <p:cNvPr id="31747" name="Content Placeholder 5"/>
          <p:cNvPicPr>
            <a:picLocks noGrp="1" noChangeAspect="1"/>
          </p:cNvPicPr>
          <p:nvPr>
            <p:ph idx="1"/>
          </p:nvPr>
        </p:nvPicPr>
        <p:blipFill>
          <a:blip r:embed="rId2" cstate="print"/>
          <a:srcRect/>
          <a:stretch>
            <a:fillRect/>
          </a:stretch>
        </p:blipFill>
        <p:spPr>
          <a:xfrm>
            <a:off x="304800" y="1219200"/>
            <a:ext cx="8513763" cy="3429000"/>
          </a:xfrm>
        </p:spPr>
      </p:pic>
      <p:sp>
        <p:nvSpPr>
          <p:cNvPr id="3174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3174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81C788E-6302-4C5A-8779-D652E93EA236}" type="slidenum">
              <a:rPr lang="en-US" smtClean="0">
                <a:latin typeface="Arial" charset="0"/>
                <a:cs typeface="Arial" charset="0"/>
              </a:rPr>
              <a:pPr/>
              <a:t>22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ea typeface="ＭＳ Ｐゴシック" pitchFamily="34" charset="-128"/>
              </a:rPr>
              <a:t>Using Functions: Order (1)</a:t>
            </a:r>
          </a:p>
        </p:txBody>
      </p:sp>
      <p:sp>
        <p:nvSpPr>
          <p:cNvPr id="32771" name="Content Placeholder 2"/>
          <p:cNvSpPr>
            <a:spLocks noGrp="1"/>
          </p:cNvSpPr>
          <p:nvPr>
            <p:ph idx="1"/>
          </p:nvPr>
        </p:nvSpPr>
        <p:spPr/>
        <p:txBody>
          <a:bodyPr/>
          <a:lstStyle/>
          <a:p>
            <a:r>
              <a:rPr lang="en-US" sz="2800" smtClean="0">
                <a:ea typeface="ＭＳ Ｐゴシック" pitchFamily="34" charset="-128"/>
              </a:rPr>
              <a:t>It is important that you define any function before you call it. </a:t>
            </a:r>
          </a:p>
          <a:p>
            <a:r>
              <a:rPr lang="en-US" sz="2800" smtClean="0">
                <a:ea typeface="ＭＳ Ｐゴシック" pitchFamily="34" charset="-128"/>
              </a:rPr>
              <a:t>For example, the following will produce a compile-time error:</a:t>
            </a:r>
          </a:p>
          <a:p>
            <a:pPr marL="457200" lvl="1" indent="0">
              <a:buFont typeface="Wingdings" pitchFamily="2" charset="2"/>
              <a:buNone/>
            </a:pPr>
            <a:r>
              <a:rPr lang="en-US" sz="2400" smtClean="0">
                <a:latin typeface="Consolas" pitchFamily="49" charset="0"/>
                <a:ea typeface="ＭＳ Ｐゴシック" pitchFamily="34" charset="-128"/>
                <a:cs typeface="Consolas" pitchFamily="49" charset="0"/>
              </a:rPr>
              <a:t>print(cubeVolume(10))</a:t>
            </a:r>
          </a:p>
          <a:p>
            <a:pPr marL="457200" lvl="1" indent="0">
              <a:buFont typeface="Wingdings" pitchFamily="2" charset="2"/>
              <a:buNone/>
            </a:pPr>
            <a:r>
              <a:rPr lang="en-US" sz="2400" smtClean="0">
                <a:latin typeface="Consolas" pitchFamily="49" charset="0"/>
                <a:ea typeface="ＭＳ Ｐゴシック" pitchFamily="34" charset="-128"/>
                <a:cs typeface="Consolas" pitchFamily="49" charset="0"/>
              </a:rPr>
              <a:t>def cubeVolume(sideLength) :</a:t>
            </a:r>
          </a:p>
          <a:p>
            <a:pPr marL="457200" lvl="1" indent="0">
              <a:buFont typeface="Wingdings" pitchFamily="2" charset="2"/>
              <a:buNone/>
            </a:pPr>
            <a:r>
              <a:rPr lang="en-US" sz="2400" smtClean="0">
                <a:latin typeface="Consolas" pitchFamily="49" charset="0"/>
                <a:ea typeface="ＭＳ Ｐゴシック" pitchFamily="34" charset="-128"/>
                <a:cs typeface="Consolas" pitchFamily="49" charset="0"/>
              </a:rPr>
              <a:t>    volume = sideLength ** 3</a:t>
            </a:r>
          </a:p>
          <a:p>
            <a:pPr marL="457200" lvl="1" indent="0">
              <a:buFont typeface="Wingdings" pitchFamily="2" charset="2"/>
              <a:buNone/>
            </a:pPr>
            <a:r>
              <a:rPr lang="en-US" sz="2400" smtClean="0">
                <a:latin typeface="Consolas" pitchFamily="49" charset="0"/>
                <a:ea typeface="ＭＳ Ｐゴシック" pitchFamily="34" charset="-128"/>
                <a:cs typeface="Consolas" pitchFamily="49" charset="0"/>
              </a:rPr>
              <a:t>    return volume</a:t>
            </a:r>
          </a:p>
          <a:p>
            <a:r>
              <a:rPr lang="en-US" sz="2800" smtClean="0">
                <a:ea typeface="ＭＳ Ｐゴシック" pitchFamily="34" charset="-128"/>
              </a:rPr>
              <a:t>The compiler does not know that the </a:t>
            </a:r>
            <a:r>
              <a:rPr lang="en-US" sz="2800" smtClean="0">
                <a:latin typeface="Consolas" pitchFamily="49" charset="0"/>
                <a:ea typeface="ＭＳ Ｐゴシック" pitchFamily="34" charset="-128"/>
                <a:cs typeface="Consolas" pitchFamily="49" charset="0"/>
              </a:rPr>
              <a:t>cubeVolume</a:t>
            </a:r>
            <a:r>
              <a:rPr lang="en-US" sz="2800" smtClean="0">
                <a:ea typeface="ＭＳ Ｐゴシック" pitchFamily="34" charset="-128"/>
              </a:rPr>
              <a:t> function will be defined later in the program.</a:t>
            </a:r>
          </a:p>
        </p:txBody>
      </p:sp>
      <p:sp>
        <p:nvSpPr>
          <p:cNvPr id="3277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3277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3E3797D-1B6A-42B3-B5E7-48E67D3BE011}" type="slidenum">
              <a:rPr lang="en-US" smtClean="0">
                <a:latin typeface="Arial" charset="0"/>
                <a:cs typeface="Arial" charset="0"/>
              </a:rPr>
              <a:pPr/>
              <a:t>23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ea typeface="ＭＳ Ｐゴシック" pitchFamily="34" charset="-128"/>
              </a:rPr>
              <a:t>Using Functions: Order (2)</a:t>
            </a:r>
          </a:p>
        </p:txBody>
      </p:sp>
      <p:sp>
        <p:nvSpPr>
          <p:cNvPr id="33795" name="Content Placeholder 2"/>
          <p:cNvSpPr>
            <a:spLocks noGrp="1"/>
          </p:cNvSpPr>
          <p:nvPr>
            <p:ph idx="1"/>
          </p:nvPr>
        </p:nvSpPr>
        <p:spPr/>
        <p:txBody>
          <a:bodyPr/>
          <a:lstStyle/>
          <a:p>
            <a:r>
              <a:rPr lang="en-US" sz="2800" smtClean="0">
                <a:ea typeface="ＭＳ Ｐゴシック" pitchFamily="34" charset="-128"/>
              </a:rPr>
              <a:t>However, a function can be called from within another function before the former has been defined. The following is perfectly legal:</a:t>
            </a: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def main() :</a:t>
            </a: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    result = cubeVolume(2)</a:t>
            </a: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    print("A cube with side length 2 has volume", </a:t>
            </a: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      result)</a:t>
            </a:r>
          </a:p>
          <a:p>
            <a:pPr marL="457200" lvl="1" indent="0">
              <a:buFont typeface="Wingdings" pitchFamily="2" charset="2"/>
              <a:buNone/>
            </a:pPr>
            <a:endParaRPr lang="en-US" sz="2000" smtClean="0">
              <a:latin typeface="Consolas" pitchFamily="49" charset="0"/>
              <a:ea typeface="ＭＳ Ｐゴシック" pitchFamily="34" charset="-128"/>
              <a:cs typeface="Consolas" pitchFamily="49" charset="0"/>
            </a:endParaRP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def cubeVolume(sideLength) :</a:t>
            </a: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    volume = sideLength ** 3</a:t>
            </a: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    return volume</a:t>
            </a:r>
          </a:p>
          <a:p>
            <a:pPr marL="457200" lvl="1" indent="0">
              <a:buFont typeface="Wingdings" pitchFamily="2" charset="2"/>
              <a:buNone/>
            </a:pPr>
            <a:endParaRPr lang="en-US" sz="2000" smtClean="0">
              <a:latin typeface="Consolas" pitchFamily="49" charset="0"/>
              <a:ea typeface="ＭＳ Ｐゴシック" pitchFamily="34" charset="-128"/>
              <a:cs typeface="Consolas" pitchFamily="49" charset="0"/>
            </a:endParaRPr>
          </a:p>
          <a:p>
            <a:pPr marL="457200" lvl="1" indent="0">
              <a:buFont typeface="Wingdings" pitchFamily="2" charset="2"/>
              <a:buNone/>
            </a:pPr>
            <a:r>
              <a:rPr lang="en-US" sz="2000" smtClean="0">
                <a:latin typeface="Consolas" pitchFamily="49" charset="0"/>
                <a:ea typeface="ＭＳ Ｐゴシック" pitchFamily="34" charset="-128"/>
                <a:cs typeface="Consolas" pitchFamily="49" charset="0"/>
              </a:rPr>
              <a:t>main()</a:t>
            </a:r>
          </a:p>
        </p:txBody>
      </p:sp>
      <p:sp>
        <p:nvSpPr>
          <p:cNvPr id="3379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3379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C57BBA3-64F0-44B9-A9D7-94C910B240F9}" type="slidenum">
              <a:rPr lang="en-US" smtClean="0">
                <a:latin typeface="Arial" charset="0"/>
                <a:cs typeface="Arial" charset="0"/>
              </a:rPr>
              <a:pPr/>
              <a:t>24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3600" smtClean="0">
                <a:ea typeface="ＭＳ Ｐゴシック" pitchFamily="34" charset="-128"/>
              </a:rPr>
              <a:t>5.3 Parameter Passing</a:t>
            </a:r>
          </a:p>
        </p:txBody>
      </p:sp>
      <p:sp>
        <p:nvSpPr>
          <p:cNvPr id="34819" name="Content Placeholder 9"/>
          <p:cNvSpPr>
            <a:spLocks noGrp="1"/>
          </p:cNvSpPr>
          <p:nvPr>
            <p:ph idx="1"/>
          </p:nvPr>
        </p:nvSpPr>
        <p:spPr>
          <a:xfrm>
            <a:off x="304800" y="1104900"/>
            <a:ext cx="8458200" cy="1143000"/>
          </a:xfrm>
        </p:spPr>
        <p:txBody>
          <a:bodyPr/>
          <a:lstStyle/>
          <a:p>
            <a:pPr>
              <a:spcBef>
                <a:spcPts val="500"/>
              </a:spcBef>
            </a:pPr>
            <a:r>
              <a:rPr lang="en-US" sz="2800" smtClean="0">
                <a:solidFill>
                  <a:srgbClr val="00B050"/>
                </a:solidFill>
                <a:ea typeface="ＭＳ Ｐゴシック" pitchFamily="34" charset="-128"/>
              </a:rPr>
              <a:t>Parameter variables </a:t>
            </a:r>
            <a:r>
              <a:rPr lang="en-US" sz="2800" smtClean="0">
                <a:ea typeface="ＭＳ Ｐゴシック" pitchFamily="34" charset="-128"/>
              </a:rPr>
              <a:t>receive the </a:t>
            </a:r>
            <a:r>
              <a:rPr lang="en-US" sz="2800" smtClean="0">
                <a:solidFill>
                  <a:srgbClr val="0033CC"/>
                </a:solidFill>
                <a:ea typeface="ＭＳ Ｐゴシック" pitchFamily="34" charset="-128"/>
              </a:rPr>
              <a:t>argument values </a:t>
            </a:r>
            <a:r>
              <a:rPr lang="en-US" sz="2800" smtClean="0">
                <a:ea typeface="ＭＳ Ｐゴシック" pitchFamily="34" charset="-128"/>
              </a:rPr>
              <a:t>supplied in the function call</a:t>
            </a:r>
          </a:p>
          <a:p>
            <a:pPr>
              <a:spcBef>
                <a:spcPts val="500"/>
              </a:spcBef>
            </a:pPr>
            <a:r>
              <a:rPr lang="en-US" sz="2800" smtClean="0">
                <a:ea typeface="ＭＳ Ｐゴシック" pitchFamily="34" charset="-128"/>
              </a:rPr>
              <a:t>The </a:t>
            </a:r>
            <a:r>
              <a:rPr lang="en-US" sz="2800" smtClean="0">
                <a:solidFill>
                  <a:srgbClr val="0033CC"/>
                </a:solidFill>
                <a:ea typeface="ＭＳ Ｐゴシック" pitchFamily="34" charset="-128"/>
              </a:rPr>
              <a:t>argument value </a:t>
            </a:r>
            <a:r>
              <a:rPr lang="en-US" sz="2800" smtClean="0">
                <a:ea typeface="ＭＳ Ｐゴシック" pitchFamily="34" charset="-128"/>
              </a:rPr>
              <a:t>may be:</a:t>
            </a:r>
          </a:p>
          <a:p>
            <a:pPr lvl="1">
              <a:spcBef>
                <a:spcPts val="500"/>
              </a:spcBef>
            </a:pPr>
            <a:r>
              <a:rPr lang="en-US" sz="2400" smtClean="0">
                <a:ea typeface="ＭＳ Ｐゴシック" pitchFamily="34" charset="-128"/>
              </a:rPr>
              <a:t>The contents of a variable</a:t>
            </a:r>
          </a:p>
          <a:p>
            <a:pPr lvl="1">
              <a:spcBef>
                <a:spcPts val="500"/>
              </a:spcBef>
            </a:pPr>
            <a:r>
              <a:rPr lang="en-US" sz="2400" smtClean="0">
                <a:ea typeface="ＭＳ Ｐゴシック" pitchFamily="34" charset="-128"/>
              </a:rPr>
              <a:t>A </a:t>
            </a:r>
            <a:r>
              <a:rPr lang="ja-JP" altLang="en-US" sz="2400" smtClean="0">
                <a:ea typeface="ＭＳ Ｐゴシック" pitchFamily="34" charset="-128"/>
              </a:rPr>
              <a:t>‘</a:t>
            </a:r>
            <a:r>
              <a:rPr lang="en-US" altLang="ja-JP" sz="2400" smtClean="0">
                <a:ea typeface="ＭＳ Ｐゴシック" pitchFamily="34" charset="-128"/>
              </a:rPr>
              <a:t>literal</a:t>
            </a:r>
            <a:r>
              <a:rPr lang="ja-JP" altLang="en-US" sz="2400" smtClean="0">
                <a:ea typeface="ＭＳ Ｐゴシック" pitchFamily="34" charset="-128"/>
              </a:rPr>
              <a:t>’</a:t>
            </a:r>
            <a:r>
              <a:rPr lang="en-US" altLang="ja-JP" sz="2400" smtClean="0">
                <a:ea typeface="ＭＳ Ｐゴシック" pitchFamily="34" charset="-128"/>
              </a:rPr>
              <a:t> value (2)</a:t>
            </a:r>
          </a:p>
          <a:p>
            <a:pPr lvl="1">
              <a:spcBef>
                <a:spcPts val="500"/>
              </a:spcBef>
            </a:pPr>
            <a:r>
              <a:rPr lang="en-US" sz="2400" smtClean="0">
                <a:ea typeface="ＭＳ Ｐゴシック" pitchFamily="34" charset="-128"/>
              </a:rPr>
              <a:t>aka. </a:t>
            </a:r>
            <a:r>
              <a:rPr lang="ja-JP" altLang="en-US" sz="2400" smtClean="0">
                <a:ea typeface="ＭＳ Ｐゴシック" pitchFamily="34" charset="-128"/>
              </a:rPr>
              <a:t>‘</a:t>
            </a:r>
            <a:r>
              <a:rPr lang="en-US" altLang="ja-JP" sz="2400" smtClean="0">
                <a:ea typeface="ＭＳ Ｐゴシック" pitchFamily="34" charset="-128"/>
              </a:rPr>
              <a:t>actual parameter</a:t>
            </a:r>
            <a:r>
              <a:rPr lang="ja-JP" altLang="en-US" sz="2400" smtClean="0">
                <a:ea typeface="ＭＳ Ｐゴシック" pitchFamily="34" charset="-128"/>
              </a:rPr>
              <a:t>’</a:t>
            </a:r>
            <a:r>
              <a:rPr lang="en-US" altLang="ja-JP" sz="2400" smtClean="0">
                <a:ea typeface="ＭＳ Ｐゴシック" pitchFamily="34" charset="-128"/>
              </a:rPr>
              <a:t> or argument</a:t>
            </a:r>
          </a:p>
          <a:p>
            <a:pPr>
              <a:spcBef>
                <a:spcPts val="500"/>
              </a:spcBef>
            </a:pPr>
            <a:r>
              <a:rPr lang="en-US" sz="2800" smtClean="0">
                <a:ea typeface="ＭＳ Ｐゴシック" pitchFamily="34" charset="-128"/>
              </a:rPr>
              <a:t>The </a:t>
            </a:r>
            <a:r>
              <a:rPr lang="en-US" sz="2800" smtClean="0">
                <a:solidFill>
                  <a:srgbClr val="00B050"/>
                </a:solidFill>
                <a:ea typeface="ＭＳ Ｐゴシック" pitchFamily="34" charset="-128"/>
              </a:rPr>
              <a:t>parameter variable </a:t>
            </a:r>
            <a:r>
              <a:rPr lang="en-US" sz="2800" smtClean="0">
                <a:ea typeface="ＭＳ Ｐゴシック" pitchFamily="34" charset="-128"/>
              </a:rPr>
              <a:t>is:</a:t>
            </a:r>
          </a:p>
          <a:p>
            <a:pPr lvl="1">
              <a:spcBef>
                <a:spcPts val="500"/>
              </a:spcBef>
            </a:pPr>
            <a:r>
              <a:rPr lang="en-US" sz="2400" smtClean="0">
                <a:ea typeface="ＭＳ Ｐゴシック" pitchFamily="34" charset="-128"/>
              </a:rPr>
              <a:t>Declared in the called function </a:t>
            </a:r>
          </a:p>
          <a:p>
            <a:pPr lvl="1">
              <a:spcBef>
                <a:spcPts val="500"/>
              </a:spcBef>
            </a:pPr>
            <a:r>
              <a:rPr lang="en-US" sz="2400" smtClean="0">
                <a:ea typeface="ＭＳ Ｐゴシック" pitchFamily="34" charset="-128"/>
              </a:rPr>
              <a:t>Initialized with the value of the </a:t>
            </a:r>
            <a:r>
              <a:rPr lang="en-US" sz="2400" smtClean="0">
                <a:solidFill>
                  <a:srgbClr val="0033CC"/>
                </a:solidFill>
                <a:ea typeface="ＭＳ Ｐゴシック" pitchFamily="34" charset="-128"/>
              </a:rPr>
              <a:t>argument value </a:t>
            </a:r>
          </a:p>
          <a:p>
            <a:pPr lvl="1">
              <a:spcBef>
                <a:spcPts val="500"/>
              </a:spcBef>
            </a:pPr>
            <a:r>
              <a:rPr lang="en-US" sz="2400" smtClean="0">
                <a:ea typeface="ＭＳ Ｐゴシック" pitchFamily="34" charset="-128"/>
              </a:rPr>
              <a:t>Used as a variable inside the called function</a:t>
            </a:r>
          </a:p>
          <a:p>
            <a:pPr lvl="1">
              <a:spcBef>
                <a:spcPts val="500"/>
              </a:spcBef>
            </a:pPr>
            <a:r>
              <a:rPr lang="en-US" sz="2400" smtClean="0">
                <a:ea typeface="ＭＳ Ｐゴシック" pitchFamily="34" charset="-128"/>
              </a:rPr>
              <a:t>aka. </a:t>
            </a:r>
            <a:r>
              <a:rPr lang="ja-JP" altLang="en-US" sz="2400" smtClean="0">
                <a:ea typeface="ＭＳ Ｐゴシック" pitchFamily="34" charset="-128"/>
              </a:rPr>
              <a:t>‘</a:t>
            </a:r>
            <a:r>
              <a:rPr lang="en-US" altLang="ja-JP" sz="2400" smtClean="0">
                <a:ea typeface="ＭＳ Ｐゴシック" pitchFamily="34" charset="-128"/>
              </a:rPr>
              <a:t>formal parameter</a:t>
            </a:r>
            <a:r>
              <a:rPr lang="ja-JP" altLang="en-US" sz="2400" smtClean="0">
                <a:ea typeface="ＭＳ Ｐゴシック" pitchFamily="34" charset="-128"/>
              </a:rPr>
              <a:t>’</a:t>
            </a:r>
            <a:r>
              <a:rPr lang="en-US" altLang="ja-JP" sz="2400" smtClean="0">
                <a:ea typeface="ＭＳ Ｐゴシック" pitchFamily="34" charset="-128"/>
              </a:rPr>
              <a:t> </a:t>
            </a:r>
            <a:endParaRPr lang="en-US" altLang="ja-JP" smtClean="0">
              <a:ea typeface="ＭＳ Ｐゴシック" pitchFamily="34" charset="-128"/>
            </a:endParaRPr>
          </a:p>
          <a:p>
            <a:pPr lvl="1">
              <a:spcBef>
                <a:spcPts val="500"/>
              </a:spcBef>
            </a:pPr>
            <a:endParaRPr lang="en-US" sz="2400" smtClean="0">
              <a:ea typeface="ＭＳ Ｐゴシック" pitchFamily="34" charset="-128"/>
            </a:endParaRPr>
          </a:p>
          <a:p>
            <a:pPr>
              <a:spcBef>
                <a:spcPts val="500"/>
              </a:spcBef>
              <a:buFont typeface="Wingdings" pitchFamily="2" charset="2"/>
              <a:buNone/>
            </a:pPr>
            <a:endParaRPr lang="en-US" sz="2800" smtClean="0">
              <a:ea typeface="ＭＳ Ｐゴシック" pitchFamily="34" charset="-128"/>
            </a:endParaRPr>
          </a:p>
        </p:txBody>
      </p:sp>
      <p:sp>
        <p:nvSpPr>
          <p:cNvPr id="34820" name="TextBox 15"/>
          <p:cNvSpPr txBox="1">
            <a:spLocks noChangeArrowheads="1"/>
          </p:cNvSpPr>
          <p:nvPr/>
        </p:nvSpPr>
        <p:spPr bwMode="auto">
          <a:xfrm>
            <a:off x="5486400" y="2714625"/>
            <a:ext cx="2000250" cy="369888"/>
          </a:xfrm>
          <a:prstGeom prst="rect">
            <a:avLst/>
          </a:prstGeom>
          <a:noFill/>
          <a:ln w="9525">
            <a:noFill/>
            <a:miter lim="800000"/>
            <a:headEnd/>
            <a:tailEnd/>
          </a:ln>
        </p:spPr>
        <p:txBody>
          <a:bodyPr>
            <a:spAutoFit/>
          </a:bodyPr>
          <a:lstStyle/>
          <a:p>
            <a:pPr algn="r"/>
            <a:r>
              <a:rPr lang="en-US">
                <a:solidFill>
                  <a:srgbClr val="0033CC"/>
                </a:solidFill>
                <a:cs typeface="Arial" charset="0"/>
              </a:rPr>
              <a:t>Argument value</a:t>
            </a:r>
          </a:p>
        </p:txBody>
      </p:sp>
      <p:sp>
        <p:nvSpPr>
          <p:cNvPr id="34821" name="TextBox 16"/>
          <p:cNvSpPr txBox="1">
            <a:spLocks noChangeArrowheads="1"/>
          </p:cNvSpPr>
          <p:nvPr/>
        </p:nvSpPr>
        <p:spPr bwMode="auto">
          <a:xfrm>
            <a:off x="4641850" y="3581400"/>
            <a:ext cx="2743200" cy="369888"/>
          </a:xfrm>
          <a:prstGeom prst="rect">
            <a:avLst/>
          </a:prstGeom>
          <a:noFill/>
          <a:ln w="9525">
            <a:noFill/>
            <a:miter lim="800000"/>
            <a:headEnd/>
            <a:tailEnd/>
          </a:ln>
        </p:spPr>
        <p:txBody>
          <a:bodyPr>
            <a:spAutoFit/>
          </a:bodyPr>
          <a:lstStyle/>
          <a:p>
            <a:pPr algn="r"/>
            <a:r>
              <a:rPr lang="en-US">
                <a:solidFill>
                  <a:srgbClr val="00B050"/>
                </a:solidFill>
                <a:cs typeface="Arial" charset="0"/>
              </a:rPr>
              <a:t>Parameter variable</a:t>
            </a:r>
          </a:p>
        </p:txBody>
      </p:sp>
      <p:sp>
        <p:nvSpPr>
          <p:cNvPr id="3482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482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CDDD4135-89E4-4024-9597-C03BF1AFD402}" type="slidenum">
              <a:rPr lang="en-US" smtClean="0">
                <a:latin typeface="Arial" charset="0"/>
                <a:cs typeface="Arial" charset="0"/>
              </a:rPr>
              <a:pPr/>
              <a:t>25</a:t>
            </a:fld>
            <a:endParaRPr lang="en-US" smtClean="0">
              <a:latin typeface="Arial" charset="0"/>
              <a:cs typeface="Arial" charset="0"/>
            </a:endParaRPr>
          </a:p>
        </p:txBody>
      </p:sp>
      <p:sp>
        <p:nvSpPr>
          <p:cNvPr id="3" name="Down Arrow 2"/>
          <p:cNvSpPr/>
          <p:nvPr/>
        </p:nvSpPr>
        <p:spPr>
          <a:xfrm>
            <a:off x="7543800" y="2682875"/>
            <a:ext cx="592138" cy="898525"/>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out</a:t>
            </a:r>
          </a:p>
        </p:txBody>
      </p:sp>
      <p:sp>
        <p:nvSpPr>
          <p:cNvPr id="10" name="Rounded Rectangle 9"/>
          <p:cNvSpPr/>
          <p:nvPr/>
        </p:nvSpPr>
        <p:spPr>
          <a:xfrm>
            <a:off x="6715125" y="3951288"/>
            <a:ext cx="1962150" cy="690562"/>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Called function</a:t>
            </a:r>
          </a:p>
        </p:txBody>
      </p:sp>
      <p:sp>
        <p:nvSpPr>
          <p:cNvPr id="2" name="Rounded Rectangle 1"/>
          <p:cNvSpPr/>
          <p:nvPr/>
        </p:nvSpPr>
        <p:spPr>
          <a:xfrm>
            <a:off x="6715125" y="2028825"/>
            <a:ext cx="1962150" cy="690563"/>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Calling function</a:t>
            </a:r>
          </a:p>
        </p:txBody>
      </p:sp>
      <p:sp>
        <p:nvSpPr>
          <p:cNvPr id="4" name="Rounded Rectangle 3"/>
          <p:cNvSpPr/>
          <p:nvPr/>
        </p:nvSpPr>
        <p:spPr>
          <a:xfrm>
            <a:off x="7532688" y="3616325"/>
            <a:ext cx="603250" cy="423863"/>
          </a:xfrm>
          <a:prstGeom prst="round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ea typeface="ＭＳ Ｐゴシック" pitchFamily="34" charset="-128"/>
              </a:rPr>
              <a:t>Parameter Passing Steps </a:t>
            </a:r>
          </a:p>
        </p:txBody>
      </p:sp>
      <p:sp>
        <p:nvSpPr>
          <p:cNvPr id="7" name="Content Placeholder 2"/>
          <p:cNvSpPr txBox="1">
            <a:spLocks/>
          </p:cNvSpPr>
          <p:nvPr/>
        </p:nvSpPr>
        <p:spPr bwMode="auto">
          <a:xfrm>
            <a:off x="304800" y="1357313"/>
            <a:ext cx="4953000" cy="8001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result1 </a:t>
            </a:r>
            <a:r>
              <a:rPr lang="en-US" sz="2000" kern="0" dirty="0">
                <a:solidFill>
                  <a:srgbClr val="333333"/>
                </a:solidFill>
                <a:latin typeface="Consolas" pitchFamily="49" charset="0"/>
              </a:rPr>
              <a:t>= </a:t>
            </a:r>
            <a:r>
              <a:rPr lang="en-US" sz="2000" kern="0" dirty="0" err="1">
                <a:solidFill>
                  <a:srgbClr val="0033CC"/>
                </a:solidFill>
                <a:latin typeface="Consolas" pitchFamily="49" charset="0"/>
              </a:rPr>
              <a:t>cubeVolume</a:t>
            </a:r>
            <a:r>
              <a:rPr lang="en-US" sz="2000" kern="0" dirty="0">
                <a:solidFill>
                  <a:srgbClr val="333333"/>
                </a:solidFill>
                <a:latin typeface="Consolas" pitchFamily="49" charset="0"/>
              </a:rPr>
              <a:t>(2</a:t>
            </a:r>
            <a:r>
              <a:rPr lang="en-US" sz="2000" kern="0" dirty="0">
                <a:solidFill>
                  <a:srgbClr val="333333"/>
                </a:solidFill>
                <a:latin typeface="Consolas" pitchFamily="49" charset="0"/>
              </a:rPr>
              <a:t>)</a:t>
            </a:r>
            <a:endParaRPr lang="en-US" sz="2000" kern="0" dirty="0">
              <a:solidFill>
                <a:srgbClr val="333333"/>
              </a:solidFill>
              <a:latin typeface="Consolas" pitchFamily="49" charset="0"/>
            </a:endParaRPr>
          </a:p>
        </p:txBody>
      </p:sp>
      <p:sp>
        <p:nvSpPr>
          <p:cNvPr id="8" name="Content Placeholder 2"/>
          <p:cNvSpPr txBox="1">
            <a:spLocks/>
          </p:cNvSpPr>
          <p:nvPr/>
        </p:nvSpPr>
        <p:spPr bwMode="auto">
          <a:xfrm>
            <a:off x="228600" y="3733800"/>
            <a:ext cx="8001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a:t>
            </a:r>
            <a:r>
              <a:rPr lang="en-US" sz="2000" kern="0" dirty="0">
                <a:latin typeface="Consolas" pitchFamily="49" charset="0"/>
              </a:rPr>
              <a:t>ef </a:t>
            </a:r>
            <a:r>
              <a:rPr lang="en-US" sz="2000" kern="0" dirty="0" err="1">
                <a:latin typeface="Consolas" pitchFamily="49" charset="0"/>
              </a:rPr>
              <a:t>cubeVolume</a:t>
            </a:r>
            <a:r>
              <a:rPr lang="en-US" sz="2000" kern="0" dirty="0">
                <a:latin typeface="Consolas" pitchFamily="49" charset="0"/>
              </a:rPr>
              <a:t>(</a:t>
            </a:r>
            <a:r>
              <a:rPr lang="en-US" sz="2000" kern="0" dirty="0" err="1">
                <a:latin typeface="Consolas" pitchFamily="49" charset="0"/>
              </a:rPr>
              <a:t>sideLength</a:t>
            </a:r>
            <a:r>
              <a:rPr lang="en-US" sz="2000" kern="0" dirty="0">
                <a:latin typeface="Consolas" pitchFamily="49" charset="0"/>
              </a:rPr>
              <a:t>):</a:t>
            </a:r>
            <a:endParaRPr lang="en-US" sz="2000" kern="0" dirty="0">
              <a:latin typeface="Consolas" pitchFamily="49" charset="0"/>
            </a:endParaRP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 </a:t>
            </a:r>
            <a:r>
              <a:rPr lang="en-US" sz="2000" kern="0" dirty="0">
                <a:latin typeface="Consolas" pitchFamily="49" charset="0"/>
              </a:rPr>
              <a:t>volume </a:t>
            </a:r>
            <a:r>
              <a:rPr lang="en-US" sz="2000" kern="0" dirty="0">
                <a:latin typeface="Consolas" pitchFamily="49" charset="0"/>
              </a:rPr>
              <a:t>= sideLength * </a:t>
            </a:r>
            <a:r>
              <a:rPr lang="en-US" sz="2000" kern="0" dirty="0">
                <a:latin typeface="Consolas" pitchFamily="49" charset="0"/>
              </a:rPr>
              <a:t>3</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latin typeface="Consolas" pitchFamily="49" charset="0"/>
              </a:rPr>
              <a:t>  return volume</a:t>
            </a:r>
            <a:endParaRPr lang="en-US" sz="2000" kern="0" dirty="0">
              <a:latin typeface="Consolas" pitchFamily="49" charset="0"/>
            </a:endParaRPr>
          </a:p>
          <a:p>
            <a:pPr marL="342900" indent="-342900" eaLnBrk="0" hangingPunct="0">
              <a:buClr>
                <a:srgbClr val="835E01"/>
              </a:buClr>
              <a:buSzPct val="60000"/>
              <a:buFont typeface="Wingdings" pitchFamily="2" charset="2"/>
              <a:buNone/>
              <a:defRPr/>
            </a:pPr>
            <a:endParaRPr lang="en-US" sz="2000" b="1" kern="0" dirty="0">
              <a:latin typeface="Consolas" pitchFamily="49" charset="0"/>
            </a:endParaRPr>
          </a:p>
        </p:txBody>
      </p:sp>
      <p:pic>
        <p:nvPicPr>
          <p:cNvPr id="23559" name="Picture 7"/>
          <p:cNvPicPr>
            <a:picLocks noChangeAspect="1" noChangeArrowheads="1"/>
          </p:cNvPicPr>
          <p:nvPr/>
        </p:nvPicPr>
        <p:blipFill>
          <a:blip r:embed="rId2" cstate="print"/>
          <a:srcRect/>
          <a:stretch>
            <a:fillRect/>
          </a:stretch>
        </p:blipFill>
        <p:spPr bwMode="auto">
          <a:xfrm>
            <a:off x="4838700" y="1744663"/>
            <a:ext cx="2933700" cy="742950"/>
          </a:xfrm>
          <a:prstGeom prst="rect">
            <a:avLst/>
          </a:prstGeom>
          <a:noFill/>
          <a:ln w="9525">
            <a:noFill/>
            <a:miter lim="800000"/>
            <a:headEnd/>
            <a:tailEnd/>
          </a:ln>
        </p:spPr>
      </p:pic>
      <p:pic>
        <p:nvPicPr>
          <p:cNvPr id="23560" name="Picture 8"/>
          <p:cNvPicPr>
            <a:picLocks noChangeAspect="1" noChangeArrowheads="1"/>
          </p:cNvPicPr>
          <p:nvPr/>
        </p:nvPicPr>
        <p:blipFill>
          <a:blip r:embed="rId3" cstate="print"/>
          <a:srcRect/>
          <a:stretch>
            <a:fillRect/>
          </a:stretch>
        </p:blipFill>
        <p:spPr bwMode="auto">
          <a:xfrm>
            <a:off x="4832350" y="3365500"/>
            <a:ext cx="3286125" cy="866775"/>
          </a:xfrm>
          <a:prstGeom prst="rect">
            <a:avLst/>
          </a:prstGeom>
          <a:noFill/>
          <a:ln w="9525">
            <a:noFill/>
            <a:miter lim="800000"/>
            <a:headEnd/>
            <a:tailEnd/>
          </a:ln>
        </p:spPr>
      </p:pic>
      <p:pic>
        <p:nvPicPr>
          <p:cNvPr id="23561" name="Picture 9"/>
          <p:cNvPicPr>
            <a:picLocks noChangeAspect="1" noChangeArrowheads="1"/>
          </p:cNvPicPr>
          <p:nvPr/>
        </p:nvPicPr>
        <p:blipFill>
          <a:blip r:embed="rId4" cstate="print"/>
          <a:srcRect/>
          <a:stretch>
            <a:fillRect/>
          </a:stretch>
        </p:blipFill>
        <p:spPr bwMode="auto">
          <a:xfrm>
            <a:off x="4832350" y="3365500"/>
            <a:ext cx="3324225" cy="914400"/>
          </a:xfrm>
          <a:prstGeom prst="rect">
            <a:avLst/>
          </a:prstGeom>
          <a:noFill/>
          <a:ln w="9525">
            <a:noFill/>
            <a:miter lim="800000"/>
            <a:headEnd/>
            <a:tailEnd/>
          </a:ln>
        </p:spPr>
      </p:pic>
      <p:pic>
        <p:nvPicPr>
          <p:cNvPr id="23562" name="Picture 10"/>
          <p:cNvPicPr>
            <a:picLocks noChangeAspect="1" noChangeArrowheads="1"/>
          </p:cNvPicPr>
          <p:nvPr/>
        </p:nvPicPr>
        <p:blipFill>
          <a:blip r:embed="rId5" cstate="print"/>
          <a:srcRect/>
          <a:stretch>
            <a:fillRect/>
          </a:stretch>
        </p:blipFill>
        <p:spPr bwMode="auto">
          <a:xfrm>
            <a:off x="4832350" y="3365500"/>
            <a:ext cx="3324225" cy="1485900"/>
          </a:xfrm>
          <a:prstGeom prst="rect">
            <a:avLst/>
          </a:prstGeom>
          <a:noFill/>
          <a:ln w="9525">
            <a:noFill/>
            <a:miter lim="800000"/>
            <a:headEnd/>
            <a:tailEnd/>
          </a:ln>
        </p:spPr>
      </p:pic>
      <p:pic>
        <p:nvPicPr>
          <p:cNvPr id="23563" name="Picture 11"/>
          <p:cNvPicPr>
            <a:picLocks noChangeAspect="1" noChangeArrowheads="1"/>
          </p:cNvPicPr>
          <p:nvPr/>
        </p:nvPicPr>
        <p:blipFill>
          <a:blip r:embed="rId6" cstate="print"/>
          <a:srcRect/>
          <a:stretch>
            <a:fillRect/>
          </a:stretch>
        </p:blipFill>
        <p:spPr bwMode="auto">
          <a:xfrm>
            <a:off x="4800600" y="1674813"/>
            <a:ext cx="2971800" cy="781050"/>
          </a:xfrm>
          <a:prstGeom prst="rect">
            <a:avLst/>
          </a:prstGeom>
          <a:noFill/>
          <a:ln w="9525">
            <a:noFill/>
            <a:miter lim="800000"/>
            <a:headEnd/>
            <a:tailEnd/>
          </a:ln>
        </p:spPr>
      </p:pic>
      <p:sp>
        <p:nvSpPr>
          <p:cNvPr id="3585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585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3559BED1-12C8-491E-8A5B-0A51220AAFA7}" type="slidenum">
              <a:rPr lang="en-US" smtClean="0">
                <a:latin typeface="Arial" charset="0"/>
                <a:cs typeface="Arial" charset="0"/>
              </a:rPr>
              <a:pPr/>
              <a:t>26</a:t>
            </a:fld>
            <a:endParaRPr lang="en-US" smtClean="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8"/>
          <p:cNvSpPr>
            <a:spLocks noGrp="1"/>
          </p:cNvSpPr>
          <p:nvPr>
            <p:ph type="title"/>
          </p:nvPr>
        </p:nvSpPr>
        <p:spPr/>
        <p:txBody>
          <a:bodyPr/>
          <a:lstStyle/>
          <a:p>
            <a:r>
              <a:rPr lang="en-US" sz="3600" smtClean="0">
                <a:ea typeface="ＭＳ Ｐゴシック" pitchFamily="34" charset="-128"/>
              </a:rPr>
              <a:t>Common Error 5.1</a:t>
            </a:r>
          </a:p>
        </p:txBody>
      </p:sp>
      <p:sp>
        <p:nvSpPr>
          <p:cNvPr id="8" name="Content Placeholder 2"/>
          <p:cNvSpPr txBox="1">
            <a:spLocks/>
          </p:cNvSpPr>
          <p:nvPr/>
        </p:nvSpPr>
        <p:spPr bwMode="auto">
          <a:xfrm>
            <a:off x="3833813" y="4167188"/>
            <a:ext cx="4979987"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a:t>
            </a:r>
            <a:r>
              <a:rPr lang="en-US" kern="0" dirty="0">
                <a:latin typeface="Consolas" pitchFamily="49" charset="0"/>
              </a:rPr>
              <a:t>ef </a:t>
            </a:r>
            <a:r>
              <a:rPr lang="en-US" kern="0" dirty="0" err="1">
                <a:latin typeface="Consolas" pitchFamily="49" charset="0"/>
              </a:rPr>
              <a:t>addTax</a:t>
            </a:r>
            <a:r>
              <a:rPr lang="en-US" kern="0" dirty="0">
                <a:latin typeface="Consolas" pitchFamily="49" charset="0"/>
              </a:rPr>
              <a:t>(</a:t>
            </a:r>
            <a:r>
              <a:rPr lang="en-US" kern="0" dirty="0">
                <a:solidFill>
                  <a:srgbClr val="00B050"/>
                </a:solidFill>
                <a:latin typeface="Consolas" pitchFamily="49" charset="0"/>
              </a:rPr>
              <a:t>price</a:t>
            </a:r>
            <a:r>
              <a:rPr lang="en-US" kern="0" dirty="0">
                <a:latin typeface="Consolas" pitchFamily="49" charset="0"/>
              </a:rPr>
              <a:t>, </a:t>
            </a:r>
            <a:r>
              <a:rPr lang="en-US" kern="0" dirty="0">
                <a:solidFill>
                  <a:srgbClr val="333333"/>
                </a:solidFill>
                <a:latin typeface="Consolas" pitchFamily="49" charset="0"/>
              </a:rPr>
              <a:t>rate):</a:t>
            </a: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C00000"/>
                </a:solidFill>
                <a:latin typeface="Consolas" pitchFamily="49" charset="0"/>
              </a:rPr>
              <a:t>  </a:t>
            </a:r>
            <a:r>
              <a:rPr lang="en-US" kern="0" dirty="0">
                <a:solidFill>
                  <a:srgbClr val="C00000"/>
                </a:solidFill>
                <a:latin typeface="Consolas" pitchFamily="49" charset="0"/>
              </a:rPr>
              <a:t> </a:t>
            </a:r>
            <a:r>
              <a:rPr lang="en-US" kern="0" dirty="0">
                <a:solidFill>
                  <a:srgbClr val="333333"/>
                </a:solidFill>
                <a:latin typeface="Consolas" pitchFamily="49" charset="0"/>
              </a:rPr>
              <a:t>tax </a:t>
            </a: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 rate / </a:t>
            </a:r>
            <a:r>
              <a:rPr lang="en-US" kern="0" dirty="0">
                <a:solidFill>
                  <a:srgbClr val="333333"/>
                </a:solidFill>
                <a:latin typeface="Consolas" pitchFamily="49" charset="0"/>
              </a:rPr>
              <a:t>100</a:t>
            </a:r>
          </a:p>
          <a:p>
            <a:pPr marL="342900" indent="-342900" eaLnBrk="0" hangingPunct="0">
              <a:buClr>
                <a:srgbClr val="835E01"/>
              </a:buClr>
              <a:buSzPct val="60000"/>
              <a:defRPr/>
            </a:pPr>
            <a:r>
              <a:rPr lang="en-US" kern="0" dirty="0">
                <a:solidFill>
                  <a:srgbClr val="00B0F0"/>
                </a:solidFill>
                <a:latin typeface="Consolas" pitchFamily="49" charset="0"/>
              </a:rPr>
              <a:t>   # </a:t>
            </a:r>
            <a:r>
              <a:rPr lang="en-US" kern="0" dirty="0">
                <a:solidFill>
                  <a:srgbClr val="00B0F0"/>
                </a:solidFill>
                <a:latin typeface="Consolas" pitchFamily="49" charset="0"/>
              </a:rPr>
              <a:t>No effect outside the </a:t>
            </a:r>
            <a:r>
              <a:rPr lang="en-US" kern="0" dirty="0">
                <a:solidFill>
                  <a:srgbClr val="00B0F0"/>
                </a:solidFill>
                <a:latin typeface="Consolas" pitchFamily="49" charset="0"/>
              </a:rPr>
              <a:t>function</a:t>
            </a: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a:t>
            </a: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 </a:t>
            </a:r>
            <a:r>
              <a:rPr lang="en-US" kern="0" dirty="0">
                <a:solidFill>
                  <a:srgbClr val="333333"/>
                </a:solidFill>
                <a:latin typeface="Consolas" pitchFamily="49" charset="0"/>
              </a:rPr>
              <a:t>tax </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333333"/>
                </a:solidFill>
                <a:latin typeface="Consolas" pitchFamily="49" charset="0"/>
              </a:rPr>
              <a:t>  </a:t>
            </a:r>
            <a:r>
              <a:rPr lang="en-US" kern="0" dirty="0">
                <a:latin typeface="Consolas" pitchFamily="49" charset="0"/>
              </a:rPr>
              <a:t>return</a:t>
            </a:r>
            <a:r>
              <a:rPr lang="en-US" kern="0" dirty="0">
                <a:solidFill>
                  <a:srgbClr val="333333"/>
                </a:solidFill>
                <a:latin typeface="Consolas" pitchFamily="49" charset="0"/>
              </a:rPr>
              <a:t> </a:t>
            </a:r>
            <a:r>
              <a:rPr lang="en-US" kern="0" dirty="0">
                <a:solidFill>
                  <a:srgbClr val="333333"/>
                </a:solidFill>
                <a:latin typeface="Consolas" pitchFamily="49" charset="0"/>
              </a:rPr>
              <a:t>tax;</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26629" name="Content Placeholder 9"/>
          <p:cNvSpPr>
            <a:spLocks noGrp="1"/>
          </p:cNvSpPr>
          <p:nvPr>
            <p:ph idx="1"/>
          </p:nvPr>
        </p:nvSpPr>
        <p:spPr>
          <a:xfrm>
            <a:off x="304800" y="1066800"/>
            <a:ext cx="8534400" cy="1371600"/>
          </a:xfrm>
        </p:spPr>
        <p:txBody>
          <a:bodyPr/>
          <a:lstStyle/>
          <a:p>
            <a:pPr>
              <a:defRPr/>
            </a:pPr>
            <a:r>
              <a:rPr lang="pt-BR" sz="2800" dirty="0" smtClean="0"/>
              <a:t>Trying to modify parameter </a:t>
            </a:r>
            <a:r>
              <a:rPr lang="pt-BR" sz="2800" dirty="0"/>
              <a:t>v</a:t>
            </a:r>
            <a:r>
              <a:rPr lang="pt-BR" sz="2800" dirty="0" smtClean="0"/>
              <a:t>ariables</a:t>
            </a:r>
          </a:p>
          <a:p>
            <a:pPr>
              <a:defRPr/>
            </a:pPr>
            <a:r>
              <a:rPr lang="en-US" sz="2400" dirty="0" smtClean="0">
                <a:ea typeface="ＭＳ Ｐゴシック" pitchFamily="34" charset="-128"/>
              </a:rPr>
              <a:t>A copy of the argument values is passed </a:t>
            </a:r>
          </a:p>
          <a:p>
            <a:pPr lvl="1">
              <a:defRPr/>
            </a:pPr>
            <a:r>
              <a:rPr lang="en-US" sz="2400" dirty="0" smtClean="0">
                <a:ea typeface="ＭＳ Ｐゴシック" pitchFamily="34" charset="-128"/>
              </a:rPr>
              <a:t>Called function (</a:t>
            </a:r>
            <a:r>
              <a:rPr lang="en-US" sz="2400" dirty="0" err="1" smtClean="0">
                <a:latin typeface="Consolas" pitchFamily="49" charset="0"/>
                <a:ea typeface="ＭＳ Ｐゴシック" pitchFamily="34" charset="-128"/>
                <a:cs typeface="Consolas" pitchFamily="49" charset="0"/>
              </a:rPr>
              <a:t>addTax</a:t>
            </a:r>
            <a:r>
              <a:rPr lang="en-US" sz="2400" dirty="0" smtClean="0">
                <a:ea typeface="ＭＳ Ｐゴシック" pitchFamily="34" charset="-128"/>
              </a:rPr>
              <a:t>) can modify local copy (</a:t>
            </a:r>
            <a:r>
              <a:rPr lang="en-US" sz="2400" dirty="0" smtClean="0">
                <a:solidFill>
                  <a:srgbClr val="00B050"/>
                </a:solidFill>
                <a:latin typeface="Consolas" pitchFamily="49" charset="0"/>
                <a:ea typeface="ＭＳ Ｐゴシック" pitchFamily="34" charset="-128"/>
              </a:rPr>
              <a:t>price</a:t>
            </a:r>
            <a:r>
              <a:rPr lang="en-US" sz="2400" dirty="0" smtClean="0">
                <a:ea typeface="ＭＳ Ｐゴシック" pitchFamily="34" charset="-128"/>
              </a:rPr>
              <a:t>)</a:t>
            </a:r>
          </a:p>
          <a:p>
            <a:pPr lvl="2">
              <a:defRPr/>
            </a:pPr>
            <a:r>
              <a:rPr lang="en-US" dirty="0" smtClean="0">
                <a:ea typeface="ＭＳ Ｐゴシック" pitchFamily="34" charset="-128"/>
              </a:rPr>
              <a:t>But not original </a:t>
            </a:r>
          </a:p>
          <a:p>
            <a:pPr marL="1201738" lvl="2" indent="-287338">
              <a:buFontTx/>
              <a:buNone/>
              <a:defRPr/>
            </a:pPr>
            <a:r>
              <a:rPr lang="en-US" dirty="0" smtClean="0">
                <a:ea typeface="ＭＳ Ｐゴシック" pitchFamily="34" charset="-128"/>
              </a:rPr>
              <a:t>   in calling function</a:t>
            </a:r>
          </a:p>
          <a:p>
            <a:pPr lvl="3">
              <a:defRPr/>
            </a:pPr>
            <a:r>
              <a:rPr lang="en-US" dirty="0" smtClean="0">
                <a:solidFill>
                  <a:srgbClr val="0033CC"/>
                </a:solidFill>
                <a:latin typeface="Consolas" pitchFamily="49" charset="0"/>
                <a:ea typeface="ＭＳ Ｐゴシック" pitchFamily="34" charset="-128"/>
              </a:rPr>
              <a:t>total</a:t>
            </a:r>
            <a:endParaRPr lang="en-US" dirty="0" smtClean="0">
              <a:solidFill>
                <a:srgbClr val="0033CC"/>
              </a:solidFill>
              <a:ea typeface="ＭＳ Ｐゴシック" pitchFamily="34" charset="-128"/>
            </a:endParaRPr>
          </a:p>
        </p:txBody>
      </p:sp>
      <p:sp>
        <p:nvSpPr>
          <p:cNvPr id="9" name="Content Placeholder 2"/>
          <p:cNvSpPr txBox="1">
            <a:spLocks/>
          </p:cNvSpPr>
          <p:nvPr/>
        </p:nvSpPr>
        <p:spPr bwMode="auto">
          <a:xfrm>
            <a:off x="4297363" y="2514600"/>
            <a:ext cx="46482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total </a:t>
            </a:r>
            <a:r>
              <a:rPr lang="en-US" kern="0" dirty="0">
                <a:latin typeface="Consolas" pitchFamily="49" charset="0"/>
              </a:rPr>
              <a:t>= </a:t>
            </a:r>
            <a:r>
              <a:rPr lang="en-US" kern="0" dirty="0">
                <a:latin typeface="Consolas" pitchFamily="49" charset="0"/>
              </a:rPr>
              <a:t>10</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err="1">
                <a:latin typeface="Consolas" pitchFamily="49" charset="0"/>
              </a:rPr>
              <a:t>addTax</a:t>
            </a:r>
            <a:r>
              <a:rPr lang="en-US" kern="0" dirty="0">
                <a:latin typeface="Consolas" pitchFamily="49" charset="0"/>
              </a:rPr>
              <a:t>(</a:t>
            </a:r>
            <a:r>
              <a:rPr lang="en-US" kern="0" dirty="0">
                <a:solidFill>
                  <a:srgbClr val="0033CC"/>
                </a:solidFill>
                <a:latin typeface="Consolas" pitchFamily="49" charset="0"/>
              </a:rPr>
              <a:t>total</a:t>
            </a:r>
            <a:r>
              <a:rPr lang="en-US" kern="0" dirty="0">
                <a:latin typeface="Consolas" pitchFamily="49" charset="0"/>
              </a:rPr>
              <a:t>,       7.5); </a:t>
            </a:r>
          </a:p>
          <a:p>
            <a:pPr marL="342900" indent="-342900" eaLnBrk="0" hangingPunct="0">
              <a:buClr>
                <a:srgbClr val="835E01"/>
              </a:buClr>
              <a:buSzPct val="60000"/>
              <a:buFont typeface="Wingdings" pitchFamily="2" charset="2"/>
              <a:buNone/>
              <a:defRPr/>
            </a:pPr>
            <a:endParaRPr lang="en-US" b="1" kern="0" dirty="0">
              <a:latin typeface="Consolas" pitchFamily="49" charset="0"/>
            </a:endParaRPr>
          </a:p>
        </p:txBody>
      </p:sp>
      <p:sp>
        <p:nvSpPr>
          <p:cNvPr id="15" name="Rectangle 14"/>
          <p:cNvSpPr/>
          <p:nvPr/>
        </p:nvSpPr>
        <p:spPr>
          <a:xfrm>
            <a:off x="6919913" y="3352800"/>
            <a:ext cx="1295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16" name="Rectangle 15"/>
          <p:cNvSpPr/>
          <p:nvPr/>
        </p:nvSpPr>
        <p:spPr>
          <a:xfrm>
            <a:off x="7542213" y="5715000"/>
            <a:ext cx="1295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10.75</a:t>
            </a:r>
          </a:p>
        </p:txBody>
      </p:sp>
      <p:sp>
        <p:nvSpPr>
          <p:cNvPr id="36872" name="TextBox 16"/>
          <p:cNvSpPr txBox="1">
            <a:spLocks noChangeArrowheads="1"/>
          </p:cNvSpPr>
          <p:nvPr/>
        </p:nvSpPr>
        <p:spPr bwMode="auto">
          <a:xfrm>
            <a:off x="6767513" y="3048000"/>
            <a:ext cx="817562" cy="369888"/>
          </a:xfrm>
          <a:prstGeom prst="rect">
            <a:avLst/>
          </a:prstGeom>
          <a:noFill/>
          <a:ln w="9525">
            <a:noFill/>
            <a:miter lim="800000"/>
            <a:headEnd/>
            <a:tailEnd/>
          </a:ln>
        </p:spPr>
        <p:txBody>
          <a:bodyPr wrap="none">
            <a:spAutoFit/>
          </a:bodyPr>
          <a:lstStyle/>
          <a:p>
            <a:r>
              <a:rPr lang="en-US">
                <a:solidFill>
                  <a:srgbClr val="0033CC"/>
                </a:solidFill>
                <a:latin typeface="Consolas" pitchFamily="49" charset="0"/>
                <a:cs typeface="Arial" charset="0"/>
              </a:rPr>
              <a:t>total</a:t>
            </a:r>
          </a:p>
        </p:txBody>
      </p:sp>
      <p:sp>
        <p:nvSpPr>
          <p:cNvPr id="36873" name="TextBox 17"/>
          <p:cNvSpPr txBox="1">
            <a:spLocks noChangeArrowheads="1"/>
          </p:cNvSpPr>
          <p:nvPr/>
        </p:nvSpPr>
        <p:spPr bwMode="auto">
          <a:xfrm>
            <a:off x="7421563" y="5410200"/>
            <a:ext cx="817562" cy="369888"/>
          </a:xfrm>
          <a:prstGeom prst="rect">
            <a:avLst/>
          </a:prstGeom>
          <a:noFill/>
          <a:ln w="9525">
            <a:noFill/>
            <a:miter lim="800000"/>
            <a:headEnd/>
            <a:tailEnd/>
          </a:ln>
        </p:spPr>
        <p:txBody>
          <a:bodyPr wrap="none">
            <a:spAutoFit/>
          </a:bodyPr>
          <a:lstStyle/>
          <a:p>
            <a:r>
              <a:rPr lang="en-US">
                <a:solidFill>
                  <a:srgbClr val="00B050"/>
                </a:solidFill>
                <a:latin typeface="Consolas" pitchFamily="49" charset="0"/>
                <a:cs typeface="Arial" charset="0"/>
              </a:rPr>
              <a:t>price</a:t>
            </a:r>
          </a:p>
        </p:txBody>
      </p:sp>
      <p:sp>
        <p:nvSpPr>
          <p:cNvPr id="3687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687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0D0F443-1E16-472A-9029-77CE34335535}" type="slidenum">
              <a:rPr lang="en-US" smtClean="0">
                <a:latin typeface="Arial" charset="0"/>
                <a:cs typeface="Arial" charset="0"/>
              </a:rPr>
              <a:pPr/>
              <a:t>27</a:t>
            </a:fld>
            <a:endParaRPr lang="en-US" smtClean="0">
              <a:latin typeface="Arial" charset="0"/>
              <a:cs typeface="Arial" charset="0"/>
            </a:endParaRPr>
          </a:p>
        </p:txBody>
      </p:sp>
      <p:sp>
        <p:nvSpPr>
          <p:cNvPr id="13" name="Down Arrow 12"/>
          <p:cNvSpPr/>
          <p:nvPr/>
        </p:nvSpPr>
        <p:spPr>
          <a:xfrm>
            <a:off x="4983163" y="3148013"/>
            <a:ext cx="1339850" cy="1042987"/>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copy</a:t>
            </a:r>
          </a:p>
        </p:txBody>
      </p:sp>
      <p:pic>
        <p:nvPicPr>
          <p:cNvPr id="36877" name="Picture 2"/>
          <p:cNvPicPr>
            <a:picLocks noChangeAspect="1" noChangeArrowheads="1"/>
          </p:cNvPicPr>
          <p:nvPr/>
        </p:nvPicPr>
        <p:blipFill>
          <a:blip r:embed="rId2" cstate="print"/>
          <a:srcRect/>
          <a:stretch>
            <a:fillRect/>
          </a:stretch>
        </p:blipFill>
        <p:spPr bwMode="auto">
          <a:xfrm>
            <a:off x="7305675" y="152400"/>
            <a:ext cx="1666875"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ea typeface="ＭＳ Ｐゴシック" pitchFamily="34" charset="-128"/>
              </a:rPr>
              <a:t>Programming Tip 5.2</a:t>
            </a:r>
          </a:p>
        </p:txBody>
      </p:sp>
      <p:sp>
        <p:nvSpPr>
          <p:cNvPr id="37891" name="Content Placeholder 2"/>
          <p:cNvSpPr>
            <a:spLocks noGrp="1"/>
          </p:cNvSpPr>
          <p:nvPr>
            <p:ph idx="1"/>
          </p:nvPr>
        </p:nvSpPr>
        <p:spPr/>
        <p:txBody>
          <a:bodyPr/>
          <a:lstStyle/>
          <a:p>
            <a:r>
              <a:rPr lang="pt-BR" smtClean="0">
                <a:ea typeface="ＭＳ Ｐゴシック" pitchFamily="34" charset="-128"/>
              </a:rPr>
              <a:t>Do not modify parameter variables</a:t>
            </a:r>
          </a:p>
          <a:p>
            <a:endParaRPr lang="en-US" smtClean="0">
              <a:ea typeface="ＭＳ Ｐゴシック" pitchFamily="34" charset="-128"/>
            </a:endParaRPr>
          </a:p>
        </p:txBody>
      </p:sp>
      <p:sp>
        <p:nvSpPr>
          <p:cNvPr id="3789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3789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680CD4D7-6DD5-4681-BFAE-D1C00C15020D}" type="slidenum">
              <a:rPr lang="en-US" smtClean="0">
                <a:latin typeface="Arial" charset="0"/>
                <a:cs typeface="Arial" charset="0"/>
              </a:rPr>
              <a:pPr/>
              <a:t>28</a:t>
            </a:fld>
            <a:endParaRPr lang="en-US" smtClean="0">
              <a:latin typeface="Arial" charset="0"/>
              <a:cs typeface="Arial" charset="0"/>
            </a:endParaRPr>
          </a:p>
        </p:txBody>
      </p:sp>
      <p:sp>
        <p:nvSpPr>
          <p:cNvPr id="6" name="Content Placeholder 2"/>
          <p:cNvSpPr txBox="1">
            <a:spLocks/>
          </p:cNvSpPr>
          <p:nvPr/>
        </p:nvSpPr>
        <p:spPr bwMode="auto">
          <a:xfrm>
            <a:off x="685800" y="2438400"/>
            <a:ext cx="8305800" cy="96837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totalCents</a:t>
            </a:r>
            <a:r>
              <a:rPr lang="en-US" dirty="0">
                <a:latin typeface="Consolas" pitchFamily="49" charset="0"/>
                <a:cs typeface="Consolas" pitchFamily="49" charset="0"/>
              </a:rPr>
              <a:t>(dollars, cents) :</a:t>
            </a:r>
          </a:p>
          <a:p>
            <a:pPr>
              <a:defRPr/>
            </a:pPr>
            <a:r>
              <a:rPr lang="en-US" dirty="0">
                <a:latin typeface="Consolas" pitchFamily="49" charset="0"/>
                <a:cs typeface="Consolas" pitchFamily="49" charset="0"/>
              </a:rPr>
              <a:t>    cents = dollars * 100 + cents # Modifies parameter variable.</a:t>
            </a:r>
          </a:p>
          <a:p>
            <a:pPr>
              <a:defRPr/>
            </a:pPr>
            <a:r>
              <a:rPr lang="en-US" dirty="0">
                <a:latin typeface="Consolas" pitchFamily="49" charset="0"/>
                <a:cs typeface="Consolas" pitchFamily="49" charset="0"/>
              </a:rPr>
              <a:t>    return cents</a:t>
            </a:r>
            <a:endParaRPr lang="en-US" b="1" kern="0" dirty="0">
              <a:latin typeface="Consolas" pitchFamily="49" charset="0"/>
              <a:cs typeface="Consolas" pitchFamily="49" charset="0"/>
            </a:endParaRPr>
          </a:p>
        </p:txBody>
      </p:sp>
      <p:sp>
        <p:nvSpPr>
          <p:cNvPr id="7" name="TextBox 6"/>
          <p:cNvSpPr txBox="1">
            <a:spLocks noChangeArrowheads="1"/>
          </p:cNvSpPr>
          <p:nvPr/>
        </p:nvSpPr>
        <p:spPr bwMode="auto">
          <a:xfrm>
            <a:off x="5334000" y="1828800"/>
            <a:ext cx="3505200" cy="823913"/>
          </a:xfrm>
          <a:prstGeom prst="rect">
            <a:avLst/>
          </a:prstGeom>
          <a:solidFill>
            <a:srgbClr val="FFDC47"/>
          </a:solidFill>
          <a:ln w="9525">
            <a:noFill/>
            <a:miter lim="800000"/>
            <a:headEnd/>
            <a:tailEnd/>
          </a:ln>
        </p:spPr>
        <p:txBody>
          <a:bodyPr/>
          <a:lstStyle/>
          <a:p>
            <a:pPr eaLnBrk="0" hangingPunct="0"/>
            <a:r>
              <a:rPr lang="en-US" sz="2000"/>
              <a:t>Many programmers find this practice confusing.</a:t>
            </a:r>
            <a:endParaRPr lang="en-US" sz="2000">
              <a:cs typeface="Arial" charset="0"/>
            </a:endParaRPr>
          </a:p>
        </p:txBody>
      </p:sp>
      <p:sp>
        <p:nvSpPr>
          <p:cNvPr id="9" name="Content Placeholder 2"/>
          <p:cNvSpPr txBox="1">
            <a:spLocks/>
          </p:cNvSpPr>
          <p:nvPr/>
        </p:nvSpPr>
        <p:spPr bwMode="auto">
          <a:xfrm>
            <a:off x="685800" y="4392613"/>
            <a:ext cx="8305800" cy="96837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totalCents</a:t>
            </a:r>
            <a:r>
              <a:rPr lang="en-US" dirty="0">
                <a:latin typeface="Consolas" pitchFamily="49" charset="0"/>
                <a:cs typeface="Consolas" pitchFamily="49" charset="0"/>
              </a:rPr>
              <a:t>(dollars, cents) :</a:t>
            </a:r>
          </a:p>
          <a:p>
            <a:pPr>
              <a:defRPr/>
            </a:pPr>
            <a:r>
              <a:rPr lang="en-US" dirty="0">
                <a:latin typeface="Consolas" pitchFamily="49" charset="0"/>
                <a:cs typeface="Consolas" pitchFamily="49" charset="0"/>
              </a:rPr>
              <a:t>    result = dollars * 100 + cents</a:t>
            </a:r>
          </a:p>
          <a:p>
            <a:pPr>
              <a:defRPr/>
            </a:pPr>
            <a:r>
              <a:rPr lang="en-US" dirty="0">
                <a:latin typeface="Consolas" pitchFamily="49" charset="0"/>
                <a:cs typeface="Consolas" pitchFamily="49" charset="0"/>
              </a:rPr>
              <a:t>    return result</a:t>
            </a:r>
            <a:endParaRPr lang="en-US" b="1" kern="0" dirty="0">
              <a:latin typeface="Consolas" pitchFamily="49" charset="0"/>
              <a:cs typeface="Consolas" pitchFamily="49" charset="0"/>
            </a:endParaRPr>
          </a:p>
        </p:txBody>
      </p:sp>
      <p:sp>
        <p:nvSpPr>
          <p:cNvPr id="10" name="TextBox 9"/>
          <p:cNvSpPr txBox="1">
            <a:spLocks noChangeArrowheads="1"/>
          </p:cNvSpPr>
          <p:nvPr/>
        </p:nvSpPr>
        <p:spPr bwMode="auto">
          <a:xfrm>
            <a:off x="5105400" y="3979863"/>
            <a:ext cx="3733800" cy="825500"/>
          </a:xfrm>
          <a:prstGeom prst="rect">
            <a:avLst/>
          </a:prstGeom>
          <a:solidFill>
            <a:srgbClr val="FFDC47"/>
          </a:solidFill>
          <a:ln w="9525">
            <a:noFill/>
            <a:miter lim="800000"/>
            <a:headEnd/>
            <a:tailEnd/>
          </a:ln>
        </p:spPr>
        <p:txBody>
          <a:bodyPr/>
          <a:lstStyle/>
          <a:p>
            <a:pPr eaLnBrk="0" hangingPunct="0"/>
            <a:r>
              <a:rPr lang="en-US" sz="2000"/>
              <a:t>To avoid the confusion, simply introduce a separate variable:</a:t>
            </a:r>
            <a:endParaRPr lang="en-US" sz="200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3600" smtClean="0">
                <a:solidFill>
                  <a:srgbClr val="C00000"/>
                </a:solidFill>
                <a:ea typeface="ＭＳ Ｐゴシック" pitchFamily="34" charset="-128"/>
              </a:rPr>
              <a:t>5.4 Return Values</a:t>
            </a:r>
          </a:p>
        </p:txBody>
      </p:sp>
      <p:sp>
        <p:nvSpPr>
          <p:cNvPr id="38915" name="Content Placeholder 2"/>
          <p:cNvSpPr>
            <a:spLocks noGrp="1"/>
          </p:cNvSpPr>
          <p:nvPr>
            <p:ph idx="1"/>
          </p:nvPr>
        </p:nvSpPr>
        <p:spPr>
          <a:xfrm>
            <a:off x="228600" y="1066800"/>
            <a:ext cx="8610600" cy="3048000"/>
          </a:xfrm>
        </p:spPr>
        <p:txBody>
          <a:bodyPr/>
          <a:lstStyle/>
          <a:p>
            <a:pPr>
              <a:spcBef>
                <a:spcPts val="300"/>
              </a:spcBef>
            </a:pPr>
            <a:r>
              <a:rPr lang="en-US" sz="2800" smtClean="0">
                <a:ea typeface="ＭＳ Ｐゴシック" pitchFamily="34" charset="-128"/>
              </a:rPr>
              <a:t>Functions can (optionally) return one value</a:t>
            </a:r>
          </a:p>
          <a:p>
            <a:pPr lvl="1">
              <a:spcBef>
                <a:spcPts val="300"/>
              </a:spcBef>
            </a:pPr>
            <a:r>
              <a:rPr lang="en-US" sz="2400" smtClean="0">
                <a:ea typeface="ＭＳ Ｐゴシック" pitchFamily="34" charset="-128"/>
              </a:rPr>
              <a:t>Add a </a:t>
            </a:r>
            <a:r>
              <a:rPr lang="en-US" sz="2400" smtClean="0">
                <a:solidFill>
                  <a:srgbClr val="C00000"/>
                </a:solidFill>
                <a:ea typeface="ＭＳ Ｐゴシック" pitchFamily="34" charset="-128"/>
              </a:rPr>
              <a:t>return statement </a:t>
            </a:r>
            <a:r>
              <a:rPr lang="en-US" sz="2400" smtClean="0">
                <a:ea typeface="ＭＳ Ｐゴシック" pitchFamily="34" charset="-128"/>
              </a:rPr>
              <a:t>that returns a value</a:t>
            </a:r>
          </a:p>
          <a:p>
            <a:pPr lvl="2">
              <a:spcBef>
                <a:spcPts val="300"/>
              </a:spcBef>
            </a:pPr>
            <a:r>
              <a:rPr lang="en-US" sz="2000" smtClean="0">
                <a:ea typeface="ＭＳ Ｐゴシック" pitchFamily="34" charset="-128"/>
              </a:rPr>
              <a:t>A </a:t>
            </a:r>
            <a:r>
              <a:rPr lang="en-US" sz="2000" smtClean="0">
                <a:solidFill>
                  <a:srgbClr val="C00000"/>
                </a:solidFill>
                <a:ea typeface="ＭＳ Ｐゴシック" pitchFamily="34" charset="-128"/>
              </a:rPr>
              <a:t>return statement </a:t>
            </a:r>
            <a:r>
              <a:rPr lang="en-US" sz="2000" smtClean="0">
                <a:ea typeface="ＭＳ Ｐゴシック" pitchFamily="34" charset="-128"/>
              </a:rPr>
              <a:t>does two things:</a:t>
            </a:r>
          </a:p>
          <a:p>
            <a:pPr marL="1711325" lvl="3" indent="-339725">
              <a:spcBef>
                <a:spcPts val="300"/>
              </a:spcBef>
              <a:buFontTx/>
              <a:buAutoNum type="arabicParenR"/>
            </a:pPr>
            <a:r>
              <a:rPr lang="en-US" sz="1800" smtClean="0">
                <a:ea typeface="ＭＳ Ｐゴシック" pitchFamily="34" charset="-128"/>
              </a:rPr>
              <a:t>Immediately terminates the function</a:t>
            </a:r>
          </a:p>
          <a:p>
            <a:pPr marL="1711325" lvl="3" indent="-339725">
              <a:spcBef>
                <a:spcPts val="300"/>
              </a:spcBef>
              <a:buFontTx/>
              <a:buAutoNum type="arabicParenR"/>
            </a:pPr>
            <a:r>
              <a:rPr lang="en-US" sz="1800" smtClean="0">
                <a:ea typeface="ＭＳ Ｐゴシック" pitchFamily="34" charset="-128"/>
              </a:rPr>
              <a:t>Passes the return value back to the calling function</a:t>
            </a:r>
          </a:p>
        </p:txBody>
      </p:sp>
      <p:sp>
        <p:nvSpPr>
          <p:cNvPr id="10" name="Content Placeholder 2"/>
          <p:cNvSpPr txBox="1">
            <a:spLocks/>
          </p:cNvSpPr>
          <p:nvPr/>
        </p:nvSpPr>
        <p:spPr bwMode="auto">
          <a:xfrm>
            <a:off x="614363" y="2971800"/>
            <a:ext cx="75438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a:t>
            </a:r>
            <a:r>
              <a:rPr lang="en-US" kern="0" dirty="0">
                <a:latin typeface="Consolas" pitchFamily="49" charset="0"/>
              </a:rPr>
              <a:t>ef </a:t>
            </a:r>
            <a:r>
              <a:rPr lang="en-US" kern="0" dirty="0" err="1">
                <a:latin typeface="Consolas" pitchFamily="49" charset="0"/>
              </a:rPr>
              <a:t>cubeVolume</a:t>
            </a:r>
            <a:r>
              <a:rPr lang="en-US" kern="0" dirty="0">
                <a:latin typeface="Consolas" pitchFamily="49" charset="0"/>
              </a:rPr>
              <a:t> (</a:t>
            </a:r>
            <a:r>
              <a:rPr lang="en-US" kern="0" dirty="0" err="1">
                <a:latin typeface="Consolas" pitchFamily="49" charset="0"/>
              </a:rPr>
              <a:t>sideLength</a:t>
            </a:r>
            <a:r>
              <a:rPr lang="en-US" kern="0" dirty="0">
                <a:latin typeface="Consolas" pitchFamily="49" charset="0"/>
              </a:rPr>
              <a:t>):</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volume </a:t>
            </a:r>
            <a:r>
              <a:rPr lang="en-US" kern="0" dirty="0">
                <a:latin typeface="Consolas" pitchFamily="49" charset="0"/>
              </a:rPr>
              <a:t>= </a:t>
            </a:r>
            <a:r>
              <a:rPr lang="en-US" kern="0" dirty="0" err="1">
                <a:latin typeface="Consolas" pitchFamily="49" charset="0"/>
              </a:rPr>
              <a:t>sideLength</a:t>
            </a:r>
            <a:r>
              <a:rPr lang="en-US" kern="0" dirty="0">
                <a:latin typeface="Consolas" pitchFamily="49" charset="0"/>
              </a:rPr>
              <a:t> </a:t>
            </a:r>
            <a:r>
              <a:rPr lang="en-US" kern="0" dirty="0">
                <a:latin typeface="Consolas" pitchFamily="49" charset="0"/>
              </a:rPr>
              <a:t>* 3</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333333"/>
                </a:solidFill>
                <a:latin typeface="Consolas" pitchFamily="49" charset="0"/>
              </a:rPr>
              <a:t>  </a:t>
            </a:r>
            <a:r>
              <a:rPr lang="en-US" kern="0" dirty="0">
                <a:solidFill>
                  <a:srgbClr val="C00000"/>
                </a:solidFill>
                <a:latin typeface="Consolas" pitchFamily="49" charset="0"/>
              </a:rPr>
              <a:t>return</a:t>
            </a:r>
            <a:r>
              <a:rPr lang="en-US" kern="0" dirty="0">
                <a:solidFill>
                  <a:srgbClr val="333333"/>
                </a:solidFill>
                <a:latin typeface="Consolas" pitchFamily="49" charset="0"/>
              </a:rPr>
              <a:t> </a:t>
            </a:r>
            <a:r>
              <a:rPr lang="en-US" kern="0" dirty="0">
                <a:solidFill>
                  <a:srgbClr val="333333"/>
                </a:solidFill>
                <a:latin typeface="Consolas" pitchFamily="49" charset="0"/>
              </a:rPr>
              <a:t>volume</a:t>
            </a: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11" name="Left Brace 10"/>
          <p:cNvSpPr/>
          <p:nvPr/>
        </p:nvSpPr>
        <p:spPr>
          <a:xfrm rot="16200000">
            <a:off x="1690688" y="3305175"/>
            <a:ext cx="361950" cy="15240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8918" name="TextBox 10"/>
          <p:cNvSpPr txBox="1">
            <a:spLocks noChangeArrowheads="1"/>
          </p:cNvSpPr>
          <p:nvPr/>
        </p:nvSpPr>
        <p:spPr bwMode="auto">
          <a:xfrm>
            <a:off x="995363" y="4252913"/>
            <a:ext cx="2087562" cy="400050"/>
          </a:xfrm>
          <a:prstGeom prst="rect">
            <a:avLst/>
          </a:prstGeom>
          <a:noFill/>
          <a:ln w="9525">
            <a:noFill/>
            <a:miter lim="800000"/>
            <a:headEnd/>
            <a:tailEnd/>
          </a:ln>
        </p:spPr>
        <p:txBody>
          <a:bodyPr>
            <a:spAutoFit/>
          </a:bodyPr>
          <a:lstStyle/>
          <a:p>
            <a:r>
              <a:rPr lang="en-US" sz="2000">
                <a:solidFill>
                  <a:srgbClr val="C00000"/>
                </a:solidFill>
                <a:cs typeface="Arial" charset="0"/>
              </a:rPr>
              <a:t>return statement</a:t>
            </a:r>
          </a:p>
        </p:txBody>
      </p:sp>
      <p:sp>
        <p:nvSpPr>
          <p:cNvPr id="13" name="Content Placeholder 2"/>
          <p:cNvSpPr txBox="1">
            <a:spLocks/>
          </p:cNvSpPr>
          <p:nvPr/>
        </p:nvSpPr>
        <p:spPr bwMode="auto">
          <a:xfrm>
            <a:off x="3581400" y="4068763"/>
            <a:ext cx="4876800" cy="768350"/>
          </a:xfrm>
          <a:prstGeom prst="rect">
            <a:avLst/>
          </a:prstGeom>
          <a:solidFill>
            <a:srgbClr val="FFCC00"/>
          </a:solidFill>
          <a:ln w="9525">
            <a:solidFill>
              <a:schemeClr val="tx1"/>
            </a:solidFill>
            <a:miter lim="800000"/>
            <a:headEnd/>
            <a:tailEnd/>
          </a:ln>
        </p:spPr>
        <p:txBody>
          <a:bodyPr/>
          <a:lstStyle/>
          <a:p>
            <a:pPr marL="57150" eaLnBrk="0" hangingPunct="0">
              <a:spcBef>
                <a:spcPct val="20000"/>
              </a:spcBef>
              <a:buClr>
                <a:srgbClr val="835E01"/>
              </a:buClr>
              <a:buSzPct val="100000"/>
              <a:defRPr/>
            </a:pPr>
            <a:r>
              <a:rPr lang="en-US" sz="2000" kern="0" dirty="0">
                <a:latin typeface="+mn-lt"/>
              </a:rPr>
              <a:t>The return value may be a value, a variable or a </a:t>
            </a:r>
            <a:r>
              <a:rPr lang="en-US" sz="2000" kern="0" dirty="0">
                <a:latin typeface="+mn-lt"/>
              </a:rPr>
              <a:t>calculation</a:t>
            </a:r>
            <a:endParaRPr lang="en-US" sz="2000" kern="0" dirty="0">
              <a:latin typeface="+mn-lt"/>
            </a:endParaRPr>
          </a:p>
        </p:txBody>
      </p:sp>
      <p:sp>
        <p:nvSpPr>
          <p:cNvPr id="3892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892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457E50B-59B6-4BB7-A68E-8B25A842349C}" type="slidenum">
              <a:rPr lang="en-US" smtClean="0">
                <a:latin typeface="Arial" charset="0"/>
                <a:cs typeface="Arial" charset="0"/>
              </a:rPr>
              <a:pPr/>
              <a:t>29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ea typeface="ＭＳ Ｐゴシック" pitchFamily="34" charset="-128"/>
              </a:rPr>
              <a:t>Contents</a:t>
            </a:r>
          </a:p>
        </p:txBody>
      </p:sp>
      <p:sp>
        <p:nvSpPr>
          <p:cNvPr id="12291" name="Content Placeholder 2"/>
          <p:cNvSpPr>
            <a:spLocks noGrp="1"/>
          </p:cNvSpPr>
          <p:nvPr>
            <p:ph idx="1"/>
          </p:nvPr>
        </p:nvSpPr>
        <p:spPr/>
        <p:txBody>
          <a:bodyPr/>
          <a:lstStyle/>
          <a:p>
            <a:pPr>
              <a:spcBef>
                <a:spcPts val="300"/>
              </a:spcBef>
            </a:pPr>
            <a:r>
              <a:rPr lang="en-US" smtClean="0">
                <a:ea typeface="ＭＳ Ｐゴシック" pitchFamily="34" charset="-128"/>
              </a:rPr>
              <a:t>Functions as Black Boxes</a:t>
            </a:r>
          </a:p>
          <a:p>
            <a:pPr>
              <a:spcBef>
                <a:spcPts val="300"/>
              </a:spcBef>
            </a:pPr>
            <a:r>
              <a:rPr lang="en-US" smtClean="0">
                <a:ea typeface="ＭＳ Ｐゴシック" pitchFamily="34" charset="-128"/>
              </a:rPr>
              <a:t>Implementing and Testing Functions</a:t>
            </a:r>
          </a:p>
          <a:p>
            <a:pPr>
              <a:spcBef>
                <a:spcPts val="300"/>
              </a:spcBef>
            </a:pPr>
            <a:r>
              <a:rPr lang="en-US" smtClean="0">
                <a:ea typeface="ＭＳ Ｐゴシック" pitchFamily="34" charset="-128"/>
              </a:rPr>
              <a:t>Parameter Passing</a:t>
            </a:r>
          </a:p>
          <a:p>
            <a:pPr>
              <a:spcBef>
                <a:spcPts val="300"/>
              </a:spcBef>
            </a:pPr>
            <a:r>
              <a:rPr lang="en-US" smtClean="0">
                <a:ea typeface="ＭＳ Ｐゴシック" pitchFamily="34" charset="-128"/>
              </a:rPr>
              <a:t>Return Values</a:t>
            </a:r>
          </a:p>
          <a:p>
            <a:pPr>
              <a:spcBef>
                <a:spcPts val="300"/>
              </a:spcBef>
            </a:pPr>
            <a:r>
              <a:rPr lang="en-US" smtClean="0">
                <a:ea typeface="ＭＳ Ｐゴシック" pitchFamily="34" charset="-128"/>
              </a:rPr>
              <a:t>Functions without Return Values</a:t>
            </a:r>
          </a:p>
          <a:p>
            <a:pPr>
              <a:spcBef>
                <a:spcPts val="300"/>
              </a:spcBef>
            </a:pPr>
            <a:r>
              <a:rPr lang="en-US" smtClean="0">
                <a:ea typeface="ＭＳ Ｐゴシック" pitchFamily="34" charset="-128"/>
              </a:rPr>
              <a:t>Problem Solving:</a:t>
            </a:r>
          </a:p>
          <a:p>
            <a:pPr lvl="1">
              <a:spcBef>
                <a:spcPts val="300"/>
              </a:spcBef>
            </a:pPr>
            <a:r>
              <a:rPr lang="en-US" smtClean="0">
                <a:ea typeface="ＭＳ Ｐゴシック" pitchFamily="34" charset="-128"/>
              </a:rPr>
              <a:t>Reusable Functions</a:t>
            </a:r>
          </a:p>
          <a:p>
            <a:pPr lvl="1">
              <a:spcBef>
                <a:spcPts val="300"/>
              </a:spcBef>
            </a:pPr>
            <a:r>
              <a:rPr lang="en-US" smtClean="0">
                <a:ea typeface="ＭＳ Ｐゴシック" pitchFamily="34" charset="-128"/>
              </a:rPr>
              <a:t>Stepwise Refinement</a:t>
            </a:r>
          </a:p>
          <a:p>
            <a:pPr>
              <a:spcBef>
                <a:spcPts val="300"/>
              </a:spcBef>
            </a:pPr>
            <a:r>
              <a:rPr lang="en-US" smtClean="0">
                <a:ea typeface="ＭＳ Ｐゴシック" pitchFamily="34" charset="-128"/>
              </a:rPr>
              <a:t>Variable Scope</a:t>
            </a:r>
          </a:p>
          <a:p>
            <a:pPr>
              <a:spcBef>
                <a:spcPts val="300"/>
              </a:spcBef>
            </a:pPr>
            <a:r>
              <a:rPr lang="en-US" smtClean="0">
                <a:ea typeface="ＭＳ Ｐゴシック" pitchFamily="34" charset="-128"/>
              </a:rPr>
              <a:t>Recursive functions (optional)</a:t>
            </a:r>
          </a:p>
        </p:txBody>
      </p:sp>
      <p:pic>
        <p:nvPicPr>
          <p:cNvPr id="12292" name="Picture 6"/>
          <p:cNvPicPr>
            <a:picLocks noChangeAspect="1" noChangeArrowheads="1"/>
          </p:cNvPicPr>
          <p:nvPr/>
        </p:nvPicPr>
        <p:blipFill>
          <a:blip r:embed="rId2" cstate="print"/>
          <a:srcRect/>
          <a:stretch>
            <a:fillRect/>
          </a:stretch>
        </p:blipFill>
        <p:spPr bwMode="auto">
          <a:xfrm>
            <a:off x="7331075" y="0"/>
            <a:ext cx="1846263" cy="2971800"/>
          </a:xfrm>
          <a:prstGeom prst="rect">
            <a:avLst/>
          </a:prstGeom>
          <a:noFill/>
          <a:ln w="9525">
            <a:noFill/>
            <a:miter lim="800000"/>
            <a:headEnd/>
            <a:tailEnd/>
          </a:ln>
        </p:spPr>
      </p:pic>
      <p:sp>
        <p:nvSpPr>
          <p:cNvPr id="12293"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2294"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CFF2755-2294-4B5A-A693-E0B1C73B5D9A}" type="slidenum">
              <a:rPr lang="en-US" smtClean="0">
                <a:latin typeface="Arial" charset="0"/>
                <a:cs typeface="Arial" charset="0"/>
              </a:rPr>
              <a:pPr/>
              <a:t>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p:cNvPicPr>
            <a:picLocks noChangeAspect="1" noChangeArrowheads="1"/>
          </p:cNvPicPr>
          <p:nvPr/>
        </p:nvPicPr>
        <p:blipFill>
          <a:blip r:embed="rId2" cstate="print"/>
          <a:srcRect/>
          <a:stretch>
            <a:fillRect/>
          </a:stretch>
        </p:blipFill>
        <p:spPr bwMode="auto">
          <a:xfrm>
            <a:off x="228600" y="2057400"/>
            <a:ext cx="3594100" cy="3876675"/>
          </a:xfrm>
          <a:prstGeom prst="rect">
            <a:avLst/>
          </a:prstGeom>
          <a:noFill/>
          <a:ln w="9525">
            <a:noFill/>
            <a:miter lim="800000"/>
            <a:headEnd/>
            <a:tailEnd/>
          </a:ln>
        </p:spPr>
      </p:pic>
      <p:sp>
        <p:nvSpPr>
          <p:cNvPr id="39939" name="Title 1"/>
          <p:cNvSpPr>
            <a:spLocks noGrp="1"/>
          </p:cNvSpPr>
          <p:nvPr>
            <p:ph type="title"/>
          </p:nvPr>
        </p:nvSpPr>
        <p:spPr/>
        <p:txBody>
          <a:bodyPr/>
          <a:lstStyle/>
          <a:p>
            <a:r>
              <a:rPr lang="en-US" sz="3600" smtClean="0">
                <a:ea typeface="ＭＳ Ｐゴシック" pitchFamily="34" charset="-128"/>
              </a:rPr>
              <a:t>Multiple </a:t>
            </a:r>
            <a:r>
              <a:rPr lang="en-US" sz="3600" smtClean="0">
                <a:latin typeface="Consolas" pitchFamily="49" charset="0"/>
                <a:ea typeface="ＭＳ Ｐゴシック" pitchFamily="34" charset="-128"/>
                <a:cs typeface="Consolas" pitchFamily="49" charset="0"/>
              </a:rPr>
              <a:t>return</a:t>
            </a:r>
            <a:r>
              <a:rPr lang="en-US" sz="3600" smtClean="0">
                <a:ea typeface="ＭＳ Ｐゴシック" pitchFamily="34" charset="-128"/>
              </a:rPr>
              <a:t> Statements (1)</a:t>
            </a:r>
          </a:p>
        </p:txBody>
      </p:sp>
      <p:sp>
        <p:nvSpPr>
          <p:cNvPr id="39940" name="Content Placeholder 2"/>
          <p:cNvSpPr>
            <a:spLocks noGrp="1"/>
          </p:cNvSpPr>
          <p:nvPr>
            <p:ph idx="1"/>
          </p:nvPr>
        </p:nvSpPr>
        <p:spPr>
          <a:xfrm>
            <a:off x="381000" y="1143000"/>
            <a:ext cx="8458200" cy="2133600"/>
          </a:xfrm>
        </p:spPr>
        <p:txBody>
          <a:bodyPr/>
          <a:lstStyle/>
          <a:p>
            <a:r>
              <a:rPr lang="en-US" sz="2800" smtClean="0">
                <a:ea typeface="ＭＳ Ｐゴシック" pitchFamily="34" charset="-128"/>
              </a:rPr>
              <a:t>A function can use multiple </a:t>
            </a:r>
            <a:r>
              <a:rPr lang="en-US" sz="2800" smtClean="0">
                <a:solidFill>
                  <a:srgbClr val="C00000"/>
                </a:solidFill>
                <a:latin typeface="Consolas" pitchFamily="49" charset="0"/>
                <a:ea typeface="ＭＳ Ｐゴシック" pitchFamily="34" charset="-128"/>
                <a:cs typeface="Consolas" pitchFamily="49" charset="0"/>
              </a:rPr>
              <a:t>return</a:t>
            </a:r>
            <a:r>
              <a:rPr lang="en-US" sz="2800" smtClean="0">
                <a:ea typeface="ＭＳ Ｐゴシック" pitchFamily="34" charset="-128"/>
              </a:rPr>
              <a:t> statements</a:t>
            </a:r>
          </a:p>
          <a:p>
            <a:pPr lvl="1"/>
            <a:r>
              <a:rPr lang="en-US" sz="2400" smtClean="0">
                <a:ea typeface="ＭＳ Ｐゴシック" pitchFamily="34" charset="-128"/>
              </a:rPr>
              <a:t>But every branch must have a </a:t>
            </a:r>
            <a:r>
              <a:rPr lang="en-US" sz="2400" smtClean="0">
                <a:solidFill>
                  <a:srgbClr val="C00000"/>
                </a:solidFill>
                <a:latin typeface="Consolas" pitchFamily="49" charset="0"/>
                <a:ea typeface="ＭＳ Ｐゴシック" pitchFamily="34" charset="-128"/>
                <a:cs typeface="Consolas" pitchFamily="49" charset="0"/>
              </a:rPr>
              <a:t>return</a:t>
            </a:r>
            <a:r>
              <a:rPr lang="en-US" sz="2400" smtClean="0">
                <a:ea typeface="ＭＳ Ｐゴシック" pitchFamily="34" charset="-128"/>
              </a:rPr>
              <a:t> statement</a:t>
            </a:r>
          </a:p>
        </p:txBody>
      </p:sp>
      <p:sp>
        <p:nvSpPr>
          <p:cNvPr id="9" name="Content Placeholder 2"/>
          <p:cNvSpPr txBox="1">
            <a:spLocks/>
          </p:cNvSpPr>
          <p:nvPr/>
        </p:nvSpPr>
        <p:spPr bwMode="auto">
          <a:xfrm>
            <a:off x="2362200" y="3429000"/>
            <a:ext cx="66294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a:t>
            </a:r>
            <a:r>
              <a:rPr lang="en-US" kern="0" dirty="0">
                <a:latin typeface="Consolas" pitchFamily="49" charset="0"/>
              </a:rPr>
              <a:t>ef </a:t>
            </a:r>
            <a:r>
              <a:rPr lang="en-US" kern="0" dirty="0" err="1">
                <a:latin typeface="Consolas" pitchFamily="49" charset="0"/>
              </a:rPr>
              <a:t>cubeVolume</a:t>
            </a:r>
            <a:r>
              <a:rPr lang="en-US" kern="0" dirty="0">
                <a:latin typeface="Consolas" pitchFamily="49" charset="0"/>
              </a:rPr>
              <a:t>(</a:t>
            </a:r>
            <a:r>
              <a:rPr lang="en-US" kern="0" dirty="0" err="1">
                <a:latin typeface="Consolas" pitchFamily="49" charset="0"/>
              </a:rPr>
              <a:t>sideLength</a:t>
            </a:r>
            <a:r>
              <a:rPr lang="en-US" kern="0" dirty="0">
                <a:latin typeface="Consolas" pitchFamily="49" charset="0"/>
              </a:rPr>
              <a:t>):</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if (sideLength &lt; 0</a:t>
            </a:r>
            <a:r>
              <a:rPr lang="en-US" kern="0" dirty="0">
                <a:latin typeface="Consolas" pitchFamily="49" charset="0"/>
              </a:rPr>
              <a:t>): </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a:t>
            </a:r>
            <a:r>
              <a:rPr lang="en-US" kern="0" dirty="0">
                <a:latin typeface="Consolas" pitchFamily="49" charset="0"/>
              </a:rPr>
              <a:t>0 </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sideLength * </a:t>
            </a:r>
            <a:r>
              <a:rPr lang="en-US" kern="0" dirty="0">
                <a:latin typeface="Consolas" pitchFamily="49" charset="0"/>
              </a:rPr>
              <a:t>3</a:t>
            </a: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3994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994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49C469D-1BCB-4D8C-AC70-CACA6EEE3C41}" type="slidenum">
              <a:rPr lang="en-US" smtClean="0">
                <a:latin typeface="Arial" charset="0"/>
                <a:cs typeface="Arial" charset="0"/>
              </a:rPr>
              <a:pPr/>
              <a:t>30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3600" smtClean="0">
                <a:ea typeface="ＭＳ Ｐゴシック" pitchFamily="34" charset="-128"/>
              </a:rPr>
              <a:t>Multiple </a:t>
            </a:r>
            <a:r>
              <a:rPr lang="en-US" sz="3600" smtClean="0">
                <a:latin typeface="Consolas" pitchFamily="49" charset="0"/>
                <a:ea typeface="ＭＳ Ｐゴシック" pitchFamily="34" charset="-128"/>
                <a:cs typeface="Consolas" pitchFamily="49" charset="0"/>
              </a:rPr>
              <a:t>return</a:t>
            </a:r>
            <a:r>
              <a:rPr lang="en-US" sz="3600" smtClean="0">
                <a:ea typeface="ＭＳ Ｐゴシック" pitchFamily="34" charset="-128"/>
              </a:rPr>
              <a:t> Statements (2)</a:t>
            </a:r>
          </a:p>
        </p:txBody>
      </p:sp>
      <p:sp>
        <p:nvSpPr>
          <p:cNvPr id="40963" name="Content Placeholder 2"/>
          <p:cNvSpPr>
            <a:spLocks noGrp="1"/>
          </p:cNvSpPr>
          <p:nvPr>
            <p:ph idx="1"/>
          </p:nvPr>
        </p:nvSpPr>
        <p:spPr/>
        <p:txBody>
          <a:bodyPr/>
          <a:lstStyle/>
          <a:p>
            <a:r>
              <a:rPr lang="en-US" smtClean="0">
                <a:ea typeface="ＭＳ Ｐゴシック" pitchFamily="34" charset="-128"/>
              </a:rPr>
              <a:t>Alternative to multiple returns (e.g., one for each branch):</a:t>
            </a:r>
          </a:p>
          <a:p>
            <a:pPr lvl="1"/>
            <a:r>
              <a:rPr lang="en-US" smtClean="0">
                <a:ea typeface="ＭＳ Ｐゴシック" pitchFamily="34" charset="-128"/>
              </a:rPr>
              <a:t>You can avoid multiple returns by storing the function result in a variable that you return in the last statement of the function. </a:t>
            </a:r>
          </a:p>
          <a:p>
            <a:pPr lvl="1"/>
            <a:r>
              <a:rPr lang="en-US" smtClean="0">
                <a:ea typeface="ＭＳ Ｐゴシック" pitchFamily="34" charset="-128"/>
              </a:rPr>
              <a:t>For example:</a:t>
            </a:r>
          </a:p>
        </p:txBody>
      </p:sp>
      <p:sp>
        <p:nvSpPr>
          <p:cNvPr id="4096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4096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7E211DEB-ED0A-45B3-9BFD-BD9D5187F927}" type="slidenum">
              <a:rPr lang="en-US" smtClean="0">
                <a:latin typeface="Arial" charset="0"/>
                <a:cs typeface="Arial" charset="0"/>
              </a:rPr>
              <a:pPr/>
              <a:t>31</a:t>
            </a:fld>
            <a:endParaRPr lang="en-US" smtClean="0">
              <a:latin typeface="Arial" charset="0"/>
              <a:cs typeface="Arial" charset="0"/>
            </a:endParaRPr>
          </a:p>
        </p:txBody>
      </p:sp>
      <p:sp>
        <p:nvSpPr>
          <p:cNvPr id="6" name="Content Placeholder 2"/>
          <p:cNvSpPr txBox="1">
            <a:spLocks/>
          </p:cNvSpPr>
          <p:nvPr/>
        </p:nvSpPr>
        <p:spPr bwMode="auto">
          <a:xfrm>
            <a:off x="1092200" y="4114800"/>
            <a:ext cx="662940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volume =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volume = 0</a:t>
            </a:r>
          </a:p>
          <a:p>
            <a:pPr>
              <a:defRPr/>
            </a:pPr>
            <a:r>
              <a:rPr lang="en-US" dirty="0">
                <a:latin typeface="Consolas" pitchFamily="49" charset="0"/>
                <a:cs typeface="Consolas" pitchFamily="49" charset="0"/>
              </a:rPr>
              <a:t>    </a:t>
            </a:r>
            <a:r>
              <a:rPr lang="en-US" dirty="0">
                <a:solidFill>
                  <a:srgbClr val="835E01"/>
                </a:solidFill>
                <a:latin typeface="Consolas" pitchFamily="49" charset="0"/>
                <a:cs typeface="Consolas" pitchFamily="49" charset="0"/>
              </a:rPr>
              <a:t>return</a:t>
            </a:r>
            <a:r>
              <a:rPr lang="en-US" dirty="0">
                <a:latin typeface="Consolas" pitchFamily="49" charset="0"/>
                <a:cs typeface="Consolas" pitchFamily="49" charset="0"/>
              </a:rPr>
              <a:t> volume</a:t>
            </a:r>
            <a:endParaRPr lang="en-US"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8"/>
          <p:cNvSpPr>
            <a:spLocks noGrp="1"/>
          </p:cNvSpPr>
          <p:nvPr>
            <p:ph type="title"/>
          </p:nvPr>
        </p:nvSpPr>
        <p:spPr/>
        <p:txBody>
          <a:bodyPr/>
          <a:lstStyle/>
          <a:p>
            <a:r>
              <a:rPr lang="en-US" sz="3200" smtClean="0">
                <a:ea typeface="ＭＳ Ｐゴシック" pitchFamily="34" charset="-128"/>
              </a:rPr>
              <a:t>Make Sure A Return Catches All Cases (1)</a:t>
            </a:r>
          </a:p>
        </p:txBody>
      </p:sp>
      <p:sp>
        <p:nvSpPr>
          <p:cNvPr id="41987" name="Content Placeholder 9"/>
          <p:cNvSpPr>
            <a:spLocks noGrp="1"/>
          </p:cNvSpPr>
          <p:nvPr>
            <p:ph idx="1"/>
          </p:nvPr>
        </p:nvSpPr>
        <p:spPr>
          <a:xfrm>
            <a:off x="304800" y="1066800"/>
            <a:ext cx="8534400" cy="1371600"/>
          </a:xfrm>
        </p:spPr>
        <p:txBody>
          <a:bodyPr/>
          <a:lstStyle/>
          <a:p>
            <a:r>
              <a:rPr lang="en-US" sz="2800" smtClean="0">
                <a:ea typeface="ＭＳ Ｐゴシック" pitchFamily="34" charset="-128"/>
              </a:rPr>
              <a:t>Missing </a:t>
            </a:r>
            <a:r>
              <a:rPr lang="en-US" sz="2800" smtClean="0">
                <a:latin typeface="Consolas" pitchFamily="49" charset="0"/>
                <a:ea typeface="ＭＳ Ｐゴシック" pitchFamily="34" charset="-128"/>
                <a:cs typeface="Consolas" pitchFamily="49" charset="0"/>
              </a:rPr>
              <a:t>return</a:t>
            </a:r>
            <a:r>
              <a:rPr lang="en-US" sz="2800" smtClean="0">
                <a:ea typeface="ＭＳ Ｐゴシック" pitchFamily="34" charset="-128"/>
              </a:rPr>
              <a:t> Statement</a:t>
            </a:r>
            <a:endParaRPr lang="en-US" sz="2400" smtClean="0">
              <a:ea typeface="ＭＳ Ｐゴシック" pitchFamily="34" charset="-128"/>
            </a:endParaRPr>
          </a:p>
          <a:p>
            <a:pPr lvl="1"/>
            <a:r>
              <a:rPr lang="en-US" sz="2400" smtClean="0">
                <a:ea typeface="ＭＳ Ｐゴシック" pitchFamily="34" charset="-128"/>
              </a:rPr>
              <a:t>Make sure all conditions are handled</a:t>
            </a:r>
          </a:p>
          <a:p>
            <a:pPr lvl="1"/>
            <a:r>
              <a:rPr lang="en-US" sz="2400" smtClean="0">
                <a:ea typeface="ＭＳ Ｐゴシック" pitchFamily="34" charset="-128"/>
              </a:rPr>
              <a:t>In this case, </a:t>
            </a:r>
            <a:r>
              <a:rPr lang="en-US" smtClean="0">
                <a:solidFill>
                  <a:srgbClr val="0033CC"/>
                </a:solidFill>
                <a:latin typeface="Consolas" pitchFamily="49" charset="0"/>
                <a:ea typeface="ＭＳ Ｐゴシック" pitchFamily="34" charset="-128"/>
                <a:cs typeface="Consolas" pitchFamily="49" charset="0"/>
              </a:rPr>
              <a:t>sideLength</a:t>
            </a:r>
            <a:r>
              <a:rPr lang="en-US" sz="2400" smtClean="0">
                <a:ea typeface="ＭＳ Ｐゴシック" pitchFamily="34" charset="-128"/>
              </a:rPr>
              <a:t> could be equal to 0</a:t>
            </a:r>
          </a:p>
          <a:p>
            <a:pPr lvl="2"/>
            <a:r>
              <a:rPr lang="en-US" sz="2000" smtClean="0">
                <a:ea typeface="ＭＳ Ｐゴシック" pitchFamily="34" charset="-128"/>
              </a:rPr>
              <a:t>No </a:t>
            </a:r>
            <a:r>
              <a:rPr lang="en-US" sz="2000" smtClean="0">
                <a:latin typeface="Consolas" pitchFamily="49" charset="0"/>
                <a:ea typeface="ＭＳ Ｐゴシック" pitchFamily="34" charset="-128"/>
                <a:cs typeface="Consolas" pitchFamily="49" charset="0"/>
              </a:rPr>
              <a:t>return</a:t>
            </a:r>
            <a:r>
              <a:rPr lang="en-US" sz="2000" smtClean="0">
                <a:ea typeface="ＭＳ Ｐゴシック" pitchFamily="34" charset="-128"/>
              </a:rPr>
              <a:t> statement for this condition</a:t>
            </a:r>
          </a:p>
          <a:p>
            <a:pPr lvl="2"/>
            <a:r>
              <a:rPr lang="en-US" sz="2000" smtClean="0">
                <a:ea typeface="ＭＳ Ｐゴシック" pitchFamily="34" charset="-128"/>
              </a:rPr>
              <a:t>The compiler will </a:t>
            </a:r>
            <a:r>
              <a:rPr lang="en-US" sz="2000" i="1" smtClean="0">
                <a:ea typeface="ＭＳ Ｐゴシック" pitchFamily="34" charset="-128"/>
              </a:rPr>
              <a:t>not</a:t>
            </a:r>
            <a:r>
              <a:rPr lang="en-US" sz="2000" smtClean="0">
                <a:ea typeface="ＭＳ Ｐゴシック" pitchFamily="34" charset="-128"/>
              </a:rPr>
              <a:t> complain if any branch has no </a:t>
            </a:r>
            <a:r>
              <a:rPr lang="en-US" sz="2000" smtClean="0">
                <a:latin typeface="Consolas" pitchFamily="49" charset="0"/>
                <a:ea typeface="ＭＳ Ｐゴシック" pitchFamily="34" charset="-128"/>
                <a:cs typeface="Consolas" pitchFamily="49" charset="0"/>
              </a:rPr>
              <a:t>return</a:t>
            </a:r>
            <a:r>
              <a:rPr lang="en-US" sz="2000" smtClean="0">
                <a:ea typeface="ＭＳ Ｐゴシック" pitchFamily="34" charset="-128"/>
              </a:rPr>
              <a:t> statement</a:t>
            </a:r>
          </a:p>
          <a:p>
            <a:pPr lvl="2"/>
            <a:r>
              <a:rPr lang="en-US" sz="2000" smtClean="0">
                <a:ea typeface="ＭＳ Ｐゴシック" pitchFamily="34" charset="-128"/>
              </a:rPr>
              <a:t>It may result in a run-time error because Python returns the special value </a:t>
            </a:r>
            <a:r>
              <a:rPr lang="en-US" sz="2000" smtClean="0">
                <a:latin typeface="Consolas" pitchFamily="49" charset="0"/>
                <a:ea typeface="ＭＳ Ｐゴシック" pitchFamily="34" charset="-128"/>
                <a:cs typeface="Consolas" pitchFamily="49" charset="0"/>
              </a:rPr>
              <a:t>None</a:t>
            </a:r>
            <a:r>
              <a:rPr lang="en-US" sz="2000" smtClean="0">
                <a:ea typeface="ＭＳ Ｐゴシック" pitchFamily="34" charset="-128"/>
              </a:rPr>
              <a:t> when you forget to return a value.</a:t>
            </a:r>
          </a:p>
        </p:txBody>
      </p:sp>
      <p:sp>
        <p:nvSpPr>
          <p:cNvPr id="9" name="Content Placeholder 2"/>
          <p:cNvSpPr txBox="1">
            <a:spLocks/>
          </p:cNvSpPr>
          <p:nvPr/>
        </p:nvSpPr>
        <p:spPr bwMode="auto">
          <a:xfrm>
            <a:off x="1524000" y="4267200"/>
            <a:ext cx="64770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 :</a:t>
            </a:r>
          </a:p>
          <a:p>
            <a:pPr>
              <a:defRPr/>
            </a:pPr>
            <a:r>
              <a:rPr lang="en-US" dirty="0">
                <a:latin typeface="Consolas" pitchFamily="49" charset="0"/>
                <a:cs typeface="Consolas" pitchFamily="49" charset="0"/>
              </a:rPr>
              <a:t>        return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 Error—no return value if </a:t>
            </a:r>
            <a:r>
              <a:rPr lang="en-US" dirty="0" err="1">
                <a:latin typeface="Consolas" pitchFamily="49" charset="0"/>
                <a:cs typeface="Consolas" pitchFamily="49" charset="0"/>
              </a:rPr>
              <a:t>sideLength</a:t>
            </a:r>
            <a:r>
              <a:rPr lang="en-US" dirty="0">
                <a:latin typeface="Consolas" pitchFamily="49" charset="0"/>
                <a:cs typeface="Consolas" pitchFamily="49" charset="0"/>
              </a:rPr>
              <a:t> &lt; 0</a:t>
            </a:r>
            <a:endParaRPr lang="en-US" b="1" kern="0" dirty="0">
              <a:latin typeface="Consolas" pitchFamily="49" charset="0"/>
              <a:cs typeface="Consolas" pitchFamily="49" charset="0"/>
            </a:endParaRPr>
          </a:p>
        </p:txBody>
      </p:sp>
      <p:sp>
        <p:nvSpPr>
          <p:cNvPr id="41989"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1990"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E9B46E5-C329-48E0-B3C8-2D4F95BFC8F6}" type="slidenum">
              <a:rPr lang="en-US" smtClean="0">
                <a:latin typeface="Arial" charset="0"/>
                <a:cs typeface="Arial" charset="0"/>
              </a:rPr>
              <a:pPr/>
              <a:t>32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200" smtClean="0">
                <a:ea typeface="ＭＳ Ｐゴシック" pitchFamily="34" charset="-128"/>
              </a:rPr>
              <a:t>Make Sure A Return Catches All Cases (2)</a:t>
            </a:r>
          </a:p>
        </p:txBody>
      </p:sp>
      <p:sp>
        <p:nvSpPr>
          <p:cNvPr id="43011" name="Content Placeholder 2"/>
          <p:cNvSpPr>
            <a:spLocks noGrp="1"/>
          </p:cNvSpPr>
          <p:nvPr>
            <p:ph idx="1"/>
          </p:nvPr>
        </p:nvSpPr>
        <p:spPr/>
        <p:txBody>
          <a:bodyPr/>
          <a:lstStyle/>
          <a:p>
            <a:pPr lvl="2"/>
            <a:r>
              <a:rPr lang="en-US" smtClean="0">
                <a:ea typeface="ＭＳ Ｐゴシック" pitchFamily="34" charset="-128"/>
              </a:rPr>
              <a:t>A correct implementation:</a:t>
            </a:r>
          </a:p>
        </p:txBody>
      </p:sp>
      <p:sp>
        <p:nvSpPr>
          <p:cNvPr id="4301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4301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F0BB6F9-5050-4932-BDDA-14FA01BCFE41}" type="slidenum">
              <a:rPr lang="en-US" smtClean="0">
                <a:latin typeface="Arial" charset="0"/>
                <a:cs typeface="Arial" charset="0"/>
              </a:rPr>
              <a:pPr/>
              <a:t>33</a:t>
            </a:fld>
            <a:endParaRPr lang="en-US" smtClean="0">
              <a:latin typeface="Arial" charset="0"/>
              <a:cs typeface="Arial" charset="0"/>
            </a:endParaRPr>
          </a:p>
        </p:txBody>
      </p:sp>
      <p:sp>
        <p:nvSpPr>
          <p:cNvPr id="6" name="Content Placeholder 2"/>
          <p:cNvSpPr txBox="1">
            <a:spLocks/>
          </p:cNvSpPr>
          <p:nvPr/>
        </p:nvSpPr>
        <p:spPr bwMode="auto">
          <a:xfrm>
            <a:off x="1524000" y="1676400"/>
            <a:ext cx="64770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return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return 0</a:t>
            </a:r>
            <a:endParaRPr lang="en-US" b="1"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3200" smtClean="0">
                <a:ea typeface="ＭＳ Ｐゴシック" pitchFamily="34" charset="-128"/>
              </a:rPr>
              <a:t>Implementing a function: Steps</a:t>
            </a:r>
          </a:p>
        </p:txBody>
      </p:sp>
      <p:sp>
        <p:nvSpPr>
          <p:cNvPr id="44035" name="Content Placeholder 7"/>
          <p:cNvSpPr>
            <a:spLocks noGrp="1"/>
          </p:cNvSpPr>
          <p:nvPr>
            <p:ph idx="1"/>
          </p:nvPr>
        </p:nvSpPr>
        <p:spPr>
          <a:xfrm>
            <a:off x="304800" y="1028700"/>
            <a:ext cx="8458200" cy="5105400"/>
          </a:xfrm>
        </p:spPr>
        <p:txBody>
          <a:bodyPr/>
          <a:lstStyle/>
          <a:p>
            <a:pPr marL="571500" indent="-457200">
              <a:spcBef>
                <a:spcPts val="300"/>
              </a:spcBef>
              <a:buSzPct val="100000"/>
              <a:buFont typeface="Wingdings" pitchFamily="2" charset="2"/>
              <a:buAutoNum type="arabicParenR"/>
            </a:pPr>
            <a:r>
              <a:rPr lang="en-US" sz="2600" smtClean="0">
                <a:ea typeface="ＭＳ Ｐゴシック" pitchFamily="34" charset="-128"/>
              </a:rPr>
              <a:t>Describe what the function should do.</a:t>
            </a:r>
          </a:p>
          <a:p>
            <a:pPr marL="571500" indent="-457200">
              <a:spcBef>
                <a:spcPts val="300"/>
              </a:spcBef>
              <a:buSzPct val="100000"/>
              <a:buFont typeface="Wingdings" pitchFamily="2" charset="2"/>
              <a:buAutoNum type="arabicParenR"/>
            </a:pPr>
            <a:r>
              <a:rPr lang="en-US" sz="2600" smtClean="0">
                <a:ea typeface="ＭＳ Ｐゴシック" pitchFamily="34" charset="-128"/>
              </a:rPr>
              <a:t>Determine the function</a:t>
            </a:r>
            <a:r>
              <a:rPr lang="ja-JP" altLang="en-US" sz="2600" smtClean="0">
                <a:ea typeface="ＭＳ Ｐゴシック" pitchFamily="34" charset="-128"/>
              </a:rPr>
              <a:t>’</a:t>
            </a:r>
            <a:r>
              <a:rPr lang="en-US" altLang="ja-JP" sz="2600" smtClean="0">
                <a:ea typeface="ＭＳ Ｐゴシック" pitchFamily="34" charset="-128"/>
              </a:rPr>
              <a:t>s </a:t>
            </a:r>
            <a:r>
              <a:rPr lang="ja-JP" altLang="en-US" sz="2600" smtClean="0">
                <a:ea typeface="ＭＳ Ｐゴシック" pitchFamily="34" charset="-128"/>
              </a:rPr>
              <a:t>“</a:t>
            </a:r>
            <a:r>
              <a:rPr lang="en-US" altLang="ja-JP" sz="2600" smtClean="0">
                <a:ea typeface="ＭＳ Ｐゴシック" pitchFamily="34" charset="-128"/>
              </a:rPr>
              <a:t>inputs</a:t>
            </a:r>
            <a:r>
              <a:rPr lang="ja-JP" altLang="en-US" sz="2600" smtClean="0">
                <a:ea typeface="ＭＳ Ｐゴシック" pitchFamily="34" charset="-128"/>
              </a:rPr>
              <a:t>”</a:t>
            </a:r>
            <a:r>
              <a:rPr lang="en-US" altLang="ja-JP" sz="2600" smtClean="0">
                <a:ea typeface="ＭＳ Ｐゴシック" pitchFamily="34" charset="-128"/>
              </a:rPr>
              <a:t>.</a:t>
            </a:r>
          </a:p>
          <a:p>
            <a:pPr marL="571500" indent="-457200">
              <a:spcBef>
                <a:spcPts val="300"/>
              </a:spcBef>
              <a:buSzPct val="100000"/>
              <a:buFont typeface="Wingdings" pitchFamily="2" charset="2"/>
              <a:buAutoNum type="arabicParenR"/>
            </a:pPr>
            <a:r>
              <a:rPr lang="en-US" sz="2600" smtClean="0">
                <a:ea typeface="ＭＳ Ｐゴシック" pitchFamily="34" charset="-128"/>
              </a:rPr>
              <a:t>Determine the types of parameter values and the return value.</a:t>
            </a:r>
          </a:p>
          <a:p>
            <a:pPr marL="571500" indent="-457200">
              <a:spcBef>
                <a:spcPts val="300"/>
              </a:spcBef>
              <a:buSzPct val="100000"/>
              <a:buFont typeface="Wingdings" pitchFamily="2" charset="2"/>
              <a:buAutoNum type="arabicParenR"/>
            </a:pPr>
            <a:r>
              <a:rPr lang="en-US" sz="2600" smtClean="0">
                <a:ea typeface="ＭＳ Ｐゴシック" pitchFamily="34" charset="-128"/>
              </a:rPr>
              <a:t>Write </a:t>
            </a:r>
            <a:r>
              <a:rPr lang="en-US" sz="2400" smtClean="0">
                <a:latin typeface="Comic Sans MS" pitchFamily="66" charset="0"/>
                <a:ea typeface="ＭＳ Ｐゴシック" pitchFamily="34" charset="-128"/>
              </a:rPr>
              <a:t>pseudocode</a:t>
            </a:r>
            <a:r>
              <a:rPr lang="en-US" sz="2600" smtClean="0">
                <a:ea typeface="ＭＳ Ｐゴシック" pitchFamily="34" charset="-128"/>
              </a:rPr>
              <a:t> for obtaining the desired result.</a:t>
            </a:r>
          </a:p>
          <a:p>
            <a:pPr marL="571500" indent="-457200">
              <a:spcBef>
                <a:spcPts val="300"/>
              </a:spcBef>
              <a:buSzPct val="100000"/>
              <a:buFont typeface="Wingdings" pitchFamily="2" charset="2"/>
              <a:buAutoNum type="arabicParenR"/>
            </a:pPr>
            <a:r>
              <a:rPr lang="en-US" sz="2600" smtClean="0">
                <a:ea typeface="ＭＳ Ｐゴシック" pitchFamily="34" charset="-128"/>
              </a:rPr>
              <a:t>Implement the function body.</a:t>
            </a:r>
          </a:p>
          <a:p>
            <a:pPr marL="571500" indent="-457200">
              <a:spcBef>
                <a:spcPts val="300"/>
              </a:spcBef>
              <a:buSzPct val="100000"/>
              <a:buFont typeface="Wingdings" pitchFamily="2" charset="2"/>
              <a:buAutoNum type="arabicParenR"/>
            </a:pPr>
            <a:endParaRPr lang="en-US" sz="2600" smtClean="0">
              <a:ea typeface="ＭＳ Ｐゴシック" pitchFamily="34" charset="-128"/>
            </a:endParaRPr>
          </a:p>
          <a:p>
            <a:pPr marL="571500" indent="-457200">
              <a:spcBef>
                <a:spcPts val="300"/>
              </a:spcBef>
              <a:buSzPct val="100000"/>
              <a:buFont typeface="Wingdings" pitchFamily="2" charset="2"/>
              <a:buAutoNum type="arabicParenR"/>
            </a:pPr>
            <a:endParaRPr lang="en-US" sz="2600" smtClean="0">
              <a:ea typeface="ＭＳ Ｐゴシック" pitchFamily="34" charset="-128"/>
            </a:endParaRPr>
          </a:p>
          <a:p>
            <a:pPr marL="571500" indent="-457200">
              <a:spcBef>
                <a:spcPts val="300"/>
              </a:spcBef>
              <a:buSzPct val="100000"/>
              <a:buFont typeface="Wingdings" pitchFamily="2" charset="2"/>
              <a:buAutoNum type="arabicParenR"/>
            </a:pPr>
            <a:endParaRPr lang="en-US" sz="2600" smtClean="0">
              <a:ea typeface="ＭＳ Ｐゴシック" pitchFamily="34" charset="-128"/>
            </a:endParaRPr>
          </a:p>
          <a:p>
            <a:pPr marL="571500" indent="-457200">
              <a:spcBef>
                <a:spcPts val="300"/>
              </a:spcBef>
              <a:buSzPct val="100000"/>
              <a:buFont typeface="Wingdings" pitchFamily="2" charset="2"/>
              <a:buAutoNum type="arabicParenR"/>
            </a:pPr>
            <a:endParaRPr lang="en-US" sz="2600" smtClean="0">
              <a:ea typeface="ＭＳ Ｐゴシック" pitchFamily="34" charset="-128"/>
            </a:endParaRPr>
          </a:p>
          <a:p>
            <a:pPr marL="571500" indent="-457200">
              <a:spcBef>
                <a:spcPts val="300"/>
              </a:spcBef>
              <a:buSzPct val="100000"/>
              <a:buFont typeface="Wingdings" pitchFamily="2" charset="2"/>
              <a:buAutoNum type="arabicParenR"/>
            </a:pPr>
            <a:r>
              <a:rPr lang="en-US" sz="2600" smtClean="0">
                <a:ea typeface="ＭＳ Ｐゴシック" pitchFamily="34" charset="-128"/>
              </a:rPr>
              <a:t>Test your function.</a:t>
            </a:r>
          </a:p>
          <a:p>
            <a:pPr marL="971550" lvl="1" indent="-457200">
              <a:spcBef>
                <a:spcPts val="300"/>
              </a:spcBef>
            </a:pPr>
            <a:r>
              <a:rPr lang="en-US" sz="2200" smtClean="0">
                <a:ea typeface="ＭＳ Ｐゴシック" pitchFamily="34" charset="-128"/>
              </a:rPr>
              <a:t>Design test cases and code</a:t>
            </a:r>
          </a:p>
          <a:p>
            <a:pPr marL="571500" indent="-457200">
              <a:spcBef>
                <a:spcPts val="300"/>
              </a:spcBef>
              <a:buFont typeface="Wingdings" pitchFamily="2" charset="2"/>
              <a:buNone/>
            </a:pPr>
            <a:endParaRPr lang="en-US" sz="2600" smtClean="0">
              <a:ea typeface="ＭＳ Ｐゴシック" pitchFamily="34" charset="-128"/>
            </a:endParaRPr>
          </a:p>
        </p:txBody>
      </p:sp>
      <p:sp>
        <p:nvSpPr>
          <p:cNvPr id="9" name="Content Placeholder 2"/>
          <p:cNvSpPr txBox="1">
            <a:spLocks/>
          </p:cNvSpPr>
          <p:nvPr/>
        </p:nvSpPr>
        <p:spPr bwMode="auto">
          <a:xfrm>
            <a:off x="1066800" y="3733800"/>
            <a:ext cx="655320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a:t>
            </a:r>
            <a:r>
              <a:rPr lang="en-US" sz="2000" dirty="0" err="1">
                <a:latin typeface="Consolas" pitchFamily="49" charset="0"/>
                <a:cs typeface="Consolas" pitchFamily="49" charset="0"/>
              </a:rPr>
              <a:t>pyramidVolume</a:t>
            </a:r>
            <a:r>
              <a:rPr lang="en-US" sz="2000" dirty="0">
                <a:latin typeface="Consolas" pitchFamily="49" charset="0"/>
                <a:cs typeface="Consolas" pitchFamily="49" charset="0"/>
              </a:rPr>
              <a:t>(height, </a:t>
            </a:r>
            <a:r>
              <a:rPr lang="en-US" sz="2000" dirty="0" err="1">
                <a:latin typeface="Consolas" pitchFamily="49" charset="0"/>
                <a:cs typeface="Consolas" pitchFamily="49" charset="0"/>
              </a:rPr>
              <a:t>baseLength</a:t>
            </a:r>
            <a:r>
              <a:rPr lang="en-US" sz="2000" dirty="0">
                <a:latin typeface="Consolas" pitchFamily="49" charset="0"/>
                <a:cs typeface="Consolas" pitchFamily="49" charset="0"/>
              </a:rPr>
              <a:t>) :</a:t>
            </a:r>
          </a:p>
          <a:p>
            <a:pPr>
              <a:defRPr/>
            </a:pPr>
            <a:r>
              <a:rPr lang="en-US" sz="2000" dirty="0">
                <a:latin typeface="Consolas" pitchFamily="49" charset="0"/>
                <a:cs typeface="Consolas" pitchFamily="49" charset="0"/>
              </a:rPr>
              <a:t>    </a:t>
            </a:r>
            <a:r>
              <a:rPr lang="en-US" sz="2000" dirty="0" err="1">
                <a:latin typeface="Consolas" pitchFamily="49" charset="0"/>
                <a:cs typeface="Consolas" pitchFamily="49" charset="0"/>
              </a:rPr>
              <a:t>baseArea</a:t>
            </a:r>
            <a:r>
              <a:rPr lang="en-US" sz="2000" dirty="0">
                <a:latin typeface="Consolas" pitchFamily="49" charset="0"/>
                <a:cs typeface="Consolas" pitchFamily="49" charset="0"/>
              </a:rPr>
              <a:t> = </a:t>
            </a:r>
            <a:r>
              <a:rPr lang="en-US" sz="2000" dirty="0" err="1">
                <a:latin typeface="Consolas" pitchFamily="49" charset="0"/>
                <a:cs typeface="Consolas" pitchFamily="49" charset="0"/>
              </a:rPr>
              <a:t>baseLength</a:t>
            </a:r>
            <a:r>
              <a:rPr lang="en-US" sz="2000" dirty="0">
                <a:latin typeface="Consolas" pitchFamily="49" charset="0"/>
                <a:cs typeface="Consolas" pitchFamily="49" charset="0"/>
              </a:rPr>
              <a:t> * </a:t>
            </a:r>
            <a:r>
              <a:rPr lang="en-US" sz="2000" dirty="0" err="1">
                <a:latin typeface="Consolas" pitchFamily="49" charset="0"/>
                <a:cs typeface="Consolas" pitchFamily="49" charset="0"/>
              </a:rPr>
              <a:t>baseLength</a:t>
            </a:r>
            <a:endParaRPr lang="en-US" sz="2000" dirty="0">
              <a:latin typeface="Consolas" pitchFamily="49" charset="0"/>
              <a:cs typeface="Consolas" pitchFamily="49" charset="0"/>
            </a:endParaRPr>
          </a:p>
          <a:p>
            <a:pPr>
              <a:defRPr/>
            </a:pPr>
            <a:r>
              <a:rPr lang="en-US" sz="2000" dirty="0">
                <a:latin typeface="Consolas" pitchFamily="49" charset="0"/>
                <a:cs typeface="Consolas" pitchFamily="49" charset="0"/>
              </a:rPr>
              <a:t>    return height * </a:t>
            </a:r>
            <a:r>
              <a:rPr lang="en-US" sz="2000" dirty="0" err="1">
                <a:latin typeface="Consolas" pitchFamily="49" charset="0"/>
                <a:cs typeface="Consolas" pitchFamily="49" charset="0"/>
              </a:rPr>
              <a:t>baseArea</a:t>
            </a:r>
            <a:r>
              <a:rPr lang="en-US" sz="2000" dirty="0">
                <a:latin typeface="Consolas" pitchFamily="49" charset="0"/>
                <a:cs typeface="Consolas" pitchFamily="49" charset="0"/>
              </a:rPr>
              <a:t> / 3</a:t>
            </a:r>
            <a:endParaRPr lang="en-US" sz="2000" b="1" kern="0" dirty="0">
              <a:latin typeface="Consolas" pitchFamily="49" charset="0"/>
              <a:cs typeface="Consolas" pitchFamily="49" charset="0"/>
            </a:endParaRPr>
          </a:p>
        </p:txBody>
      </p:sp>
      <p:pic>
        <p:nvPicPr>
          <p:cNvPr id="44037" name="Picture 7"/>
          <p:cNvPicPr>
            <a:picLocks noChangeAspect="1" noChangeArrowheads="1"/>
          </p:cNvPicPr>
          <p:nvPr/>
        </p:nvPicPr>
        <p:blipFill>
          <a:blip r:embed="rId2" cstate="print"/>
          <a:srcRect/>
          <a:stretch>
            <a:fillRect/>
          </a:stretch>
        </p:blipFill>
        <p:spPr bwMode="auto">
          <a:xfrm>
            <a:off x="5410200" y="4800600"/>
            <a:ext cx="1765300" cy="1219200"/>
          </a:xfrm>
          <a:prstGeom prst="rect">
            <a:avLst/>
          </a:prstGeom>
          <a:noFill/>
          <a:ln w="9525">
            <a:solidFill>
              <a:schemeClr val="tx1"/>
            </a:solidFill>
            <a:miter lim="800000"/>
            <a:headEnd/>
            <a:tailEnd/>
          </a:ln>
        </p:spPr>
      </p:pic>
      <p:sp>
        <p:nvSpPr>
          <p:cNvPr id="4403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403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89D73A7-C8F9-46B6-9651-656FE6C318D6}" type="slidenum">
              <a:rPr lang="en-US" smtClean="0">
                <a:latin typeface="Arial" charset="0"/>
                <a:cs typeface="Arial" charset="0"/>
              </a:rPr>
              <a:pPr/>
              <a:t>34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00200" y="274638"/>
            <a:ext cx="7391400" cy="715962"/>
          </a:xfrm>
        </p:spPr>
        <p:txBody>
          <a:bodyPr/>
          <a:lstStyle/>
          <a:p>
            <a:r>
              <a:rPr lang="en-US" sz="3200" smtClean="0">
                <a:ea typeface="ＭＳ Ｐゴシック" pitchFamily="34" charset="-128"/>
              </a:rPr>
              <a:t>5.5 functions Without Return Values</a:t>
            </a:r>
          </a:p>
        </p:txBody>
      </p:sp>
      <p:sp>
        <p:nvSpPr>
          <p:cNvPr id="45059" name="Content Placeholder 2"/>
          <p:cNvSpPr>
            <a:spLocks noGrp="1"/>
          </p:cNvSpPr>
          <p:nvPr>
            <p:ph idx="1"/>
          </p:nvPr>
        </p:nvSpPr>
        <p:spPr>
          <a:xfrm>
            <a:off x="381000" y="1066800"/>
            <a:ext cx="8458200" cy="3048000"/>
          </a:xfrm>
        </p:spPr>
        <p:txBody>
          <a:bodyPr/>
          <a:lstStyle/>
          <a:p>
            <a:r>
              <a:rPr lang="en-US" sz="2800" smtClean="0">
                <a:ea typeface="ＭＳ Ｐゴシック" pitchFamily="34" charset="-128"/>
              </a:rPr>
              <a:t>functions are not required to return a value</a:t>
            </a:r>
          </a:p>
          <a:p>
            <a:pPr lvl="1"/>
            <a:r>
              <a:rPr lang="en-US" sz="2400" smtClean="0">
                <a:ea typeface="ＭＳ Ｐゴシック" pitchFamily="34" charset="-128"/>
              </a:rPr>
              <a:t>No </a:t>
            </a:r>
            <a:r>
              <a:rPr lang="en-US" sz="2400" smtClean="0">
                <a:latin typeface="Consolas" pitchFamily="49" charset="0"/>
                <a:ea typeface="ＭＳ Ｐゴシック" pitchFamily="34" charset="-128"/>
                <a:cs typeface="Consolas" pitchFamily="49" charset="0"/>
              </a:rPr>
              <a:t>return</a:t>
            </a:r>
            <a:r>
              <a:rPr lang="en-US" sz="2400" smtClean="0">
                <a:ea typeface="ＭＳ Ｐゴシック" pitchFamily="34" charset="-128"/>
              </a:rPr>
              <a:t> statement is required</a:t>
            </a:r>
          </a:p>
          <a:p>
            <a:pPr lvl="1"/>
            <a:r>
              <a:rPr lang="en-US" sz="2400" smtClean="0">
                <a:ea typeface="ＭＳ Ｐゴシック" pitchFamily="34" charset="-128"/>
              </a:rPr>
              <a:t>The function can generate output though!</a:t>
            </a:r>
          </a:p>
        </p:txBody>
      </p:sp>
      <p:sp>
        <p:nvSpPr>
          <p:cNvPr id="10" name="Content Placeholder 2"/>
          <p:cNvSpPr txBox="1">
            <a:spLocks/>
          </p:cNvSpPr>
          <p:nvPr/>
        </p:nvSpPr>
        <p:spPr bwMode="auto">
          <a:xfrm>
            <a:off x="2925763" y="3276600"/>
            <a:ext cx="5638800" cy="2209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endParaRPr lang="en-US" kern="0" dirty="0">
              <a:solidFill>
                <a:srgbClr val="333333"/>
              </a:solidFill>
              <a:latin typeface="Consolas" pitchFamily="49" charset="0"/>
              <a:cs typeface="Consolas" pitchFamily="49" charset="0"/>
            </a:endParaRPr>
          </a:p>
        </p:txBody>
      </p:sp>
      <p:pic>
        <p:nvPicPr>
          <p:cNvPr id="45061" name="Picture 7"/>
          <p:cNvPicPr>
            <a:picLocks noChangeAspect="1" noChangeArrowheads="1"/>
          </p:cNvPicPr>
          <p:nvPr/>
        </p:nvPicPr>
        <p:blipFill>
          <a:blip r:embed="rId2" cstate="print"/>
          <a:srcRect/>
          <a:stretch>
            <a:fillRect/>
          </a:stretch>
        </p:blipFill>
        <p:spPr bwMode="auto">
          <a:xfrm>
            <a:off x="868363" y="3886200"/>
            <a:ext cx="1346200" cy="990600"/>
          </a:xfrm>
          <a:prstGeom prst="rect">
            <a:avLst/>
          </a:prstGeom>
          <a:noFill/>
          <a:ln w="9525">
            <a:noFill/>
            <a:miter lim="800000"/>
            <a:headEnd/>
            <a:tailEnd/>
          </a:ln>
        </p:spPr>
      </p:pic>
      <p:sp>
        <p:nvSpPr>
          <p:cNvPr id="8" name="Content Placeholder 2"/>
          <p:cNvSpPr txBox="1">
            <a:spLocks/>
          </p:cNvSpPr>
          <p:nvPr/>
        </p:nvSpPr>
        <p:spPr bwMode="auto">
          <a:xfrm>
            <a:off x="474663" y="2590800"/>
            <a:ext cx="21336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defRPr/>
            </a:pPr>
            <a:r>
              <a:rPr lang="en-US" sz="1800" dirty="0" smtClean="0">
                <a:latin typeface="Consolas" pitchFamily="49" charset="0"/>
              </a:rPr>
              <a:t>...</a:t>
            </a:r>
          </a:p>
          <a:p>
            <a:pPr>
              <a:buClr>
                <a:srgbClr val="835E01"/>
              </a:buClr>
              <a:buSzPct val="60000"/>
              <a:buFont typeface="Wingdings" pitchFamily="2" charset="2"/>
              <a:buNone/>
              <a:defRPr/>
            </a:pPr>
            <a:r>
              <a:rPr lang="en-US" sz="1800" dirty="0" err="1"/>
              <a:t>boxString</a:t>
            </a:r>
            <a:r>
              <a:rPr lang="en-US" sz="1800" dirty="0"/>
              <a:t>("Hello</a:t>
            </a:r>
            <a:r>
              <a:rPr lang="en-US" sz="1800" dirty="0" smtClean="0"/>
              <a:t>")</a:t>
            </a:r>
          </a:p>
          <a:p>
            <a:pPr>
              <a:buClr>
                <a:srgbClr val="835E01"/>
              </a:buClr>
              <a:buSzPct val="60000"/>
              <a:buFont typeface="Wingdings" pitchFamily="2" charset="2"/>
              <a:buNone/>
              <a:defRPr/>
            </a:pPr>
            <a:r>
              <a:rPr lang="en-US" sz="1800" dirty="0" smtClean="0">
                <a:solidFill>
                  <a:srgbClr val="333333"/>
                </a:solidFill>
                <a:latin typeface="Consolas" pitchFamily="49" charset="0"/>
              </a:rPr>
              <a:t>...</a:t>
            </a:r>
          </a:p>
        </p:txBody>
      </p:sp>
      <p:sp>
        <p:nvSpPr>
          <p:cNvPr id="45063"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5064"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727F865-EAD9-4537-B0D0-4848DA431429}" type="slidenum">
              <a:rPr lang="en-US" smtClean="0">
                <a:latin typeface="Arial" charset="0"/>
                <a:cs typeface="Arial" charset="0"/>
              </a:rPr>
              <a:pPr/>
              <a:t>35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600200" y="274638"/>
            <a:ext cx="7391400" cy="715962"/>
          </a:xfrm>
        </p:spPr>
        <p:txBody>
          <a:bodyPr/>
          <a:lstStyle/>
          <a:p>
            <a:r>
              <a:rPr lang="en-US" sz="3600" smtClean="0">
                <a:ea typeface="ＭＳ Ｐゴシック" pitchFamily="34" charset="-128"/>
              </a:rPr>
              <a:t>Using </a:t>
            </a:r>
            <a:r>
              <a:rPr lang="en-US" sz="3600" smtClean="0">
                <a:latin typeface="Consolas" pitchFamily="49" charset="0"/>
                <a:ea typeface="ＭＳ Ｐゴシック" pitchFamily="34" charset="-128"/>
              </a:rPr>
              <a:t>return</a:t>
            </a:r>
            <a:r>
              <a:rPr lang="en-US" sz="3600" smtClean="0">
                <a:ea typeface="ＭＳ Ｐゴシック" pitchFamily="34" charset="-128"/>
              </a:rPr>
              <a:t> Without a Value</a:t>
            </a:r>
          </a:p>
        </p:txBody>
      </p:sp>
      <p:sp>
        <p:nvSpPr>
          <p:cNvPr id="46083" name="Content Placeholder 2"/>
          <p:cNvSpPr>
            <a:spLocks noGrp="1"/>
          </p:cNvSpPr>
          <p:nvPr>
            <p:ph idx="1"/>
          </p:nvPr>
        </p:nvSpPr>
        <p:spPr>
          <a:xfrm>
            <a:off x="381000" y="1066800"/>
            <a:ext cx="8610600" cy="3048000"/>
          </a:xfrm>
        </p:spPr>
        <p:txBody>
          <a:bodyPr/>
          <a:lstStyle/>
          <a:p>
            <a:r>
              <a:rPr lang="en-US" sz="2800" smtClean="0">
                <a:ea typeface="ＭＳ Ｐゴシック" pitchFamily="34" charset="-128"/>
              </a:rPr>
              <a:t>You can use the </a:t>
            </a:r>
            <a:r>
              <a:rPr lang="en-US" sz="2800" smtClean="0">
                <a:latin typeface="Consolas" pitchFamily="49" charset="0"/>
                <a:ea typeface="ＭＳ Ｐゴシック" pitchFamily="34" charset="-128"/>
              </a:rPr>
              <a:t>return</a:t>
            </a:r>
            <a:r>
              <a:rPr lang="en-US" sz="2800" smtClean="0">
                <a:ea typeface="ＭＳ Ｐゴシック" pitchFamily="34" charset="-128"/>
              </a:rPr>
              <a:t> statement without a value</a:t>
            </a:r>
          </a:p>
          <a:p>
            <a:pPr lvl="1"/>
            <a:r>
              <a:rPr lang="en-US" sz="2400" smtClean="0">
                <a:ea typeface="ＭＳ Ｐゴシック" pitchFamily="34" charset="-128"/>
              </a:rPr>
              <a:t>The function will terminate immediately!</a:t>
            </a:r>
          </a:p>
        </p:txBody>
      </p:sp>
      <p:sp>
        <p:nvSpPr>
          <p:cNvPr id="10" name="Content Placeholder 2"/>
          <p:cNvSpPr txBox="1">
            <a:spLocks/>
          </p:cNvSpPr>
          <p:nvPr/>
        </p:nvSpPr>
        <p:spPr bwMode="auto">
          <a:xfrm>
            <a:off x="457200" y="2209800"/>
            <a:ext cx="79248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a:t>
            </a:r>
          </a:p>
          <a:p>
            <a:pPr>
              <a:defRPr/>
            </a:pPr>
            <a:r>
              <a:rPr lang="en-US" dirty="0">
                <a:latin typeface="Consolas" pitchFamily="49" charset="0"/>
                <a:cs typeface="Consolas" pitchFamily="49" charset="0"/>
              </a:rPr>
              <a:t>    if n == 0 :</a:t>
            </a:r>
          </a:p>
          <a:p>
            <a:pPr>
              <a:defRPr/>
            </a:pPr>
            <a:r>
              <a:rPr lang="en-US" dirty="0">
                <a:latin typeface="Consolas" pitchFamily="49" charset="0"/>
                <a:cs typeface="Consolas" pitchFamily="49" charset="0"/>
              </a:rPr>
              <a:t>        return # Return immediately</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endParaRPr lang="en-US" kern="0" dirty="0">
              <a:solidFill>
                <a:srgbClr val="333333"/>
              </a:solidFill>
              <a:latin typeface="Consolas" pitchFamily="49" charset="0"/>
              <a:cs typeface="Consolas" pitchFamily="49" charset="0"/>
            </a:endParaRPr>
          </a:p>
        </p:txBody>
      </p:sp>
      <p:sp>
        <p:nvSpPr>
          <p:cNvPr id="46085"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6086"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03FBAAD-4E9C-47A5-9830-5F093493BC3C}" type="slidenum">
              <a:rPr lang="en-US" smtClean="0">
                <a:latin typeface="Arial" charset="0"/>
                <a:cs typeface="Arial" charset="0"/>
              </a:rPr>
              <a:pPr/>
              <a:t>36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304800" y="1066800"/>
            <a:ext cx="8458200" cy="5105400"/>
          </a:xfrm>
        </p:spPr>
        <p:txBody>
          <a:bodyPr/>
          <a:lstStyle/>
          <a:p>
            <a:pPr>
              <a:spcBef>
                <a:spcPts val="200"/>
              </a:spcBef>
            </a:pPr>
            <a:r>
              <a:rPr lang="en-US" sz="2800" smtClean="0">
                <a:ea typeface="ＭＳ Ｐゴシック" pitchFamily="34" charset="-128"/>
              </a:rPr>
              <a:t>Find Repetitive Code</a:t>
            </a:r>
          </a:p>
          <a:p>
            <a:pPr lvl="1">
              <a:spcBef>
                <a:spcPts val="200"/>
              </a:spcBef>
            </a:pPr>
            <a:r>
              <a:rPr lang="en-US" sz="2400" smtClean="0">
                <a:ea typeface="ＭＳ Ｐゴシック" pitchFamily="34" charset="-128"/>
              </a:rPr>
              <a:t>May have different values but same logic </a:t>
            </a:r>
          </a:p>
          <a:p>
            <a:endParaRPr lang="en-US" smtClean="0">
              <a:ea typeface="ＭＳ Ｐゴシック" pitchFamily="34" charset="-128"/>
            </a:endParaRPr>
          </a:p>
        </p:txBody>
      </p:sp>
      <p:sp>
        <p:nvSpPr>
          <p:cNvPr id="7" name="Content Placeholder 2"/>
          <p:cNvSpPr txBox="1">
            <a:spLocks/>
          </p:cNvSpPr>
          <p:nvPr/>
        </p:nvSpPr>
        <p:spPr bwMode="auto">
          <a:xfrm>
            <a:off x="1143000" y="2133600"/>
            <a:ext cx="77724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while hours &lt; 0 or hours &gt; 23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    </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p>
          <a:p>
            <a:pPr>
              <a:defRPr/>
            </a:pPr>
            <a:r>
              <a:rPr lang="en-US" dirty="0">
                <a:latin typeface="Consolas" pitchFamily="49" charset="0"/>
                <a:cs typeface="Consolas" pitchFamily="49" charset="0"/>
              </a:rPr>
              <a:t>while minutes &lt; 0 or minutes &gt; 59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endParaRPr lang="en-US" kern="0" dirty="0">
              <a:solidFill>
                <a:srgbClr val="0033CC"/>
              </a:solidFill>
              <a:latin typeface="Consolas" pitchFamily="49" charset="0"/>
              <a:cs typeface="Consolas" pitchFamily="49" charset="0"/>
            </a:endParaRPr>
          </a:p>
        </p:txBody>
      </p:sp>
      <p:sp>
        <p:nvSpPr>
          <p:cNvPr id="8" name="Right Arrow 7"/>
          <p:cNvSpPr/>
          <p:nvPr/>
        </p:nvSpPr>
        <p:spPr>
          <a:xfrm>
            <a:off x="319088" y="27051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a:t>
            </a:r>
            <a:r>
              <a:rPr lang="en-US" sz="2400" dirty="0">
                <a:solidFill>
                  <a:schemeClr val="tx1"/>
                </a:solidFill>
              </a:rPr>
              <a:t> </a:t>
            </a:r>
            <a:r>
              <a:rPr lang="en-US" sz="2400" dirty="0">
                <a:solidFill>
                  <a:schemeClr val="tx1"/>
                </a:solidFill>
              </a:rPr>
              <a:t>- </a:t>
            </a:r>
            <a:r>
              <a:rPr lang="en-US" sz="2400" dirty="0">
                <a:solidFill>
                  <a:schemeClr val="tx1"/>
                </a:solidFill>
              </a:rPr>
              <a:t>23</a:t>
            </a:r>
            <a:endParaRPr lang="en-US" sz="2400" dirty="0">
              <a:solidFill>
                <a:schemeClr val="tx1"/>
              </a:solidFill>
            </a:endParaRPr>
          </a:p>
        </p:txBody>
      </p:sp>
      <p:sp>
        <p:nvSpPr>
          <p:cNvPr id="9" name="Right Arrow 8"/>
          <p:cNvSpPr/>
          <p:nvPr/>
        </p:nvSpPr>
        <p:spPr>
          <a:xfrm>
            <a:off x="319088" y="43434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0 - 59</a:t>
            </a:r>
          </a:p>
        </p:txBody>
      </p:sp>
      <p:sp>
        <p:nvSpPr>
          <p:cNvPr id="47110" name="Title 1"/>
          <p:cNvSpPr>
            <a:spLocks noGrp="1"/>
          </p:cNvSpPr>
          <p:nvPr>
            <p:ph type="title"/>
          </p:nvPr>
        </p:nvSpPr>
        <p:spPr>
          <a:xfrm>
            <a:off x="1641475" y="228600"/>
            <a:ext cx="7350125" cy="715963"/>
          </a:xfrm>
        </p:spPr>
        <p:txBody>
          <a:bodyPr/>
          <a:lstStyle/>
          <a:p>
            <a:r>
              <a:rPr lang="en-US" sz="3200" smtClean="0">
                <a:ea typeface="ＭＳ Ｐゴシック" pitchFamily="34" charset="-128"/>
              </a:rPr>
              <a:t>5.6 Problem Solving:  Reusable functions</a:t>
            </a:r>
          </a:p>
        </p:txBody>
      </p:sp>
      <p:sp>
        <p:nvSpPr>
          <p:cNvPr id="47111"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7112"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5DF8BD7-E423-418C-B0B0-D6ED2701C2A1}" type="slidenum">
              <a:rPr lang="en-US" smtClean="0">
                <a:latin typeface="Arial" charset="0"/>
                <a:cs typeface="Arial" charset="0"/>
              </a:rPr>
              <a:pPr/>
              <a:t>37</a:t>
            </a:fld>
            <a:endParaRPr lang="en-US" smtClean="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3600" smtClean="0">
                <a:ea typeface="ＭＳ Ｐゴシック" pitchFamily="34" charset="-128"/>
              </a:rPr>
              <a:t>Write a </a:t>
            </a:r>
            <a:r>
              <a:rPr lang="ja-JP" altLang="en-US" sz="3600" smtClean="0">
                <a:ea typeface="ＭＳ Ｐゴシック" pitchFamily="34" charset="-128"/>
              </a:rPr>
              <a:t>‘</a:t>
            </a:r>
            <a:r>
              <a:rPr lang="en-US" altLang="ja-JP" sz="3600" smtClean="0">
                <a:ea typeface="ＭＳ Ｐゴシック" pitchFamily="34" charset="-128"/>
              </a:rPr>
              <a:t>Parameterized</a:t>
            </a:r>
            <a:r>
              <a:rPr lang="ja-JP" altLang="en-US" sz="3600" smtClean="0">
                <a:ea typeface="ＭＳ Ｐゴシック" pitchFamily="34" charset="-128"/>
              </a:rPr>
              <a:t>’</a:t>
            </a:r>
            <a:r>
              <a:rPr lang="en-US" altLang="ja-JP" sz="3600" smtClean="0">
                <a:ea typeface="ＭＳ Ｐゴシック" pitchFamily="34" charset="-128"/>
              </a:rPr>
              <a:t> function</a:t>
            </a:r>
            <a:endParaRPr lang="en-US" sz="3600" smtClean="0">
              <a:ea typeface="ＭＳ Ｐゴシック" pitchFamily="34" charset="-128"/>
            </a:endParaRPr>
          </a:p>
        </p:txBody>
      </p:sp>
      <p:sp>
        <p:nvSpPr>
          <p:cNvPr id="48131" name="Content Placeholder 2"/>
          <p:cNvSpPr>
            <a:spLocks noGrp="1"/>
          </p:cNvSpPr>
          <p:nvPr>
            <p:ph idx="1"/>
          </p:nvPr>
        </p:nvSpPr>
        <p:spPr>
          <a:xfrm>
            <a:off x="287338" y="1246188"/>
            <a:ext cx="8458200" cy="4267200"/>
          </a:xfrm>
        </p:spPr>
        <p:txBody>
          <a:bodyPr/>
          <a:lstStyle/>
          <a:p>
            <a:pPr>
              <a:buFont typeface="Wingdings" pitchFamily="2" charset="2"/>
              <a:buNone/>
            </a:pPr>
            <a:endParaRPr lang="en-US" smtClean="0">
              <a:ea typeface="ＭＳ Ｐゴシック" pitchFamily="34" charset="-128"/>
            </a:endParaRPr>
          </a:p>
          <a:p>
            <a:endParaRPr lang="en-US" smtClean="0">
              <a:ea typeface="ＭＳ Ｐゴシック" pitchFamily="34" charset="-128"/>
            </a:endParaRPr>
          </a:p>
          <a:p>
            <a:endParaRPr lang="en-US" smtClean="0">
              <a:ea typeface="ＭＳ Ｐゴシック" pitchFamily="34" charset="-128"/>
            </a:endParaRPr>
          </a:p>
          <a:p>
            <a:endParaRPr lang="en-US" smtClean="0">
              <a:ea typeface="ＭＳ Ｐゴシック" pitchFamily="34" charset="-128"/>
            </a:endParaRPr>
          </a:p>
        </p:txBody>
      </p:sp>
      <p:sp>
        <p:nvSpPr>
          <p:cNvPr id="7" name="Content Placeholder 2"/>
          <p:cNvSpPr txBox="1">
            <a:spLocks/>
          </p:cNvSpPr>
          <p:nvPr/>
        </p:nvSpPr>
        <p:spPr bwMode="auto">
          <a:xfrm>
            <a:off x="287338" y="1246188"/>
            <a:ext cx="8610600" cy="3783012"/>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1600" dirty="0">
                <a:latin typeface="Consolas" pitchFamily="49" charset="0"/>
                <a:cs typeface="Consolas" pitchFamily="49" charset="0"/>
              </a:rPr>
              <a:t>## Prompts a user to enter a value up to a given maximum until the user provides</a:t>
            </a:r>
          </a:p>
          <a:p>
            <a:pPr>
              <a:defRPr/>
            </a:pPr>
            <a:r>
              <a:rPr lang="en-US" sz="1600" dirty="0">
                <a:latin typeface="Consolas" pitchFamily="49" charset="0"/>
                <a:cs typeface="Consolas" pitchFamily="49" charset="0"/>
              </a:rPr>
              <a:t># a valid input.</a:t>
            </a:r>
          </a:p>
          <a:p>
            <a:pPr>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param</a:t>
            </a:r>
            <a:r>
              <a:rPr lang="en-US" sz="1600" dirty="0">
                <a:latin typeface="Consolas" pitchFamily="49" charset="0"/>
                <a:cs typeface="Consolas" pitchFamily="49" charset="0"/>
              </a:rPr>
              <a:t> high an integer indicating the largest allowable input</a:t>
            </a:r>
          </a:p>
          <a:p>
            <a:pPr>
              <a:defRPr/>
            </a:pPr>
            <a:r>
              <a:rPr lang="en-US" sz="1600" dirty="0">
                <a:latin typeface="Consolas" pitchFamily="49" charset="0"/>
                <a:cs typeface="Consolas" pitchFamily="49" charset="0"/>
              </a:rPr>
              <a:t># @return the integer value provided by the user (between 0 and high, inclusive)</a:t>
            </a:r>
          </a:p>
          <a:p>
            <a:pPr>
              <a:defRPr/>
            </a:pPr>
            <a:r>
              <a:rPr lang="en-US" sz="1600" dirty="0">
                <a:latin typeface="Consolas" pitchFamily="49" charset="0"/>
                <a:cs typeface="Consolas" pitchFamily="49" charset="0"/>
              </a:rPr>
              <a:t>#</a:t>
            </a:r>
          </a:p>
          <a:p>
            <a:pPr>
              <a:defRPr/>
            </a:pPr>
            <a:r>
              <a:rPr lang="en-US" sz="1600" dirty="0">
                <a:latin typeface="Consolas" pitchFamily="49" charset="0"/>
                <a:cs typeface="Consolas" pitchFamily="49" charset="0"/>
              </a:rPr>
              <a:t>def </a:t>
            </a:r>
            <a:r>
              <a:rPr lang="en-US" sz="1600" dirty="0" err="1">
                <a:latin typeface="Consolas" pitchFamily="49" charset="0"/>
                <a:cs typeface="Consolas" pitchFamily="49" charset="0"/>
              </a:rPr>
              <a:t>readIntUpTo</a:t>
            </a:r>
            <a:r>
              <a:rPr lang="en-US" sz="1600" dirty="0">
                <a:latin typeface="Consolas" pitchFamily="49" charset="0"/>
                <a:cs typeface="Consolas" pitchFamily="49" charset="0"/>
              </a:rPr>
              <a:t>(high) :</a:t>
            </a: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r>
              <a:rPr lang="en-US" sz="1600" dirty="0">
                <a:latin typeface="Consolas" pitchFamily="49" charset="0"/>
                <a:cs typeface="Consolas" pitchFamily="49" charset="0"/>
              </a:rPr>
              <a:t>    while value &lt; 0 or value &gt; high :</a:t>
            </a:r>
          </a:p>
          <a:p>
            <a:pPr>
              <a:defRPr/>
            </a:pPr>
            <a:r>
              <a:rPr lang="en-US" sz="1600" dirty="0">
                <a:latin typeface="Consolas" pitchFamily="49" charset="0"/>
                <a:cs typeface="Consolas" pitchFamily="49" charset="0"/>
              </a:rPr>
              <a:t>        print("Error: value out of range.")</a:t>
            </a: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endParaRPr lang="en-US" sz="1600" dirty="0">
              <a:latin typeface="Consolas" pitchFamily="49" charset="0"/>
              <a:cs typeface="Consolas" pitchFamily="49" charset="0"/>
            </a:endParaRPr>
          </a:p>
          <a:p>
            <a:pPr>
              <a:defRPr/>
            </a:pPr>
            <a:r>
              <a:rPr lang="en-US" sz="1600" dirty="0">
                <a:latin typeface="Consolas" pitchFamily="49" charset="0"/>
                <a:cs typeface="Consolas" pitchFamily="49" charset="0"/>
              </a:rPr>
              <a:t>    return value</a:t>
            </a:r>
            <a:endParaRPr lang="en-US" sz="1600" kern="0" dirty="0">
              <a:latin typeface="Consolas" pitchFamily="49" charset="0"/>
              <a:cs typeface="Consolas" pitchFamily="49" charset="0"/>
            </a:endParaRPr>
          </a:p>
        </p:txBody>
      </p:sp>
      <p:sp>
        <p:nvSpPr>
          <p:cNvPr id="9" name="Right Arrow 8"/>
          <p:cNvSpPr/>
          <p:nvPr/>
        </p:nvSpPr>
        <p:spPr>
          <a:xfrm rot="20424291" flipH="1">
            <a:off x="2616200" y="2262188"/>
            <a:ext cx="1857375" cy="1030287"/>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23 or 59</a:t>
            </a:r>
            <a:endParaRPr lang="en-US" sz="2400" dirty="0">
              <a:solidFill>
                <a:schemeClr val="tx1"/>
              </a:solidFill>
            </a:endParaRPr>
          </a:p>
        </p:txBody>
      </p:sp>
      <p:sp>
        <p:nvSpPr>
          <p:cNvPr id="10" name="Left Arrow 9"/>
          <p:cNvSpPr/>
          <p:nvPr/>
        </p:nvSpPr>
        <p:spPr>
          <a:xfrm>
            <a:off x="-207963" y="4217988"/>
            <a:ext cx="990601"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333333"/>
                </a:solidFill>
              </a:rPr>
              <a:t>8</a:t>
            </a:r>
          </a:p>
        </p:txBody>
      </p:sp>
      <p:sp>
        <p:nvSpPr>
          <p:cNvPr id="48135"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8136"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5B1122B-F951-4B5B-B9DF-DB24F85EDFFC}" type="slidenum">
              <a:rPr lang="en-US" smtClean="0">
                <a:latin typeface="Arial" charset="0"/>
                <a:cs typeface="Arial" charset="0"/>
              </a:rPr>
              <a:pPr/>
              <a:t>38</a:t>
            </a:fld>
            <a:endParaRPr lang="en-US" smtClean="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7"/>
          <p:cNvPicPr>
            <a:picLocks noChangeAspect="1" noChangeArrowheads="1"/>
          </p:cNvPicPr>
          <p:nvPr/>
        </p:nvPicPr>
        <p:blipFill>
          <a:blip r:embed="rId2" cstate="print"/>
          <a:srcRect/>
          <a:stretch>
            <a:fillRect/>
          </a:stretch>
        </p:blipFill>
        <p:spPr bwMode="auto">
          <a:xfrm>
            <a:off x="3581400" y="3938588"/>
            <a:ext cx="4572000" cy="2401887"/>
          </a:xfrm>
          <a:prstGeom prst="rect">
            <a:avLst/>
          </a:prstGeom>
          <a:noFill/>
          <a:ln w="9525">
            <a:noFill/>
            <a:miter lim="800000"/>
            <a:headEnd/>
            <a:tailEnd/>
          </a:ln>
        </p:spPr>
      </p:pic>
      <p:sp>
        <p:nvSpPr>
          <p:cNvPr id="49155" name="Title 1"/>
          <p:cNvSpPr>
            <a:spLocks noGrp="1"/>
          </p:cNvSpPr>
          <p:nvPr>
            <p:ph type="title"/>
          </p:nvPr>
        </p:nvSpPr>
        <p:spPr>
          <a:xfrm>
            <a:off x="1676400" y="274638"/>
            <a:ext cx="7162800" cy="715962"/>
          </a:xfrm>
        </p:spPr>
        <p:txBody>
          <a:bodyPr/>
          <a:lstStyle/>
          <a:p>
            <a:r>
              <a:rPr lang="en-US" sz="3600" smtClean="0">
                <a:ea typeface="ＭＳ Ｐゴシック" pitchFamily="34" charset="-128"/>
              </a:rPr>
              <a:t>5.7 Problem Solving</a:t>
            </a:r>
          </a:p>
        </p:txBody>
      </p:sp>
      <p:sp>
        <p:nvSpPr>
          <p:cNvPr id="49156" name="Content Placeholder 7"/>
          <p:cNvSpPr>
            <a:spLocks noGrp="1"/>
          </p:cNvSpPr>
          <p:nvPr>
            <p:ph idx="1"/>
          </p:nvPr>
        </p:nvSpPr>
        <p:spPr>
          <a:xfrm>
            <a:off x="304800" y="1066800"/>
            <a:ext cx="8382000" cy="3429000"/>
          </a:xfrm>
        </p:spPr>
        <p:txBody>
          <a:bodyPr/>
          <a:lstStyle/>
          <a:p>
            <a:r>
              <a:rPr lang="en-US" smtClean="0">
                <a:ea typeface="ＭＳ Ｐゴシック" pitchFamily="34" charset="-128"/>
              </a:rPr>
              <a:t>Stepwise Refinement</a:t>
            </a:r>
          </a:p>
          <a:p>
            <a:pPr lvl="1"/>
            <a:r>
              <a:rPr lang="en-US" smtClean="0">
                <a:ea typeface="ＭＳ Ｐゴシック" pitchFamily="34" charset="-128"/>
              </a:rPr>
              <a:t>To solve a difficult task, break it down into simpler tasks </a:t>
            </a:r>
          </a:p>
          <a:p>
            <a:pPr lvl="1"/>
            <a:r>
              <a:rPr lang="en-US" smtClean="0">
                <a:ea typeface="ＭＳ Ｐゴシック" pitchFamily="34" charset="-128"/>
              </a:rPr>
              <a:t>Then keep breaking down the simpler tasks into even simpler ones, until you are left with tasks that you know how to solve</a:t>
            </a:r>
          </a:p>
        </p:txBody>
      </p:sp>
      <p:sp>
        <p:nvSpPr>
          <p:cNvPr id="49157"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9158"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D3BAD27-9812-45CA-8D2E-6F9770300D36}" type="slidenum">
              <a:rPr lang="en-US" smtClean="0">
                <a:latin typeface="Arial" charset="0"/>
                <a:cs typeface="Arial" charset="0"/>
              </a:rPr>
              <a:pPr/>
              <a:t>39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pitchFamily="34" charset="-128"/>
              </a:rPr>
              <a:t>5.1 Functions as Black Boxes</a:t>
            </a:r>
          </a:p>
        </p:txBody>
      </p:sp>
      <p:sp>
        <p:nvSpPr>
          <p:cNvPr id="13315" name="Content Placeholder 2"/>
          <p:cNvSpPr>
            <a:spLocks noGrp="1"/>
          </p:cNvSpPr>
          <p:nvPr>
            <p:ph idx="1"/>
          </p:nvPr>
        </p:nvSpPr>
        <p:spPr/>
        <p:txBody>
          <a:bodyPr/>
          <a:lstStyle/>
          <a:p>
            <a:r>
              <a:rPr lang="en-US" smtClean="0">
                <a:ea typeface="ＭＳ Ｐゴシック" pitchFamily="34" charset="-128"/>
              </a:rPr>
              <a:t>A function</a:t>
            </a:r>
            <a:r>
              <a:rPr lang="en-US" b="1" smtClean="0">
                <a:ea typeface="ＭＳ Ｐゴシック" pitchFamily="34" charset="-128"/>
              </a:rPr>
              <a:t> </a:t>
            </a:r>
            <a:r>
              <a:rPr lang="en-US" smtClean="0">
                <a:ea typeface="ＭＳ Ｐゴシック" pitchFamily="34" charset="-128"/>
              </a:rPr>
              <a:t>is a sequence of instructions with a name.</a:t>
            </a:r>
          </a:p>
          <a:p>
            <a:r>
              <a:rPr lang="en-US" smtClean="0">
                <a:ea typeface="ＭＳ Ｐゴシック" pitchFamily="34" charset="-128"/>
              </a:rPr>
              <a:t>For example, the round function, which was introduced in Chapter 2, contains instructions to round a floating-point value to a specified number of decimal places.</a:t>
            </a:r>
          </a:p>
        </p:txBody>
      </p:sp>
      <p:sp>
        <p:nvSpPr>
          <p:cNvPr id="1331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1331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A6E77EA-D68C-4503-BEAB-9D4DFF281092}" type="slidenum">
              <a:rPr lang="en-US" smtClean="0">
                <a:latin typeface="Arial" charset="0"/>
                <a:cs typeface="Arial" charset="0"/>
              </a:rPr>
              <a:pPr/>
              <a:t>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ea typeface="ＭＳ Ｐゴシック" pitchFamily="34" charset="-128"/>
              </a:rPr>
              <a:t>Get Coffee</a:t>
            </a:r>
          </a:p>
        </p:txBody>
      </p:sp>
      <p:sp>
        <p:nvSpPr>
          <p:cNvPr id="50179" name="Content Placeholder 2"/>
          <p:cNvSpPr>
            <a:spLocks noGrp="1"/>
          </p:cNvSpPr>
          <p:nvPr>
            <p:ph idx="1"/>
          </p:nvPr>
        </p:nvSpPr>
        <p:spPr>
          <a:xfrm>
            <a:off x="252413" y="4343400"/>
            <a:ext cx="8458200" cy="2057400"/>
          </a:xfrm>
        </p:spPr>
        <p:txBody>
          <a:bodyPr/>
          <a:lstStyle/>
          <a:p>
            <a:r>
              <a:rPr lang="en-US" smtClean="0">
                <a:ea typeface="ＭＳ Ｐゴシック" pitchFamily="34" charset="-128"/>
              </a:rPr>
              <a:t>If you must make coffee, there are two ways:</a:t>
            </a:r>
          </a:p>
          <a:p>
            <a:pPr lvl="1"/>
            <a:r>
              <a:rPr lang="en-US" smtClean="0">
                <a:ea typeface="ＭＳ Ｐゴシック" pitchFamily="34" charset="-128"/>
              </a:rPr>
              <a:t>Make Instant Coffee</a:t>
            </a:r>
          </a:p>
          <a:p>
            <a:pPr lvl="1"/>
            <a:r>
              <a:rPr lang="en-US" smtClean="0">
                <a:ea typeface="ＭＳ Ｐゴシック" pitchFamily="34" charset="-128"/>
              </a:rPr>
              <a:t>Brew Coffee</a:t>
            </a:r>
          </a:p>
          <a:p>
            <a:pPr lvl="1"/>
            <a:endParaRPr lang="en-US" sz="2400" smtClean="0">
              <a:ea typeface="ＭＳ Ｐゴシック" pitchFamily="34" charset="-128"/>
            </a:endParaRPr>
          </a:p>
        </p:txBody>
      </p:sp>
      <p:pic>
        <p:nvPicPr>
          <p:cNvPr id="50180" name="Picture 2"/>
          <p:cNvPicPr>
            <a:picLocks noChangeAspect="1" noChangeArrowheads="1"/>
          </p:cNvPicPr>
          <p:nvPr/>
        </p:nvPicPr>
        <p:blipFill>
          <a:blip r:embed="rId2" cstate="print"/>
          <a:srcRect/>
          <a:stretch>
            <a:fillRect/>
          </a:stretch>
        </p:blipFill>
        <p:spPr bwMode="auto">
          <a:xfrm>
            <a:off x="228600" y="1295400"/>
            <a:ext cx="3756025" cy="1974850"/>
          </a:xfrm>
          <a:prstGeom prst="rect">
            <a:avLst/>
          </a:prstGeom>
          <a:noFill/>
          <a:ln w="9525">
            <a:noFill/>
            <a:miter lim="800000"/>
            <a:headEnd/>
            <a:tailEnd/>
          </a:ln>
        </p:spPr>
      </p:pic>
      <p:pic>
        <p:nvPicPr>
          <p:cNvPr id="50181" name="Picture 3"/>
          <p:cNvPicPr>
            <a:picLocks noChangeAspect="1" noChangeArrowheads="1"/>
          </p:cNvPicPr>
          <p:nvPr/>
        </p:nvPicPr>
        <p:blipFill>
          <a:blip r:embed="rId3" cstate="print"/>
          <a:srcRect/>
          <a:stretch>
            <a:fillRect/>
          </a:stretch>
        </p:blipFill>
        <p:spPr bwMode="auto">
          <a:xfrm>
            <a:off x="3962400" y="1843088"/>
            <a:ext cx="4114800" cy="2347912"/>
          </a:xfrm>
          <a:prstGeom prst="rect">
            <a:avLst/>
          </a:prstGeom>
          <a:noFill/>
          <a:ln w="9525">
            <a:noFill/>
            <a:miter lim="800000"/>
            <a:headEnd/>
            <a:tailEnd/>
          </a:ln>
        </p:spPr>
      </p:pic>
      <p:sp>
        <p:nvSpPr>
          <p:cNvPr id="5018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018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E2DAF92-9E36-4527-A8A3-90A76BA83CCB}" type="slidenum">
              <a:rPr lang="en-US" smtClean="0">
                <a:latin typeface="Arial" charset="0"/>
                <a:cs typeface="Arial" charset="0"/>
              </a:rPr>
              <a:pPr/>
              <a:t>40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ea typeface="ＭＳ Ｐゴシック" pitchFamily="34" charset="-128"/>
              </a:rPr>
              <a:t>Instant Coffee</a:t>
            </a:r>
          </a:p>
        </p:txBody>
      </p:sp>
      <p:sp>
        <p:nvSpPr>
          <p:cNvPr id="51203" name="Content Placeholder 2"/>
          <p:cNvSpPr>
            <a:spLocks noGrp="1"/>
          </p:cNvSpPr>
          <p:nvPr>
            <p:ph idx="1"/>
          </p:nvPr>
        </p:nvSpPr>
        <p:spPr>
          <a:xfrm>
            <a:off x="228600" y="1066800"/>
            <a:ext cx="8229600" cy="609600"/>
          </a:xfrm>
        </p:spPr>
        <p:txBody>
          <a:bodyPr/>
          <a:lstStyle/>
          <a:p>
            <a:pPr>
              <a:spcBef>
                <a:spcPts val="200"/>
              </a:spcBef>
            </a:pPr>
            <a:r>
              <a:rPr lang="en-US" smtClean="0">
                <a:ea typeface="ＭＳ Ｐゴシック" pitchFamily="34" charset="-128"/>
              </a:rPr>
              <a:t>Two ways to boil water</a:t>
            </a:r>
          </a:p>
          <a:p>
            <a:pPr lvl="1">
              <a:spcBef>
                <a:spcPts val="200"/>
              </a:spcBef>
              <a:buFont typeface="Wingdings" pitchFamily="2" charset="2"/>
              <a:buNone/>
            </a:pPr>
            <a:r>
              <a:rPr lang="en-US" smtClean="0">
                <a:ea typeface="ＭＳ Ｐゴシック" pitchFamily="34" charset="-128"/>
              </a:rPr>
              <a:t>1) Use Microwave</a:t>
            </a:r>
          </a:p>
          <a:p>
            <a:pPr lvl="1">
              <a:spcBef>
                <a:spcPts val="200"/>
              </a:spcBef>
              <a:buFont typeface="Wingdings" pitchFamily="2" charset="2"/>
              <a:buNone/>
            </a:pPr>
            <a:r>
              <a:rPr lang="en-US" smtClean="0">
                <a:ea typeface="ＭＳ Ｐゴシック" pitchFamily="34" charset="-128"/>
              </a:rPr>
              <a:t>2) Use Kettle on Stove</a:t>
            </a:r>
          </a:p>
        </p:txBody>
      </p:sp>
      <p:pic>
        <p:nvPicPr>
          <p:cNvPr id="51204" name="Picture 3"/>
          <p:cNvPicPr>
            <a:picLocks noChangeAspect="1" noChangeArrowheads="1"/>
          </p:cNvPicPr>
          <p:nvPr/>
        </p:nvPicPr>
        <p:blipFill>
          <a:blip r:embed="rId2" cstate="print"/>
          <a:srcRect l="2306"/>
          <a:stretch>
            <a:fillRect/>
          </a:stretch>
        </p:blipFill>
        <p:spPr bwMode="auto">
          <a:xfrm>
            <a:off x="5410200" y="457200"/>
            <a:ext cx="3228975" cy="1885950"/>
          </a:xfrm>
          <a:prstGeom prst="rect">
            <a:avLst/>
          </a:prstGeom>
          <a:noFill/>
          <a:ln w="9525">
            <a:noFill/>
            <a:miter lim="800000"/>
            <a:headEnd/>
            <a:tailEnd/>
          </a:ln>
        </p:spPr>
      </p:pic>
      <p:pic>
        <p:nvPicPr>
          <p:cNvPr id="51205" name="Picture 2"/>
          <p:cNvPicPr>
            <a:picLocks noChangeAspect="1" noChangeArrowheads="1"/>
          </p:cNvPicPr>
          <p:nvPr/>
        </p:nvPicPr>
        <p:blipFill>
          <a:blip r:embed="rId3" cstate="print"/>
          <a:srcRect/>
          <a:stretch>
            <a:fillRect/>
          </a:stretch>
        </p:blipFill>
        <p:spPr bwMode="auto">
          <a:xfrm>
            <a:off x="5943600" y="2286000"/>
            <a:ext cx="1181100" cy="2514600"/>
          </a:xfrm>
          <a:prstGeom prst="rect">
            <a:avLst/>
          </a:prstGeom>
          <a:noFill/>
          <a:ln w="9525">
            <a:noFill/>
            <a:miter lim="800000"/>
            <a:headEnd/>
            <a:tailEnd/>
          </a:ln>
        </p:spPr>
      </p:pic>
      <p:pic>
        <p:nvPicPr>
          <p:cNvPr id="51206" name="Picture 4"/>
          <p:cNvPicPr>
            <a:picLocks noChangeAspect="1" noChangeArrowheads="1"/>
          </p:cNvPicPr>
          <p:nvPr/>
        </p:nvPicPr>
        <p:blipFill>
          <a:blip r:embed="rId4" cstate="print"/>
          <a:srcRect/>
          <a:stretch>
            <a:fillRect/>
          </a:stretch>
        </p:blipFill>
        <p:spPr bwMode="auto">
          <a:xfrm>
            <a:off x="2057400" y="2667000"/>
            <a:ext cx="4000500" cy="3705225"/>
          </a:xfrm>
          <a:prstGeom prst="rect">
            <a:avLst/>
          </a:prstGeom>
          <a:noFill/>
          <a:ln w="9525">
            <a:noFill/>
            <a:miter lim="800000"/>
            <a:headEnd/>
            <a:tailEnd/>
          </a:ln>
        </p:spPr>
      </p:pic>
      <p:sp>
        <p:nvSpPr>
          <p:cNvPr id="51207"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1208"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28F02AB-EC6B-4E3D-AA87-F5B2D0DFF320}" type="slidenum">
              <a:rPr lang="en-US" smtClean="0">
                <a:latin typeface="Arial" charset="0"/>
                <a:cs typeface="Arial" charset="0"/>
              </a:rPr>
              <a:pPr/>
              <a:t>41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r"/>
            <a:r>
              <a:rPr lang="en-US" smtClean="0">
                <a:ea typeface="ＭＳ Ｐゴシック" pitchFamily="34" charset="-128"/>
              </a:rPr>
              <a:t>Brew Coffee</a:t>
            </a:r>
          </a:p>
        </p:txBody>
      </p:sp>
      <p:sp>
        <p:nvSpPr>
          <p:cNvPr id="52227" name="Content Placeholder 2"/>
          <p:cNvSpPr>
            <a:spLocks noGrp="1"/>
          </p:cNvSpPr>
          <p:nvPr>
            <p:ph idx="1"/>
          </p:nvPr>
        </p:nvSpPr>
        <p:spPr>
          <a:xfrm>
            <a:off x="3657600" y="1143000"/>
            <a:ext cx="5105400" cy="5029200"/>
          </a:xfrm>
        </p:spPr>
        <p:txBody>
          <a:bodyPr/>
          <a:lstStyle/>
          <a:p>
            <a:r>
              <a:rPr lang="en-US" smtClean="0">
                <a:ea typeface="ＭＳ Ｐゴシック" pitchFamily="34" charset="-128"/>
              </a:rPr>
              <a:t>Assumes coffee maker</a:t>
            </a:r>
          </a:p>
          <a:p>
            <a:pPr lvl="1"/>
            <a:r>
              <a:rPr lang="en-US" smtClean="0">
                <a:ea typeface="ＭＳ Ｐゴシック" pitchFamily="34" charset="-128"/>
              </a:rPr>
              <a:t>Add water</a:t>
            </a:r>
          </a:p>
          <a:p>
            <a:pPr lvl="1"/>
            <a:r>
              <a:rPr lang="en-US" smtClean="0">
                <a:ea typeface="ＭＳ Ｐゴシック" pitchFamily="34" charset="-128"/>
              </a:rPr>
              <a:t>Add filter</a:t>
            </a:r>
          </a:p>
          <a:p>
            <a:pPr lvl="1"/>
            <a:r>
              <a:rPr lang="en-US" smtClean="0">
                <a:ea typeface="ＭＳ Ｐゴシック" pitchFamily="34" charset="-128"/>
              </a:rPr>
              <a:t>Grind Coffee</a:t>
            </a:r>
          </a:p>
          <a:p>
            <a:pPr lvl="2"/>
            <a:r>
              <a:rPr lang="en-US" smtClean="0">
                <a:ea typeface="ＭＳ Ｐゴシック" pitchFamily="34" charset="-128"/>
              </a:rPr>
              <a:t>Add beans to grinder</a:t>
            </a:r>
          </a:p>
          <a:p>
            <a:pPr lvl="2"/>
            <a:r>
              <a:rPr lang="en-US" smtClean="0">
                <a:ea typeface="ＭＳ Ｐゴシック" pitchFamily="34" charset="-128"/>
              </a:rPr>
              <a:t>Grind 60 seconds</a:t>
            </a:r>
          </a:p>
          <a:p>
            <a:pPr lvl="1"/>
            <a:r>
              <a:rPr lang="en-US" smtClean="0">
                <a:ea typeface="ＭＳ Ｐゴシック" pitchFamily="34" charset="-128"/>
              </a:rPr>
              <a:t>Fill filter with ground coffee</a:t>
            </a:r>
          </a:p>
          <a:p>
            <a:pPr lvl="1"/>
            <a:r>
              <a:rPr lang="en-US" smtClean="0">
                <a:ea typeface="ＭＳ Ｐゴシック" pitchFamily="34" charset="-128"/>
              </a:rPr>
              <a:t>Turn coffee maker on</a:t>
            </a:r>
          </a:p>
          <a:p>
            <a:r>
              <a:rPr lang="en-US" smtClean="0">
                <a:ea typeface="ＭＳ Ｐゴシック" pitchFamily="34" charset="-128"/>
              </a:rPr>
              <a:t>Steps are easily done</a:t>
            </a:r>
          </a:p>
          <a:p>
            <a:endParaRPr lang="en-US" smtClean="0">
              <a:ea typeface="ＭＳ Ｐゴシック" pitchFamily="34" charset="-128"/>
            </a:endParaRPr>
          </a:p>
        </p:txBody>
      </p:sp>
      <p:pic>
        <p:nvPicPr>
          <p:cNvPr id="52228" name="Picture 2"/>
          <p:cNvPicPr>
            <a:picLocks noChangeAspect="1" noChangeArrowheads="1"/>
          </p:cNvPicPr>
          <p:nvPr/>
        </p:nvPicPr>
        <p:blipFill>
          <a:blip r:embed="rId2" cstate="print"/>
          <a:srcRect/>
          <a:stretch>
            <a:fillRect/>
          </a:stretch>
        </p:blipFill>
        <p:spPr bwMode="auto">
          <a:xfrm>
            <a:off x="1447800" y="152400"/>
            <a:ext cx="1171575" cy="5934075"/>
          </a:xfrm>
          <a:prstGeom prst="rect">
            <a:avLst/>
          </a:prstGeom>
          <a:noFill/>
          <a:ln w="9525">
            <a:noFill/>
            <a:miter lim="800000"/>
            <a:headEnd/>
            <a:tailEnd/>
          </a:ln>
        </p:spPr>
      </p:pic>
      <p:pic>
        <p:nvPicPr>
          <p:cNvPr id="52229" name="Picture 3"/>
          <p:cNvPicPr>
            <a:picLocks noChangeAspect="1" noChangeArrowheads="1"/>
          </p:cNvPicPr>
          <p:nvPr/>
        </p:nvPicPr>
        <p:blipFill>
          <a:blip r:embed="rId3" cstate="print"/>
          <a:srcRect/>
          <a:stretch>
            <a:fillRect/>
          </a:stretch>
        </p:blipFill>
        <p:spPr bwMode="auto">
          <a:xfrm>
            <a:off x="2514600" y="2971800"/>
            <a:ext cx="1485900" cy="1809750"/>
          </a:xfrm>
          <a:prstGeom prst="rect">
            <a:avLst/>
          </a:prstGeom>
          <a:noFill/>
          <a:ln w="9525">
            <a:noFill/>
            <a:miter lim="800000"/>
            <a:headEnd/>
            <a:tailEnd/>
          </a:ln>
        </p:spPr>
      </p:pic>
      <p:sp>
        <p:nvSpPr>
          <p:cNvPr id="5223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223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32C0004-ED25-4FA6-A8F6-E5DFC233835B}" type="slidenum">
              <a:rPr lang="en-US" smtClean="0">
                <a:latin typeface="Arial" charset="0"/>
                <a:cs typeface="Arial" charset="0"/>
              </a:rPr>
              <a:pPr/>
              <a:t>42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3600" smtClean="0">
                <a:ea typeface="ＭＳ Ｐゴシック" pitchFamily="34" charset="-128"/>
              </a:rPr>
              <a:t>Stepwise Refinement Example</a:t>
            </a:r>
          </a:p>
        </p:txBody>
      </p:sp>
      <p:sp>
        <p:nvSpPr>
          <p:cNvPr id="53251" name="Content Placeholder 2"/>
          <p:cNvSpPr>
            <a:spLocks noGrp="1"/>
          </p:cNvSpPr>
          <p:nvPr>
            <p:ph idx="1"/>
          </p:nvPr>
        </p:nvSpPr>
        <p:spPr>
          <a:xfrm>
            <a:off x="381000" y="1143000"/>
            <a:ext cx="8458200" cy="2895600"/>
          </a:xfrm>
        </p:spPr>
        <p:txBody>
          <a:bodyPr/>
          <a:lstStyle/>
          <a:p>
            <a:r>
              <a:rPr lang="en-US" sz="2400" smtClean="0">
                <a:latin typeface="Times New Roman" pitchFamily="18" charset="0"/>
                <a:ea typeface="ＭＳ Ｐゴシック" pitchFamily="34" charset="-128"/>
                <a:cs typeface="Times New Roman" pitchFamily="18" charset="0"/>
              </a:rPr>
              <a:t>When printing a check, it is customary to write the check amount both as a number (</a:t>
            </a:r>
            <a:r>
              <a:rPr lang="ja-JP" altLang="en-US" sz="2400" smtClean="0">
                <a:latin typeface="Times New Roman" pitchFamily="18" charset="0"/>
                <a:ea typeface="ＭＳ Ｐゴシック" pitchFamily="34" charset="-128"/>
                <a:cs typeface="Times New Roman" pitchFamily="18" charset="0"/>
              </a:rPr>
              <a:t>“</a:t>
            </a:r>
            <a:r>
              <a:rPr lang="en-US" altLang="ja-JP" sz="2400" smtClean="0">
                <a:latin typeface="Times New Roman" pitchFamily="18" charset="0"/>
                <a:ea typeface="ＭＳ Ｐゴシック" pitchFamily="34" charset="-128"/>
                <a:cs typeface="Times New Roman" pitchFamily="18" charset="0"/>
              </a:rPr>
              <a:t>$274.15</a:t>
            </a:r>
            <a:r>
              <a:rPr lang="ja-JP" altLang="en-US" sz="2400" smtClean="0">
                <a:latin typeface="Times New Roman" pitchFamily="18" charset="0"/>
                <a:ea typeface="ＭＳ Ｐゴシック" pitchFamily="34" charset="-128"/>
                <a:cs typeface="Times New Roman" pitchFamily="18" charset="0"/>
              </a:rPr>
              <a:t>”</a:t>
            </a:r>
            <a:r>
              <a:rPr lang="en-US" altLang="ja-JP" sz="2400" smtClean="0">
                <a:latin typeface="Times New Roman" pitchFamily="18" charset="0"/>
                <a:ea typeface="ＭＳ Ｐゴシック" pitchFamily="34" charset="-128"/>
                <a:cs typeface="Times New Roman" pitchFamily="18" charset="0"/>
              </a:rPr>
              <a:t>) and as a text string (</a:t>
            </a:r>
            <a:r>
              <a:rPr lang="ja-JP" altLang="en-US" sz="2400" smtClean="0">
                <a:latin typeface="Times New Roman" pitchFamily="18" charset="0"/>
                <a:ea typeface="ＭＳ Ｐゴシック" pitchFamily="34" charset="-128"/>
                <a:cs typeface="Times New Roman" pitchFamily="18" charset="0"/>
              </a:rPr>
              <a:t>“</a:t>
            </a:r>
            <a:r>
              <a:rPr lang="en-US" altLang="ja-JP" sz="2400" smtClean="0">
                <a:latin typeface="Times New Roman" pitchFamily="18" charset="0"/>
                <a:ea typeface="ＭＳ Ｐゴシック" pitchFamily="34" charset="-128"/>
                <a:cs typeface="Times New Roman" pitchFamily="18" charset="0"/>
              </a:rPr>
              <a:t>two hundred seventy four dollars and 15 cents</a:t>
            </a:r>
            <a:r>
              <a:rPr lang="ja-JP" altLang="en-US" sz="2400" smtClean="0">
                <a:latin typeface="Times New Roman" pitchFamily="18" charset="0"/>
                <a:ea typeface="ＭＳ Ｐゴシック" pitchFamily="34" charset="-128"/>
                <a:cs typeface="Times New Roman" pitchFamily="18" charset="0"/>
              </a:rPr>
              <a:t>”</a:t>
            </a:r>
            <a:r>
              <a:rPr lang="en-US" altLang="ja-JP" sz="2400" smtClean="0">
                <a:latin typeface="Times New Roman" pitchFamily="18" charset="0"/>
                <a:ea typeface="ＭＳ Ｐゴシック" pitchFamily="34" charset="-128"/>
                <a:cs typeface="Times New Roman" pitchFamily="18" charset="0"/>
              </a:rPr>
              <a:t>). Write a program to turn a number into a text string.</a:t>
            </a:r>
          </a:p>
          <a:p>
            <a:r>
              <a:rPr lang="en-US" sz="2800" smtClean="0">
                <a:ea typeface="ＭＳ Ｐゴシック" pitchFamily="34" charset="-128"/>
              </a:rPr>
              <a:t>Wow, sounds difficult!</a:t>
            </a:r>
          </a:p>
          <a:p>
            <a:r>
              <a:rPr lang="en-US" sz="2800" smtClean="0">
                <a:ea typeface="ＭＳ Ｐゴシック" pitchFamily="34" charset="-128"/>
              </a:rPr>
              <a:t>Break it down</a:t>
            </a:r>
          </a:p>
          <a:p>
            <a:pPr lvl="1"/>
            <a:r>
              <a:rPr lang="en-US" sz="2400" smtClean="0">
                <a:ea typeface="ＭＳ Ｐゴシック" pitchFamily="34" charset="-128"/>
              </a:rPr>
              <a:t>Let</a:t>
            </a:r>
            <a:r>
              <a:rPr lang="ja-JP" altLang="en-US" sz="2400" smtClean="0">
                <a:ea typeface="ＭＳ Ｐゴシック" pitchFamily="34" charset="-128"/>
              </a:rPr>
              <a:t>’</a:t>
            </a:r>
            <a:r>
              <a:rPr lang="en-US" altLang="ja-JP" sz="2400" smtClean="0">
                <a:ea typeface="ＭＳ Ｐゴシック" pitchFamily="34" charset="-128"/>
              </a:rPr>
              <a:t>s take the dollar part (274) and come up with a plan</a:t>
            </a:r>
          </a:p>
          <a:p>
            <a:pPr lvl="1"/>
            <a:r>
              <a:rPr lang="en-US" sz="2400" smtClean="0">
                <a:ea typeface="ＭＳ Ｐゴシック" pitchFamily="34" charset="-128"/>
              </a:rPr>
              <a:t>Take an Integer from 0 – 999</a:t>
            </a:r>
          </a:p>
          <a:p>
            <a:pPr lvl="1"/>
            <a:r>
              <a:rPr lang="en-US" sz="2400" smtClean="0">
                <a:ea typeface="ＭＳ Ｐゴシック" pitchFamily="34" charset="-128"/>
              </a:rPr>
              <a:t>Return a String</a:t>
            </a:r>
          </a:p>
          <a:p>
            <a:pPr lvl="1"/>
            <a:r>
              <a:rPr lang="en-US" sz="2400" smtClean="0">
                <a:ea typeface="ＭＳ Ｐゴシック" pitchFamily="34" charset="-128"/>
              </a:rPr>
              <a:t>Still pretty hard…</a:t>
            </a:r>
          </a:p>
          <a:p>
            <a:pPr lvl="1"/>
            <a:endParaRPr lang="en-US" sz="2400" smtClean="0">
              <a:ea typeface="ＭＳ Ｐゴシック" pitchFamily="34" charset="-128"/>
            </a:endParaRPr>
          </a:p>
        </p:txBody>
      </p:sp>
      <p:pic>
        <p:nvPicPr>
          <p:cNvPr id="53252" name="Picture 7"/>
          <p:cNvPicPr>
            <a:picLocks noChangeAspect="1" noChangeArrowheads="1"/>
          </p:cNvPicPr>
          <p:nvPr/>
        </p:nvPicPr>
        <p:blipFill>
          <a:blip r:embed="rId2" cstate="print"/>
          <a:srcRect t="22121"/>
          <a:stretch>
            <a:fillRect/>
          </a:stretch>
        </p:blipFill>
        <p:spPr bwMode="auto">
          <a:xfrm>
            <a:off x="4114800" y="4648200"/>
            <a:ext cx="3771900" cy="1609725"/>
          </a:xfrm>
          <a:prstGeom prst="rect">
            <a:avLst/>
          </a:prstGeom>
          <a:noFill/>
          <a:ln w="9525">
            <a:noFill/>
            <a:miter lim="800000"/>
            <a:headEnd/>
            <a:tailEnd/>
          </a:ln>
        </p:spPr>
      </p:pic>
      <p:sp>
        <p:nvSpPr>
          <p:cNvPr id="53253"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3254"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A10A618-D0BB-46B2-979D-7859D9C2DB71}" type="slidenum">
              <a:rPr lang="en-US" smtClean="0">
                <a:latin typeface="Arial" charset="0"/>
                <a:cs typeface="Arial" charset="0"/>
              </a:rPr>
              <a:pPr/>
              <a:t>43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381000" y="1066800"/>
            <a:ext cx="8458200" cy="2895600"/>
          </a:xfrm>
        </p:spPr>
        <p:txBody>
          <a:bodyPr/>
          <a:lstStyle/>
          <a:p>
            <a:pPr>
              <a:spcBef>
                <a:spcPts val="200"/>
              </a:spcBef>
            </a:pPr>
            <a:r>
              <a:rPr lang="en-US" smtClean="0">
                <a:ea typeface="ＭＳ Ｐゴシック" pitchFamily="34" charset="-128"/>
              </a:rPr>
              <a:t>Take it digit by digit (2, 7, 4) – left to right</a:t>
            </a:r>
          </a:p>
          <a:p>
            <a:pPr>
              <a:spcBef>
                <a:spcPts val="200"/>
              </a:spcBef>
            </a:pPr>
            <a:r>
              <a:rPr lang="en-US" smtClean="0">
                <a:ea typeface="ＭＳ Ｐゴシック" pitchFamily="34" charset="-128"/>
              </a:rPr>
              <a:t>Handle the first digit (hundreds)</a:t>
            </a:r>
          </a:p>
          <a:p>
            <a:pPr lvl="1">
              <a:spcBef>
                <a:spcPts val="200"/>
              </a:spcBef>
            </a:pPr>
            <a:r>
              <a:rPr lang="en-US" sz="2400" smtClean="0">
                <a:ea typeface="ＭＳ Ｐゴシック" pitchFamily="34" charset="-128"/>
              </a:rPr>
              <a:t>If empty, we</a:t>
            </a:r>
            <a:r>
              <a:rPr lang="ja-JP" altLang="en-US" sz="2400" smtClean="0">
                <a:ea typeface="ＭＳ Ｐゴシック" pitchFamily="34" charset="-128"/>
              </a:rPr>
              <a:t>’</a:t>
            </a:r>
            <a:r>
              <a:rPr lang="en-US" altLang="ja-JP" sz="2400" smtClean="0">
                <a:ea typeface="ＭＳ Ｐゴシック" pitchFamily="34" charset="-128"/>
              </a:rPr>
              <a:t>re done with hundreds</a:t>
            </a:r>
          </a:p>
          <a:p>
            <a:pPr lvl="1">
              <a:spcBef>
                <a:spcPts val="200"/>
              </a:spcBef>
            </a:pPr>
            <a:r>
              <a:rPr lang="en-US" sz="2400" smtClean="0">
                <a:ea typeface="ＭＳ Ｐゴシック" pitchFamily="34" charset="-128"/>
              </a:rPr>
              <a:t>Get first digit (Integer from 1 – 9)</a:t>
            </a:r>
          </a:p>
          <a:p>
            <a:pPr lvl="1">
              <a:spcBef>
                <a:spcPts val="200"/>
              </a:spcBef>
            </a:pPr>
            <a:r>
              <a:rPr lang="en-US" sz="2400" smtClean="0">
                <a:ea typeface="ＭＳ Ｐゴシック" pitchFamily="34" charset="-128"/>
              </a:rPr>
              <a:t>Get digit name (</a:t>
            </a:r>
            <a:r>
              <a:rPr lang="ja-JP" altLang="en-US" sz="2400" smtClean="0">
                <a:ea typeface="ＭＳ Ｐゴシック" pitchFamily="34" charset="-128"/>
              </a:rPr>
              <a:t>“</a:t>
            </a:r>
            <a:r>
              <a:rPr lang="en-US" altLang="ja-JP" sz="2400" smtClean="0">
                <a:ea typeface="ＭＳ Ｐゴシック" pitchFamily="34" charset="-128"/>
              </a:rPr>
              <a:t>one</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two </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three</a:t>
            </a:r>
            <a:r>
              <a:rPr lang="ja-JP" altLang="en-US" sz="2400" smtClean="0">
                <a:ea typeface="ＭＳ Ｐゴシック" pitchFamily="34" charset="-128"/>
              </a:rPr>
              <a:t>”</a:t>
            </a:r>
            <a:r>
              <a:rPr lang="en-US" altLang="ja-JP" sz="2400" smtClean="0">
                <a:ea typeface="ＭＳ Ｐゴシック" pitchFamily="34" charset="-128"/>
              </a:rPr>
              <a:t>…) </a:t>
            </a:r>
          </a:p>
          <a:p>
            <a:pPr lvl="1">
              <a:spcBef>
                <a:spcPts val="200"/>
              </a:spcBef>
            </a:pPr>
            <a:r>
              <a:rPr lang="en-US" sz="2400" smtClean="0">
                <a:ea typeface="ＭＳ Ｐゴシック" pitchFamily="34" charset="-128"/>
              </a:rPr>
              <a:t>Add the word </a:t>
            </a:r>
            <a:r>
              <a:rPr lang="ja-JP" altLang="en-US" sz="2400" smtClean="0">
                <a:ea typeface="ＭＳ Ｐゴシック" pitchFamily="34" charset="-128"/>
              </a:rPr>
              <a:t>“</a:t>
            </a:r>
            <a:r>
              <a:rPr lang="en-US" altLang="ja-JP" sz="2400" smtClean="0">
                <a:ea typeface="ＭＳ Ｐゴシック" pitchFamily="34" charset="-128"/>
              </a:rPr>
              <a:t> hundred</a:t>
            </a:r>
            <a:r>
              <a:rPr lang="ja-JP" altLang="en-US" sz="2400" smtClean="0">
                <a:ea typeface="ＭＳ Ｐゴシック" pitchFamily="34" charset="-128"/>
              </a:rPr>
              <a:t>”</a:t>
            </a:r>
            <a:endParaRPr lang="en-US" altLang="ja-JP" sz="2400" smtClean="0">
              <a:ea typeface="ＭＳ Ｐゴシック" pitchFamily="34" charset="-128"/>
            </a:endParaRPr>
          </a:p>
          <a:p>
            <a:pPr lvl="1">
              <a:spcBef>
                <a:spcPts val="200"/>
              </a:spcBef>
            </a:pPr>
            <a:r>
              <a:rPr lang="en-US" sz="2400" smtClean="0">
                <a:ea typeface="ＭＳ Ｐゴシック" pitchFamily="34" charset="-128"/>
              </a:rPr>
              <a:t>Sounds easy!</a:t>
            </a:r>
            <a:endParaRPr lang="en-US" smtClean="0">
              <a:ea typeface="ＭＳ Ｐゴシック" pitchFamily="34" charset="-128"/>
            </a:endParaRPr>
          </a:p>
          <a:p>
            <a:pPr>
              <a:spcBef>
                <a:spcPts val="200"/>
              </a:spcBef>
            </a:pPr>
            <a:r>
              <a:rPr lang="en-US" smtClean="0">
                <a:ea typeface="ＭＳ Ｐゴシック" pitchFamily="34" charset="-128"/>
              </a:rPr>
              <a:t>Second digit (tens)</a:t>
            </a:r>
          </a:p>
          <a:p>
            <a:pPr lvl="1">
              <a:spcBef>
                <a:spcPts val="200"/>
              </a:spcBef>
            </a:pPr>
            <a:r>
              <a:rPr lang="en-US" sz="2400" smtClean="0">
                <a:ea typeface="ＭＳ Ｐゴシック" pitchFamily="34" charset="-128"/>
              </a:rPr>
              <a:t>Get second digit (Integer from 0 – 9)</a:t>
            </a:r>
          </a:p>
          <a:p>
            <a:pPr lvl="1">
              <a:spcBef>
                <a:spcPts val="200"/>
              </a:spcBef>
            </a:pPr>
            <a:r>
              <a:rPr lang="en-US" sz="2400" smtClean="0">
                <a:ea typeface="ＭＳ Ｐゴシック" pitchFamily="34" charset="-128"/>
              </a:rPr>
              <a:t>If 0, we are done with tens… handle third digit</a:t>
            </a:r>
          </a:p>
          <a:p>
            <a:pPr lvl="1">
              <a:spcBef>
                <a:spcPts val="200"/>
              </a:spcBef>
            </a:pPr>
            <a:r>
              <a:rPr lang="en-US" sz="2400" smtClean="0">
                <a:ea typeface="ＭＳ Ｐゴシック" pitchFamily="34" charset="-128"/>
              </a:rPr>
              <a:t>If 1, … may be eleven, twelve..  Teens… Not easy!</a:t>
            </a:r>
          </a:p>
          <a:p>
            <a:pPr lvl="2">
              <a:spcBef>
                <a:spcPts val="200"/>
              </a:spcBef>
            </a:pPr>
            <a:r>
              <a:rPr lang="en-US" smtClean="0">
                <a:ea typeface="ＭＳ Ｐゴシック" pitchFamily="34" charset="-128"/>
              </a:rPr>
              <a:t>Let</a:t>
            </a:r>
            <a:r>
              <a:rPr lang="ja-JP" altLang="en-US" smtClean="0">
                <a:ea typeface="ＭＳ Ｐゴシック" pitchFamily="34" charset="-128"/>
              </a:rPr>
              <a:t>’</a:t>
            </a:r>
            <a:r>
              <a:rPr lang="en-US" altLang="ja-JP" smtClean="0">
                <a:ea typeface="ＭＳ Ｐゴシック" pitchFamily="34" charset="-128"/>
              </a:rPr>
              <a:t>s look at each possibility left (1x-9x)… </a:t>
            </a:r>
          </a:p>
          <a:p>
            <a:pPr lvl="1">
              <a:spcBef>
                <a:spcPts val="200"/>
              </a:spcBef>
            </a:pPr>
            <a:endParaRPr lang="en-US" sz="2400" smtClean="0">
              <a:ea typeface="ＭＳ Ｐゴシック" pitchFamily="34" charset="-128"/>
            </a:endParaRPr>
          </a:p>
        </p:txBody>
      </p:sp>
      <p:sp>
        <p:nvSpPr>
          <p:cNvPr id="54275"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4276"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8668C99-BF92-4B1D-AE6C-7E3006063C13}" type="slidenum">
              <a:rPr lang="en-US" smtClean="0">
                <a:latin typeface="Arial" charset="0"/>
                <a:cs typeface="Arial" charset="0"/>
              </a:rPr>
              <a:pPr/>
              <a:t>44</a:t>
            </a:fld>
            <a:endParaRPr lang="en-US" smtClean="0">
              <a:latin typeface="Arial" charset="0"/>
              <a:cs typeface="Arial" charset="0"/>
            </a:endParaRPr>
          </a:p>
        </p:txBody>
      </p:sp>
      <p:sp>
        <p:nvSpPr>
          <p:cNvPr id="54277" name="Title 1"/>
          <p:cNvSpPr>
            <a:spLocks noGrp="1"/>
          </p:cNvSpPr>
          <p:nvPr>
            <p:ph type="title"/>
          </p:nvPr>
        </p:nvSpPr>
        <p:spPr/>
        <p:txBody>
          <a:bodyPr/>
          <a:lstStyle/>
          <a:p>
            <a:r>
              <a:rPr lang="en-US" sz="3600" smtClean="0">
                <a:ea typeface="ＭＳ Ｐゴシック" pitchFamily="34" charset="-128"/>
              </a:rPr>
              <a:t>Stepwise Refinement Example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z="3600" smtClean="0">
                <a:ea typeface="ＭＳ Ｐゴシック" pitchFamily="34" charset="-128"/>
              </a:rPr>
              <a:t>Stepwise Refinement Example</a:t>
            </a:r>
          </a:p>
        </p:txBody>
      </p:sp>
      <p:sp>
        <p:nvSpPr>
          <p:cNvPr id="55299" name="Content Placeholder 2"/>
          <p:cNvSpPr>
            <a:spLocks noGrp="1"/>
          </p:cNvSpPr>
          <p:nvPr>
            <p:ph idx="1"/>
          </p:nvPr>
        </p:nvSpPr>
        <p:spPr>
          <a:xfrm>
            <a:off x="304800" y="990600"/>
            <a:ext cx="8458200" cy="5562600"/>
          </a:xfrm>
        </p:spPr>
        <p:txBody>
          <a:bodyPr/>
          <a:lstStyle/>
          <a:p>
            <a:pPr>
              <a:spcBef>
                <a:spcPct val="0"/>
              </a:spcBef>
            </a:pPr>
            <a:r>
              <a:rPr lang="en-US" smtClean="0">
                <a:ea typeface="ＭＳ Ｐゴシック" pitchFamily="34" charset="-128"/>
              </a:rPr>
              <a:t>If second digit is a 0</a:t>
            </a:r>
          </a:p>
          <a:p>
            <a:pPr lvl="1">
              <a:spcBef>
                <a:spcPct val="0"/>
              </a:spcBef>
            </a:pPr>
            <a:r>
              <a:rPr lang="en-US" sz="2400" smtClean="0">
                <a:ea typeface="ＭＳ Ｐゴシック" pitchFamily="34" charset="-128"/>
              </a:rPr>
              <a:t>Get third digit (Integer from 0 – 9)</a:t>
            </a:r>
          </a:p>
          <a:p>
            <a:pPr lvl="1">
              <a:spcBef>
                <a:spcPct val="0"/>
              </a:spcBef>
            </a:pPr>
            <a:r>
              <a:rPr lang="en-US" sz="2400" smtClean="0">
                <a:ea typeface="ＭＳ Ｐゴシック" pitchFamily="34" charset="-128"/>
              </a:rPr>
              <a:t>Get digit name (</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one</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two</a:t>
            </a:r>
            <a:r>
              <a:rPr lang="ja-JP" altLang="en-US" sz="2400" smtClean="0">
                <a:ea typeface="ＭＳ Ｐゴシック" pitchFamily="34" charset="-128"/>
              </a:rPr>
              <a:t>”</a:t>
            </a:r>
            <a:r>
              <a:rPr lang="en-US" altLang="ja-JP" sz="2400" smtClean="0">
                <a:ea typeface="ＭＳ Ｐゴシック" pitchFamily="34" charset="-128"/>
              </a:rPr>
              <a:t>…) … Same as before?</a:t>
            </a:r>
          </a:p>
          <a:p>
            <a:pPr lvl="1">
              <a:spcBef>
                <a:spcPct val="0"/>
              </a:spcBef>
            </a:pPr>
            <a:r>
              <a:rPr lang="en-US" sz="2400" smtClean="0">
                <a:ea typeface="ＭＳ Ｐゴシック" pitchFamily="34" charset="-128"/>
              </a:rPr>
              <a:t>Sounds easy!</a:t>
            </a:r>
          </a:p>
          <a:p>
            <a:pPr>
              <a:spcBef>
                <a:spcPct val="0"/>
              </a:spcBef>
            </a:pPr>
            <a:r>
              <a:rPr lang="en-US" smtClean="0">
                <a:ea typeface="ＭＳ Ｐゴシック" pitchFamily="34" charset="-128"/>
              </a:rPr>
              <a:t>If second digit is a 1</a:t>
            </a:r>
          </a:p>
          <a:p>
            <a:pPr lvl="1">
              <a:spcBef>
                <a:spcPct val="0"/>
              </a:spcBef>
            </a:pPr>
            <a:r>
              <a:rPr lang="en-US" sz="2400" smtClean="0">
                <a:ea typeface="ＭＳ Ｐゴシック" pitchFamily="34" charset="-128"/>
              </a:rPr>
              <a:t>Get third digit (Integer from 0 – 9)</a:t>
            </a:r>
          </a:p>
          <a:p>
            <a:pPr lvl="1">
              <a:spcBef>
                <a:spcPct val="0"/>
              </a:spcBef>
            </a:pPr>
            <a:r>
              <a:rPr lang="en-US" sz="2400" smtClean="0">
                <a:ea typeface="ＭＳ Ｐゴシック" pitchFamily="34" charset="-128"/>
              </a:rPr>
              <a:t>Return a String (</a:t>
            </a:r>
            <a:r>
              <a:rPr lang="ja-JP" altLang="en-US" sz="2400" smtClean="0">
                <a:ea typeface="ＭＳ Ｐゴシック" pitchFamily="34" charset="-128"/>
              </a:rPr>
              <a:t>“</a:t>
            </a:r>
            <a:r>
              <a:rPr lang="en-US" altLang="ja-JP" sz="2400" smtClean="0">
                <a:ea typeface="ＭＳ Ｐゴシック" pitchFamily="34" charset="-128"/>
              </a:rPr>
              <a:t>ten</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eleven</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twelve</a:t>
            </a:r>
            <a:r>
              <a:rPr lang="ja-JP" altLang="en-US" sz="2400" smtClean="0">
                <a:ea typeface="ＭＳ Ｐゴシック" pitchFamily="34" charset="-128"/>
              </a:rPr>
              <a:t>”</a:t>
            </a:r>
            <a:r>
              <a:rPr lang="en-US" altLang="ja-JP" sz="2400" smtClean="0">
                <a:ea typeface="ＭＳ Ｐゴシック" pitchFamily="34" charset="-128"/>
              </a:rPr>
              <a:t>…)</a:t>
            </a:r>
          </a:p>
          <a:p>
            <a:pPr>
              <a:spcBef>
                <a:spcPct val="0"/>
              </a:spcBef>
            </a:pPr>
            <a:r>
              <a:rPr lang="en-US" smtClean="0">
                <a:ea typeface="ＭＳ Ｐゴシック" pitchFamily="34" charset="-128"/>
              </a:rPr>
              <a:t>If second digit is a 2-9</a:t>
            </a:r>
          </a:p>
          <a:p>
            <a:pPr lvl="1">
              <a:spcBef>
                <a:spcPct val="0"/>
              </a:spcBef>
            </a:pPr>
            <a:r>
              <a:rPr lang="en-US" sz="2400" smtClean="0">
                <a:ea typeface="ＭＳ Ｐゴシック" pitchFamily="34" charset="-128"/>
              </a:rPr>
              <a:t>Start with string </a:t>
            </a:r>
            <a:r>
              <a:rPr lang="ja-JP" altLang="en-US" sz="2400" smtClean="0">
                <a:ea typeface="ＭＳ Ｐゴシック" pitchFamily="34" charset="-128"/>
              </a:rPr>
              <a:t>“</a:t>
            </a:r>
            <a:r>
              <a:rPr lang="en-US" altLang="ja-JP" sz="2400" smtClean="0">
                <a:ea typeface="ＭＳ Ｐゴシック" pitchFamily="34" charset="-128"/>
              </a:rPr>
              <a:t>twenty</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thirty</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forty</a:t>
            </a:r>
            <a:r>
              <a:rPr lang="ja-JP" altLang="en-US" sz="2400" smtClean="0">
                <a:ea typeface="ＭＳ Ｐゴシック" pitchFamily="34" charset="-128"/>
              </a:rPr>
              <a:t>”</a:t>
            </a:r>
            <a:r>
              <a:rPr lang="en-US" altLang="ja-JP" sz="2400" smtClean="0">
                <a:ea typeface="ＭＳ Ｐゴシック" pitchFamily="34" charset="-128"/>
              </a:rPr>
              <a:t>…</a:t>
            </a:r>
          </a:p>
          <a:p>
            <a:pPr lvl="1">
              <a:spcBef>
                <a:spcPct val="0"/>
              </a:spcBef>
            </a:pPr>
            <a:r>
              <a:rPr lang="en-US" sz="2400" smtClean="0">
                <a:ea typeface="ＭＳ Ｐゴシック" pitchFamily="34" charset="-128"/>
              </a:rPr>
              <a:t>Get third digit (Integer from 0 – 9)</a:t>
            </a:r>
          </a:p>
          <a:p>
            <a:pPr lvl="1">
              <a:spcBef>
                <a:spcPct val="0"/>
              </a:spcBef>
            </a:pPr>
            <a:r>
              <a:rPr lang="en-US" sz="2400" smtClean="0">
                <a:ea typeface="ＭＳ Ｐゴシック" pitchFamily="34" charset="-128"/>
              </a:rPr>
              <a:t>Get digit name (</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one</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two</a:t>
            </a:r>
            <a:r>
              <a:rPr lang="ja-JP" altLang="en-US" sz="2400" smtClean="0">
                <a:ea typeface="ＭＳ Ｐゴシック" pitchFamily="34" charset="-128"/>
              </a:rPr>
              <a:t>”</a:t>
            </a:r>
            <a:r>
              <a:rPr lang="en-US" altLang="ja-JP" sz="2400" smtClean="0">
                <a:ea typeface="ＭＳ Ｐゴシック" pitchFamily="34" charset="-128"/>
              </a:rPr>
              <a:t>…)   … Same as before</a:t>
            </a:r>
          </a:p>
          <a:p>
            <a:pPr lvl="1">
              <a:spcBef>
                <a:spcPct val="0"/>
              </a:spcBef>
            </a:pPr>
            <a:r>
              <a:rPr lang="en-US" sz="2400" smtClean="0">
                <a:ea typeface="ＭＳ Ｐゴシック" pitchFamily="34" charset="-128"/>
              </a:rPr>
              <a:t>Sounds easy!</a:t>
            </a:r>
          </a:p>
        </p:txBody>
      </p:sp>
      <p:sp>
        <p:nvSpPr>
          <p:cNvPr id="5530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530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702B40C7-7C46-4968-BEAC-AACCF7239617}" type="slidenum">
              <a:rPr lang="en-US" smtClean="0">
                <a:latin typeface="Arial" charset="0"/>
                <a:cs typeface="Arial" charset="0"/>
              </a:rPr>
              <a:pPr/>
              <a:t>45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ea typeface="ＭＳ Ｐゴシック" pitchFamily="34" charset="-128"/>
              </a:rPr>
              <a:t>Name the Sub-Tasks</a:t>
            </a:r>
          </a:p>
        </p:txBody>
      </p:sp>
      <p:sp>
        <p:nvSpPr>
          <p:cNvPr id="56323" name="Content Placeholder 2"/>
          <p:cNvSpPr>
            <a:spLocks noGrp="1"/>
          </p:cNvSpPr>
          <p:nvPr>
            <p:ph idx="1"/>
          </p:nvPr>
        </p:nvSpPr>
        <p:spPr>
          <a:xfrm>
            <a:off x="381000" y="1143000"/>
            <a:ext cx="8610600" cy="5029200"/>
          </a:xfrm>
        </p:spPr>
        <p:txBody>
          <a:bodyPr/>
          <a:lstStyle/>
          <a:p>
            <a:pPr>
              <a:spcBef>
                <a:spcPts val="200"/>
              </a:spcBef>
            </a:pPr>
            <a:r>
              <a:rPr lang="en-US" smtClean="0">
                <a:latin typeface="Consolas" pitchFamily="49" charset="0"/>
                <a:ea typeface="ＭＳ Ｐゴシック" pitchFamily="34" charset="-128"/>
                <a:cs typeface="Consolas" pitchFamily="49" charset="0"/>
              </a:rPr>
              <a:t>digitName</a:t>
            </a:r>
          </a:p>
          <a:p>
            <a:pPr lvl="1">
              <a:spcBef>
                <a:spcPts val="200"/>
              </a:spcBef>
            </a:pPr>
            <a:r>
              <a:rPr lang="en-US" smtClean="0">
                <a:ea typeface="ＭＳ Ｐゴシック" pitchFamily="34" charset="-128"/>
              </a:rPr>
              <a:t>Takes an Integer from 0 – 9</a:t>
            </a:r>
          </a:p>
          <a:p>
            <a:pPr lvl="1">
              <a:spcBef>
                <a:spcPts val="200"/>
              </a:spcBef>
            </a:pPr>
            <a:r>
              <a:rPr lang="en-US" smtClean="0">
                <a:ea typeface="ＭＳ Ｐゴシック" pitchFamily="34" charset="-128"/>
              </a:rPr>
              <a:t>Return a String (</a:t>
            </a:r>
            <a:r>
              <a:rPr lang="ja-JP" altLang="en-US" smtClean="0">
                <a:ea typeface="ＭＳ Ｐゴシック" pitchFamily="34" charset="-128"/>
              </a:rPr>
              <a:t>“”</a:t>
            </a:r>
            <a:r>
              <a:rPr lang="en-US" altLang="ja-JP" smtClean="0">
                <a:ea typeface="ＭＳ Ｐゴシック" pitchFamily="34" charset="-128"/>
              </a:rPr>
              <a:t>, </a:t>
            </a:r>
            <a:r>
              <a:rPr lang="ja-JP" altLang="en-US" smtClean="0">
                <a:ea typeface="ＭＳ Ｐゴシック" pitchFamily="34" charset="-128"/>
              </a:rPr>
              <a:t>“</a:t>
            </a:r>
            <a:r>
              <a:rPr lang="en-US" altLang="ja-JP" smtClean="0">
                <a:ea typeface="ＭＳ Ｐゴシック" pitchFamily="34" charset="-128"/>
              </a:rPr>
              <a:t>one</a:t>
            </a:r>
            <a:r>
              <a:rPr lang="ja-JP" altLang="en-US" smtClean="0">
                <a:ea typeface="ＭＳ Ｐゴシック" pitchFamily="34" charset="-128"/>
              </a:rPr>
              <a:t>”</a:t>
            </a:r>
            <a:r>
              <a:rPr lang="en-US" altLang="ja-JP" smtClean="0">
                <a:ea typeface="ＭＳ Ｐゴシック" pitchFamily="34" charset="-128"/>
              </a:rPr>
              <a:t>, </a:t>
            </a:r>
            <a:r>
              <a:rPr lang="ja-JP" altLang="en-US" smtClean="0">
                <a:ea typeface="ＭＳ Ｐゴシック" pitchFamily="34" charset="-128"/>
              </a:rPr>
              <a:t>“</a:t>
            </a:r>
            <a:r>
              <a:rPr lang="en-US" altLang="ja-JP" smtClean="0">
                <a:ea typeface="ＭＳ Ｐゴシック" pitchFamily="34" charset="-128"/>
              </a:rPr>
              <a:t>two</a:t>
            </a:r>
            <a:r>
              <a:rPr lang="ja-JP" altLang="en-US" smtClean="0">
                <a:ea typeface="ＭＳ Ｐゴシック" pitchFamily="34" charset="-128"/>
              </a:rPr>
              <a:t>”</a:t>
            </a:r>
            <a:r>
              <a:rPr lang="en-US" altLang="ja-JP" smtClean="0">
                <a:ea typeface="ＭＳ Ｐゴシック" pitchFamily="34" charset="-128"/>
              </a:rPr>
              <a:t>…)</a:t>
            </a:r>
          </a:p>
          <a:p>
            <a:pPr>
              <a:spcBef>
                <a:spcPts val="200"/>
              </a:spcBef>
            </a:pPr>
            <a:r>
              <a:rPr lang="en-US" smtClean="0">
                <a:latin typeface="Consolas" pitchFamily="49" charset="0"/>
                <a:ea typeface="ＭＳ Ｐゴシック" pitchFamily="34" charset="-128"/>
                <a:cs typeface="Consolas" pitchFamily="49" charset="0"/>
              </a:rPr>
              <a:t>tensName</a:t>
            </a:r>
            <a:r>
              <a:rPr lang="en-US" smtClean="0">
                <a:ea typeface="ＭＳ Ｐゴシック" pitchFamily="34" charset="-128"/>
              </a:rPr>
              <a:t> </a:t>
            </a:r>
            <a:r>
              <a:rPr lang="en-US" sz="2800" smtClean="0">
                <a:ea typeface="ＭＳ Ｐゴシック" pitchFamily="34" charset="-128"/>
              </a:rPr>
              <a:t>(second digit &gt;= 20)</a:t>
            </a:r>
            <a:endParaRPr lang="en-US" smtClean="0">
              <a:ea typeface="ＭＳ Ｐゴシック" pitchFamily="34" charset="-128"/>
            </a:endParaRPr>
          </a:p>
          <a:p>
            <a:pPr lvl="1">
              <a:spcBef>
                <a:spcPts val="200"/>
              </a:spcBef>
            </a:pPr>
            <a:r>
              <a:rPr lang="en-US" smtClean="0">
                <a:ea typeface="ＭＳ Ｐゴシック" pitchFamily="34" charset="-128"/>
              </a:rPr>
              <a:t>Takes an Integer from 0 – 9</a:t>
            </a:r>
          </a:p>
          <a:p>
            <a:pPr lvl="1">
              <a:spcBef>
                <a:spcPts val="200"/>
              </a:spcBef>
            </a:pPr>
            <a:r>
              <a:rPr lang="en-US" smtClean="0">
                <a:ea typeface="ＭＳ Ｐゴシック" pitchFamily="34" charset="-128"/>
              </a:rPr>
              <a:t>Return a String (</a:t>
            </a:r>
            <a:r>
              <a:rPr lang="ja-JP" altLang="en-US" smtClean="0">
                <a:ea typeface="ＭＳ Ｐゴシック" pitchFamily="34" charset="-128"/>
              </a:rPr>
              <a:t>“</a:t>
            </a:r>
            <a:r>
              <a:rPr lang="en-US" altLang="ja-JP" smtClean="0">
                <a:ea typeface="ＭＳ Ｐゴシック" pitchFamily="34" charset="-128"/>
              </a:rPr>
              <a:t>twenty</a:t>
            </a:r>
            <a:r>
              <a:rPr lang="ja-JP" altLang="en-US" smtClean="0">
                <a:ea typeface="ＭＳ Ｐゴシック" pitchFamily="34" charset="-128"/>
              </a:rPr>
              <a:t>”</a:t>
            </a:r>
            <a:r>
              <a:rPr lang="en-US" altLang="ja-JP" smtClean="0">
                <a:ea typeface="ＭＳ Ｐゴシック" pitchFamily="34" charset="-128"/>
              </a:rPr>
              <a:t>, </a:t>
            </a:r>
            <a:r>
              <a:rPr lang="ja-JP" altLang="en-US" smtClean="0">
                <a:ea typeface="ＭＳ Ｐゴシック" pitchFamily="34" charset="-128"/>
              </a:rPr>
              <a:t>“</a:t>
            </a:r>
            <a:r>
              <a:rPr lang="en-US" altLang="ja-JP" smtClean="0">
                <a:ea typeface="ＭＳ Ｐゴシック" pitchFamily="34" charset="-128"/>
              </a:rPr>
              <a:t>thirty</a:t>
            </a:r>
            <a:r>
              <a:rPr lang="ja-JP" altLang="en-US" smtClean="0">
                <a:ea typeface="ＭＳ Ｐゴシック" pitchFamily="34" charset="-128"/>
              </a:rPr>
              <a:t>”</a:t>
            </a:r>
            <a:r>
              <a:rPr lang="en-US" altLang="ja-JP" smtClean="0">
                <a:ea typeface="ＭＳ Ｐゴシック" pitchFamily="34" charset="-128"/>
              </a:rPr>
              <a:t>…) plus</a:t>
            </a:r>
          </a:p>
          <a:p>
            <a:pPr lvl="2">
              <a:spcBef>
                <a:spcPts val="200"/>
              </a:spcBef>
            </a:pPr>
            <a:r>
              <a:rPr lang="en-US" smtClean="0">
                <a:latin typeface="Consolas" pitchFamily="49" charset="0"/>
                <a:ea typeface="ＭＳ Ｐゴシック" pitchFamily="34" charset="-128"/>
                <a:cs typeface="Consolas" pitchFamily="49" charset="0"/>
              </a:rPr>
              <a:t>digitName</a:t>
            </a:r>
            <a:r>
              <a:rPr lang="en-US" smtClean="0">
                <a:ea typeface="ＭＳ Ｐゴシック" pitchFamily="34" charset="-128"/>
                <a:cs typeface="Consolas" pitchFamily="49" charset="0"/>
              </a:rPr>
              <a:t>(third digit) </a:t>
            </a:r>
          </a:p>
          <a:p>
            <a:pPr>
              <a:spcBef>
                <a:spcPts val="200"/>
              </a:spcBef>
            </a:pPr>
            <a:r>
              <a:rPr lang="en-US" smtClean="0">
                <a:latin typeface="Consolas" pitchFamily="49" charset="0"/>
                <a:ea typeface="ＭＳ Ｐゴシック" pitchFamily="34" charset="-128"/>
                <a:cs typeface="Consolas" pitchFamily="49" charset="0"/>
              </a:rPr>
              <a:t>teenName</a:t>
            </a:r>
          </a:p>
          <a:p>
            <a:pPr lvl="1">
              <a:spcBef>
                <a:spcPts val="200"/>
              </a:spcBef>
            </a:pPr>
            <a:r>
              <a:rPr lang="en-US" sz="2400" smtClean="0">
                <a:ea typeface="ＭＳ Ｐゴシック" pitchFamily="34" charset="-128"/>
              </a:rPr>
              <a:t>Takes an Integer from 0 – 9</a:t>
            </a:r>
          </a:p>
          <a:p>
            <a:pPr lvl="1">
              <a:spcBef>
                <a:spcPts val="200"/>
              </a:spcBef>
            </a:pPr>
            <a:r>
              <a:rPr lang="en-US" sz="2400" smtClean="0">
                <a:ea typeface="ＭＳ Ｐゴシック" pitchFamily="34" charset="-128"/>
              </a:rPr>
              <a:t>Return a String (</a:t>
            </a:r>
            <a:r>
              <a:rPr lang="ja-JP" altLang="en-US" sz="2400" smtClean="0">
                <a:ea typeface="ＭＳ Ｐゴシック" pitchFamily="34" charset="-128"/>
              </a:rPr>
              <a:t>“</a:t>
            </a:r>
            <a:r>
              <a:rPr lang="en-US" altLang="ja-JP" sz="2400" smtClean="0">
                <a:ea typeface="ＭＳ Ｐゴシック" pitchFamily="34" charset="-128"/>
              </a:rPr>
              <a:t>ten</a:t>
            </a:r>
            <a:r>
              <a:rPr lang="ja-JP" altLang="en-US" sz="2400" smtClean="0">
                <a:ea typeface="ＭＳ Ｐゴシック" pitchFamily="34" charset="-128"/>
              </a:rPr>
              <a:t>”</a:t>
            </a:r>
            <a:r>
              <a:rPr lang="en-US" altLang="ja-JP" sz="2400" smtClean="0">
                <a:ea typeface="ＭＳ Ｐゴシック" pitchFamily="34" charset="-128"/>
              </a:rPr>
              <a:t>, </a:t>
            </a:r>
            <a:r>
              <a:rPr lang="ja-JP" altLang="en-US" sz="2400" smtClean="0">
                <a:ea typeface="ＭＳ Ｐゴシック" pitchFamily="34" charset="-128"/>
              </a:rPr>
              <a:t>“</a:t>
            </a:r>
            <a:r>
              <a:rPr lang="en-US" altLang="ja-JP" sz="2400" smtClean="0">
                <a:ea typeface="ＭＳ Ｐゴシック" pitchFamily="34" charset="-128"/>
              </a:rPr>
              <a:t>eleven</a:t>
            </a:r>
            <a:r>
              <a:rPr lang="ja-JP" altLang="en-US" sz="2400" smtClean="0">
                <a:ea typeface="ＭＳ Ｐゴシック" pitchFamily="34" charset="-128"/>
              </a:rPr>
              <a:t>”</a:t>
            </a:r>
            <a:r>
              <a:rPr lang="en-US" altLang="ja-JP" sz="2400" smtClean="0">
                <a:ea typeface="ＭＳ Ｐゴシック" pitchFamily="34" charset="-128"/>
              </a:rPr>
              <a:t>…)</a:t>
            </a:r>
          </a:p>
          <a:p>
            <a:pPr lvl="1"/>
            <a:endParaRPr lang="en-US" sz="2400" smtClean="0">
              <a:ea typeface="ＭＳ Ｐゴシック" pitchFamily="34" charset="-128"/>
            </a:endParaRPr>
          </a:p>
        </p:txBody>
      </p:sp>
      <p:sp>
        <p:nvSpPr>
          <p:cNvPr id="5632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632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22E9F797-4CFE-4ABC-89DD-41C2C0848CBE}" type="slidenum">
              <a:rPr lang="en-US" smtClean="0">
                <a:latin typeface="Arial" charset="0"/>
                <a:cs typeface="Arial" charset="0"/>
              </a:rPr>
              <a:pPr/>
              <a:t>46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ea typeface="ＭＳ Ｐゴシック" pitchFamily="34" charset="-128"/>
              </a:rPr>
              <a:t>Write Pseudocode</a:t>
            </a:r>
          </a:p>
        </p:txBody>
      </p:sp>
      <p:sp>
        <p:nvSpPr>
          <p:cNvPr id="57347" name="TextBox 7"/>
          <p:cNvSpPr txBox="1">
            <a:spLocks noChangeArrowheads="1"/>
          </p:cNvSpPr>
          <p:nvPr/>
        </p:nvSpPr>
        <p:spPr bwMode="auto">
          <a:xfrm>
            <a:off x="304800" y="1219200"/>
            <a:ext cx="8305800" cy="5294313"/>
          </a:xfrm>
          <a:prstGeom prst="rect">
            <a:avLst/>
          </a:prstGeom>
          <a:noFill/>
          <a:ln w="9525">
            <a:noFill/>
            <a:miter lim="800000"/>
            <a:headEnd/>
            <a:tailEnd/>
          </a:ln>
        </p:spPr>
        <p:txBody>
          <a:bodyPr>
            <a:spAutoFit/>
          </a:bodyPr>
          <a:lstStyle/>
          <a:p>
            <a:pPr>
              <a:spcBef>
                <a:spcPts val="300"/>
              </a:spcBef>
            </a:pPr>
            <a:r>
              <a:rPr lang="en-US" sz="2200" b="1">
                <a:latin typeface="Comic Sans MS" pitchFamily="66" charset="0"/>
              </a:rPr>
              <a:t>part = number (The part that still needs to be converted)</a:t>
            </a:r>
          </a:p>
          <a:p>
            <a:pPr>
              <a:spcBef>
                <a:spcPts val="300"/>
              </a:spcBef>
            </a:pPr>
            <a:r>
              <a:rPr lang="en-US" sz="2200" b="1">
                <a:latin typeface="Comic Sans MS" pitchFamily="66" charset="0"/>
              </a:rPr>
              <a:t>name = "" (The name of the number)</a:t>
            </a:r>
          </a:p>
          <a:p>
            <a:pPr>
              <a:spcBef>
                <a:spcPts val="300"/>
              </a:spcBef>
            </a:pPr>
            <a:r>
              <a:rPr lang="en-US" sz="2200" b="1">
                <a:latin typeface="Comic Sans MS" pitchFamily="66" charset="0"/>
              </a:rPr>
              <a:t>If part &gt;= 100</a:t>
            </a:r>
          </a:p>
          <a:p>
            <a:pPr>
              <a:spcBef>
                <a:spcPts val="300"/>
              </a:spcBef>
            </a:pPr>
            <a:r>
              <a:rPr lang="en-US" sz="2200" b="1">
                <a:latin typeface="Comic Sans MS" pitchFamily="66" charset="0"/>
              </a:rPr>
              <a:t>  name = </a:t>
            </a:r>
            <a:r>
              <a:rPr lang="en-US" sz="2200" b="1">
                <a:solidFill>
                  <a:srgbClr val="0033CC"/>
                </a:solidFill>
                <a:latin typeface="Comic Sans MS" pitchFamily="66" charset="0"/>
              </a:rPr>
              <a:t>name of hundreds in part </a:t>
            </a:r>
            <a:r>
              <a:rPr lang="en-US" sz="2200" b="1">
                <a:latin typeface="Comic Sans MS" pitchFamily="66" charset="0"/>
              </a:rPr>
              <a:t>+ " hundred"</a:t>
            </a:r>
          </a:p>
          <a:p>
            <a:pPr>
              <a:spcBef>
                <a:spcPts val="300"/>
              </a:spcBef>
            </a:pPr>
            <a:r>
              <a:rPr lang="en-US" sz="2200" b="1">
                <a:latin typeface="Comic Sans MS" pitchFamily="66" charset="0"/>
              </a:rPr>
              <a:t>  Remove hundreds from part.</a:t>
            </a:r>
          </a:p>
          <a:p>
            <a:pPr>
              <a:spcBef>
                <a:spcPts val="300"/>
              </a:spcBef>
            </a:pPr>
            <a:r>
              <a:rPr lang="en-US" sz="2200" b="1">
                <a:latin typeface="Comic Sans MS" pitchFamily="66" charset="0"/>
              </a:rPr>
              <a:t>If part &gt;= 20</a:t>
            </a:r>
          </a:p>
          <a:p>
            <a:pPr>
              <a:spcBef>
                <a:spcPts val="300"/>
              </a:spcBef>
            </a:pPr>
            <a:r>
              <a:rPr lang="en-US" sz="2200" b="1">
                <a:latin typeface="Comic Sans MS" pitchFamily="66" charset="0"/>
              </a:rPr>
              <a:t>  Append </a:t>
            </a:r>
            <a:r>
              <a:rPr lang="en-US" sz="2200" b="1">
                <a:solidFill>
                  <a:srgbClr val="0033CC"/>
                </a:solidFill>
                <a:latin typeface="Comic Sans MS" pitchFamily="66" charset="0"/>
              </a:rPr>
              <a:t>tensName(part)</a:t>
            </a:r>
            <a:r>
              <a:rPr lang="en-US" sz="2200" b="1">
                <a:latin typeface="Comic Sans MS" pitchFamily="66" charset="0"/>
              </a:rPr>
              <a:t> to name.</a:t>
            </a:r>
          </a:p>
          <a:p>
            <a:pPr>
              <a:spcBef>
                <a:spcPts val="300"/>
              </a:spcBef>
            </a:pPr>
            <a:r>
              <a:rPr lang="en-US" sz="2200" b="1">
                <a:latin typeface="Comic Sans MS" pitchFamily="66" charset="0"/>
              </a:rPr>
              <a:t>  Remove tens from part.</a:t>
            </a:r>
          </a:p>
          <a:p>
            <a:pPr>
              <a:spcBef>
                <a:spcPts val="300"/>
              </a:spcBef>
            </a:pPr>
            <a:r>
              <a:rPr lang="en-US" sz="2200" b="1">
                <a:latin typeface="Comic Sans MS" pitchFamily="66" charset="0"/>
              </a:rPr>
              <a:t>Else if part &gt;= 10</a:t>
            </a:r>
          </a:p>
          <a:p>
            <a:pPr>
              <a:spcBef>
                <a:spcPts val="300"/>
              </a:spcBef>
            </a:pPr>
            <a:r>
              <a:rPr lang="en-US" sz="2200" b="1">
                <a:latin typeface="Comic Sans MS" pitchFamily="66" charset="0"/>
              </a:rPr>
              <a:t>  Append </a:t>
            </a:r>
            <a:r>
              <a:rPr lang="en-US" sz="2200" b="1">
                <a:solidFill>
                  <a:srgbClr val="0033CC"/>
                </a:solidFill>
                <a:latin typeface="Comic Sans MS" pitchFamily="66" charset="0"/>
              </a:rPr>
              <a:t>teenName(part)</a:t>
            </a:r>
            <a:r>
              <a:rPr lang="en-US" sz="2200" b="1">
                <a:latin typeface="Comic Sans MS" pitchFamily="66" charset="0"/>
              </a:rPr>
              <a:t> to name.</a:t>
            </a:r>
          </a:p>
          <a:p>
            <a:pPr>
              <a:spcBef>
                <a:spcPts val="300"/>
              </a:spcBef>
            </a:pPr>
            <a:r>
              <a:rPr lang="en-US" sz="2200" b="1">
                <a:latin typeface="Comic Sans MS" pitchFamily="66" charset="0"/>
              </a:rPr>
              <a:t>  part = 0</a:t>
            </a:r>
          </a:p>
          <a:p>
            <a:pPr>
              <a:spcBef>
                <a:spcPts val="300"/>
              </a:spcBef>
            </a:pPr>
            <a:r>
              <a:rPr lang="en-US" sz="2200" b="1">
                <a:latin typeface="Comic Sans MS" pitchFamily="66" charset="0"/>
              </a:rPr>
              <a:t>If (part &gt; 0)</a:t>
            </a:r>
          </a:p>
          <a:p>
            <a:pPr>
              <a:spcBef>
                <a:spcPts val="300"/>
              </a:spcBef>
            </a:pPr>
            <a:r>
              <a:rPr lang="en-US" sz="2200" b="1">
                <a:latin typeface="Comic Sans MS" pitchFamily="66" charset="0"/>
              </a:rPr>
              <a:t>  Append </a:t>
            </a:r>
            <a:r>
              <a:rPr lang="en-US" sz="2200" b="1">
                <a:solidFill>
                  <a:srgbClr val="0033CC"/>
                </a:solidFill>
                <a:latin typeface="Comic Sans MS" pitchFamily="66" charset="0"/>
              </a:rPr>
              <a:t>digitName(part)</a:t>
            </a:r>
            <a:r>
              <a:rPr lang="en-US" sz="2200" b="1">
                <a:latin typeface="Comic Sans MS" pitchFamily="66" charset="0"/>
              </a:rPr>
              <a:t> to name.</a:t>
            </a:r>
          </a:p>
          <a:p>
            <a:endParaRPr lang="en-US" sz="2200" b="1">
              <a:latin typeface="Goudy Old Style" pitchFamily="18" charset="0"/>
            </a:endParaRPr>
          </a:p>
        </p:txBody>
      </p:sp>
      <p:sp>
        <p:nvSpPr>
          <p:cNvPr id="57348" name="TextBox 6"/>
          <p:cNvSpPr txBox="1">
            <a:spLocks noChangeArrowheads="1"/>
          </p:cNvSpPr>
          <p:nvPr/>
        </p:nvSpPr>
        <p:spPr bwMode="auto">
          <a:xfrm>
            <a:off x="4748213" y="2874963"/>
            <a:ext cx="3733800" cy="708025"/>
          </a:xfrm>
          <a:prstGeom prst="rect">
            <a:avLst/>
          </a:prstGeom>
          <a:solidFill>
            <a:srgbClr val="FFDC47"/>
          </a:solidFill>
          <a:ln w="9525">
            <a:noFill/>
            <a:miter lim="800000"/>
            <a:headEnd/>
            <a:tailEnd/>
          </a:ln>
        </p:spPr>
        <p:txBody>
          <a:bodyPr>
            <a:spAutoFit/>
          </a:bodyPr>
          <a:lstStyle/>
          <a:p>
            <a:r>
              <a:rPr lang="en-US" sz="2000">
                <a:cs typeface="Arial" charset="0"/>
              </a:rPr>
              <a:t>Identify functions that we can use (or re-use!) to do the work.</a:t>
            </a:r>
          </a:p>
        </p:txBody>
      </p:sp>
      <p:sp>
        <p:nvSpPr>
          <p:cNvPr id="57349"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7350"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4FEAB59-4A0F-4C59-AE1C-410ADE66D190}" type="slidenum">
              <a:rPr lang="en-US" smtClean="0">
                <a:latin typeface="Arial" charset="0"/>
                <a:cs typeface="Arial" charset="0"/>
              </a:rPr>
              <a:pPr/>
              <a:t>47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ea typeface="ＭＳ Ｐゴシック" pitchFamily="34" charset="-128"/>
              </a:rPr>
              <a:t>Plan The functions</a:t>
            </a:r>
          </a:p>
        </p:txBody>
      </p:sp>
      <p:sp>
        <p:nvSpPr>
          <p:cNvPr id="45059" name="Content Placeholder 2"/>
          <p:cNvSpPr>
            <a:spLocks noGrp="1"/>
          </p:cNvSpPr>
          <p:nvPr>
            <p:ph idx="1"/>
          </p:nvPr>
        </p:nvSpPr>
        <p:spPr>
          <a:xfrm>
            <a:off x="381000" y="1143000"/>
            <a:ext cx="8610600" cy="5029200"/>
          </a:xfrm>
          <a:solidFill>
            <a:schemeClr val="bg1"/>
          </a:solidFill>
        </p:spPr>
        <p:txBody>
          <a:bodyPr/>
          <a:lstStyle/>
          <a:p>
            <a:pPr>
              <a:defRPr/>
            </a:pPr>
            <a:r>
              <a:rPr lang="en-US" sz="2400" dirty="0" smtClean="0">
                <a:ea typeface="ＭＳ Ｐゴシック" pitchFamily="34" charset="-128"/>
                <a:cs typeface="Consolas" pitchFamily="49" charset="0"/>
              </a:rPr>
              <a:t>Decide on name, parameter(s) and types and return type</a:t>
            </a:r>
          </a:p>
          <a:p>
            <a:pPr>
              <a:defRPr/>
            </a:pPr>
            <a:r>
              <a:rPr lang="en-US" sz="2400" dirty="0">
                <a:latin typeface="Consolas" pitchFamily="49" charset="0"/>
                <a:ea typeface="ＭＳ Ｐゴシック" pitchFamily="34" charset="-128"/>
                <a:cs typeface="Consolas" pitchFamily="49" charset="0"/>
              </a:rPr>
              <a:t>d</a:t>
            </a:r>
            <a:r>
              <a:rPr lang="en-US" sz="2400" dirty="0" smtClean="0">
                <a:latin typeface="Consolas" pitchFamily="49" charset="0"/>
                <a:ea typeface="ＭＳ Ｐゴシック" pitchFamily="34" charset="-128"/>
                <a:cs typeface="Consolas" pitchFamily="49" charset="0"/>
              </a:rPr>
              <a:t>ef </a:t>
            </a:r>
            <a:r>
              <a:rPr lang="en-US" sz="2400" dirty="0" err="1" smtClean="0">
                <a:latin typeface="Consolas" pitchFamily="49" charset="0"/>
                <a:ea typeface="ＭＳ Ｐゴシック" pitchFamily="34" charset="-128"/>
                <a:cs typeface="Consolas" pitchFamily="49" charset="0"/>
              </a:rPr>
              <a:t>intName</a:t>
            </a:r>
            <a:r>
              <a:rPr lang="en-US" sz="2400" dirty="0" smtClean="0">
                <a:latin typeface="Consolas" pitchFamily="49" charset="0"/>
                <a:ea typeface="ＭＳ Ｐゴシック" pitchFamily="34" charset="-128"/>
                <a:cs typeface="Consolas" pitchFamily="49" charset="0"/>
              </a:rPr>
              <a:t> (number):</a:t>
            </a:r>
          </a:p>
          <a:p>
            <a:pPr lvl="1">
              <a:defRPr/>
            </a:pPr>
            <a:r>
              <a:rPr lang="en-US" sz="2000" dirty="0"/>
              <a:t>Turns a number into its English name</a:t>
            </a:r>
            <a:r>
              <a:rPr lang="en-US" sz="2000" dirty="0" smtClean="0"/>
              <a:t>.</a:t>
            </a:r>
          </a:p>
          <a:p>
            <a:pPr lvl="1">
              <a:defRPr/>
            </a:pPr>
            <a:r>
              <a:rPr lang="en-US" sz="2000" dirty="0" smtClean="0">
                <a:ea typeface="ＭＳ Ｐゴシック" pitchFamily="34" charset="-128"/>
                <a:cs typeface="Consolas" pitchFamily="49" charset="0"/>
              </a:rPr>
              <a:t>Returns a String that is the English description of a number (e.g., “</a:t>
            </a:r>
            <a:r>
              <a:rPr lang="en-US" sz="2000" dirty="0"/>
              <a:t>seven hundred twenty nine</a:t>
            </a:r>
            <a:r>
              <a:rPr lang="en-US" sz="2000" dirty="0" smtClean="0">
                <a:ea typeface="ＭＳ Ｐゴシック" pitchFamily="34" charset="-128"/>
                <a:cs typeface="Consolas" pitchFamily="49" charset="0"/>
              </a:rPr>
              <a:t>”)</a:t>
            </a:r>
          </a:p>
          <a:p>
            <a:pPr>
              <a:defRPr/>
            </a:pPr>
            <a:r>
              <a:rPr lang="en-US" sz="2400" dirty="0" smtClean="0">
                <a:latin typeface="Consolas" pitchFamily="49" charset="0"/>
                <a:ea typeface="ＭＳ Ｐゴシック" pitchFamily="34" charset="-128"/>
                <a:cs typeface="Consolas" pitchFamily="49" charset="0"/>
              </a:rPr>
              <a:t>def </a:t>
            </a:r>
            <a:r>
              <a:rPr lang="en-US" sz="2400" dirty="0" err="1" smtClean="0">
                <a:latin typeface="Consolas" pitchFamily="49" charset="0"/>
                <a:ea typeface="ＭＳ Ｐゴシック" pitchFamily="34" charset="-128"/>
                <a:cs typeface="Consolas" pitchFamily="49" charset="0"/>
              </a:rPr>
              <a:t>digitName</a:t>
            </a:r>
            <a:r>
              <a:rPr lang="en-US" sz="2400" dirty="0" smtClean="0">
                <a:latin typeface="Consolas" pitchFamily="49" charset="0"/>
                <a:ea typeface="ＭＳ Ｐゴシック" pitchFamily="34" charset="-128"/>
                <a:cs typeface="Consolas" pitchFamily="49" charset="0"/>
              </a:rPr>
              <a:t> (digit):</a:t>
            </a:r>
          </a:p>
          <a:p>
            <a:pPr lvl="1">
              <a:defRPr/>
            </a:pPr>
            <a:r>
              <a:rPr lang="en-US" sz="2000" dirty="0" smtClean="0">
                <a:ea typeface="ＭＳ Ｐゴシック" pitchFamily="34" charset="-128"/>
              </a:rPr>
              <a:t>Return a String (</a:t>
            </a:r>
            <a:r>
              <a:rPr lang="ja-JP" altLang="en-US" sz="2000" dirty="0" smtClean="0">
                <a:ea typeface="ＭＳ Ｐゴシック" pitchFamily="34" charset="-128"/>
              </a:rPr>
              <a:t>“”</a:t>
            </a:r>
            <a:r>
              <a:rPr lang="en-US" altLang="ja-JP" sz="2000" dirty="0" smtClean="0">
                <a:ea typeface="ＭＳ Ｐゴシック" pitchFamily="34" charset="-128"/>
              </a:rPr>
              <a:t>, </a:t>
            </a:r>
            <a:r>
              <a:rPr lang="ja-JP" altLang="en-US" sz="2000" dirty="0" smtClean="0">
                <a:ea typeface="ＭＳ Ｐゴシック" pitchFamily="34" charset="-128"/>
              </a:rPr>
              <a:t>“</a:t>
            </a:r>
            <a:r>
              <a:rPr lang="en-US" altLang="ja-JP" sz="2000" dirty="0" smtClean="0">
                <a:ea typeface="ＭＳ Ｐゴシック" pitchFamily="34" charset="-128"/>
              </a:rPr>
              <a:t>one</a:t>
            </a:r>
            <a:r>
              <a:rPr lang="ja-JP" altLang="en-US" sz="2000" dirty="0" smtClean="0">
                <a:ea typeface="ＭＳ Ｐゴシック" pitchFamily="34" charset="-128"/>
              </a:rPr>
              <a:t>”</a:t>
            </a:r>
            <a:r>
              <a:rPr lang="en-US" altLang="ja-JP" sz="2000" dirty="0" smtClean="0">
                <a:ea typeface="ＭＳ Ｐゴシック" pitchFamily="34" charset="-128"/>
              </a:rPr>
              <a:t>, </a:t>
            </a:r>
            <a:r>
              <a:rPr lang="ja-JP" altLang="en-US" sz="2000" dirty="0" smtClean="0">
                <a:ea typeface="ＭＳ Ｐゴシック" pitchFamily="34" charset="-128"/>
              </a:rPr>
              <a:t>“</a:t>
            </a:r>
            <a:r>
              <a:rPr lang="en-US" altLang="ja-JP" sz="2000" dirty="0" smtClean="0">
                <a:ea typeface="ＭＳ Ｐゴシック" pitchFamily="34" charset="-128"/>
              </a:rPr>
              <a:t>two</a:t>
            </a:r>
            <a:r>
              <a:rPr lang="ja-JP" altLang="en-US" sz="2000" dirty="0" smtClean="0">
                <a:ea typeface="ＭＳ Ｐゴシック" pitchFamily="34" charset="-128"/>
              </a:rPr>
              <a:t>”</a:t>
            </a:r>
            <a:r>
              <a:rPr lang="en-US" altLang="ja-JP" sz="2000" dirty="0" smtClean="0">
                <a:ea typeface="ＭＳ Ｐゴシック" pitchFamily="34" charset="-128"/>
              </a:rPr>
              <a:t>…)</a:t>
            </a:r>
          </a:p>
          <a:p>
            <a:pPr>
              <a:defRPr/>
            </a:pPr>
            <a:r>
              <a:rPr lang="en-US" sz="2400" dirty="0" smtClean="0">
                <a:latin typeface="Consolas" pitchFamily="49" charset="0"/>
                <a:ea typeface="ＭＳ Ｐゴシック" pitchFamily="34" charset="-128"/>
                <a:cs typeface="Consolas" pitchFamily="49" charset="0"/>
              </a:rPr>
              <a:t>def </a:t>
            </a:r>
            <a:r>
              <a:rPr lang="en-US" sz="2400" dirty="0" err="1" smtClean="0">
                <a:latin typeface="Consolas" pitchFamily="49" charset="0"/>
                <a:ea typeface="ＭＳ Ｐゴシック" pitchFamily="34" charset="-128"/>
                <a:cs typeface="Consolas" pitchFamily="49" charset="0"/>
              </a:rPr>
              <a:t>tensName</a:t>
            </a:r>
            <a:r>
              <a:rPr lang="en-US" sz="2400" dirty="0" smtClean="0">
                <a:latin typeface="Consolas" pitchFamily="49" charset="0"/>
                <a:ea typeface="ＭＳ Ｐゴシック" pitchFamily="34" charset="-128"/>
                <a:cs typeface="Consolas" pitchFamily="49" charset="0"/>
              </a:rPr>
              <a:t> (number):</a:t>
            </a:r>
          </a:p>
          <a:p>
            <a:pPr lvl="1">
              <a:defRPr/>
            </a:pPr>
            <a:r>
              <a:rPr lang="en-US" sz="2000" dirty="0" smtClean="0">
                <a:ea typeface="ＭＳ Ｐゴシック" pitchFamily="34" charset="-128"/>
              </a:rPr>
              <a:t>Return a String (</a:t>
            </a:r>
            <a:r>
              <a:rPr lang="ja-JP" altLang="en-US" sz="2000" dirty="0" smtClean="0">
                <a:ea typeface="ＭＳ Ｐゴシック" pitchFamily="34" charset="-128"/>
              </a:rPr>
              <a:t>“</a:t>
            </a:r>
            <a:r>
              <a:rPr lang="en-US" altLang="ja-JP" sz="2000" dirty="0" smtClean="0">
                <a:ea typeface="ＭＳ Ｐゴシック" pitchFamily="34" charset="-128"/>
              </a:rPr>
              <a:t>twenty</a:t>
            </a:r>
            <a:r>
              <a:rPr lang="ja-JP" altLang="en-US" sz="2000" dirty="0" smtClean="0">
                <a:ea typeface="ＭＳ Ｐゴシック" pitchFamily="34" charset="-128"/>
              </a:rPr>
              <a:t>”</a:t>
            </a:r>
            <a:r>
              <a:rPr lang="en-US" altLang="ja-JP" sz="2000" dirty="0" smtClean="0">
                <a:ea typeface="ＭＳ Ｐゴシック" pitchFamily="34" charset="-128"/>
              </a:rPr>
              <a:t>, </a:t>
            </a:r>
            <a:r>
              <a:rPr lang="ja-JP" altLang="en-US" sz="2000" dirty="0" smtClean="0">
                <a:ea typeface="ＭＳ Ｐゴシック" pitchFamily="34" charset="-128"/>
              </a:rPr>
              <a:t>“</a:t>
            </a:r>
            <a:r>
              <a:rPr lang="en-US" altLang="ja-JP" sz="2000" dirty="0" smtClean="0">
                <a:ea typeface="ＭＳ Ｐゴシック" pitchFamily="34" charset="-128"/>
              </a:rPr>
              <a:t>thirty</a:t>
            </a:r>
            <a:r>
              <a:rPr lang="ja-JP" altLang="en-US" sz="2000" dirty="0" smtClean="0">
                <a:ea typeface="ＭＳ Ｐゴシック" pitchFamily="34" charset="-128"/>
              </a:rPr>
              <a:t>”</a:t>
            </a:r>
            <a:r>
              <a:rPr lang="en-US" altLang="ja-JP" sz="2000" dirty="0" smtClean="0">
                <a:ea typeface="ＭＳ Ｐゴシック" pitchFamily="34" charset="-128"/>
              </a:rPr>
              <a:t>…) plus</a:t>
            </a:r>
          </a:p>
          <a:p>
            <a:pPr lvl="2">
              <a:defRPr/>
            </a:pPr>
            <a:r>
              <a:rPr lang="en-US" sz="1800" dirty="0" smtClean="0">
                <a:ea typeface="ＭＳ Ｐゴシック" pitchFamily="34" charset="-128"/>
              </a:rPr>
              <a:t>Return from </a:t>
            </a:r>
            <a:r>
              <a:rPr lang="en-US" sz="1800" dirty="0" err="1" smtClean="0">
                <a:latin typeface="Consolas" pitchFamily="49" charset="0"/>
                <a:ea typeface="ＭＳ Ｐゴシック" pitchFamily="34" charset="-128"/>
                <a:cs typeface="Consolas" pitchFamily="49" charset="0"/>
              </a:rPr>
              <a:t>digitName</a:t>
            </a:r>
            <a:r>
              <a:rPr lang="en-US" sz="1800" dirty="0" smtClean="0">
                <a:ea typeface="ＭＳ Ｐゴシック" pitchFamily="34" charset="-128"/>
              </a:rPr>
              <a:t>(</a:t>
            </a:r>
            <a:r>
              <a:rPr lang="en-US" sz="1800" dirty="0" err="1" smtClean="0">
                <a:ea typeface="ＭＳ Ｐゴシック" pitchFamily="34" charset="-128"/>
              </a:rPr>
              <a:t>thirdDigit</a:t>
            </a:r>
            <a:r>
              <a:rPr lang="en-US" sz="1800" dirty="0" smtClean="0">
                <a:ea typeface="ＭＳ Ｐゴシック" pitchFamily="34" charset="-128"/>
              </a:rPr>
              <a:t>)</a:t>
            </a:r>
            <a:endParaRPr lang="en-US" sz="1800" dirty="0" smtClean="0">
              <a:latin typeface="Consolas" pitchFamily="49" charset="0"/>
              <a:ea typeface="ＭＳ Ｐゴシック" pitchFamily="34" charset="-128"/>
              <a:cs typeface="Consolas" pitchFamily="49" charset="0"/>
            </a:endParaRPr>
          </a:p>
          <a:p>
            <a:pPr>
              <a:defRPr/>
            </a:pPr>
            <a:r>
              <a:rPr lang="en-US" sz="2400" dirty="0" smtClean="0">
                <a:latin typeface="Consolas" pitchFamily="49" charset="0"/>
                <a:ea typeface="ＭＳ Ｐゴシック" pitchFamily="34" charset="-128"/>
                <a:cs typeface="Consolas" pitchFamily="49" charset="0"/>
              </a:rPr>
              <a:t>def </a:t>
            </a:r>
            <a:r>
              <a:rPr lang="en-US" sz="2400" dirty="0" err="1" smtClean="0">
                <a:latin typeface="Consolas" pitchFamily="49" charset="0"/>
                <a:ea typeface="ＭＳ Ｐゴシック" pitchFamily="34" charset="-128"/>
                <a:cs typeface="Consolas" pitchFamily="49" charset="0"/>
              </a:rPr>
              <a:t>teenName</a:t>
            </a:r>
            <a:r>
              <a:rPr lang="en-US" sz="2400" dirty="0" smtClean="0">
                <a:latin typeface="Consolas" pitchFamily="49" charset="0"/>
                <a:ea typeface="ＭＳ Ｐゴシック" pitchFamily="34" charset="-128"/>
                <a:cs typeface="Consolas" pitchFamily="49" charset="0"/>
              </a:rPr>
              <a:t> (number):</a:t>
            </a:r>
          </a:p>
          <a:p>
            <a:pPr lvl="1">
              <a:defRPr/>
            </a:pPr>
            <a:r>
              <a:rPr lang="en-US" sz="2000" dirty="0" smtClean="0">
                <a:ea typeface="ＭＳ Ｐゴシック" pitchFamily="34" charset="-128"/>
              </a:rPr>
              <a:t>Return a String (</a:t>
            </a:r>
            <a:r>
              <a:rPr lang="ja-JP" altLang="en-US" sz="2000" dirty="0" smtClean="0">
                <a:ea typeface="ＭＳ Ｐゴシック" pitchFamily="34" charset="-128"/>
              </a:rPr>
              <a:t>“</a:t>
            </a:r>
            <a:r>
              <a:rPr lang="en-US" altLang="ja-JP" sz="2000" dirty="0" smtClean="0">
                <a:ea typeface="ＭＳ Ｐゴシック" pitchFamily="34" charset="-128"/>
              </a:rPr>
              <a:t>ten</a:t>
            </a:r>
            <a:r>
              <a:rPr lang="ja-JP" altLang="en-US" sz="2000" dirty="0" smtClean="0">
                <a:ea typeface="ＭＳ Ｐゴシック" pitchFamily="34" charset="-128"/>
              </a:rPr>
              <a:t>”</a:t>
            </a:r>
            <a:r>
              <a:rPr lang="en-US" altLang="ja-JP" sz="2000" dirty="0" smtClean="0">
                <a:ea typeface="ＭＳ Ｐゴシック" pitchFamily="34" charset="-128"/>
              </a:rPr>
              <a:t>, </a:t>
            </a:r>
            <a:r>
              <a:rPr lang="ja-JP" altLang="en-US" sz="2000" dirty="0" smtClean="0">
                <a:ea typeface="ＭＳ Ｐゴシック" pitchFamily="34" charset="-128"/>
              </a:rPr>
              <a:t>“</a:t>
            </a:r>
            <a:r>
              <a:rPr lang="en-US" altLang="ja-JP" sz="2000" dirty="0" smtClean="0">
                <a:ea typeface="ＭＳ Ｐゴシック" pitchFamily="34" charset="-128"/>
              </a:rPr>
              <a:t>eleven</a:t>
            </a:r>
            <a:r>
              <a:rPr lang="ja-JP" altLang="en-US" sz="2000" dirty="0" smtClean="0">
                <a:ea typeface="ＭＳ Ｐゴシック" pitchFamily="34" charset="-128"/>
              </a:rPr>
              <a:t>”</a:t>
            </a:r>
            <a:r>
              <a:rPr lang="en-US" altLang="ja-JP" sz="2000" dirty="0" smtClean="0">
                <a:ea typeface="ＭＳ Ｐゴシック" pitchFamily="34" charset="-128"/>
              </a:rPr>
              <a:t>…)</a:t>
            </a:r>
          </a:p>
          <a:p>
            <a:pPr marL="914400" lvl="2" indent="0">
              <a:buFontTx/>
              <a:buNone/>
              <a:defRPr/>
            </a:pPr>
            <a:endParaRPr lang="en-US" sz="2000" dirty="0" smtClean="0">
              <a:ea typeface="ＭＳ Ｐゴシック" pitchFamily="34" charset="-128"/>
            </a:endParaRPr>
          </a:p>
          <a:p>
            <a:pPr lvl="1">
              <a:defRPr/>
            </a:pPr>
            <a:endParaRPr lang="en-US" altLang="ja-JP" sz="2000" dirty="0" smtClean="0">
              <a:ea typeface="ＭＳ Ｐゴシック" pitchFamily="34" charset="-128"/>
            </a:endParaRPr>
          </a:p>
          <a:p>
            <a:pPr lvl="1">
              <a:defRPr/>
            </a:pPr>
            <a:endParaRPr lang="en-US" sz="2000" dirty="0" smtClean="0">
              <a:ea typeface="ＭＳ Ｐゴシック" pitchFamily="34" charset="-128"/>
            </a:endParaRPr>
          </a:p>
        </p:txBody>
      </p:sp>
      <p:sp>
        <p:nvSpPr>
          <p:cNvPr id="5837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837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25B0176-BFDB-4D42-AB67-526C5B3AEA9E}" type="slidenum">
              <a:rPr lang="en-US" smtClean="0">
                <a:latin typeface="Arial" charset="0"/>
                <a:cs typeface="Arial" charset="0"/>
              </a:rPr>
              <a:pPr/>
              <a:t>48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752600" y="274638"/>
            <a:ext cx="7162800" cy="715962"/>
          </a:xfrm>
        </p:spPr>
        <p:txBody>
          <a:bodyPr/>
          <a:lstStyle/>
          <a:p>
            <a:r>
              <a:rPr lang="en-US" sz="3200" smtClean="0">
                <a:ea typeface="ＭＳ Ｐゴシック" pitchFamily="34" charset="-128"/>
              </a:rPr>
              <a:t>Convert to Python:  </a:t>
            </a:r>
            <a:r>
              <a:rPr lang="en-US" sz="3200" smtClean="0">
                <a:latin typeface="Consolas" pitchFamily="49" charset="0"/>
                <a:ea typeface="ＭＳ Ｐゴシック" pitchFamily="34" charset="-128"/>
                <a:cs typeface="Consolas" pitchFamily="49" charset="0"/>
              </a:rPr>
              <a:t>intName</a:t>
            </a:r>
            <a:r>
              <a:rPr lang="en-US" sz="3200" smtClean="0">
                <a:ea typeface="ＭＳ Ｐゴシック" pitchFamily="34" charset="-128"/>
              </a:rPr>
              <a:t> function</a:t>
            </a:r>
          </a:p>
        </p:txBody>
      </p:sp>
      <p:sp>
        <p:nvSpPr>
          <p:cNvPr id="10" name="Content Placeholder 2"/>
          <p:cNvSpPr>
            <a:spLocks noGrp="1"/>
          </p:cNvSpPr>
          <p:nvPr>
            <p:ph idx="1"/>
          </p:nvPr>
        </p:nvSpPr>
        <p:spPr>
          <a:xfrm>
            <a:off x="228600" y="3352800"/>
            <a:ext cx="3657600" cy="2819400"/>
          </a:xfrm>
        </p:spPr>
        <p:txBody>
          <a:bodyPr/>
          <a:lstStyle/>
          <a:p>
            <a:pPr>
              <a:spcBef>
                <a:spcPts val="200"/>
              </a:spcBef>
              <a:defRPr/>
            </a:pPr>
            <a:r>
              <a:rPr lang="en-US" sz="2800" dirty="0" smtClean="0">
                <a:latin typeface="Consolas"/>
                <a:cs typeface="Consolas"/>
              </a:rPr>
              <a:t>main</a:t>
            </a:r>
            <a:r>
              <a:rPr lang="en-US" sz="2800" dirty="0" smtClean="0"/>
              <a:t> calls </a:t>
            </a:r>
            <a:r>
              <a:rPr lang="en-US" sz="2800" dirty="0" smtClean="0">
                <a:latin typeface="Consolas" pitchFamily="49" charset="0"/>
                <a:cs typeface="Consolas" pitchFamily="49" charset="0"/>
              </a:rPr>
              <a:t>intName</a:t>
            </a:r>
          </a:p>
          <a:p>
            <a:pPr lvl="1">
              <a:spcBef>
                <a:spcPts val="200"/>
              </a:spcBef>
              <a:defRPr/>
            </a:pPr>
            <a:r>
              <a:rPr lang="en-US" sz="2400" dirty="0" smtClean="0"/>
              <a:t>Does all the work</a:t>
            </a:r>
          </a:p>
          <a:p>
            <a:pPr lvl="1">
              <a:spcBef>
                <a:spcPts val="200"/>
              </a:spcBef>
              <a:defRPr/>
            </a:pPr>
            <a:r>
              <a:rPr lang="en-US" sz="2400" dirty="0" smtClean="0"/>
              <a:t>Returns a String</a:t>
            </a:r>
          </a:p>
          <a:p>
            <a:pPr>
              <a:spcBef>
                <a:spcPts val="200"/>
              </a:spcBef>
              <a:defRPr/>
            </a:pPr>
            <a:r>
              <a:rPr lang="en-US" sz="2800" dirty="0" smtClean="0"/>
              <a:t>Uses functions:</a:t>
            </a:r>
          </a:p>
          <a:p>
            <a:pPr lvl="1">
              <a:spcBef>
                <a:spcPts val="200"/>
              </a:spcBef>
              <a:defRPr/>
            </a:pPr>
            <a:r>
              <a:rPr lang="en-US" sz="2400" dirty="0" smtClean="0">
                <a:latin typeface="Consolas" pitchFamily="49" charset="0"/>
                <a:cs typeface="Consolas" pitchFamily="49" charset="0"/>
              </a:rPr>
              <a:t>tensName</a:t>
            </a:r>
          </a:p>
          <a:p>
            <a:pPr lvl="1">
              <a:spcBef>
                <a:spcPts val="200"/>
              </a:spcBef>
              <a:defRPr/>
            </a:pPr>
            <a:r>
              <a:rPr lang="en-US" sz="2400" dirty="0" smtClean="0">
                <a:latin typeface="Consolas" pitchFamily="49" charset="0"/>
                <a:cs typeface="Consolas" pitchFamily="49" charset="0"/>
              </a:rPr>
              <a:t>teenName</a:t>
            </a:r>
          </a:p>
          <a:p>
            <a:pPr lvl="1">
              <a:spcBef>
                <a:spcPts val="200"/>
              </a:spcBef>
              <a:defRPr/>
            </a:pPr>
            <a:r>
              <a:rPr lang="en-US" sz="2400" dirty="0" smtClean="0">
                <a:latin typeface="Consolas" pitchFamily="49" charset="0"/>
                <a:cs typeface="Consolas" pitchFamily="49" charset="0"/>
              </a:rPr>
              <a:t>digitName</a:t>
            </a:r>
          </a:p>
          <a:p>
            <a:pPr lvl="1">
              <a:defRPr/>
            </a:pPr>
            <a:endParaRPr lang="en-US" sz="2000" dirty="0" smtClean="0">
              <a:latin typeface="+mj-lt"/>
            </a:endParaRPr>
          </a:p>
        </p:txBody>
      </p:sp>
      <p:sp>
        <p:nvSpPr>
          <p:cNvPr id="59396"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9397"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9CE4462-3EF7-48A1-9A10-5A6435C947DF}" type="slidenum">
              <a:rPr lang="en-US" smtClean="0">
                <a:latin typeface="Arial" charset="0"/>
                <a:cs typeface="Arial" charset="0"/>
              </a:rPr>
              <a:pPr/>
              <a:t>49</a:t>
            </a:fld>
            <a:endParaRPr lang="en-US" smtClean="0">
              <a:latin typeface="Arial" charset="0"/>
              <a:cs typeface="Arial" charset="0"/>
            </a:endParaRPr>
          </a:p>
        </p:txBody>
      </p:sp>
      <p:pic>
        <p:nvPicPr>
          <p:cNvPr id="59398" name="Content Placeholder 5"/>
          <p:cNvPicPr>
            <a:picLocks noChangeAspect="1"/>
          </p:cNvPicPr>
          <p:nvPr/>
        </p:nvPicPr>
        <p:blipFill>
          <a:blip r:embed="rId2" cstate="print"/>
          <a:srcRect b="63293"/>
          <a:stretch>
            <a:fillRect/>
          </a:stretch>
        </p:blipFill>
        <p:spPr bwMode="auto">
          <a:xfrm>
            <a:off x="280988" y="1676400"/>
            <a:ext cx="6958012" cy="1698625"/>
          </a:xfrm>
          <a:prstGeom prst="rect">
            <a:avLst/>
          </a:prstGeom>
          <a:noFill/>
          <a:ln w="9525">
            <a:noFill/>
            <a:miter lim="800000"/>
            <a:headEnd/>
            <a:tailEnd/>
          </a:ln>
        </p:spPr>
      </p:pic>
      <p:pic>
        <p:nvPicPr>
          <p:cNvPr id="59399" name="Content Placeholder 5"/>
          <p:cNvPicPr>
            <a:picLocks noChangeAspect="1"/>
          </p:cNvPicPr>
          <p:nvPr/>
        </p:nvPicPr>
        <p:blipFill>
          <a:blip r:embed="rId2" cstate="print"/>
          <a:srcRect t="42082" r="26845"/>
          <a:stretch>
            <a:fillRect/>
          </a:stretch>
        </p:blipFill>
        <p:spPr bwMode="auto">
          <a:xfrm>
            <a:off x="3898900" y="3581400"/>
            <a:ext cx="5210175" cy="2743200"/>
          </a:xfrm>
          <a:prstGeom prst="rect">
            <a:avLst/>
          </a:prstGeom>
          <a:noFill/>
          <a:ln w="9525">
            <a:noFill/>
            <a:miter lim="800000"/>
            <a:headEnd/>
            <a:tailEnd/>
          </a:ln>
        </p:spPr>
      </p:pic>
      <p:pic>
        <p:nvPicPr>
          <p:cNvPr id="59400" name="Picture 1"/>
          <p:cNvPicPr>
            <a:picLocks noChangeAspect="1"/>
          </p:cNvPicPr>
          <p:nvPr/>
        </p:nvPicPr>
        <p:blipFill>
          <a:blip r:embed="rId3" cstate="print"/>
          <a:srcRect/>
          <a:stretch>
            <a:fillRect/>
          </a:stretch>
        </p:blipFill>
        <p:spPr bwMode="auto">
          <a:xfrm>
            <a:off x="2133600" y="962025"/>
            <a:ext cx="6602413"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ea typeface="ＭＳ Ｐゴシック" pitchFamily="34" charset="-128"/>
              </a:rPr>
              <a:t>Calling Functions (1)</a:t>
            </a:r>
          </a:p>
        </p:txBody>
      </p:sp>
      <p:sp>
        <p:nvSpPr>
          <p:cNvPr id="14339" name="Content Placeholder 2"/>
          <p:cNvSpPr>
            <a:spLocks noGrp="1"/>
          </p:cNvSpPr>
          <p:nvPr>
            <p:ph idx="1"/>
          </p:nvPr>
        </p:nvSpPr>
        <p:spPr/>
        <p:txBody>
          <a:bodyPr/>
          <a:lstStyle/>
          <a:p>
            <a:r>
              <a:rPr lang="en-US" smtClean="0">
                <a:ea typeface="ＭＳ Ｐゴシック" pitchFamily="34" charset="-128"/>
              </a:rPr>
              <a:t>You </a:t>
            </a:r>
            <a:r>
              <a:rPr lang="en-US" i="1" smtClean="0">
                <a:ea typeface="ＭＳ Ｐゴシック" pitchFamily="34" charset="-128"/>
              </a:rPr>
              <a:t>call </a:t>
            </a:r>
            <a:r>
              <a:rPr lang="en-US" smtClean="0">
                <a:ea typeface="ＭＳ Ｐゴシック" pitchFamily="34" charset="-128"/>
              </a:rPr>
              <a:t>a function in order to execute its instructions.</a:t>
            </a:r>
          </a:p>
          <a:p>
            <a:pPr marL="400050" lvl="2" indent="0">
              <a:buSzPct val="60000"/>
              <a:buFontTx/>
              <a:buNone/>
            </a:pPr>
            <a:r>
              <a:rPr lang="en-US" smtClean="0">
                <a:latin typeface="Consolas" pitchFamily="49" charset="0"/>
                <a:ea typeface="ＭＳ Ｐゴシック" pitchFamily="34" charset="-128"/>
                <a:cs typeface="Consolas" pitchFamily="49" charset="0"/>
              </a:rPr>
              <a:t>price = round(6.8275, 2) # Sets result to 6.83</a:t>
            </a:r>
          </a:p>
          <a:p>
            <a:pPr marL="400050" lvl="2" indent="0">
              <a:buSzPct val="60000"/>
              <a:buFontTx/>
              <a:buNone/>
            </a:pPr>
            <a:endParaRPr lang="en-US" smtClean="0">
              <a:latin typeface="Consolas" pitchFamily="49" charset="0"/>
              <a:ea typeface="ＭＳ Ｐゴシック" pitchFamily="34" charset="-128"/>
              <a:cs typeface="Consolas" pitchFamily="49" charset="0"/>
            </a:endParaRPr>
          </a:p>
          <a:p>
            <a:pPr marL="800100" lvl="1" indent="-400050"/>
            <a:r>
              <a:rPr lang="en-US" smtClean="0">
                <a:ea typeface="ＭＳ Ｐゴシック" pitchFamily="34" charset="-128"/>
              </a:rPr>
              <a:t>By using the expression round(6.8275, 2), your program </a:t>
            </a:r>
            <a:r>
              <a:rPr lang="en-US" i="1" smtClean="0">
                <a:ea typeface="ＭＳ Ｐゴシック" pitchFamily="34" charset="-128"/>
              </a:rPr>
              <a:t>calls </a:t>
            </a:r>
            <a:r>
              <a:rPr lang="en-US" smtClean="0">
                <a:ea typeface="ＭＳ Ｐゴシック" pitchFamily="34" charset="-128"/>
              </a:rPr>
              <a:t>the round function, asking it to round 6.8275 to two decimal digits.</a:t>
            </a:r>
          </a:p>
          <a:p>
            <a:pPr marL="400050" lvl="2" indent="0">
              <a:buSzPct val="60000"/>
              <a:buFontTx/>
              <a:buNone/>
            </a:pPr>
            <a:endParaRPr lang="en-US" smtClean="0">
              <a:latin typeface="Consolas" pitchFamily="49" charset="0"/>
              <a:ea typeface="ＭＳ Ｐゴシック" pitchFamily="34" charset="-128"/>
              <a:cs typeface="Consolas" pitchFamily="49" charset="0"/>
            </a:endParaRPr>
          </a:p>
          <a:p>
            <a:pPr marL="400050" lvl="2" indent="0">
              <a:buSzPct val="60000"/>
              <a:buFontTx/>
              <a:buNone/>
            </a:pPr>
            <a:endParaRPr lang="en-US" smtClean="0">
              <a:latin typeface="Consolas" pitchFamily="49" charset="0"/>
              <a:ea typeface="ＭＳ Ｐゴシック" pitchFamily="34" charset="-128"/>
              <a:cs typeface="Consolas" pitchFamily="49" charset="0"/>
            </a:endParaRPr>
          </a:p>
          <a:p>
            <a:endParaRPr lang="en-US" smtClean="0">
              <a:ea typeface="ＭＳ Ｐゴシック" pitchFamily="34" charset="-128"/>
            </a:endParaRPr>
          </a:p>
        </p:txBody>
      </p:sp>
      <p:sp>
        <p:nvSpPr>
          <p:cNvPr id="1434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1434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600F6CF3-5872-400B-BC8C-CE6F11BFB2E2}" type="slidenum">
              <a:rPr lang="en-US" smtClean="0">
                <a:latin typeface="Arial" charset="0"/>
                <a:cs typeface="Arial" charset="0"/>
              </a:rPr>
              <a:pPr/>
              <a:t>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600200" y="274638"/>
            <a:ext cx="7315200" cy="715962"/>
          </a:xfrm>
        </p:spPr>
        <p:txBody>
          <a:bodyPr/>
          <a:lstStyle/>
          <a:p>
            <a:r>
              <a:rPr lang="en-US" sz="3400" smtClean="0">
                <a:latin typeface="Consolas" pitchFamily="49" charset="0"/>
                <a:ea typeface="ＭＳ Ｐゴシック" pitchFamily="34" charset="-128"/>
                <a:cs typeface="Consolas" pitchFamily="49" charset="0"/>
              </a:rPr>
              <a:t>digitName, teenName, tensName </a:t>
            </a:r>
          </a:p>
        </p:txBody>
      </p:sp>
      <p:sp>
        <p:nvSpPr>
          <p:cNvPr id="60419"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0420"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A8D8DFE-DAC1-4471-95D4-0BD837DCE7D9}" type="slidenum">
              <a:rPr lang="en-US" smtClean="0">
                <a:latin typeface="Arial" charset="0"/>
                <a:cs typeface="Arial" charset="0"/>
              </a:rPr>
              <a:pPr/>
              <a:t>50</a:t>
            </a:fld>
            <a:endParaRPr lang="en-US" smtClean="0">
              <a:latin typeface="Arial" charset="0"/>
              <a:cs typeface="Arial" charset="0"/>
            </a:endParaRPr>
          </a:p>
        </p:txBody>
      </p:sp>
      <p:pic>
        <p:nvPicPr>
          <p:cNvPr id="60421" name="Picture 8"/>
          <p:cNvPicPr>
            <a:picLocks noChangeAspect="1"/>
          </p:cNvPicPr>
          <p:nvPr/>
        </p:nvPicPr>
        <p:blipFill>
          <a:blip r:embed="rId2" cstate="print"/>
          <a:srcRect/>
          <a:stretch>
            <a:fillRect/>
          </a:stretch>
        </p:blipFill>
        <p:spPr bwMode="auto">
          <a:xfrm>
            <a:off x="228600" y="1238250"/>
            <a:ext cx="5083175" cy="3181350"/>
          </a:xfrm>
          <a:prstGeom prst="rect">
            <a:avLst/>
          </a:prstGeom>
          <a:noFill/>
          <a:ln w="9525">
            <a:noFill/>
            <a:miter lim="800000"/>
            <a:headEnd/>
            <a:tailEnd/>
          </a:ln>
        </p:spPr>
      </p:pic>
      <p:pic>
        <p:nvPicPr>
          <p:cNvPr id="10" name="Content Placeholder 5"/>
          <p:cNvPicPr>
            <a:picLocks noGrp="1" noChangeAspect="1"/>
          </p:cNvPicPr>
          <p:nvPr>
            <p:ph idx="1"/>
          </p:nvPr>
        </p:nvPicPr>
        <p:blipFill>
          <a:blip r:embed="rId3" cstate="print"/>
          <a:srcRect/>
          <a:stretch>
            <a:fillRect/>
          </a:stretch>
        </p:blipFill>
        <p:spPr>
          <a:xfrm>
            <a:off x="1600200" y="2239963"/>
            <a:ext cx="6181725" cy="3581400"/>
          </a:xfrm>
        </p:spPr>
      </p:pic>
      <p:pic>
        <p:nvPicPr>
          <p:cNvPr id="11" name="Picture 10"/>
          <p:cNvPicPr>
            <a:picLocks noChangeAspect="1"/>
          </p:cNvPicPr>
          <p:nvPr/>
        </p:nvPicPr>
        <p:blipFill>
          <a:blip r:embed="rId4" cstate="print"/>
          <a:srcRect/>
          <a:stretch>
            <a:fillRect/>
          </a:stretch>
        </p:blipFill>
        <p:spPr bwMode="auto">
          <a:xfrm>
            <a:off x="3276600" y="2936875"/>
            <a:ext cx="5611813" cy="2965450"/>
          </a:xfrm>
          <a:prstGeom prst="rect">
            <a:avLst/>
          </a:prstGeom>
          <a:noFill/>
          <a:ln w="9525">
            <a:noFill/>
            <a:miter lim="800000"/>
            <a:headEnd/>
            <a:tailEnd/>
          </a:ln>
        </p:spPr>
      </p:pic>
      <p:pic>
        <p:nvPicPr>
          <p:cNvPr id="2" name="Picture 1"/>
          <p:cNvPicPr>
            <a:picLocks noChangeAspect="1"/>
          </p:cNvPicPr>
          <p:nvPr/>
        </p:nvPicPr>
        <p:blipFill>
          <a:blip r:embed="rId5" cstate="print"/>
          <a:srcRect/>
          <a:stretch>
            <a:fillRect/>
          </a:stretch>
        </p:blipFill>
        <p:spPr bwMode="auto">
          <a:xfrm>
            <a:off x="228600" y="5562600"/>
            <a:ext cx="4295775"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3600" smtClean="0">
                <a:ea typeface="ＭＳ Ｐゴシック" pitchFamily="34" charset="-128"/>
              </a:rPr>
              <a:t>Programming Tips</a:t>
            </a:r>
          </a:p>
        </p:txBody>
      </p:sp>
      <p:sp>
        <p:nvSpPr>
          <p:cNvPr id="61443" name="Content Placeholder 7"/>
          <p:cNvSpPr>
            <a:spLocks noGrp="1"/>
          </p:cNvSpPr>
          <p:nvPr>
            <p:ph idx="1"/>
          </p:nvPr>
        </p:nvSpPr>
        <p:spPr>
          <a:xfrm>
            <a:off x="350838" y="990600"/>
            <a:ext cx="8610600" cy="5105400"/>
          </a:xfrm>
        </p:spPr>
        <p:txBody>
          <a:bodyPr/>
          <a:lstStyle/>
          <a:p>
            <a:pPr>
              <a:spcBef>
                <a:spcPts val="200"/>
              </a:spcBef>
            </a:pPr>
            <a:r>
              <a:rPr lang="en-US" sz="2800" smtClean="0">
                <a:ea typeface="ＭＳ Ｐゴシック" pitchFamily="34" charset="-128"/>
              </a:rPr>
              <a:t>Keep functions short</a:t>
            </a:r>
          </a:p>
          <a:p>
            <a:pPr lvl="1">
              <a:spcBef>
                <a:spcPts val="200"/>
              </a:spcBef>
            </a:pPr>
            <a:r>
              <a:rPr lang="en-US" sz="2400" smtClean="0">
                <a:ea typeface="ＭＳ Ｐゴシック" pitchFamily="34" charset="-128"/>
              </a:rPr>
              <a:t>If more than one screen, break into </a:t>
            </a:r>
            <a:r>
              <a:rPr lang="ja-JP" altLang="en-US" sz="2400" smtClean="0">
                <a:ea typeface="ＭＳ Ｐゴシック" pitchFamily="34" charset="-128"/>
              </a:rPr>
              <a:t>‘</a:t>
            </a:r>
            <a:r>
              <a:rPr lang="en-US" altLang="ja-JP" sz="2400" smtClean="0">
                <a:ea typeface="ＭＳ Ｐゴシック" pitchFamily="34" charset="-128"/>
              </a:rPr>
              <a:t>sub</a:t>
            </a:r>
            <a:r>
              <a:rPr lang="ja-JP" altLang="en-US" sz="2400" smtClean="0">
                <a:ea typeface="ＭＳ Ｐゴシック" pitchFamily="34" charset="-128"/>
              </a:rPr>
              <a:t>’</a:t>
            </a:r>
            <a:r>
              <a:rPr lang="en-US" altLang="ja-JP" sz="2400" smtClean="0">
                <a:ea typeface="ＭＳ Ｐゴシック" pitchFamily="34" charset="-128"/>
              </a:rPr>
              <a:t> functions</a:t>
            </a:r>
          </a:p>
          <a:p>
            <a:pPr lvl="1">
              <a:spcBef>
                <a:spcPts val="200"/>
              </a:spcBef>
            </a:pPr>
            <a:endParaRPr lang="en-US" sz="2400" smtClean="0">
              <a:ea typeface="ＭＳ Ｐゴシック" pitchFamily="34" charset="-128"/>
            </a:endParaRPr>
          </a:p>
          <a:p>
            <a:pPr>
              <a:spcBef>
                <a:spcPts val="200"/>
              </a:spcBef>
            </a:pPr>
            <a:r>
              <a:rPr lang="en-US" sz="2800" smtClean="0">
                <a:ea typeface="ＭＳ Ｐゴシック" pitchFamily="34" charset="-128"/>
              </a:rPr>
              <a:t>Trace your functions</a:t>
            </a:r>
          </a:p>
          <a:p>
            <a:pPr lvl="1">
              <a:spcBef>
                <a:spcPts val="200"/>
              </a:spcBef>
            </a:pPr>
            <a:r>
              <a:rPr lang="en-US" sz="2400" smtClean="0">
                <a:ea typeface="ＭＳ Ｐゴシック" pitchFamily="34" charset="-128"/>
              </a:rPr>
              <a:t>One line for each step</a:t>
            </a:r>
          </a:p>
          <a:p>
            <a:pPr lvl="1">
              <a:spcBef>
                <a:spcPts val="200"/>
              </a:spcBef>
            </a:pPr>
            <a:r>
              <a:rPr lang="en-US" sz="2400" smtClean="0">
                <a:ea typeface="ＭＳ Ｐゴシック" pitchFamily="34" charset="-128"/>
              </a:rPr>
              <a:t>Columns for key variables</a:t>
            </a:r>
          </a:p>
          <a:p>
            <a:pPr>
              <a:spcBef>
                <a:spcPts val="200"/>
              </a:spcBef>
              <a:buFont typeface="Wingdings" pitchFamily="2" charset="2"/>
              <a:buNone/>
            </a:pPr>
            <a:endParaRPr lang="en-US" sz="2800" smtClean="0">
              <a:ea typeface="ＭＳ Ｐゴシック" pitchFamily="34" charset="-128"/>
            </a:endParaRPr>
          </a:p>
          <a:p>
            <a:pPr>
              <a:spcBef>
                <a:spcPts val="200"/>
              </a:spcBef>
            </a:pPr>
            <a:r>
              <a:rPr lang="en-US" sz="2800" smtClean="0">
                <a:ea typeface="ＭＳ Ｐゴシック" pitchFamily="34" charset="-128"/>
              </a:rPr>
              <a:t>Use Stubs as you write larger programs</a:t>
            </a:r>
          </a:p>
          <a:p>
            <a:pPr lvl="1">
              <a:spcBef>
                <a:spcPts val="200"/>
              </a:spcBef>
            </a:pPr>
            <a:r>
              <a:rPr lang="en-US" sz="2400" smtClean="0">
                <a:ea typeface="ＭＳ Ｐゴシック" pitchFamily="34" charset="-128"/>
              </a:rPr>
              <a:t>Unfinished functions that return a </a:t>
            </a:r>
            <a:r>
              <a:rPr lang="ja-JP" altLang="en-US" sz="2400" smtClean="0">
                <a:ea typeface="ＭＳ Ｐゴシック" pitchFamily="34" charset="-128"/>
              </a:rPr>
              <a:t>‘</a:t>
            </a:r>
            <a:r>
              <a:rPr lang="en-US" altLang="ja-JP" sz="2400" smtClean="0">
                <a:ea typeface="ＭＳ Ｐゴシック" pitchFamily="34" charset="-128"/>
              </a:rPr>
              <a:t>dummy</a:t>
            </a:r>
            <a:r>
              <a:rPr lang="ja-JP" altLang="en-US" sz="2400" smtClean="0">
                <a:ea typeface="ＭＳ Ｐゴシック" pitchFamily="34" charset="-128"/>
              </a:rPr>
              <a:t>’</a:t>
            </a:r>
            <a:r>
              <a:rPr lang="en-US" altLang="ja-JP" sz="2400" smtClean="0">
                <a:ea typeface="ＭＳ Ｐゴシック" pitchFamily="34" charset="-128"/>
              </a:rPr>
              <a:t> value</a:t>
            </a:r>
            <a:endParaRPr lang="en-US" sz="2400" smtClean="0">
              <a:ea typeface="ＭＳ Ｐゴシック" pitchFamily="34" charset="-128"/>
            </a:endParaRPr>
          </a:p>
        </p:txBody>
      </p:sp>
      <p:sp>
        <p:nvSpPr>
          <p:cNvPr id="10" name="Content Placeholder 2"/>
          <p:cNvSpPr txBox="1">
            <a:spLocks/>
          </p:cNvSpPr>
          <p:nvPr/>
        </p:nvSpPr>
        <p:spPr bwMode="auto">
          <a:xfrm>
            <a:off x="3200400" y="5181600"/>
            <a:ext cx="54864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a:t>
            </a:r>
            <a:r>
              <a:rPr lang="en-US" kern="0" dirty="0">
                <a:latin typeface="Consolas" pitchFamily="49" charset="0"/>
              </a:rPr>
              <a:t>ef </a:t>
            </a:r>
            <a:r>
              <a:rPr lang="en-US" kern="0" dirty="0" err="1">
                <a:latin typeface="Consolas" pitchFamily="49" charset="0"/>
              </a:rPr>
              <a:t>digitName</a:t>
            </a:r>
            <a:r>
              <a:rPr lang="en-US" kern="0" dirty="0">
                <a:latin typeface="Consolas" pitchFamily="49" charset="0"/>
              </a:rPr>
              <a:t>(digit):</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return "mumble</a:t>
            </a:r>
            <a:r>
              <a:rPr lang="en-US" kern="0" dirty="0">
                <a:latin typeface="Consolas" pitchFamily="49" charset="0"/>
              </a:rPr>
              <a:t>"</a:t>
            </a:r>
            <a:endParaRPr lang="en-US" kern="0" dirty="0">
              <a:latin typeface="Consolas" pitchFamily="49" charset="0"/>
            </a:endParaRPr>
          </a:p>
        </p:txBody>
      </p:sp>
      <p:pic>
        <p:nvPicPr>
          <p:cNvPr id="61445" name="Picture 9"/>
          <p:cNvPicPr>
            <a:picLocks noChangeAspect="1" noChangeArrowheads="1"/>
          </p:cNvPicPr>
          <p:nvPr/>
        </p:nvPicPr>
        <p:blipFill>
          <a:blip r:embed="rId2" cstate="print"/>
          <a:srcRect/>
          <a:stretch>
            <a:fillRect/>
          </a:stretch>
        </p:blipFill>
        <p:spPr bwMode="auto">
          <a:xfrm>
            <a:off x="381000" y="4953000"/>
            <a:ext cx="2628900" cy="1390650"/>
          </a:xfrm>
          <a:prstGeom prst="rect">
            <a:avLst/>
          </a:prstGeom>
          <a:noFill/>
          <a:ln w="9525">
            <a:noFill/>
            <a:miter lim="800000"/>
            <a:headEnd/>
            <a:tailEnd/>
          </a:ln>
        </p:spPr>
      </p:pic>
      <p:sp>
        <p:nvSpPr>
          <p:cNvPr id="61446"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1447"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3B0FDD26-82FD-4C55-B66D-66D475F4BA4D}" type="slidenum">
              <a:rPr lang="en-US" smtClean="0">
                <a:latin typeface="Arial" charset="0"/>
                <a:cs typeface="Arial" charset="0"/>
              </a:rPr>
              <a:pPr/>
              <a:t>51</a:t>
            </a:fld>
            <a:endParaRPr lang="en-US" smtClean="0">
              <a:latin typeface="Arial" charset="0"/>
              <a:cs typeface="Arial" charset="0"/>
            </a:endParaRPr>
          </a:p>
        </p:txBody>
      </p:sp>
      <p:pic>
        <p:nvPicPr>
          <p:cNvPr id="61448" name="Picture 9" descr="U:\PC\publisher\2013 wiley slides\Ch 5-9, FM\Chapter  5\Media\Illustrations\py_05_un14_300dpi.jpg"/>
          <p:cNvPicPr>
            <a:picLocks noChangeAspect="1" noChangeArrowheads="1"/>
          </p:cNvPicPr>
          <p:nvPr/>
        </p:nvPicPr>
        <p:blipFill>
          <a:blip r:embed="rId3" cstate="print"/>
          <a:srcRect/>
          <a:stretch>
            <a:fillRect/>
          </a:stretch>
        </p:blipFill>
        <p:spPr bwMode="auto">
          <a:xfrm>
            <a:off x="5173663" y="2044700"/>
            <a:ext cx="3530600" cy="184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752600" y="274638"/>
            <a:ext cx="7162800" cy="715962"/>
          </a:xfrm>
        </p:spPr>
        <p:txBody>
          <a:bodyPr/>
          <a:lstStyle/>
          <a:p>
            <a:r>
              <a:rPr lang="en-US" sz="3600" smtClean="0">
                <a:ea typeface="ＭＳ Ｐゴシック" pitchFamily="34" charset="-128"/>
              </a:rPr>
              <a:t>5.8  Variable Scope</a:t>
            </a:r>
          </a:p>
        </p:txBody>
      </p:sp>
      <p:sp>
        <p:nvSpPr>
          <p:cNvPr id="62467" name="Content Placeholder 2"/>
          <p:cNvSpPr>
            <a:spLocks noGrp="1"/>
          </p:cNvSpPr>
          <p:nvPr>
            <p:ph idx="1"/>
          </p:nvPr>
        </p:nvSpPr>
        <p:spPr>
          <a:xfrm>
            <a:off x="381000" y="1295400"/>
            <a:ext cx="8458200" cy="2133600"/>
          </a:xfrm>
        </p:spPr>
        <p:txBody>
          <a:bodyPr/>
          <a:lstStyle/>
          <a:p>
            <a:pPr>
              <a:spcBef>
                <a:spcPts val="200"/>
              </a:spcBef>
            </a:pPr>
            <a:r>
              <a:rPr lang="en-US" sz="2800" smtClean="0">
                <a:ea typeface="ＭＳ Ｐゴシック" pitchFamily="34" charset="-128"/>
              </a:rPr>
              <a:t>Variables can be declared:</a:t>
            </a:r>
          </a:p>
          <a:p>
            <a:pPr lvl="1">
              <a:spcBef>
                <a:spcPts val="200"/>
              </a:spcBef>
            </a:pPr>
            <a:r>
              <a:rPr lang="en-US" sz="2400" smtClean="0">
                <a:ea typeface="ＭＳ Ｐゴシック" pitchFamily="34" charset="-128"/>
              </a:rPr>
              <a:t>Inside a function</a:t>
            </a:r>
          </a:p>
          <a:p>
            <a:pPr lvl="2">
              <a:spcBef>
                <a:spcPts val="200"/>
              </a:spcBef>
            </a:pPr>
            <a:r>
              <a:rPr lang="en-US" smtClean="0">
                <a:ea typeface="ＭＳ Ｐゴシック" pitchFamily="34" charset="-128"/>
              </a:rPr>
              <a:t>Known as </a:t>
            </a:r>
            <a:r>
              <a:rPr lang="ja-JP" altLang="en-US" smtClean="0">
                <a:ea typeface="ＭＳ Ｐゴシック" pitchFamily="34" charset="-128"/>
              </a:rPr>
              <a:t>‘</a:t>
            </a:r>
            <a:r>
              <a:rPr lang="en-US" altLang="ja-JP" smtClean="0">
                <a:ea typeface="ＭＳ Ｐゴシック" pitchFamily="34" charset="-128"/>
              </a:rPr>
              <a:t>local variables</a:t>
            </a:r>
            <a:r>
              <a:rPr lang="ja-JP" altLang="en-US" smtClean="0">
                <a:ea typeface="ＭＳ Ｐゴシック" pitchFamily="34" charset="-128"/>
              </a:rPr>
              <a:t>’</a:t>
            </a:r>
            <a:endParaRPr lang="en-US" altLang="ja-JP" smtClean="0">
              <a:ea typeface="ＭＳ Ｐゴシック" pitchFamily="34" charset="-128"/>
            </a:endParaRPr>
          </a:p>
          <a:p>
            <a:pPr lvl="2">
              <a:spcBef>
                <a:spcPts val="200"/>
              </a:spcBef>
            </a:pPr>
            <a:r>
              <a:rPr lang="en-US" smtClean="0">
                <a:ea typeface="ＭＳ Ｐゴシック" pitchFamily="34" charset="-128"/>
              </a:rPr>
              <a:t>Only available inside this function</a:t>
            </a:r>
          </a:p>
          <a:p>
            <a:pPr lvl="2">
              <a:spcBef>
                <a:spcPts val="200"/>
              </a:spcBef>
            </a:pPr>
            <a:r>
              <a:rPr lang="en-US" smtClean="0">
                <a:ea typeface="ＭＳ Ｐゴシック" pitchFamily="34" charset="-128"/>
              </a:rPr>
              <a:t>Parameter variables are like local variables </a:t>
            </a:r>
            <a:endParaRPr lang="en-US" sz="2000" smtClean="0">
              <a:ea typeface="ＭＳ Ｐゴシック" pitchFamily="34" charset="-128"/>
            </a:endParaRPr>
          </a:p>
          <a:p>
            <a:pPr lvl="1">
              <a:spcBef>
                <a:spcPts val="200"/>
              </a:spcBef>
            </a:pPr>
            <a:r>
              <a:rPr lang="en-US" sz="2400" smtClean="0">
                <a:ea typeface="ＭＳ Ｐゴシック" pitchFamily="34" charset="-128"/>
              </a:rPr>
              <a:t>Outside of a function</a:t>
            </a:r>
          </a:p>
          <a:p>
            <a:pPr lvl="2">
              <a:spcBef>
                <a:spcPts val="200"/>
              </a:spcBef>
            </a:pPr>
            <a:r>
              <a:rPr lang="en-US" smtClean="0">
                <a:ea typeface="ＭＳ Ｐゴシック" pitchFamily="34" charset="-128"/>
              </a:rPr>
              <a:t>Sometimes called </a:t>
            </a:r>
            <a:r>
              <a:rPr lang="ja-JP" altLang="en-US" smtClean="0">
                <a:ea typeface="ＭＳ Ｐゴシック" pitchFamily="34" charset="-128"/>
              </a:rPr>
              <a:t>‘</a:t>
            </a:r>
            <a:r>
              <a:rPr lang="en-US" altLang="ja-JP" smtClean="0">
                <a:ea typeface="ＭＳ Ｐゴシック" pitchFamily="34" charset="-128"/>
              </a:rPr>
              <a:t>global scope</a:t>
            </a:r>
            <a:r>
              <a:rPr lang="ja-JP" altLang="en-US" smtClean="0">
                <a:ea typeface="ＭＳ Ｐゴシック" pitchFamily="34" charset="-128"/>
              </a:rPr>
              <a:t>’</a:t>
            </a:r>
            <a:endParaRPr lang="en-US" altLang="ja-JP" smtClean="0">
              <a:ea typeface="ＭＳ Ｐゴシック" pitchFamily="34" charset="-128"/>
            </a:endParaRPr>
          </a:p>
          <a:p>
            <a:pPr lvl="2">
              <a:spcBef>
                <a:spcPts val="200"/>
              </a:spcBef>
            </a:pPr>
            <a:r>
              <a:rPr lang="en-US" smtClean="0">
                <a:ea typeface="ＭＳ Ｐゴシック" pitchFamily="34" charset="-128"/>
              </a:rPr>
              <a:t>Can be used (and changed) by code in any function</a:t>
            </a:r>
          </a:p>
          <a:p>
            <a:pPr>
              <a:spcBef>
                <a:spcPts val="200"/>
              </a:spcBef>
            </a:pPr>
            <a:r>
              <a:rPr lang="en-US" sz="2800" smtClean="0">
                <a:ea typeface="ＭＳ Ｐゴシック" pitchFamily="34" charset="-128"/>
              </a:rPr>
              <a:t>How do you choose?</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ndParaRPr>
          </a:p>
        </p:txBody>
      </p:sp>
      <p:sp>
        <p:nvSpPr>
          <p:cNvPr id="62469" name="TextBox 6"/>
          <p:cNvSpPr txBox="1">
            <a:spLocks noChangeArrowheads="1"/>
          </p:cNvSpPr>
          <p:nvPr/>
        </p:nvSpPr>
        <p:spPr bwMode="auto">
          <a:xfrm>
            <a:off x="5181600" y="1143000"/>
            <a:ext cx="3733800" cy="1016000"/>
          </a:xfrm>
          <a:prstGeom prst="rect">
            <a:avLst/>
          </a:prstGeom>
          <a:solidFill>
            <a:srgbClr val="FFDC47"/>
          </a:solidFill>
          <a:ln w="9525">
            <a:noFill/>
            <a:miter lim="800000"/>
            <a:headEnd/>
            <a:tailEnd/>
          </a:ln>
        </p:spPr>
        <p:txBody>
          <a:bodyPr>
            <a:spAutoFit/>
          </a:bodyPr>
          <a:lstStyle/>
          <a:p>
            <a:r>
              <a:rPr lang="en-US" sz="2000">
                <a:cs typeface="Arial" charset="0"/>
              </a:rPr>
              <a:t>The scope of a variable is the part of the program in which</a:t>
            </a:r>
          </a:p>
          <a:p>
            <a:r>
              <a:rPr lang="en-US" sz="2000">
                <a:cs typeface="Arial" charset="0"/>
              </a:rPr>
              <a:t>it is visible.</a:t>
            </a:r>
          </a:p>
        </p:txBody>
      </p:sp>
      <p:sp>
        <p:nvSpPr>
          <p:cNvPr id="6247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247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EAB142C-98BD-4224-9029-E40266E14C24}" type="slidenum">
              <a:rPr lang="en-US" smtClean="0">
                <a:latin typeface="Arial" charset="0"/>
                <a:cs typeface="Arial" charset="0"/>
              </a:rPr>
              <a:pPr/>
              <a:t>52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0" y="1066800"/>
            <a:ext cx="8839200" cy="2133600"/>
          </a:xfrm>
        </p:spPr>
        <p:txBody>
          <a:bodyPr/>
          <a:lstStyle/>
          <a:p>
            <a:pPr lvl="1">
              <a:spcBef>
                <a:spcPts val="200"/>
              </a:spcBef>
            </a:pPr>
            <a:r>
              <a:rPr lang="en-US" smtClean="0">
                <a:solidFill>
                  <a:srgbClr val="0033CC"/>
                </a:solidFill>
                <a:latin typeface="Consolas" pitchFamily="49" charset="0"/>
                <a:ea typeface="ＭＳ Ｐゴシック" pitchFamily="34" charset="-128"/>
              </a:rPr>
              <a:t>sum, </a:t>
            </a:r>
            <a:r>
              <a:rPr lang="en-US" smtClean="0">
                <a:solidFill>
                  <a:srgbClr val="00B050"/>
                </a:solidFill>
                <a:latin typeface="Consolas" pitchFamily="49" charset="0"/>
                <a:ea typeface="ＭＳ Ｐゴシック" pitchFamily="34" charset="-128"/>
              </a:rPr>
              <a:t>square</a:t>
            </a:r>
            <a:r>
              <a:rPr lang="en-US" smtClean="0">
                <a:solidFill>
                  <a:srgbClr val="0033CC"/>
                </a:solidFill>
                <a:latin typeface="Consolas" pitchFamily="49" charset="0"/>
                <a:ea typeface="ＭＳ Ｐゴシック" pitchFamily="34" charset="-128"/>
              </a:rPr>
              <a:t> &amp; i</a:t>
            </a:r>
            <a:r>
              <a:rPr lang="en-US" smtClean="0">
                <a:ea typeface="ＭＳ Ｐゴシック" pitchFamily="34" charset="-128"/>
              </a:rPr>
              <a:t> are local variables in </a:t>
            </a:r>
            <a:r>
              <a:rPr lang="en-US" smtClean="0">
                <a:latin typeface="Consolas" pitchFamily="49" charset="0"/>
                <a:ea typeface="ＭＳ Ｐゴシック" pitchFamily="34" charset="-128"/>
                <a:cs typeface="Consolas" pitchFamily="49" charset="0"/>
              </a:rPr>
              <a:t>main</a:t>
            </a:r>
          </a:p>
          <a:p>
            <a:pPr lvl="1"/>
            <a:endParaRPr lang="en-US" smtClean="0">
              <a:ea typeface="ＭＳ Ｐゴシック" pitchFamily="34" charset="-128"/>
            </a:endParaRPr>
          </a:p>
        </p:txBody>
      </p:sp>
      <p:sp>
        <p:nvSpPr>
          <p:cNvPr id="10" name="Content Placeholder 2"/>
          <p:cNvSpPr txBox="1">
            <a:spLocks/>
          </p:cNvSpPr>
          <p:nvPr/>
        </p:nvSpPr>
        <p:spPr bwMode="auto">
          <a:xfrm>
            <a:off x="660400" y="1652588"/>
            <a:ext cx="5486400" cy="3048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main() :</a:t>
            </a:r>
          </a:p>
          <a:p>
            <a:pPr>
              <a:defRPr/>
            </a:pPr>
            <a:r>
              <a:rPr lang="en-US" sz="2000" dirty="0">
                <a:latin typeface="Consolas" pitchFamily="49" charset="0"/>
                <a:cs typeface="Consolas" pitchFamily="49" charset="0"/>
              </a:rPr>
              <a:t>    sum = 0</a:t>
            </a:r>
          </a:p>
          <a:p>
            <a:pPr>
              <a:defRPr/>
            </a:pPr>
            <a:r>
              <a:rPr lang="en-US" sz="2000" dirty="0">
                <a:latin typeface="Consolas" pitchFamily="49" charset="0"/>
                <a:cs typeface="Consolas" pitchFamily="49" charset="0"/>
              </a:rPr>
              <a:t>        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in range(11) :</a:t>
            </a:r>
          </a:p>
          <a:p>
            <a:pPr>
              <a:defRPr/>
            </a:pPr>
            <a:r>
              <a:rPr lang="en-US" sz="2000" dirty="0">
                <a:latin typeface="Consolas" pitchFamily="49" charset="0"/>
                <a:cs typeface="Consolas" pitchFamily="49" charset="0"/>
              </a:rPr>
              <a:t>            square = </a:t>
            </a:r>
            <a:r>
              <a:rPr lang="en-US" sz="2000" dirty="0" err="1">
                <a:latin typeface="Consolas" pitchFamily="49" charset="0"/>
                <a:cs typeface="Consolas" pitchFamily="49" charset="0"/>
              </a:rPr>
              <a:t>i</a:t>
            </a:r>
            <a:r>
              <a:rPr lang="en-US" sz="2000" dirty="0">
                <a:latin typeface="Consolas" pitchFamily="49" charset="0"/>
                <a:cs typeface="Consolas" pitchFamily="49" charset="0"/>
              </a:rPr>
              <a:t> * </a:t>
            </a:r>
            <a:r>
              <a:rPr lang="en-US" sz="2000" dirty="0" err="1">
                <a:latin typeface="Consolas" pitchFamily="49" charset="0"/>
                <a:cs typeface="Consolas" pitchFamily="49" charset="0"/>
              </a:rPr>
              <a:t>i</a:t>
            </a:r>
            <a:endParaRPr lang="en-US" sz="2000" dirty="0">
              <a:latin typeface="Consolas" pitchFamily="49" charset="0"/>
              <a:cs typeface="Consolas" pitchFamily="49" charset="0"/>
            </a:endParaRPr>
          </a:p>
          <a:p>
            <a:pPr>
              <a:defRPr/>
            </a:pPr>
            <a:r>
              <a:rPr lang="en-US" sz="2000" dirty="0">
                <a:latin typeface="Consolas" pitchFamily="49" charset="0"/>
                <a:cs typeface="Consolas" pitchFamily="49" charset="0"/>
              </a:rPr>
              <a:t>            sum = sum + square</a:t>
            </a:r>
          </a:p>
          <a:p>
            <a:pPr>
              <a:defRPr/>
            </a:pPr>
            <a:r>
              <a:rPr lang="en-US" sz="2000" dirty="0">
                <a:latin typeface="Consolas" pitchFamily="49" charset="0"/>
                <a:cs typeface="Consolas" pitchFamily="49" charset="0"/>
              </a:rPr>
              <a:t>    print(square, sum)</a:t>
            </a:r>
            <a:endParaRPr lang="en-US" sz="2000" kern="0" dirty="0">
              <a:latin typeface="Consolas" pitchFamily="49" charset="0"/>
              <a:cs typeface="Consolas" pitchFamily="49" charset="0"/>
            </a:endParaRPr>
          </a:p>
        </p:txBody>
      </p:sp>
      <p:sp>
        <p:nvSpPr>
          <p:cNvPr id="63492" name="Title 1"/>
          <p:cNvSpPr>
            <a:spLocks noGrp="1"/>
          </p:cNvSpPr>
          <p:nvPr>
            <p:ph type="title"/>
          </p:nvPr>
        </p:nvSpPr>
        <p:spPr>
          <a:xfrm>
            <a:off x="1752600" y="274638"/>
            <a:ext cx="7162800" cy="715962"/>
          </a:xfrm>
        </p:spPr>
        <p:txBody>
          <a:bodyPr/>
          <a:lstStyle/>
          <a:p>
            <a:r>
              <a:rPr lang="en-US" sz="3600" smtClean="0">
                <a:ea typeface="ＭＳ Ｐゴシック" pitchFamily="34" charset="-128"/>
              </a:rPr>
              <a:t>Examples of Scope</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ndParaRPr>
          </a:p>
        </p:txBody>
      </p:sp>
      <p:sp>
        <p:nvSpPr>
          <p:cNvPr id="63494" name="TextBox 6"/>
          <p:cNvSpPr txBox="1">
            <a:spLocks noChangeArrowheads="1"/>
          </p:cNvSpPr>
          <p:nvPr/>
        </p:nvSpPr>
        <p:spPr bwMode="auto">
          <a:xfrm>
            <a:off x="4572000" y="5334000"/>
            <a:ext cx="4419600" cy="1016000"/>
          </a:xfrm>
          <a:prstGeom prst="rect">
            <a:avLst/>
          </a:prstGeom>
          <a:solidFill>
            <a:srgbClr val="FFDC47"/>
          </a:solidFill>
          <a:ln w="9525">
            <a:noFill/>
            <a:miter lim="800000"/>
            <a:headEnd/>
            <a:tailEnd/>
          </a:ln>
        </p:spPr>
        <p:txBody>
          <a:bodyPr>
            <a:spAutoFit/>
          </a:bodyPr>
          <a:lstStyle/>
          <a:p>
            <a:r>
              <a:rPr lang="en-US" sz="2000">
                <a:cs typeface="Arial" charset="0"/>
              </a:rPr>
              <a:t>The scope of a variable is the part of the program in which</a:t>
            </a:r>
          </a:p>
          <a:p>
            <a:r>
              <a:rPr lang="en-US" sz="2000">
                <a:cs typeface="Arial" charset="0"/>
              </a:rPr>
              <a:t>it is visible.</a:t>
            </a:r>
          </a:p>
        </p:txBody>
      </p:sp>
      <p:sp>
        <p:nvSpPr>
          <p:cNvPr id="11" name="Left Brace 10"/>
          <p:cNvSpPr/>
          <p:nvPr/>
        </p:nvSpPr>
        <p:spPr>
          <a:xfrm rot="10800000">
            <a:off x="4876800" y="2697163"/>
            <a:ext cx="285750" cy="731837"/>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Left Brace 11"/>
          <p:cNvSpPr/>
          <p:nvPr/>
        </p:nvSpPr>
        <p:spPr>
          <a:xfrm rot="10800000">
            <a:off x="5265738" y="2378075"/>
            <a:ext cx="381000" cy="1066800"/>
          </a:xfrm>
          <a:prstGeom prst="leftBrace">
            <a:avLst>
              <a:gd name="adj1" fmla="val 8333"/>
              <a:gd name="adj2" fmla="val 6495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3" name="Left Brace 12"/>
          <p:cNvSpPr/>
          <p:nvPr/>
        </p:nvSpPr>
        <p:spPr>
          <a:xfrm rot="10800000">
            <a:off x="6146800" y="2147888"/>
            <a:ext cx="457200" cy="1296987"/>
          </a:xfrm>
          <a:prstGeom prst="leftBrace">
            <a:avLst>
              <a:gd name="adj1" fmla="val 8333"/>
              <a:gd name="adj2" fmla="val 8005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3498" name="TextBox 13"/>
          <p:cNvSpPr txBox="1">
            <a:spLocks noChangeArrowheads="1"/>
          </p:cNvSpPr>
          <p:nvPr/>
        </p:nvSpPr>
        <p:spPr bwMode="auto">
          <a:xfrm>
            <a:off x="6604000" y="2192338"/>
            <a:ext cx="565150" cy="369887"/>
          </a:xfrm>
          <a:prstGeom prst="rect">
            <a:avLst/>
          </a:prstGeom>
          <a:solidFill>
            <a:schemeClr val="bg1"/>
          </a:solidFill>
          <a:ln w="9525">
            <a:noFill/>
            <a:miter lim="800000"/>
            <a:headEnd/>
            <a:tailEnd/>
          </a:ln>
        </p:spPr>
        <p:txBody>
          <a:bodyPr wrap="none">
            <a:spAutoFit/>
          </a:bodyPr>
          <a:lstStyle/>
          <a:p>
            <a:r>
              <a:rPr lang="en-US">
                <a:solidFill>
                  <a:srgbClr val="0033CC"/>
                </a:solidFill>
                <a:latin typeface="Consolas" pitchFamily="49" charset="0"/>
                <a:cs typeface="Arial" charset="0"/>
              </a:rPr>
              <a:t>sum</a:t>
            </a:r>
            <a:endParaRPr lang="en-US">
              <a:cs typeface="Arial" charset="0"/>
            </a:endParaRPr>
          </a:p>
        </p:txBody>
      </p:sp>
      <p:sp>
        <p:nvSpPr>
          <p:cNvPr id="63499" name="TextBox 14"/>
          <p:cNvSpPr txBox="1">
            <a:spLocks noChangeArrowheads="1"/>
          </p:cNvSpPr>
          <p:nvPr/>
        </p:nvSpPr>
        <p:spPr bwMode="auto">
          <a:xfrm>
            <a:off x="5726113" y="2511425"/>
            <a:ext cx="311150" cy="369888"/>
          </a:xfrm>
          <a:prstGeom prst="rect">
            <a:avLst/>
          </a:prstGeom>
          <a:solidFill>
            <a:schemeClr val="bg1"/>
          </a:solidFill>
          <a:ln w="9525">
            <a:noFill/>
            <a:miter lim="800000"/>
            <a:headEnd/>
            <a:tailEnd/>
          </a:ln>
        </p:spPr>
        <p:txBody>
          <a:bodyPr wrap="none">
            <a:spAutoFit/>
          </a:bodyPr>
          <a:lstStyle/>
          <a:p>
            <a:r>
              <a:rPr lang="en-US">
                <a:solidFill>
                  <a:srgbClr val="C00000"/>
                </a:solidFill>
                <a:latin typeface="Consolas" pitchFamily="49" charset="0"/>
                <a:cs typeface="Arial" charset="0"/>
              </a:rPr>
              <a:t>i</a:t>
            </a:r>
            <a:endParaRPr lang="en-US">
              <a:solidFill>
                <a:srgbClr val="C00000"/>
              </a:solidFill>
              <a:cs typeface="Arial" charset="0"/>
            </a:endParaRPr>
          </a:p>
        </p:txBody>
      </p:sp>
      <p:sp>
        <p:nvSpPr>
          <p:cNvPr id="63500" name="TextBox 15"/>
          <p:cNvSpPr txBox="1">
            <a:spLocks noChangeArrowheads="1"/>
          </p:cNvSpPr>
          <p:nvPr/>
        </p:nvSpPr>
        <p:spPr bwMode="auto">
          <a:xfrm>
            <a:off x="5162550" y="2992438"/>
            <a:ext cx="1143000" cy="369887"/>
          </a:xfrm>
          <a:prstGeom prst="rect">
            <a:avLst/>
          </a:prstGeom>
          <a:solidFill>
            <a:schemeClr val="bg1"/>
          </a:solidFill>
          <a:ln w="9525">
            <a:noFill/>
            <a:miter lim="800000"/>
            <a:headEnd/>
            <a:tailEnd/>
          </a:ln>
        </p:spPr>
        <p:txBody>
          <a:bodyPr>
            <a:spAutoFit/>
          </a:bodyPr>
          <a:lstStyle/>
          <a:p>
            <a:r>
              <a:rPr lang="en-US">
                <a:solidFill>
                  <a:srgbClr val="00B050"/>
                </a:solidFill>
                <a:latin typeface="Consolas" pitchFamily="49" charset="0"/>
                <a:cs typeface="Arial" charset="0"/>
              </a:rPr>
              <a:t>square</a:t>
            </a:r>
            <a:endParaRPr lang="en-US">
              <a:solidFill>
                <a:srgbClr val="00B050"/>
              </a:solidFill>
              <a:cs typeface="Arial" charset="0"/>
            </a:endParaRPr>
          </a:p>
        </p:txBody>
      </p:sp>
      <p:sp>
        <p:nvSpPr>
          <p:cNvPr id="63501"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3502"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DD1CAA3-2CAA-47B6-A5C6-292DB57D3F7B}" type="slidenum">
              <a:rPr lang="en-US" smtClean="0">
                <a:latin typeface="Arial" charset="0"/>
                <a:cs typeface="Arial" charset="0"/>
              </a:rPr>
              <a:pPr/>
              <a:t>53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752600" y="274638"/>
            <a:ext cx="7162800" cy="715962"/>
          </a:xfrm>
        </p:spPr>
        <p:txBody>
          <a:bodyPr/>
          <a:lstStyle/>
          <a:p>
            <a:r>
              <a:rPr lang="en-US" sz="3600" smtClean="0">
                <a:ea typeface="ＭＳ Ｐゴシック" pitchFamily="34" charset="-128"/>
              </a:rPr>
              <a:t>Local Variables of functions</a:t>
            </a:r>
          </a:p>
        </p:txBody>
      </p:sp>
      <p:sp>
        <p:nvSpPr>
          <p:cNvPr id="64515" name="Content Placeholder 2"/>
          <p:cNvSpPr>
            <a:spLocks noGrp="1"/>
          </p:cNvSpPr>
          <p:nvPr>
            <p:ph idx="1"/>
          </p:nvPr>
        </p:nvSpPr>
        <p:spPr>
          <a:xfrm>
            <a:off x="381000" y="1066800"/>
            <a:ext cx="8305800" cy="2133600"/>
          </a:xfrm>
        </p:spPr>
        <p:txBody>
          <a:bodyPr/>
          <a:lstStyle/>
          <a:p>
            <a:r>
              <a:rPr lang="en-US" sz="2800" smtClean="0">
                <a:ea typeface="ＭＳ Ｐゴシック" pitchFamily="34" charset="-128"/>
              </a:rPr>
              <a:t>Variables declared inside one function are not visible to other functions </a:t>
            </a:r>
          </a:p>
          <a:p>
            <a:pPr lvl="1"/>
            <a:r>
              <a:rPr lang="en-US" sz="2400" smtClean="0">
                <a:solidFill>
                  <a:srgbClr val="0033CC"/>
                </a:solidFill>
                <a:latin typeface="Consolas" pitchFamily="49" charset="0"/>
                <a:ea typeface="ＭＳ Ｐゴシック" pitchFamily="34" charset="-128"/>
              </a:rPr>
              <a:t>sideLength</a:t>
            </a:r>
            <a:r>
              <a:rPr lang="en-US" sz="2400" smtClean="0">
                <a:ea typeface="ＭＳ Ｐゴシック" pitchFamily="34" charset="-128"/>
              </a:rPr>
              <a:t> is local to </a:t>
            </a:r>
            <a:r>
              <a:rPr lang="en-US" sz="2400" smtClean="0">
                <a:latin typeface="Consolas" pitchFamily="49" charset="0"/>
                <a:ea typeface="ＭＳ Ｐゴシック" pitchFamily="34" charset="-128"/>
                <a:cs typeface="Consolas" pitchFamily="49" charset="0"/>
              </a:rPr>
              <a:t>main</a:t>
            </a:r>
            <a:r>
              <a:rPr lang="en-US" sz="2400" smtClean="0">
                <a:ea typeface="ＭＳ Ｐゴシック" pitchFamily="34" charset="-128"/>
              </a:rPr>
              <a:t> </a:t>
            </a:r>
          </a:p>
          <a:p>
            <a:pPr lvl="1"/>
            <a:r>
              <a:rPr lang="en-US" sz="2400" smtClean="0">
                <a:ea typeface="ＭＳ Ｐゴシック" pitchFamily="34" charset="-128"/>
              </a:rPr>
              <a:t>Using it outside </a:t>
            </a:r>
            <a:r>
              <a:rPr lang="en-US" sz="2400" smtClean="0">
                <a:latin typeface="Consolas" pitchFamily="49" charset="0"/>
                <a:ea typeface="ＭＳ Ｐゴシック" pitchFamily="34" charset="-128"/>
                <a:cs typeface="Consolas" pitchFamily="49" charset="0"/>
              </a:rPr>
              <a:t>main</a:t>
            </a:r>
            <a:r>
              <a:rPr lang="en-US" sz="2400" smtClean="0">
                <a:ea typeface="ＭＳ Ｐゴシック" pitchFamily="34" charset="-128"/>
              </a:rPr>
              <a:t> will cause a compiler error</a:t>
            </a:r>
          </a:p>
        </p:txBody>
      </p:sp>
      <p:sp>
        <p:nvSpPr>
          <p:cNvPr id="8" name="Content Placeholder 2"/>
          <p:cNvSpPr txBox="1">
            <a:spLocks/>
          </p:cNvSpPr>
          <p:nvPr/>
        </p:nvSpPr>
        <p:spPr bwMode="auto">
          <a:xfrm>
            <a:off x="533400" y="2987675"/>
            <a:ext cx="77724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main():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err="1">
                <a:solidFill>
                  <a:srgbClr val="0033CC"/>
                </a:solidFill>
                <a:latin typeface="Consolas" pitchFamily="49" charset="0"/>
              </a:rPr>
              <a:t>sideLength</a:t>
            </a:r>
            <a:r>
              <a:rPr lang="en-US" kern="0" dirty="0">
                <a:latin typeface="Consolas" pitchFamily="49" charset="0"/>
              </a:rPr>
              <a:t> = 10</a:t>
            </a:r>
          </a:p>
          <a:p>
            <a:pPr marL="342900" indent="-342900" eaLnBrk="0" hangingPunct="0">
              <a:buClr>
                <a:srgbClr val="835E01"/>
              </a:buClr>
              <a:buSzPct val="60000"/>
              <a:buFont typeface="Wingdings" pitchFamily="2" charset="2"/>
              <a:buNone/>
              <a:defRPr/>
            </a:pPr>
            <a:r>
              <a:rPr lang="en-US" kern="0" dirty="0">
                <a:latin typeface="Consolas" pitchFamily="49" charset="0"/>
              </a:rPr>
              <a:t>   result =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print(result)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return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a:t>
            </a:r>
            <a:r>
              <a:rPr lang="en-US" kern="0" dirty="0">
                <a:solidFill>
                  <a:srgbClr val="00B0F0"/>
                </a:solidFill>
                <a:latin typeface="Consolas" pitchFamily="49" charset="0"/>
              </a:rPr>
              <a:t># ERROR</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
        <p:nvSpPr>
          <p:cNvPr id="64517"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4518"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C17B6EF-7246-4189-83B0-17CE1278316F}" type="slidenum">
              <a:rPr lang="en-US" smtClean="0">
                <a:latin typeface="Arial" charset="0"/>
                <a:cs typeface="Arial" charset="0"/>
              </a:rPr>
              <a:pPr/>
              <a:t>54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600200" y="274638"/>
            <a:ext cx="7315200" cy="715962"/>
          </a:xfrm>
        </p:spPr>
        <p:txBody>
          <a:bodyPr/>
          <a:lstStyle/>
          <a:p>
            <a:r>
              <a:rPr lang="en-US" sz="3200" smtClean="0">
                <a:ea typeface="ＭＳ Ｐゴシック" pitchFamily="34" charset="-128"/>
              </a:rPr>
              <a:t>Re-using Names for Local Variables</a:t>
            </a:r>
          </a:p>
        </p:txBody>
      </p:sp>
      <p:sp>
        <p:nvSpPr>
          <p:cNvPr id="65539" name="Content Placeholder 2"/>
          <p:cNvSpPr>
            <a:spLocks noGrp="1"/>
          </p:cNvSpPr>
          <p:nvPr>
            <p:ph idx="1"/>
          </p:nvPr>
        </p:nvSpPr>
        <p:spPr>
          <a:xfrm>
            <a:off x="381000" y="1066800"/>
            <a:ext cx="8305800" cy="2133600"/>
          </a:xfrm>
        </p:spPr>
        <p:txBody>
          <a:bodyPr/>
          <a:lstStyle/>
          <a:p>
            <a:r>
              <a:rPr lang="en-US" sz="2800" smtClean="0">
                <a:ea typeface="ＭＳ Ｐゴシック" pitchFamily="34" charset="-128"/>
              </a:rPr>
              <a:t>Variables declared inside one function are not visible to other functions </a:t>
            </a:r>
          </a:p>
          <a:p>
            <a:pPr lvl="1"/>
            <a:r>
              <a:rPr lang="en-US" sz="2400" smtClean="0">
                <a:solidFill>
                  <a:srgbClr val="0033CC"/>
                </a:solidFill>
                <a:latin typeface="Consolas" pitchFamily="49" charset="0"/>
                <a:ea typeface="ＭＳ Ｐゴシック" pitchFamily="34" charset="-128"/>
              </a:rPr>
              <a:t>result</a:t>
            </a:r>
            <a:r>
              <a:rPr lang="en-US" sz="2400" smtClean="0">
                <a:ea typeface="ＭＳ Ｐゴシック" pitchFamily="34" charset="-128"/>
              </a:rPr>
              <a:t> is local to square and </a:t>
            </a:r>
            <a:r>
              <a:rPr lang="en-US" sz="2400" smtClean="0">
                <a:solidFill>
                  <a:srgbClr val="00B050"/>
                </a:solidFill>
                <a:latin typeface="Consolas" pitchFamily="49" charset="0"/>
                <a:ea typeface="ＭＳ Ｐゴシック" pitchFamily="34" charset="-128"/>
              </a:rPr>
              <a:t>result</a:t>
            </a:r>
            <a:r>
              <a:rPr lang="en-US" sz="2400" smtClean="0">
                <a:ea typeface="ＭＳ Ｐゴシック" pitchFamily="34" charset="-128"/>
              </a:rPr>
              <a:t> is local to </a:t>
            </a:r>
            <a:r>
              <a:rPr lang="en-US" sz="2400" smtClean="0">
                <a:latin typeface="Consolas" pitchFamily="49" charset="0"/>
                <a:ea typeface="ＭＳ Ｐゴシック" pitchFamily="34" charset="-128"/>
                <a:cs typeface="Consolas" pitchFamily="49" charset="0"/>
              </a:rPr>
              <a:t>main</a:t>
            </a:r>
            <a:r>
              <a:rPr lang="en-US" sz="2400" smtClean="0">
                <a:ea typeface="ＭＳ Ｐゴシック" pitchFamily="34" charset="-128"/>
              </a:rPr>
              <a:t> </a:t>
            </a:r>
          </a:p>
          <a:p>
            <a:pPr lvl="1"/>
            <a:r>
              <a:rPr lang="en-US" sz="2400" smtClean="0">
                <a:ea typeface="ＭＳ Ｐゴシック" pitchFamily="34" charset="-128"/>
              </a:rPr>
              <a:t>They are two different variables and do not overlap</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ndParaRPr>
          </a:p>
        </p:txBody>
      </p:sp>
      <p:sp>
        <p:nvSpPr>
          <p:cNvPr id="8" name="Content Placeholder 2"/>
          <p:cNvSpPr txBox="1">
            <a:spLocks/>
          </p:cNvSpPr>
          <p:nvPr/>
        </p:nvSpPr>
        <p:spPr bwMode="auto">
          <a:xfrm>
            <a:off x="533400" y="2971800"/>
            <a:ext cx="67056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square(n):</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result</a:t>
            </a:r>
            <a:r>
              <a:rPr lang="en-US" kern="0" dirty="0">
                <a:latin typeface="Consolas" pitchFamily="49" charset="0"/>
              </a:rPr>
              <a:t> </a:t>
            </a:r>
            <a:r>
              <a:rPr lang="en-US" kern="0" dirty="0">
                <a:latin typeface="Consolas" pitchFamily="49" charset="0"/>
              </a:rPr>
              <a:t>= n * </a:t>
            </a:r>
            <a:r>
              <a:rPr lang="en-US" kern="0" dirty="0">
                <a:latin typeface="Consolas" pitchFamily="49" charset="0"/>
              </a:rPr>
              <a:t>n</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latin typeface="Consolas" pitchFamily="49" charset="0"/>
              </a:rPr>
              <a:t>  </a:t>
            </a:r>
            <a:r>
              <a:rPr lang="en-US" kern="0" dirty="0">
                <a:latin typeface="Consolas" pitchFamily="49" charset="0"/>
              </a:rPr>
              <a:t>return </a:t>
            </a:r>
            <a:r>
              <a:rPr lang="en-US" kern="0" dirty="0">
                <a:latin typeface="Consolas" pitchFamily="49" charset="0"/>
              </a:rPr>
              <a:t>result</a:t>
            </a: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main():</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result</a:t>
            </a:r>
            <a:r>
              <a:rPr lang="en-US" kern="0" dirty="0">
                <a:latin typeface="Consolas" pitchFamily="49" charset="0"/>
              </a:rPr>
              <a:t> </a:t>
            </a:r>
            <a:r>
              <a:rPr lang="en-US" kern="0" dirty="0">
                <a:latin typeface="Consolas" pitchFamily="49" charset="0"/>
              </a:rPr>
              <a:t>= square(3) + square(4</a:t>
            </a:r>
            <a:r>
              <a:rPr lang="en-US" kern="0" dirty="0">
                <a:latin typeface="Consolas" pitchFamily="49" charset="0"/>
              </a:rPr>
              <a:t>)</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latin typeface="Consolas" pitchFamily="49" charset="0"/>
              </a:rPr>
              <a:t>  print(result)</a:t>
            </a: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
        <p:nvSpPr>
          <p:cNvPr id="10" name="Left Brace 9"/>
          <p:cNvSpPr/>
          <p:nvPr/>
        </p:nvSpPr>
        <p:spPr>
          <a:xfrm rot="10800000">
            <a:off x="5510213" y="44958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Left Brace 10"/>
          <p:cNvSpPr/>
          <p:nvPr/>
        </p:nvSpPr>
        <p:spPr>
          <a:xfrm rot="10800000">
            <a:off x="5486400" y="3324225"/>
            <a:ext cx="304800" cy="609600"/>
          </a:xfrm>
          <a:prstGeom prst="leftBrace">
            <a:avLst>
              <a:gd name="adj1" fmla="val 8333"/>
              <a:gd name="adj2" fmla="val 5107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5544" name="TextBox 13"/>
          <p:cNvSpPr txBox="1">
            <a:spLocks noChangeArrowheads="1"/>
          </p:cNvSpPr>
          <p:nvPr/>
        </p:nvSpPr>
        <p:spPr bwMode="auto">
          <a:xfrm>
            <a:off x="5854700" y="3429000"/>
            <a:ext cx="1030288" cy="400050"/>
          </a:xfrm>
          <a:prstGeom prst="rect">
            <a:avLst/>
          </a:prstGeom>
          <a:solidFill>
            <a:schemeClr val="bg1"/>
          </a:solidFill>
          <a:ln w="9525">
            <a:noFill/>
            <a:miter lim="800000"/>
            <a:headEnd/>
            <a:tailEnd/>
          </a:ln>
        </p:spPr>
        <p:txBody>
          <a:bodyPr wrap="none">
            <a:spAutoFit/>
          </a:bodyPr>
          <a:lstStyle/>
          <a:p>
            <a:r>
              <a:rPr lang="en-US" sz="2000">
                <a:solidFill>
                  <a:srgbClr val="0033CC"/>
                </a:solidFill>
                <a:latin typeface="Consolas" pitchFamily="49" charset="0"/>
                <a:cs typeface="Arial" charset="0"/>
              </a:rPr>
              <a:t>result</a:t>
            </a:r>
            <a:endParaRPr lang="en-US" sz="2000">
              <a:cs typeface="Arial" charset="0"/>
            </a:endParaRPr>
          </a:p>
        </p:txBody>
      </p:sp>
      <p:sp>
        <p:nvSpPr>
          <p:cNvPr id="65545" name="TextBox 15"/>
          <p:cNvSpPr txBox="1">
            <a:spLocks noChangeArrowheads="1"/>
          </p:cNvSpPr>
          <p:nvPr/>
        </p:nvSpPr>
        <p:spPr bwMode="auto">
          <a:xfrm>
            <a:off x="5854700" y="4600575"/>
            <a:ext cx="1143000" cy="400050"/>
          </a:xfrm>
          <a:prstGeom prst="rect">
            <a:avLst/>
          </a:prstGeom>
          <a:solidFill>
            <a:schemeClr val="bg1"/>
          </a:solidFill>
          <a:ln w="9525">
            <a:noFill/>
            <a:miter lim="800000"/>
            <a:headEnd/>
            <a:tailEnd/>
          </a:ln>
        </p:spPr>
        <p:txBody>
          <a:bodyPr>
            <a:spAutoFit/>
          </a:bodyPr>
          <a:lstStyle/>
          <a:p>
            <a:r>
              <a:rPr lang="en-US" sz="2000">
                <a:solidFill>
                  <a:srgbClr val="00B050"/>
                </a:solidFill>
                <a:latin typeface="Consolas" pitchFamily="49" charset="0"/>
                <a:cs typeface="Arial" charset="0"/>
              </a:rPr>
              <a:t>result</a:t>
            </a:r>
            <a:endParaRPr lang="en-US" sz="2000">
              <a:solidFill>
                <a:srgbClr val="00B050"/>
              </a:solidFill>
              <a:cs typeface="Arial" charset="0"/>
            </a:endParaRPr>
          </a:p>
        </p:txBody>
      </p:sp>
      <p:sp>
        <p:nvSpPr>
          <p:cNvPr id="65546"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5547"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B1D05BE-4781-4218-B8CB-5C797FA6181A}" type="slidenum">
              <a:rPr lang="en-US" smtClean="0">
                <a:latin typeface="Arial" charset="0"/>
                <a:cs typeface="Arial" charset="0"/>
              </a:rPr>
              <a:pPr/>
              <a:t>55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ea typeface="ＭＳ Ｐゴシック" pitchFamily="34" charset="-128"/>
              </a:rPr>
              <a:t>Global Variables</a:t>
            </a:r>
          </a:p>
        </p:txBody>
      </p:sp>
      <p:sp>
        <p:nvSpPr>
          <p:cNvPr id="66563" name="Content Placeholder 2"/>
          <p:cNvSpPr>
            <a:spLocks noGrp="1"/>
          </p:cNvSpPr>
          <p:nvPr>
            <p:ph idx="1"/>
          </p:nvPr>
        </p:nvSpPr>
        <p:spPr/>
        <p:txBody>
          <a:bodyPr/>
          <a:lstStyle/>
          <a:p>
            <a:r>
              <a:rPr lang="en-US" smtClean="0">
                <a:ea typeface="ＭＳ Ｐゴシック" pitchFamily="34" charset="-128"/>
              </a:rPr>
              <a:t>They are variables that are defined outside functions.</a:t>
            </a:r>
          </a:p>
          <a:p>
            <a:r>
              <a:rPr lang="en-US" smtClean="0">
                <a:ea typeface="ＭＳ Ｐゴシック" pitchFamily="34" charset="-128"/>
              </a:rPr>
              <a:t>A global variable is visible to all functions that are defined after it.</a:t>
            </a:r>
          </a:p>
          <a:p>
            <a:r>
              <a:rPr lang="en-US" smtClean="0">
                <a:ea typeface="ＭＳ Ｐゴシック" pitchFamily="34" charset="-128"/>
              </a:rPr>
              <a:t>However, any function that wishes to use a global variable must include a global declaration.</a:t>
            </a:r>
          </a:p>
        </p:txBody>
      </p:sp>
      <p:sp>
        <p:nvSpPr>
          <p:cNvPr id="6656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6656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C0A17A7-F3C4-411D-A824-3E5C93E0821D}" type="slidenum">
              <a:rPr lang="en-US" smtClean="0">
                <a:latin typeface="Arial" charset="0"/>
                <a:cs typeface="Arial" charset="0"/>
              </a:rPr>
              <a:pPr/>
              <a:t>56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z="3200" smtClean="0">
                <a:ea typeface="ＭＳ Ｐゴシック" pitchFamily="34" charset="-128"/>
              </a:rPr>
              <a:t>Example Use of a Global Variable</a:t>
            </a:r>
          </a:p>
        </p:txBody>
      </p:sp>
      <p:sp>
        <p:nvSpPr>
          <p:cNvPr id="3" name="Content Placeholder 2"/>
          <p:cNvSpPr>
            <a:spLocks noGrp="1"/>
          </p:cNvSpPr>
          <p:nvPr>
            <p:ph idx="1"/>
          </p:nvPr>
        </p:nvSpPr>
        <p:spPr/>
        <p:txBody>
          <a:bodyPr/>
          <a:lstStyle/>
          <a:p>
            <a:pPr>
              <a:defRPr/>
            </a:pPr>
            <a:endParaRPr lang="en-US" sz="2800" dirty="0" smtClean="0">
              <a:cs typeface="Consolas" pitchFamily="49" charset="0"/>
            </a:endParaRPr>
          </a:p>
          <a:p>
            <a:pPr>
              <a:defRPr/>
            </a:pPr>
            <a:endParaRPr lang="en-US" sz="2800" dirty="0">
              <a:cs typeface="Consolas" pitchFamily="49" charset="0"/>
            </a:endParaRPr>
          </a:p>
          <a:p>
            <a:pPr>
              <a:defRPr/>
            </a:pPr>
            <a:endParaRPr lang="en-US" sz="2800" dirty="0" smtClean="0">
              <a:cs typeface="Consolas" pitchFamily="49" charset="0"/>
            </a:endParaRPr>
          </a:p>
          <a:p>
            <a:pPr>
              <a:defRPr/>
            </a:pPr>
            <a:endParaRPr lang="en-US" sz="2800" dirty="0">
              <a:cs typeface="Consolas" pitchFamily="49" charset="0"/>
            </a:endParaRPr>
          </a:p>
          <a:p>
            <a:pPr marL="0" indent="0">
              <a:buFont typeface="Wingdings" pitchFamily="2" charset="2"/>
              <a:buNone/>
              <a:defRPr/>
            </a:pPr>
            <a:endParaRPr lang="en-US" sz="2800" dirty="0" smtClean="0">
              <a:cs typeface="Consolas" pitchFamily="49" charset="0"/>
            </a:endParaRPr>
          </a:p>
          <a:p>
            <a:pPr>
              <a:defRPr/>
            </a:pPr>
            <a:endParaRPr lang="en-US" sz="2800" dirty="0" smtClean="0">
              <a:cs typeface="Consolas" pitchFamily="49" charset="0"/>
            </a:endParaRPr>
          </a:p>
          <a:p>
            <a:pPr>
              <a:defRPr/>
            </a:pPr>
            <a:r>
              <a:rPr lang="en-US" sz="2800" dirty="0" smtClean="0">
                <a:cs typeface="Consolas" pitchFamily="49" charset="0"/>
              </a:rPr>
              <a:t>If you omit the global declaration, then the balance variable inside the withdraw function is considered a local variable.</a:t>
            </a:r>
          </a:p>
          <a:p>
            <a:pPr>
              <a:defRPr/>
            </a:pPr>
            <a:endParaRPr lang="en-US" sz="2400" dirty="0"/>
          </a:p>
        </p:txBody>
      </p:sp>
      <p:sp>
        <p:nvSpPr>
          <p:cNvPr id="6758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6758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A9BA40B-0799-4166-B7E7-054E1DE2DE7A}" type="slidenum">
              <a:rPr lang="en-US" smtClean="0">
                <a:latin typeface="Arial" charset="0"/>
                <a:cs typeface="Arial" charset="0"/>
              </a:rPr>
              <a:pPr/>
              <a:t>57</a:t>
            </a:fld>
            <a:endParaRPr lang="en-US" smtClean="0">
              <a:latin typeface="Arial" charset="0"/>
              <a:cs typeface="Arial" charset="0"/>
            </a:endParaRPr>
          </a:p>
        </p:txBody>
      </p:sp>
      <p:sp>
        <p:nvSpPr>
          <p:cNvPr id="6" name="Content Placeholder 2"/>
          <p:cNvSpPr txBox="1">
            <a:spLocks/>
          </p:cNvSpPr>
          <p:nvPr/>
        </p:nvSpPr>
        <p:spPr bwMode="auto">
          <a:xfrm>
            <a:off x="304800" y="1371600"/>
            <a:ext cx="8305800" cy="2590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400050" lvl="1">
              <a:defRPr/>
            </a:pPr>
            <a:r>
              <a:rPr lang="es-ES" sz="2400" dirty="0">
                <a:latin typeface="Consolas" pitchFamily="49" charset="0"/>
                <a:cs typeface="Consolas" pitchFamily="49" charset="0"/>
              </a:rPr>
              <a:t>balance = 10000    # A global variable</a:t>
            </a:r>
          </a:p>
          <a:p>
            <a:pPr marL="400050" lvl="1">
              <a:defRPr/>
            </a:pPr>
            <a:r>
              <a:rPr lang="en-US" sz="2400" dirty="0">
                <a:latin typeface="Consolas" pitchFamily="49" charset="0"/>
                <a:cs typeface="Consolas" pitchFamily="49" charset="0"/>
              </a:rPr>
              <a:t>def withdraw(amount) :</a:t>
            </a:r>
          </a:p>
          <a:p>
            <a:pPr marL="400050" lvl="1">
              <a:defRPr/>
            </a:pPr>
            <a:r>
              <a:rPr lang="en-US" sz="2400" dirty="0">
                <a:latin typeface="Consolas" pitchFamily="49" charset="0"/>
                <a:cs typeface="Consolas" pitchFamily="49" charset="0"/>
              </a:rPr>
              <a:t>    # This function intends to access the </a:t>
            </a:r>
          </a:p>
          <a:p>
            <a:pPr marL="400050" lvl="1">
              <a:defRPr/>
            </a:pPr>
            <a:r>
              <a:rPr lang="en-US" sz="2400" dirty="0">
                <a:latin typeface="Consolas" pitchFamily="49" charset="0"/>
                <a:cs typeface="Consolas" pitchFamily="49" charset="0"/>
              </a:rPr>
              <a:t>    # global ‘balance’ variable</a:t>
            </a:r>
          </a:p>
          <a:p>
            <a:pPr marL="400050" lvl="1">
              <a:defRPr/>
            </a:pPr>
            <a:r>
              <a:rPr lang="en-US" sz="2400" dirty="0">
                <a:latin typeface="Consolas" pitchFamily="49" charset="0"/>
                <a:cs typeface="Consolas" pitchFamily="49" charset="0"/>
              </a:rPr>
              <a:t>    global balance </a:t>
            </a:r>
          </a:p>
          <a:p>
            <a:pPr marL="400050" lvl="1">
              <a:defRPr/>
            </a:pPr>
            <a:r>
              <a:rPr lang="en-US" sz="2400" dirty="0">
                <a:latin typeface="Consolas" pitchFamily="49" charset="0"/>
                <a:cs typeface="Consolas" pitchFamily="49" charset="0"/>
              </a:rPr>
              <a:t>    if balance &gt;= amount :</a:t>
            </a:r>
          </a:p>
          <a:p>
            <a:pPr marL="400050" lvl="1">
              <a:defRPr/>
            </a:pPr>
            <a:r>
              <a:rPr lang="en-US" sz="2400" dirty="0">
                <a:latin typeface="Consolas" pitchFamily="49" charset="0"/>
                <a:cs typeface="Consolas" pitchFamily="49" charset="0"/>
              </a:rPr>
              <a:t>        balance = balance - amount</a:t>
            </a:r>
          </a:p>
          <a:p>
            <a:pPr marL="342900" indent="-342900" eaLnBrk="0" hangingPunct="0">
              <a:buClr>
                <a:srgbClr val="835E01"/>
              </a:buClr>
              <a:buSzPct val="60000"/>
              <a:buFont typeface="Wingdings" pitchFamily="2" charset="2"/>
              <a:buNone/>
              <a:defRPr/>
            </a:pPr>
            <a:endParaRPr lang="en-US" sz="2000" kern="0" dirty="0">
              <a:latin typeface="Consolas" pitchFamily="49" charset="0"/>
            </a:endParaRPr>
          </a:p>
          <a:p>
            <a:pPr marL="342900" indent="-342900" eaLnBrk="0" hangingPunct="0">
              <a:buClr>
                <a:srgbClr val="835E01"/>
              </a:buClr>
              <a:buSzPct val="60000"/>
              <a:buFont typeface="Wingdings" pitchFamily="2" charset="2"/>
              <a:buNone/>
              <a:defRPr/>
            </a:pPr>
            <a:endParaRPr lang="en-US" sz="2000" kern="0" dirty="0">
              <a:latin typeface="Consolas" pitchFamily="49" charset="0"/>
            </a:endParaRPr>
          </a:p>
          <a:p>
            <a:pPr marL="342900" indent="-342900" eaLnBrk="0" hangingPunct="0">
              <a:buClr>
                <a:srgbClr val="835E01"/>
              </a:buClr>
              <a:buSzPct val="60000"/>
              <a:buFont typeface="Wingdings" pitchFamily="2" charset="2"/>
              <a:buNone/>
              <a:defRPr/>
            </a:pPr>
            <a:endParaRPr lang="en-US" sz="2000" kern="0" dirty="0">
              <a:latin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ea typeface="ＭＳ Ｐゴシック" pitchFamily="34" charset="-128"/>
              </a:rPr>
              <a:t>Programming Tip 5.6</a:t>
            </a:r>
          </a:p>
        </p:txBody>
      </p:sp>
      <p:pic>
        <p:nvPicPr>
          <p:cNvPr id="68611" name="Content Placeholder 6"/>
          <p:cNvPicPr>
            <a:picLocks noGrp="1" noChangeAspect="1"/>
          </p:cNvPicPr>
          <p:nvPr>
            <p:ph idx="1"/>
          </p:nvPr>
        </p:nvPicPr>
        <p:blipFill>
          <a:blip r:embed="rId2" cstate="print"/>
          <a:srcRect/>
          <a:stretch>
            <a:fillRect/>
          </a:stretch>
        </p:blipFill>
        <p:spPr>
          <a:xfrm>
            <a:off x="7620000" y="0"/>
            <a:ext cx="1428750" cy="1323975"/>
          </a:xfrm>
        </p:spPr>
      </p:pic>
      <p:sp>
        <p:nvSpPr>
          <p:cNvPr id="6861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6861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0165005-9A03-4AC2-97D9-CBFFA32DF564}" type="slidenum">
              <a:rPr lang="en-US" smtClean="0">
                <a:latin typeface="Arial" charset="0"/>
                <a:cs typeface="Arial" charset="0"/>
              </a:rPr>
              <a:pPr/>
              <a:t>58</a:t>
            </a:fld>
            <a:endParaRPr lang="en-US" smtClean="0">
              <a:latin typeface="Arial" charset="0"/>
              <a:cs typeface="Arial" charset="0"/>
            </a:endParaRPr>
          </a:p>
        </p:txBody>
      </p:sp>
      <p:sp>
        <p:nvSpPr>
          <p:cNvPr id="8" name="Content Placeholder 2"/>
          <p:cNvSpPr txBox="1">
            <a:spLocks/>
          </p:cNvSpPr>
          <p:nvPr/>
        </p:nvSpPr>
        <p:spPr bwMode="auto">
          <a:xfrm>
            <a:off x="304800" y="1143000"/>
            <a:ext cx="84582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sz="2800" kern="0" dirty="0" smtClean="0"/>
              <a:t>There are a few cases where global variables are required (such as </a:t>
            </a:r>
            <a:r>
              <a:rPr lang="en-US" sz="2800" kern="0" dirty="0" smtClean="0">
                <a:latin typeface="Consolas" pitchFamily="49" charset="0"/>
                <a:cs typeface="Consolas" pitchFamily="49" charset="0"/>
              </a:rPr>
              <a:t>pi</a:t>
            </a:r>
            <a:r>
              <a:rPr lang="en-US" sz="2800" kern="0" dirty="0" smtClean="0"/>
              <a:t> defined in the math module), but they are quite rare.</a:t>
            </a:r>
          </a:p>
          <a:p>
            <a:pPr>
              <a:defRPr/>
            </a:pPr>
            <a:r>
              <a:rPr lang="en-US" sz="2800" kern="0" dirty="0" smtClean="0"/>
              <a:t>Programs with global variables are difficult to maintain and extend because you can no longer view each function as a “black box” that simply receives arguments and returns a result.</a:t>
            </a:r>
          </a:p>
          <a:p>
            <a:pPr>
              <a:defRPr/>
            </a:pPr>
            <a:r>
              <a:rPr lang="en-US" sz="2800" dirty="0"/>
              <a:t>Instead of using global variables, use function parameter variables and return values to </a:t>
            </a:r>
            <a:r>
              <a:rPr lang="en-US" sz="2800" dirty="0" smtClean="0"/>
              <a:t>transfer information </a:t>
            </a:r>
            <a:r>
              <a:rPr lang="en-US" sz="2800" dirty="0"/>
              <a:t>from one part of a program to another.</a:t>
            </a:r>
            <a:endParaRPr lang="en-US" sz="2800" kern="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752600" y="274638"/>
            <a:ext cx="7162800" cy="715962"/>
          </a:xfrm>
        </p:spPr>
        <p:txBody>
          <a:bodyPr/>
          <a:lstStyle/>
          <a:p>
            <a:r>
              <a:rPr lang="en-US" sz="3200" smtClean="0">
                <a:ea typeface="ＭＳ Ｐゴシック" pitchFamily="34" charset="-128"/>
              </a:rPr>
              <a:t>5.9  Recursive functions (Optional)</a:t>
            </a:r>
          </a:p>
        </p:txBody>
      </p:sp>
      <p:sp>
        <p:nvSpPr>
          <p:cNvPr id="69635" name="Content Placeholder 2"/>
          <p:cNvSpPr>
            <a:spLocks noGrp="1"/>
          </p:cNvSpPr>
          <p:nvPr>
            <p:ph idx="1"/>
          </p:nvPr>
        </p:nvSpPr>
        <p:spPr>
          <a:xfrm>
            <a:off x="381000" y="1066800"/>
            <a:ext cx="8458200" cy="5181600"/>
          </a:xfrm>
        </p:spPr>
        <p:txBody>
          <a:bodyPr/>
          <a:lstStyle/>
          <a:p>
            <a:r>
              <a:rPr lang="en-US" sz="2800" smtClean="0">
                <a:ea typeface="ＭＳ Ｐゴシック" pitchFamily="34" charset="-128"/>
              </a:rPr>
              <a:t>A recursive function is a function that calls itself</a:t>
            </a:r>
          </a:p>
          <a:p>
            <a:r>
              <a:rPr lang="en-US" sz="2800" smtClean="0">
                <a:ea typeface="ＭＳ Ｐゴシック" pitchFamily="34" charset="-128"/>
              </a:rPr>
              <a:t>A recursive computation solves a problem by using the solution of the same problem with simpler inputs</a:t>
            </a:r>
          </a:p>
          <a:p>
            <a:r>
              <a:rPr lang="en-US" sz="2800" smtClean="0">
                <a:ea typeface="ＭＳ Ｐゴシック" pitchFamily="34" charset="-128"/>
              </a:rPr>
              <a:t>For a recursion to terminate, there must be special cases for the simplest inputs</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endParaRPr>
          </a:p>
        </p:txBody>
      </p:sp>
      <p:sp>
        <p:nvSpPr>
          <p:cNvPr id="69637"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9638"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5AA596E-E5A7-4646-A1C9-6B6BE016F0DC}" type="slidenum">
              <a:rPr lang="en-US" smtClean="0">
                <a:latin typeface="Arial" charset="0"/>
                <a:cs typeface="Arial" charset="0"/>
              </a:rPr>
              <a:pPr/>
              <a:t>59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ea typeface="ＭＳ Ｐゴシック" pitchFamily="34" charset="-128"/>
              </a:rPr>
              <a:t>Calling Functions (2)</a:t>
            </a:r>
          </a:p>
        </p:txBody>
      </p:sp>
      <p:sp>
        <p:nvSpPr>
          <p:cNvPr id="15363" name="Content Placeholder 2"/>
          <p:cNvSpPr>
            <a:spLocks noGrp="1"/>
          </p:cNvSpPr>
          <p:nvPr>
            <p:ph idx="1"/>
          </p:nvPr>
        </p:nvSpPr>
        <p:spPr/>
        <p:txBody>
          <a:bodyPr/>
          <a:lstStyle/>
          <a:p>
            <a:r>
              <a:rPr lang="en-US" smtClean="0">
                <a:ea typeface="ＭＳ Ｐゴシック" pitchFamily="34" charset="-128"/>
              </a:rPr>
              <a:t>The round function </a:t>
            </a:r>
            <a:r>
              <a:rPr lang="en-US" i="1" smtClean="0">
                <a:ea typeface="ＭＳ Ｐゴシック" pitchFamily="34" charset="-128"/>
              </a:rPr>
              <a:t>returns </a:t>
            </a:r>
            <a:r>
              <a:rPr lang="en-US" smtClean="0">
                <a:ea typeface="ＭＳ Ｐゴシック" pitchFamily="34" charset="-128"/>
              </a:rPr>
              <a:t>its result back to where the function was called and your program resumes execution.</a:t>
            </a:r>
          </a:p>
          <a:p>
            <a:endParaRPr lang="en-US" smtClean="0">
              <a:ea typeface="ＭＳ Ｐゴシック" pitchFamily="34" charset="-128"/>
            </a:endParaRPr>
          </a:p>
        </p:txBody>
      </p:sp>
      <p:sp>
        <p:nvSpPr>
          <p:cNvPr id="1536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1536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D613BE7-7DBC-48FF-A2F2-7EFAAB3CCDF4}" type="slidenum">
              <a:rPr lang="en-US" smtClean="0">
                <a:latin typeface="Arial" charset="0"/>
                <a:cs typeface="Arial" charset="0"/>
              </a:rPr>
              <a:pPr/>
              <a:t>6</a:t>
            </a:fld>
            <a:endParaRPr lang="en-US" smtClean="0">
              <a:latin typeface="Arial" charset="0"/>
              <a:cs typeface="Arial" charset="0"/>
            </a:endParaRPr>
          </a:p>
        </p:txBody>
      </p:sp>
      <p:pic>
        <p:nvPicPr>
          <p:cNvPr id="15366" name="Picture 5"/>
          <p:cNvPicPr>
            <a:picLocks noChangeAspect="1"/>
          </p:cNvPicPr>
          <p:nvPr/>
        </p:nvPicPr>
        <p:blipFill>
          <a:blip r:embed="rId2" cstate="print"/>
          <a:srcRect/>
          <a:stretch>
            <a:fillRect/>
          </a:stretch>
        </p:blipFill>
        <p:spPr bwMode="auto">
          <a:xfrm>
            <a:off x="685800" y="2711450"/>
            <a:ext cx="2971800" cy="3802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ea typeface="ＭＳ Ｐゴシック" pitchFamily="34" charset="-128"/>
              </a:rPr>
              <a:t>Recursive Triangle Example</a:t>
            </a:r>
          </a:p>
        </p:txBody>
      </p:sp>
      <p:sp>
        <p:nvSpPr>
          <p:cNvPr id="8" name="Content Placeholder 2"/>
          <p:cNvSpPr txBox="1">
            <a:spLocks/>
          </p:cNvSpPr>
          <p:nvPr/>
        </p:nvSpPr>
        <p:spPr bwMode="auto">
          <a:xfrm>
            <a:off x="228600" y="1066800"/>
            <a:ext cx="6553200" cy="3124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600"/>
              </a:spcBef>
              <a:defRPr/>
            </a:pPr>
            <a:r>
              <a:rPr lang="en-US" sz="2000" dirty="0">
                <a:latin typeface="Consolas" pitchFamily="49" charset="0"/>
                <a:cs typeface="Consolas" pitchFamily="49" charset="0"/>
              </a:rPr>
              <a:t>def </a:t>
            </a:r>
            <a:r>
              <a:rPr lang="en-US" sz="2000" dirty="0" err="1">
                <a:solidFill>
                  <a:srgbClr val="0033CC"/>
                </a:solidFill>
                <a:latin typeface="Consolas" pitchFamily="49" charset="0"/>
                <a:cs typeface="Consolas" pitchFamily="49" charset="0"/>
              </a:rPr>
              <a:t>printTriangle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a:t>
            </a:r>
          </a:p>
          <a:p>
            <a:pPr>
              <a:spcBef>
                <a:spcPts val="600"/>
              </a:spcBef>
              <a:spcAft>
                <a:spcPts val="600"/>
              </a:spcAft>
              <a:defRPr/>
            </a:pPr>
            <a:r>
              <a:rPr lang="en-US" sz="2000" dirty="0">
                <a:latin typeface="Consolas" pitchFamily="49" charset="0"/>
                <a:cs typeface="Consolas" pitchFamily="49" charset="0"/>
              </a:rPr>
              <a:t>    if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&lt; 1 : return</a:t>
            </a:r>
          </a:p>
          <a:p>
            <a:pPr>
              <a:spcBef>
                <a:spcPts val="600"/>
              </a:spcBef>
              <a:spcAft>
                <a:spcPts val="600"/>
              </a:spcAft>
              <a:defRPr/>
            </a:pPr>
            <a:r>
              <a:rPr lang="en-US" sz="2000" dirty="0">
                <a:latin typeface="Consolas" pitchFamily="49" charset="0"/>
                <a:cs typeface="Consolas" pitchFamily="49" charset="0"/>
              </a:rPr>
              <a:t>    </a:t>
            </a:r>
            <a:r>
              <a:rPr lang="en-US" sz="2000" dirty="0" err="1">
                <a:solidFill>
                  <a:srgbClr val="0033CC"/>
                </a:solidFill>
                <a:latin typeface="Consolas" pitchFamily="49" charset="0"/>
                <a:cs typeface="Consolas" pitchFamily="49" charset="0"/>
              </a:rPr>
              <a:t>printTriangle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- 1)</a:t>
            </a:r>
          </a:p>
          <a:p>
            <a:pPr>
              <a:spcBef>
                <a:spcPts val="600"/>
              </a:spcBef>
              <a:spcAft>
                <a:spcPts val="600"/>
              </a:spcAft>
              <a:defRPr/>
            </a:pPr>
            <a:r>
              <a:rPr lang="en-US" sz="2000" dirty="0">
                <a:latin typeface="Consolas" pitchFamily="49" charset="0"/>
                <a:cs typeface="Consolas" pitchFamily="49" charset="0"/>
              </a:rPr>
              <a:t>    print("[]" *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a:t>
            </a:r>
            <a:endParaRPr lang="en-US" sz="2000" kern="0" dirty="0">
              <a:latin typeface="Consolas" pitchFamily="49" charset="0"/>
              <a:cs typeface="Consolas" pitchFamily="49" charset="0"/>
            </a:endParaRPr>
          </a:p>
        </p:txBody>
      </p:sp>
      <p:sp>
        <p:nvSpPr>
          <p:cNvPr id="9" name="Left Arrow 8"/>
          <p:cNvSpPr/>
          <p:nvPr/>
        </p:nvSpPr>
        <p:spPr>
          <a:xfrm>
            <a:off x="4572000" y="12954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Special Case</a:t>
            </a:r>
          </a:p>
        </p:txBody>
      </p:sp>
      <p:sp>
        <p:nvSpPr>
          <p:cNvPr id="10" name="Left Arrow 9"/>
          <p:cNvSpPr/>
          <p:nvPr/>
        </p:nvSpPr>
        <p:spPr>
          <a:xfrm>
            <a:off x="5029200" y="18288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Recursive Call</a:t>
            </a:r>
          </a:p>
        </p:txBody>
      </p:sp>
      <p:sp>
        <p:nvSpPr>
          <p:cNvPr id="70662" name="Content Placeholder 2"/>
          <p:cNvSpPr>
            <a:spLocks noGrp="1"/>
          </p:cNvSpPr>
          <p:nvPr>
            <p:ph idx="1"/>
          </p:nvPr>
        </p:nvSpPr>
        <p:spPr>
          <a:xfrm>
            <a:off x="4191000" y="2971800"/>
            <a:ext cx="4648200" cy="3352800"/>
          </a:xfrm>
          <a:solidFill>
            <a:schemeClr val="bg1"/>
          </a:solidFill>
        </p:spPr>
        <p:txBody>
          <a:bodyPr/>
          <a:lstStyle/>
          <a:p>
            <a:r>
              <a:rPr lang="en-US" sz="2400" smtClean="0">
                <a:ea typeface="ＭＳ Ｐゴシック" pitchFamily="34" charset="-128"/>
              </a:rPr>
              <a:t>The function will call itself (and not output anything) until </a:t>
            </a:r>
            <a:r>
              <a:rPr lang="en-US" sz="2400" smtClean="0">
                <a:latin typeface="Consolas" pitchFamily="49" charset="0"/>
                <a:ea typeface="ＭＳ Ｐゴシック" pitchFamily="34" charset="-128"/>
              </a:rPr>
              <a:t>sideLength</a:t>
            </a:r>
            <a:r>
              <a:rPr lang="en-US" sz="2400" smtClean="0">
                <a:ea typeface="ＭＳ Ｐゴシック" pitchFamily="34" charset="-128"/>
              </a:rPr>
              <a:t> becomes &lt; 1</a:t>
            </a:r>
          </a:p>
          <a:p>
            <a:r>
              <a:rPr lang="en-US" sz="2400" smtClean="0">
                <a:ea typeface="ＭＳ Ｐゴシック" pitchFamily="34" charset="-128"/>
              </a:rPr>
              <a:t>It will then use the return statement and each of the previous iterations will print their results</a:t>
            </a:r>
          </a:p>
          <a:p>
            <a:pPr lvl="1"/>
            <a:r>
              <a:rPr lang="en-US" sz="2000" smtClean="0">
                <a:ea typeface="ＭＳ Ｐゴシック" pitchFamily="34" charset="-128"/>
              </a:rPr>
              <a:t>1, 2, 3 then 4</a:t>
            </a:r>
          </a:p>
        </p:txBody>
      </p:sp>
      <p:sp>
        <p:nvSpPr>
          <p:cNvPr id="70663"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0664"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7CC20DEA-8A9E-4176-80A7-8BCBBE3CA016}" type="slidenum">
              <a:rPr lang="en-US" smtClean="0">
                <a:latin typeface="Arial" charset="0"/>
                <a:cs typeface="Arial" charset="0"/>
              </a:rPr>
              <a:pPr/>
              <a:t>60</a:t>
            </a:fld>
            <a:endParaRPr lang="en-US" smtClean="0">
              <a:latin typeface="Arial" charset="0"/>
              <a:cs typeface="Arial" charset="0"/>
            </a:endParaRPr>
          </a:p>
        </p:txBody>
      </p:sp>
      <p:pic>
        <p:nvPicPr>
          <p:cNvPr id="70665" name="Picture 1"/>
          <p:cNvPicPr>
            <a:picLocks noChangeAspect="1"/>
          </p:cNvPicPr>
          <p:nvPr/>
        </p:nvPicPr>
        <p:blipFill>
          <a:blip r:embed="rId2" cstate="print"/>
          <a:srcRect/>
          <a:stretch>
            <a:fillRect/>
          </a:stretch>
        </p:blipFill>
        <p:spPr bwMode="auto">
          <a:xfrm>
            <a:off x="152400" y="4419600"/>
            <a:ext cx="3581400" cy="1928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ea typeface="ＭＳ Ｐゴシック" pitchFamily="34" charset="-128"/>
              </a:rPr>
              <a:t>Recursive Calls and Returns</a:t>
            </a:r>
          </a:p>
        </p:txBody>
      </p:sp>
      <p:pic>
        <p:nvPicPr>
          <p:cNvPr id="71683" name="Picture 2"/>
          <p:cNvPicPr>
            <a:picLocks noChangeAspect="1" noChangeArrowheads="1"/>
          </p:cNvPicPr>
          <p:nvPr/>
        </p:nvPicPr>
        <p:blipFill>
          <a:blip r:embed="rId2" cstate="print"/>
          <a:srcRect/>
          <a:stretch>
            <a:fillRect/>
          </a:stretch>
        </p:blipFill>
        <p:spPr bwMode="auto">
          <a:xfrm>
            <a:off x="190500" y="1219200"/>
            <a:ext cx="8763000" cy="4467225"/>
          </a:xfrm>
          <a:prstGeom prst="rect">
            <a:avLst/>
          </a:prstGeom>
          <a:noFill/>
          <a:ln w="9525">
            <a:noFill/>
            <a:miter lim="800000"/>
            <a:headEnd/>
            <a:tailEnd/>
          </a:ln>
        </p:spPr>
      </p:pic>
      <p:sp>
        <p:nvSpPr>
          <p:cNvPr id="7168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168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32A657CD-AC86-4D5E-8F0F-3214B9421BE5}" type="slidenum">
              <a:rPr lang="en-US" smtClean="0">
                <a:latin typeface="Arial" charset="0"/>
                <a:cs typeface="Arial" charset="0"/>
              </a:rPr>
              <a:pPr/>
              <a:t>61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ea typeface="ＭＳ Ｐゴシック" pitchFamily="34" charset="-128"/>
              </a:rPr>
              <a:t>Summary:  functions</a:t>
            </a:r>
          </a:p>
        </p:txBody>
      </p:sp>
      <p:sp>
        <p:nvSpPr>
          <p:cNvPr id="72707" name="Content Placeholder 2"/>
          <p:cNvSpPr>
            <a:spLocks noGrp="1"/>
          </p:cNvSpPr>
          <p:nvPr>
            <p:ph idx="1"/>
          </p:nvPr>
        </p:nvSpPr>
        <p:spPr>
          <a:xfrm>
            <a:off x="381000" y="990600"/>
            <a:ext cx="8458200" cy="5105400"/>
          </a:xfrm>
        </p:spPr>
        <p:txBody>
          <a:bodyPr/>
          <a:lstStyle/>
          <a:p>
            <a:pPr>
              <a:spcBef>
                <a:spcPts val="400"/>
              </a:spcBef>
            </a:pPr>
            <a:r>
              <a:rPr lang="en-US" sz="2800" smtClean="0">
                <a:ea typeface="ＭＳ Ｐゴシック" pitchFamily="34" charset="-128"/>
              </a:rPr>
              <a:t>A function is a named sequence of instructions.</a:t>
            </a:r>
          </a:p>
          <a:p>
            <a:pPr>
              <a:spcBef>
                <a:spcPts val="400"/>
              </a:spcBef>
            </a:pPr>
            <a:r>
              <a:rPr lang="en-US" sz="2800" smtClean="0">
                <a:ea typeface="ＭＳ Ｐゴシック" pitchFamily="34" charset="-128"/>
              </a:rPr>
              <a:t>Arguments are supplied when a function is called.</a:t>
            </a:r>
          </a:p>
          <a:p>
            <a:pPr>
              <a:spcBef>
                <a:spcPts val="400"/>
              </a:spcBef>
            </a:pPr>
            <a:r>
              <a:rPr lang="en-US" sz="2800" smtClean="0">
                <a:ea typeface="ＭＳ Ｐゴシック" pitchFamily="34" charset="-128"/>
              </a:rPr>
              <a:t>The return value is the result that the function computes.</a:t>
            </a:r>
          </a:p>
          <a:p>
            <a:pPr>
              <a:spcBef>
                <a:spcPts val="400"/>
              </a:spcBef>
            </a:pPr>
            <a:r>
              <a:rPr lang="en-US" sz="2800" smtClean="0">
                <a:ea typeface="ＭＳ Ｐゴシック" pitchFamily="34" charset="-128"/>
              </a:rPr>
              <a:t>When declaring a function, you provide a name for the function and a variable for each argument.</a:t>
            </a:r>
          </a:p>
          <a:p>
            <a:pPr>
              <a:spcBef>
                <a:spcPts val="400"/>
              </a:spcBef>
            </a:pPr>
            <a:r>
              <a:rPr lang="en-US" sz="2800" smtClean="0">
                <a:ea typeface="ＭＳ Ｐゴシック" pitchFamily="34" charset="-128"/>
              </a:rPr>
              <a:t>Function comments explain the purpose of the function, the meaning of the parameters and return value, as well as any special requirements.</a:t>
            </a:r>
          </a:p>
          <a:p>
            <a:pPr>
              <a:spcBef>
                <a:spcPts val="400"/>
              </a:spcBef>
            </a:pPr>
            <a:r>
              <a:rPr lang="en-US" sz="2800" smtClean="0">
                <a:ea typeface="ＭＳ Ｐゴシック" pitchFamily="34" charset="-128"/>
              </a:rPr>
              <a:t>Parameter variables hold the arguments supplied in the function call.</a:t>
            </a:r>
            <a:endParaRPr lang="en-US" sz="2400" smtClean="0">
              <a:ea typeface="ＭＳ Ｐゴシック" pitchFamily="34" charset="-128"/>
            </a:endParaRPr>
          </a:p>
        </p:txBody>
      </p:sp>
      <p:sp>
        <p:nvSpPr>
          <p:cNvPr id="7270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270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B8D736F-7200-43D5-B801-98313B755EE5}" type="slidenum">
              <a:rPr lang="en-US" smtClean="0">
                <a:latin typeface="Arial" charset="0"/>
                <a:cs typeface="Arial" charset="0"/>
              </a:rPr>
              <a:pPr/>
              <a:t>62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ea typeface="ＭＳ Ｐゴシック" pitchFamily="34" charset="-128"/>
              </a:rPr>
              <a:t>Summary: function Returns</a:t>
            </a:r>
          </a:p>
        </p:txBody>
      </p:sp>
      <p:sp>
        <p:nvSpPr>
          <p:cNvPr id="73731" name="Content Placeholder 2"/>
          <p:cNvSpPr>
            <a:spLocks noGrp="1"/>
          </p:cNvSpPr>
          <p:nvPr>
            <p:ph idx="1"/>
          </p:nvPr>
        </p:nvSpPr>
        <p:spPr>
          <a:xfrm>
            <a:off x="304800" y="1066800"/>
            <a:ext cx="8458200" cy="5105400"/>
          </a:xfrm>
        </p:spPr>
        <p:txBody>
          <a:bodyPr/>
          <a:lstStyle/>
          <a:p>
            <a:r>
              <a:rPr lang="en-US" sz="2800" smtClean="0">
                <a:ea typeface="ＭＳ Ｐゴシック" pitchFamily="34" charset="-128"/>
              </a:rPr>
              <a:t>The </a:t>
            </a:r>
            <a:r>
              <a:rPr lang="en-US" sz="2800" smtClean="0">
                <a:solidFill>
                  <a:srgbClr val="C00000"/>
                </a:solidFill>
                <a:latin typeface="Consolas" pitchFamily="49" charset="0"/>
                <a:ea typeface="ＭＳ Ｐゴシック" pitchFamily="34" charset="-128"/>
                <a:cs typeface="Consolas" pitchFamily="49" charset="0"/>
              </a:rPr>
              <a:t>return</a:t>
            </a:r>
            <a:r>
              <a:rPr lang="en-US" sz="2800" smtClean="0">
                <a:ea typeface="ＭＳ Ｐゴシック" pitchFamily="34" charset="-128"/>
              </a:rPr>
              <a:t> statement terminates a function call and yields the function result.</a:t>
            </a:r>
          </a:p>
          <a:p>
            <a:pPr lvl="1"/>
            <a:r>
              <a:rPr lang="en-US" sz="2400" smtClean="0">
                <a:ea typeface="ＭＳ Ｐゴシック" pitchFamily="34" charset="-128"/>
              </a:rPr>
              <a:t>Complete computations that can be reused into functions.</a:t>
            </a:r>
          </a:p>
          <a:p>
            <a:r>
              <a:rPr lang="en-US" sz="2800" smtClean="0">
                <a:ea typeface="ＭＳ Ｐゴシック" pitchFamily="34" charset="-128"/>
              </a:rPr>
              <a:t>Use the process of stepwise refinement to decompose complex tasks into simpler ones.</a:t>
            </a:r>
          </a:p>
          <a:p>
            <a:pPr lvl="1"/>
            <a:r>
              <a:rPr lang="en-US" sz="2400" smtClean="0">
                <a:ea typeface="ＭＳ Ｐゴシック" pitchFamily="34" charset="-128"/>
              </a:rPr>
              <a:t>When you discover that you need a function, write a description of the parameter variables and return values.</a:t>
            </a:r>
          </a:p>
          <a:p>
            <a:pPr lvl="1"/>
            <a:r>
              <a:rPr lang="en-US" sz="2400" smtClean="0">
                <a:ea typeface="ＭＳ Ｐゴシック" pitchFamily="34" charset="-128"/>
              </a:rPr>
              <a:t>A function may require simpler functions to carry out its work.</a:t>
            </a:r>
          </a:p>
        </p:txBody>
      </p:sp>
      <p:sp>
        <p:nvSpPr>
          <p:cNvPr id="7373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373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923FFFC-9E7C-4EB5-943E-90FD93348E8A}" type="slidenum">
              <a:rPr lang="en-US" smtClean="0">
                <a:latin typeface="Arial" charset="0"/>
                <a:cs typeface="Arial" charset="0"/>
              </a:rPr>
              <a:pPr/>
              <a:t>63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ea typeface="ＭＳ Ｐゴシック" pitchFamily="34" charset="-128"/>
              </a:rPr>
              <a:t>Summary:  Scope</a:t>
            </a:r>
          </a:p>
        </p:txBody>
      </p:sp>
      <p:sp>
        <p:nvSpPr>
          <p:cNvPr id="74755" name="Content Placeholder 2"/>
          <p:cNvSpPr>
            <a:spLocks noGrp="1"/>
          </p:cNvSpPr>
          <p:nvPr>
            <p:ph idx="1"/>
          </p:nvPr>
        </p:nvSpPr>
        <p:spPr>
          <a:xfrm>
            <a:off x="304800" y="1143000"/>
            <a:ext cx="8458200" cy="4572000"/>
          </a:xfrm>
        </p:spPr>
        <p:txBody>
          <a:bodyPr/>
          <a:lstStyle/>
          <a:p>
            <a:r>
              <a:rPr lang="en-US" sz="2800" smtClean="0">
                <a:ea typeface="ＭＳ Ｐゴシック" pitchFamily="34" charset="-128"/>
              </a:rPr>
              <a:t>The scope of a variable is the part of the program in which it is visible.</a:t>
            </a:r>
          </a:p>
          <a:p>
            <a:pPr lvl="1"/>
            <a:r>
              <a:rPr lang="en-US" sz="2400" smtClean="0">
                <a:ea typeface="ＭＳ Ｐゴシック" pitchFamily="34" charset="-128"/>
              </a:rPr>
              <a:t>Two local or parameter variables can have the same name, provided that their scopes do not overlap.</a:t>
            </a:r>
          </a:p>
          <a:p>
            <a:pPr lvl="1"/>
            <a:r>
              <a:rPr lang="en-US" sz="2400" smtClean="0">
                <a:ea typeface="ＭＳ Ｐゴシック" pitchFamily="34" charset="-128"/>
              </a:rPr>
              <a:t>You can use the same variable name within different functions since their scope does not overlap.</a:t>
            </a:r>
          </a:p>
          <a:p>
            <a:pPr lvl="1"/>
            <a:r>
              <a:rPr lang="en-US" sz="2400" smtClean="0">
                <a:ea typeface="ＭＳ Ｐゴシック" pitchFamily="34" charset="-128"/>
              </a:rPr>
              <a:t>Local variables declared inside one function are not visible to code inside other functions</a:t>
            </a:r>
          </a:p>
        </p:txBody>
      </p:sp>
      <p:sp>
        <p:nvSpPr>
          <p:cNvPr id="74756"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4757"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76B5A94F-E0C4-488C-A9DE-9553770CBD29}" type="slidenum">
              <a:rPr lang="en-US" smtClean="0">
                <a:latin typeface="Arial" charset="0"/>
                <a:cs typeface="Arial" charset="0"/>
              </a:rPr>
              <a:pPr/>
              <a:t>64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ea typeface="ＭＳ Ｐゴシック" pitchFamily="34" charset="-128"/>
              </a:rPr>
              <a:t>Summary:  Recursion</a:t>
            </a:r>
          </a:p>
        </p:txBody>
      </p:sp>
      <p:sp>
        <p:nvSpPr>
          <p:cNvPr id="75779" name="Content Placeholder 2"/>
          <p:cNvSpPr>
            <a:spLocks noGrp="1"/>
          </p:cNvSpPr>
          <p:nvPr>
            <p:ph idx="1"/>
          </p:nvPr>
        </p:nvSpPr>
        <p:spPr>
          <a:xfrm>
            <a:off x="304800" y="1143000"/>
            <a:ext cx="8458200" cy="6477000"/>
          </a:xfrm>
        </p:spPr>
        <p:txBody>
          <a:bodyPr/>
          <a:lstStyle/>
          <a:p>
            <a:r>
              <a:rPr lang="en-US" sz="2800" smtClean="0">
                <a:ea typeface="ＭＳ Ｐゴシック" pitchFamily="34" charset="-128"/>
              </a:rPr>
              <a:t>A recursive computation solves a problem by using the solution of the same problem with simpler inputs.</a:t>
            </a:r>
          </a:p>
          <a:p>
            <a:pPr lvl="1"/>
            <a:r>
              <a:rPr lang="en-US" sz="2400" smtClean="0">
                <a:ea typeface="ＭＳ Ｐゴシック" pitchFamily="34" charset="-128"/>
              </a:rPr>
              <a:t>For recursion to terminate, there must be special cases for the simplest inputs.</a:t>
            </a:r>
          </a:p>
          <a:p>
            <a:pPr lvl="1"/>
            <a:r>
              <a:rPr lang="en-US" sz="2400" smtClean="0">
                <a:ea typeface="ＭＳ Ｐゴシック" pitchFamily="34" charset="-128"/>
              </a:rPr>
              <a:t>The key to finding a recursive solution is reducing the input to a simpler input for the same problem.</a:t>
            </a:r>
          </a:p>
          <a:p>
            <a:pPr lvl="1"/>
            <a:r>
              <a:rPr lang="en-US" sz="2400" smtClean="0">
                <a:ea typeface="ＭＳ Ｐゴシック" pitchFamily="34" charset="-128"/>
              </a:rPr>
              <a:t>When designing a recursive solution, do not worry about multiple nested calls.  Simply focus on reducing a problem to a slightly simpler one.</a:t>
            </a:r>
          </a:p>
        </p:txBody>
      </p:sp>
      <p:sp>
        <p:nvSpPr>
          <p:cNvPr id="7578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578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AAF66B7-F00C-4051-80C3-2A6AB2664F58}" type="slidenum">
              <a:rPr lang="en-US" smtClean="0">
                <a:latin typeface="Arial" charset="0"/>
                <a:cs typeface="Arial" charset="0"/>
              </a:rPr>
              <a:pPr/>
              <a:t>65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ea typeface="ＭＳ Ｐゴシック" pitchFamily="34" charset="-128"/>
              </a:rPr>
              <a:t>Function Arguments (1)</a:t>
            </a:r>
          </a:p>
        </p:txBody>
      </p:sp>
      <p:sp>
        <p:nvSpPr>
          <p:cNvPr id="16387" name="Content Placeholder 2"/>
          <p:cNvSpPr>
            <a:spLocks noGrp="1"/>
          </p:cNvSpPr>
          <p:nvPr>
            <p:ph idx="1"/>
          </p:nvPr>
        </p:nvSpPr>
        <p:spPr/>
        <p:txBody>
          <a:bodyPr/>
          <a:lstStyle/>
          <a:p>
            <a:r>
              <a:rPr lang="en-US" smtClean="0">
                <a:ea typeface="ＭＳ Ｐゴシック" pitchFamily="34" charset="-128"/>
              </a:rPr>
              <a:t>When another function calls the round function, it provides “inputs”, such as the values 6.8275 and 2 in the call round(6.8275, 2). </a:t>
            </a:r>
          </a:p>
          <a:p>
            <a:r>
              <a:rPr lang="en-US" smtClean="0">
                <a:ea typeface="ＭＳ Ｐゴシック" pitchFamily="34" charset="-128"/>
              </a:rPr>
              <a:t>These values are called the arguments of the function call. </a:t>
            </a:r>
          </a:p>
          <a:p>
            <a:pPr lvl="1"/>
            <a:r>
              <a:rPr lang="en-US" smtClean="0">
                <a:ea typeface="ＭＳ Ｐゴシック" pitchFamily="34" charset="-128"/>
              </a:rPr>
              <a:t>Note that they are not necessarily inputs provided by a human user.</a:t>
            </a:r>
          </a:p>
          <a:p>
            <a:pPr lvl="1"/>
            <a:r>
              <a:rPr lang="en-US" smtClean="0">
                <a:ea typeface="ＭＳ Ｐゴシック" pitchFamily="34" charset="-128"/>
              </a:rPr>
              <a:t>They are simply the values for which we want the function to compute a result.</a:t>
            </a:r>
          </a:p>
        </p:txBody>
      </p:sp>
      <p:sp>
        <p:nvSpPr>
          <p:cNvPr id="1638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1638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DFE5E67-ABB1-4B90-9439-44DD62000362}" type="slidenum">
              <a:rPr lang="en-US" smtClean="0">
                <a:latin typeface="Arial" charset="0"/>
                <a:cs typeface="Arial" charset="0"/>
              </a:rPr>
              <a:pPr/>
              <a:t>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ea typeface="ＭＳ Ｐゴシック" pitchFamily="34" charset="-128"/>
              </a:rPr>
              <a:t>Function Arguments (2)</a:t>
            </a:r>
          </a:p>
        </p:txBody>
      </p:sp>
      <p:sp>
        <p:nvSpPr>
          <p:cNvPr id="17411" name="Content Placeholder 2"/>
          <p:cNvSpPr>
            <a:spLocks noGrp="1"/>
          </p:cNvSpPr>
          <p:nvPr>
            <p:ph idx="1"/>
          </p:nvPr>
        </p:nvSpPr>
        <p:spPr/>
        <p:txBody>
          <a:bodyPr/>
          <a:lstStyle/>
          <a:p>
            <a:r>
              <a:rPr lang="en-US" smtClean="0">
                <a:ea typeface="ＭＳ Ｐゴシック" pitchFamily="34" charset="-128"/>
              </a:rPr>
              <a:t>Functions can receive multiple arguments or it is also possible to have functions with no arguments.</a:t>
            </a:r>
          </a:p>
          <a:p>
            <a:endParaRPr lang="en-US" smtClean="0">
              <a:ea typeface="ＭＳ Ｐゴシック" pitchFamily="34" charset="-128"/>
            </a:endParaRPr>
          </a:p>
        </p:txBody>
      </p:sp>
      <p:sp>
        <p:nvSpPr>
          <p:cNvPr id="1741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1741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D28C34E-4093-415B-B5A3-AF826A150240}" type="slidenum">
              <a:rPr lang="en-US" smtClean="0">
                <a:latin typeface="Arial" charset="0"/>
                <a:cs typeface="Arial" charset="0"/>
              </a:rPr>
              <a:pPr/>
              <a:t>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ea typeface="ＭＳ Ｐゴシック" pitchFamily="34" charset="-128"/>
              </a:rPr>
              <a:t>Function Return Values (1)</a:t>
            </a:r>
          </a:p>
        </p:txBody>
      </p:sp>
      <p:sp>
        <p:nvSpPr>
          <p:cNvPr id="18435" name="Content Placeholder 2"/>
          <p:cNvSpPr>
            <a:spLocks noGrp="1"/>
          </p:cNvSpPr>
          <p:nvPr>
            <p:ph idx="1"/>
          </p:nvPr>
        </p:nvSpPr>
        <p:spPr/>
        <p:txBody>
          <a:bodyPr/>
          <a:lstStyle/>
          <a:p>
            <a:r>
              <a:rPr lang="en-US" smtClean="0">
                <a:ea typeface="ＭＳ Ｐゴシック" pitchFamily="34" charset="-128"/>
              </a:rPr>
              <a:t>The “output” that the round function computes is called the </a:t>
            </a:r>
            <a:r>
              <a:rPr lang="en-US" b="1" smtClean="0">
                <a:ea typeface="ＭＳ Ｐゴシック" pitchFamily="34" charset="-128"/>
              </a:rPr>
              <a:t>return value</a:t>
            </a:r>
            <a:r>
              <a:rPr lang="en-US" smtClean="0">
                <a:ea typeface="ＭＳ Ｐゴシック" pitchFamily="34" charset="-128"/>
              </a:rPr>
              <a:t>.</a:t>
            </a:r>
          </a:p>
          <a:p>
            <a:r>
              <a:rPr lang="en-US" smtClean="0">
                <a:ea typeface="ＭＳ Ｐゴシック" pitchFamily="34" charset="-128"/>
              </a:rPr>
              <a:t>Functions return only one value.</a:t>
            </a:r>
          </a:p>
          <a:p>
            <a:r>
              <a:rPr lang="en-US" smtClean="0">
                <a:ea typeface="ＭＳ Ｐゴシック" pitchFamily="34" charset="-128"/>
              </a:rPr>
              <a:t>The return value of a function is returned to the point in your program where the function was called.</a:t>
            </a:r>
          </a:p>
          <a:p>
            <a:pPr marL="457200" lvl="1" indent="0">
              <a:buFont typeface="Wingdings" pitchFamily="2" charset="2"/>
              <a:buNone/>
            </a:pPr>
            <a:r>
              <a:rPr lang="en-US" smtClean="0">
                <a:latin typeface="Consolas" pitchFamily="49" charset="0"/>
                <a:ea typeface="ＭＳ Ｐゴシック" pitchFamily="34" charset="-128"/>
                <a:cs typeface="Consolas" pitchFamily="49" charset="0"/>
              </a:rPr>
              <a:t>price = round(6.8275, 2)</a:t>
            </a:r>
          </a:p>
          <a:p>
            <a:r>
              <a:rPr lang="en-US" smtClean="0">
                <a:ea typeface="ＭＳ Ｐゴシック" pitchFamily="34" charset="-128"/>
              </a:rPr>
              <a:t>When the round function returns its result, the return value is stored in the variable ‘</a:t>
            </a:r>
            <a:r>
              <a:rPr lang="en-US" smtClean="0">
                <a:latin typeface="Consolas" pitchFamily="49" charset="0"/>
                <a:ea typeface="ＭＳ Ｐゴシック" pitchFamily="34" charset="-128"/>
                <a:cs typeface="Consolas" pitchFamily="49" charset="0"/>
              </a:rPr>
              <a:t>price</a:t>
            </a:r>
            <a:r>
              <a:rPr lang="en-US" smtClean="0">
                <a:ea typeface="ＭＳ Ｐゴシック" pitchFamily="34" charset="-128"/>
              </a:rPr>
              <a:t>’. statement)</a:t>
            </a:r>
          </a:p>
        </p:txBody>
      </p:sp>
      <p:sp>
        <p:nvSpPr>
          <p:cNvPr id="1843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20131 by John Wiley &amp; Sons.  All rights reserved.</a:t>
            </a:r>
          </a:p>
        </p:txBody>
      </p:sp>
      <p:sp>
        <p:nvSpPr>
          <p:cNvPr id="1843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B1B220C-1AD2-4148-A271-15BD2EE92A4E}" type="slidenum">
              <a:rPr lang="en-US" smtClean="0">
                <a:latin typeface="Arial" charset="0"/>
                <a:cs typeface="Arial" charset="0"/>
              </a:rPr>
              <a:pPr/>
              <a:t>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12620</TotalTime>
  <Words>4882</Words>
  <Application>Microsoft Office PowerPoint</Application>
  <PresentationFormat>On-screen Show (4:3)</PresentationFormat>
  <Paragraphs>722</Paragraphs>
  <Slides>65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ＭＳ Ｐゴシック</vt:lpstr>
      <vt:lpstr>Wingdings</vt:lpstr>
      <vt:lpstr>Calibri</vt:lpstr>
      <vt:lpstr>Arial Unicode MS</vt:lpstr>
      <vt:lpstr>Consolas</vt:lpstr>
      <vt:lpstr>Comic Sans MS</vt:lpstr>
      <vt:lpstr>Times New Roman</vt:lpstr>
      <vt:lpstr>Goudy Old Style</vt:lpstr>
      <vt:lpstr>Default Design</vt:lpstr>
      <vt:lpstr>Slide 1</vt:lpstr>
      <vt:lpstr>Chapter Goals</vt:lpstr>
      <vt:lpstr>Contents</vt:lpstr>
      <vt:lpstr>5.1 Functions as Black Boxes</vt:lpstr>
      <vt:lpstr>Calling Functions (1)</vt:lpstr>
      <vt:lpstr>Calling Functions (2)</vt:lpstr>
      <vt:lpstr>Function Arguments (1)</vt:lpstr>
      <vt:lpstr>Function Arguments (2)</vt:lpstr>
      <vt:lpstr>Function Return Values (1)</vt:lpstr>
      <vt:lpstr>Function Return Values (2)</vt:lpstr>
      <vt:lpstr>Black Box Analogy</vt:lpstr>
      <vt:lpstr>The round Function As A Black Box (1)</vt:lpstr>
      <vt:lpstr>The round Function As A Black Box (2)</vt:lpstr>
      <vt:lpstr>Designing Your Own Functions As Black Boxes</vt:lpstr>
      <vt:lpstr>5.2 Implementing And Testing Functions</vt:lpstr>
      <vt:lpstr>Testing a Function</vt:lpstr>
      <vt:lpstr>Calling/Testing The Cube Function</vt:lpstr>
      <vt:lpstr>Syntax 5.1: Function Definition</vt:lpstr>
      <vt:lpstr>Programming Tip 5.1: Function Comments</vt:lpstr>
      <vt:lpstr>Cubes.py With Documentation</vt:lpstr>
      <vt:lpstr>The main Function</vt:lpstr>
      <vt:lpstr>Syntax 5.2: The main Function </vt:lpstr>
      <vt:lpstr>Using Functions: Order (1)</vt:lpstr>
      <vt:lpstr>Using Functions: Order (2)</vt:lpstr>
      <vt:lpstr>5.3 Parameter Passing</vt:lpstr>
      <vt:lpstr>Parameter Passing Steps </vt:lpstr>
      <vt:lpstr>Common Error 5.1</vt:lpstr>
      <vt:lpstr>Programming Tip 5.2</vt:lpstr>
      <vt:lpstr>5.4 Return Values</vt:lpstr>
      <vt:lpstr>Multiple return Statements (1)</vt:lpstr>
      <vt:lpstr>Multiple return Statements (2)</vt:lpstr>
      <vt:lpstr>Make Sure A Return Catches All Cases (1)</vt:lpstr>
      <vt:lpstr>Make Sure A Return Catches All Cases (2)</vt:lpstr>
      <vt:lpstr>Implementing a function: Steps</vt:lpstr>
      <vt:lpstr>5.5 functions Without Return Values</vt:lpstr>
      <vt:lpstr>Using return Without a Value</vt:lpstr>
      <vt:lpstr>5.6 Problem Solving:  Reusable functions</vt:lpstr>
      <vt:lpstr>Write a ‘Parameterized’ function</vt:lpstr>
      <vt:lpstr>5.7 Problem Solving</vt:lpstr>
      <vt:lpstr>Get Coffee</vt:lpstr>
      <vt:lpstr>Instant Coffee</vt:lpstr>
      <vt:lpstr>Brew Coffee</vt:lpstr>
      <vt:lpstr>Stepwise Refinement Example</vt:lpstr>
      <vt:lpstr>Stepwise Refinement Example</vt:lpstr>
      <vt:lpstr>Stepwise Refinement Example</vt:lpstr>
      <vt:lpstr>Name the Sub-Tasks</vt:lpstr>
      <vt:lpstr>Write Pseudocode</vt:lpstr>
      <vt:lpstr>Plan The functions</vt:lpstr>
      <vt:lpstr>Convert to Python:  intName function</vt:lpstr>
      <vt:lpstr>digitName, teenName, tensName </vt:lpstr>
      <vt:lpstr>Programming Tips</vt:lpstr>
      <vt:lpstr>5.8  Variable Scope</vt:lpstr>
      <vt:lpstr>Examples of Scope</vt:lpstr>
      <vt:lpstr>Local Variables of functions</vt:lpstr>
      <vt:lpstr>Re-using Names for Local Variables</vt:lpstr>
      <vt:lpstr>Global Variables</vt:lpstr>
      <vt:lpstr>Example Use of a Global Variable</vt:lpstr>
      <vt:lpstr>Programming Tip 5.6</vt:lpstr>
      <vt:lpstr>5.9  Recursive functions (Optional)</vt:lpstr>
      <vt:lpstr>Recursive Triangle Example</vt:lpstr>
      <vt:lpstr>Recursive Calls and Returns</vt:lpstr>
      <vt:lpstr>Summary:  functions</vt:lpstr>
      <vt:lpstr>Summary: function Returns</vt:lpstr>
      <vt:lpstr>Summary:  Scope</vt:lpstr>
      <vt:lpstr>Summary:  Recursion</vt:lpstr>
    </vt:vector>
  </TitlesOfParts>
  <Company>Technetrain.com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Methods</dc:title>
  <dc:subject>Java for Everyone</dc:subject>
  <dc:creator>Donald W. Smith</dc:creator>
  <dc:description>Based on bjlo_ch05_8.pdf</dc:description>
  <cp:lastModifiedBy>ahmedr</cp:lastModifiedBy>
  <cp:revision>340</cp:revision>
  <dcterms:created xsi:type="dcterms:W3CDTF">2007-02-01T21:32:19Z</dcterms:created>
  <dcterms:modified xsi:type="dcterms:W3CDTF">2013-10-23T15:23:52Z</dcterms:modified>
  <cp:contentStatus>Final Draft</cp:contentStatus>
</cp:coreProperties>
</file>