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365" r:id="rId2"/>
    <p:sldId id="454" r:id="rId3"/>
    <p:sldId id="367" r:id="rId4"/>
    <p:sldId id="368" r:id="rId5"/>
    <p:sldId id="369" r:id="rId6"/>
    <p:sldId id="455" r:id="rId7"/>
    <p:sldId id="532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379" r:id="rId17"/>
    <p:sldId id="380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6" r:id="rId30"/>
    <p:sldId id="475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92" r:id="rId41"/>
    <p:sldId id="493" r:id="rId42"/>
    <p:sldId id="486" r:id="rId43"/>
    <p:sldId id="487" r:id="rId44"/>
    <p:sldId id="488" r:id="rId45"/>
    <p:sldId id="489" r:id="rId46"/>
    <p:sldId id="490" r:id="rId47"/>
    <p:sldId id="495" r:id="rId48"/>
    <p:sldId id="496" r:id="rId49"/>
    <p:sldId id="497" r:id="rId50"/>
    <p:sldId id="491" r:id="rId51"/>
    <p:sldId id="498" r:id="rId52"/>
    <p:sldId id="499" r:id="rId53"/>
    <p:sldId id="500" r:id="rId54"/>
    <p:sldId id="501" r:id="rId55"/>
    <p:sldId id="502" r:id="rId56"/>
    <p:sldId id="503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3" r:id="rId66"/>
    <p:sldId id="514" r:id="rId67"/>
    <p:sldId id="515" r:id="rId68"/>
    <p:sldId id="516" r:id="rId69"/>
    <p:sldId id="517" r:id="rId70"/>
    <p:sldId id="519" r:id="rId71"/>
    <p:sldId id="520" r:id="rId72"/>
    <p:sldId id="521" r:id="rId73"/>
    <p:sldId id="522" r:id="rId74"/>
    <p:sldId id="523" r:id="rId75"/>
    <p:sldId id="525" r:id="rId76"/>
    <p:sldId id="526" r:id="rId77"/>
    <p:sldId id="527" r:id="rId78"/>
    <p:sldId id="528" r:id="rId79"/>
    <p:sldId id="529" r:id="rId80"/>
    <p:sldId id="530" r:id="rId81"/>
    <p:sldId id="436" r:id="rId82"/>
    <p:sldId id="437" r:id="rId83"/>
    <p:sldId id="453" r:id="rId84"/>
    <p:sldId id="531" r:id="rId85"/>
    <p:sldId id="438" r:id="rId86"/>
    <p:sldId id="533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2D4EA7"/>
    <a:srgbClr val="333333"/>
    <a:srgbClr val="FFCC00"/>
    <a:srgbClr val="9933FF"/>
    <a:srgbClr val="9966FF"/>
    <a:srgbClr val="3853A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E32479-5D44-4010-9581-96CCD0247762}" type="datetimeFigureOut">
              <a:rPr lang="en-US"/>
              <a:pPr>
                <a:defRPr/>
              </a:pPr>
              <a:t>11/27/2013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02D862-AA65-40EF-95A2-97099D1F4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343400" cy="4000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04800" y="838200"/>
            <a:ext cx="84582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 r="11868"/>
          <a:stretch>
            <a:fillRect/>
          </a:stretch>
        </p:blipFill>
        <p:spPr bwMode="auto">
          <a:xfrm>
            <a:off x="339725" y="76200"/>
            <a:ext cx="1246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086600" cy="7159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" y="6324600"/>
            <a:ext cx="4038600" cy="40005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600200" cy="3048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Page </a:t>
            </a:r>
            <a:fld id="{9D3D84E9-8640-445B-BE28-A7A63AE7B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 r="11868"/>
          <a:stretch>
            <a:fillRect/>
          </a:stretch>
        </p:blipFill>
        <p:spPr bwMode="auto">
          <a:xfrm>
            <a:off x="339725" y="76200"/>
            <a:ext cx="1246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>
          <a:xfrm>
            <a:off x="457200" y="838200"/>
            <a:ext cx="83058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 r="11868"/>
          <a:stretch>
            <a:fillRect/>
          </a:stretch>
        </p:blipFill>
        <p:spPr bwMode="auto">
          <a:xfrm>
            <a:off x="339725" y="76200"/>
            <a:ext cx="1246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 userDrawn="1"/>
        </p:nvSpPr>
        <p:spPr>
          <a:xfrm>
            <a:off x="381000" y="838200"/>
            <a:ext cx="8382000" cy="152400"/>
          </a:xfrm>
          <a:prstGeom prst="parallelogram">
            <a:avLst>
              <a:gd name="adj" fmla="val 15613"/>
            </a:avLst>
          </a:prstGeom>
          <a:solidFill>
            <a:srgbClr val="FFCC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 r="11868"/>
          <a:stretch>
            <a:fillRect/>
          </a:stretch>
        </p:blipFill>
        <p:spPr bwMode="auto">
          <a:xfrm>
            <a:off x="339725" y="76200"/>
            <a:ext cx="12461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 Copyright © 2011 by John Wiley &amp; Sons.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670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Copyright © 2011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3ED7AA-A001-4720-BA1B-249CAF08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835E0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35E01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248400"/>
            <a:ext cx="4343400" cy="476250"/>
          </a:xfrm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0243" name="Text Box 3"/>
          <p:cNvSpPr txBox="1">
            <a:spLocks noChangeAspect="1" noChangeArrowheads="1"/>
          </p:cNvSpPr>
          <p:nvPr/>
        </p:nvSpPr>
        <p:spPr bwMode="auto">
          <a:xfrm>
            <a:off x="685800" y="533400"/>
            <a:ext cx="8001000" cy="26670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rIns="457200"/>
          <a:lstStyle/>
          <a:p>
            <a:pPr algn="r">
              <a:spcBef>
                <a:spcPct val="50000"/>
              </a:spcBef>
            </a:pPr>
            <a:endParaRPr lang="en-US" sz="4000" b="1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304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1066800"/>
            <a:ext cx="32766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dirty="0">
                <a:solidFill>
                  <a:srgbClr val="FFCC00"/>
                </a:solidFill>
              </a:rPr>
              <a:t>CHAPTER</a:t>
            </a: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3979863" y="6202363"/>
            <a:ext cx="214788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Slides by James Tam</a:t>
            </a:r>
          </a:p>
          <a:p>
            <a:pPr algn="ctr"/>
            <a:r>
              <a:rPr lang="en-US" sz="1000"/>
              <a:t>Department of Computer Science, </a:t>
            </a:r>
          </a:p>
          <a:p>
            <a:pPr algn="ctr"/>
            <a:r>
              <a:rPr lang="en-US" sz="1000"/>
              <a:t>University of Calgary </a:t>
            </a:r>
          </a:p>
        </p:txBody>
      </p:sp>
      <p:sp>
        <p:nvSpPr>
          <p:cNvPr id="10247" name="TextBox 2"/>
          <p:cNvSpPr txBox="1">
            <a:spLocks noChangeArrowheads="1"/>
          </p:cNvSpPr>
          <p:nvPr/>
        </p:nvSpPr>
        <p:spPr bwMode="auto">
          <a:xfrm>
            <a:off x="4267200" y="9144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4000" b="1"/>
              <a:t>6</a:t>
            </a:r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 cstate="print"/>
          <a:srcRect r="11868"/>
          <a:stretch>
            <a:fillRect/>
          </a:stretch>
        </p:blipFill>
        <p:spPr bwMode="auto">
          <a:xfrm>
            <a:off x="5054600" y="534988"/>
            <a:ext cx="3632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7389813" y="6172200"/>
            <a:ext cx="885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/>
              <a:t>May 9,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Lists Vs. Strings (3)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As with strings, list indexes start at 0. That is, the legal </a:t>
            </a:r>
            <a:r>
              <a:rPr lang="en-US" smtClean="0">
                <a:ea typeface="ＭＳ Ｐゴシック" pitchFamily="34" charset="-128"/>
                <a:cs typeface="Consolas" pitchFamily="49" charset="0"/>
              </a:rPr>
              <a:t>elements for the values list are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values[0], the first element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values[1], the second element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values[2], the third element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values[3], the fourth element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values[4], the fifth element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. . .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values[9], the tenth element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AA66A0E-A6BD-4F53-A253-1DD9FE587B31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 Boundaries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You have to be careful that the index stays within the valid range.</a:t>
            </a:r>
          </a:p>
          <a:p>
            <a:r>
              <a:rPr lang="en-US" smtClean="0">
                <a:ea typeface="ＭＳ Ｐゴシック" pitchFamily="34" charset="-128"/>
              </a:rPr>
              <a:t>Attempting to access an element whose index is not within the valid index range is called an </a:t>
            </a:r>
            <a:r>
              <a:rPr lang="en-US" b="1" smtClean="0">
                <a:ea typeface="ＭＳ Ｐゴシック" pitchFamily="34" charset="-128"/>
              </a:rPr>
              <a:t>out-of-range error </a:t>
            </a:r>
            <a:r>
              <a:rPr lang="en-US" smtClean="0">
                <a:ea typeface="ＭＳ Ｐゴシック" pitchFamily="34" charset="-128"/>
              </a:rPr>
              <a:t>or a bounds error. When an out-of-range error occurs at run time, it causes a run-time exception.</a:t>
            </a:r>
          </a:p>
          <a:p>
            <a:r>
              <a:rPr lang="en-US" smtClean="0">
                <a:ea typeface="ＭＳ Ｐゴシック" pitchFamily="34" charset="-128"/>
              </a:rPr>
              <a:t>Here is a very common bounds error (10 element list):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values[10] = number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00E57CA-91FA-4ABA-92B9-C6E574CAAE0A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Determining List Length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You can use the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len()</a:t>
            </a:r>
            <a:r>
              <a:rPr lang="en-US" smtClean="0">
                <a:ea typeface="ＭＳ Ｐゴシック" pitchFamily="34" charset="-128"/>
              </a:rPr>
              <a:t> function to obtain the </a:t>
            </a:r>
            <a:r>
              <a:rPr lang="en-US" i="1" smtClean="0">
                <a:ea typeface="ＭＳ Ｐゴシック" pitchFamily="34" charset="-128"/>
              </a:rPr>
              <a:t>length </a:t>
            </a:r>
            <a:r>
              <a:rPr lang="en-US" smtClean="0">
                <a:ea typeface="ＭＳ Ｐゴシック" pitchFamily="34" charset="-128"/>
              </a:rPr>
              <a:t>of the list; that is, the number of elements: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The following code ensures that you only access the list when the index variable i is within the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legal bounds</a:t>
            </a:r>
            <a:r>
              <a:rPr lang="en-US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B7B504F-8604-4F64-B70F-DAFE64EFA103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5524500"/>
            <a:ext cx="5943600" cy="876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0 &lt;= i and i &lt; len(values)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values[i] = number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667000"/>
            <a:ext cx="59436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numElements = len(values)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Using The Square Brackets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Note that there are two distinct uses of the square brackets. When the square brackets immediately follow a variable name, they are treated as the subscript operator: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When the square brackets </a:t>
            </a:r>
            <a:r>
              <a:rPr lang="en-US" i="1" smtClean="0">
                <a:ea typeface="ＭＳ Ｐゴシック" pitchFamily="34" charset="-128"/>
              </a:rPr>
              <a:t>do not </a:t>
            </a:r>
            <a:r>
              <a:rPr lang="en-US" smtClean="0">
                <a:ea typeface="ＭＳ Ｐゴシック" pitchFamily="34" charset="-128"/>
              </a:rPr>
              <a:t>a follow a variable name, they create a list: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0F564B1-CD55-41C8-B696-0260930A3810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6438" y="3162300"/>
            <a:ext cx="59436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values[4]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5486400"/>
            <a:ext cx="59436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values =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Traversing Lists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There are two fundamental ways of visiting all elements of a list: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You can loop over the index values and look up each element.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You can loop over the elements themselves.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A936408-4717-4CD1-A1B8-BA6DDD7BF22A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Loop Over the Index Values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Given the values list that contains 10 elements, we will want to set a variable, say i, to 0, 1, 2, and so on, up to 9.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93A50BA-9D68-4455-B06D-38C48B96063C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798763"/>
            <a:ext cx="6019800" cy="935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First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version (list index used)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range(10)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063" y="3962400"/>
            <a:ext cx="6019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Better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version (list index used)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075" y="5257800"/>
            <a:ext cx="8188325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Third version: index values not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needed (traverse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list elements)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print(element)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 References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Make sure you see the difference between the: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List variable:  The named </a:t>
            </a:r>
            <a:r>
              <a:rPr lang="en-US" altLang="ja-JP" sz="2400" smtClean="0">
                <a:ea typeface="ＭＳ Ｐゴシック" pitchFamily="34" charset="-128"/>
              </a:rPr>
              <a:t>‘alias’ to the list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List contents:  Memory where the values are stored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514600"/>
            <a:ext cx="8067675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sz="2000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457200" y="5029200"/>
            <a:ext cx="53340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A list variable contains a </a:t>
            </a:r>
            <a:r>
              <a:rPr lang="en-US" sz="2000" i="1">
                <a:cs typeface="Arial" charset="0"/>
              </a:rPr>
              <a:t>reference </a:t>
            </a:r>
            <a:r>
              <a:rPr lang="en-US" sz="2000">
                <a:cs typeface="Arial" charset="0"/>
              </a:rPr>
              <a:t>to the list contents.  The </a:t>
            </a:r>
            <a:r>
              <a:rPr lang="en-US" sz="2000" i="1">
                <a:cs typeface="Arial" charset="0"/>
              </a:rPr>
              <a:t>reference</a:t>
            </a:r>
            <a:r>
              <a:rPr lang="en-US" sz="2000">
                <a:cs typeface="Arial" charset="0"/>
              </a:rPr>
              <a:t> is the location of the list contents (in memory).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4191000"/>
            <a:ext cx="3276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7" name="TextBox 12"/>
          <p:cNvSpPr txBox="1">
            <a:spLocks noChangeArrowheads="1"/>
          </p:cNvSpPr>
          <p:nvPr/>
        </p:nvSpPr>
        <p:spPr bwMode="auto">
          <a:xfrm>
            <a:off x="3657600" y="3200400"/>
            <a:ext cx="155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List variable</a:t>
            </a:r>
          </a:p>
        </p:txBody>
      </p:sp>
      <p:sp>
        <p:nvSpPr>
          <p:cNvPr id="25608" name="TextBox 13"/>
          <p:cNvSpPr txBox="1">
            <a:spLocks noChangeArrowheads="1"/>
          </p:cNvSpPr>
          <p:nvPr/>
        </p:nvSpPr>
        <p:spPr bwMode="auto">
          <a:xfrm>
            <a:off x="6423025" y="3276600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List contents</a:t>
            </a:r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4808538" y="4132263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Reference</a:t>
            </a:r>
          </a:p>
        </p:txBody>
      </p:sp>
      <p:sp>
        <p:nvSpPr>
          <p:cNvPr id="25610" name="TextBox 14"/>
          <p:cNvSpPr txBox="1">
            <a:spLocks noChangeArrowheads="1"/>
          </p:cNvSpPr>
          <p:nvPr/>
        </p:nvSpPr>
        <p:spPr bwMode="auto">
          <a:xfrm>
            <a:off x="7050088" y="5791200"/>
            <a:ext cx="950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Values</a:t>
            </a:r>
          </a:p>
        </p:txBody>
      </p:sp>
      <p:sp>
        <p:nvSpPr>
          <p:cNvPr id="2561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256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D32E368-C8BA-4EBE-94CF-8EEB6E6F175C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5613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275" y="3632200"/>
            <a:ext cx="2686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Picture 2"/>
          <p:cNvPicPr>
            <a:picLocks noChangeAspect="1"/>
          </p:cNvPicPr>
          <p:nvPr/>
        </p:nvPicPr>
        <p:blipFill>
          <a:blip r:embed="rId3" cstate="print"/>
          <a:srcRect t="2435" b="2644"/>
          <a:stretch>
            <a:fillRect/>
          </a:stretch>
        </p:blipFill>
        <p:spPr bwMode="auto">
          <a:xfrm>
            <a:off x="6413500" y="3673475"/>
            <a:ext cx="22225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 Aliases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When you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copy</a:t>
            </a:r>
            <a:r>
              <a:rPr lang="en-US" sz="2800" smtClean="0">
                <a:ea typeface="ＭＳ Ｐゴシック" pitchFamily="34" charset="-128"/>
              </a:rPr>
              <a:t> a list variable into another, both variables refer to the same list.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second variable is an </a:t>
            </a:r>
            <a:r>
              <a:rPr lang="en-US" sz="2400" i="1" smtClean="0">
                <a:ea typeface="ＭＳ Ｐゴシック" pitchFamily="34" charset="-128"/>
              </a:rPr>
              <a:t>alias </a:t>
            </a:r>
            <a:r>
              <a:rPr lang="en-US" sz="2400" smtClean="0">
                <a:ea typeface="ＭＳ Ｐゴシック" pitchFamily="34" charset="-128"/>
              </a:rPr>
              <a:t>for the first because both variables reference the same list.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8956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scores = [10, 9, 7, 4, 5]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 = scores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# Copying list reference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3048000" cy="19399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A list variable specifies the location of a list. Copying the reference yields a second reference to the same list.</a:t>
            </a:r>
          </a:p>
        </p:txBody>
      </p:sp>
      <p:sp>
        <p:nvSpPr>
          <p:cNvPr id="2663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2663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9D24B6A-0678-4068-B9B8-F3314A2E79BB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6632" name="Picture 10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2" cstate="print"/>
          <a:srcRect l="5396" t="5194" r="51794" b="19180"/>
          <a:stretch>
            <a:fillRect/>
          </a:stretch>
        </p:blipFill>
        <p:spPr bwMode="auto">
          <a:xfrm>
            <a:off x="4203700" y="4179888"/>
            <a:ext cx="4714875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4648200" y="53086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References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7086600" y="3979863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cs typeface="Arial" charset="0"/>
              </a:rPr>
              <a:t>List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Modifying Aliased 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You can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modify</a:t>
            </a:r>
            <a:r>
              <a:rPr lang="en-US" sz="2800" smtClean="0">
                <a:ea typeface="ＭＳ Ｐゴシック" pitchFamily="34" charset="-128"/>
              </a:rPr>
              <a:t> the list through either of the variables: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795F88D-45AE-46DA-A9A1-AF2CC5786BE7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1336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scores[3] = 10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print(values[3])   # Prints 10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655" name="Picture 2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2" cstate="print"/>
          <a:srcRect l="55264" b="19481"/>
          <a:stretch>
            <a:fillRect/>
          </a:stretch>
        </p:blipFill>
        <p:spPr bwMode="auto">
          <a:xfrm>
            <a:off x="684213" y="3016250"/>
            <a:ext cx="640238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Error 6.1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95275" y="1143000"/>
            <a:ext cx="84582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Out-of-Range Errors:</a:t>
            </a:r>
          </a:p>
          <a:p>
            <a:r>
              <a:rPr lang="en-US" smtClean="0">
                <a:ea typeface="ＭＳ Ｐゴシック" pitchFamily="34" charset="-128"/>
              </a:rPr>
              <a:t>Perhaps the most common error in using lists is accessing a nonexistent element.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If your program accesses a list through an out-of-range index, the program will generate an exception at run time.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4AFE1A8-9AC5-44AD-A676-804BCD83C766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28600"/>
            <a:ext cx="197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2971800"/>
            <a:ext cx="7924800" cy="138906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[2.3, 4.5, 7.2, 1.0, 12.2, 9.0, 15.2, 0.5]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values[8] = 5.4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Error––values has 8 elements,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and the index can range from 0 to 7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Chapter Goals</a:t>
            </a:r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To collect elements using lists</a:t>
            </a:r>
          </a:p>
          <a:p>
            <a:r>
              <a:rPr lang="en-US" smtClean="0">
                <a:ea typeface="ＭＳ Ｐゴシック" pitchFamily="34" charset="-128"/>
              </a:rPr>
              <a:t>To use the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for</a:t>
            </a:r>
            <a:r>
              <a:rPr lang="en-US" smtClean="0">
                <a:ea typeface="ＭＳ Ｐゴシック" pitchFamily="34" charset="-128"/>
              </a:rPr>
              <a:t> loop for traversing lists</a:t>
            </a:r>
          </a:p>
          <a:p>
            <a:r>
              <a:rPr lang="en-US" smtClean="0">
                <a:ea typeface="ＭＳ Ｐゴシック" pitchFamily="34" charset="-128"/>
              </a:rPr>
              <a:t>To learn common algorithms for processing lists</a:t>
            </a:r>
          </a:p>
          <a:p>
            <a:r>
              <a:rPr lang="en-US" smtClean="0">
                <a:ea typeface="ＭＳ Ｐゴシック" pitchFamily="34" charset="-128"/>
              </a:rPr>
              <a:t>To use lists with functions</a:t>
            </a:r>
          </a:p>
          <a:p>
            <a:r>
              <a:rPr lang="en-US" smtClean="0">
                <a:ea typeface="ＭＳ Ｐゴシック" pitchFamily="34" charset="-128"/>
              </a:rPr>
              <a:t>To work with tables of data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4419600" y="5334000"/>
            <a:ext cx="4343400" cy="101600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In this chapter, you will learn about lists and common algorithms for processing them.</a:t>
            </a:r>
          </a:p>
        </p:txBody>
      </p:sp>
      <p:sp>
        <p:nvSpPr>
          <p:cNvPr id="11269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F42941D-60AF-42EE-9CC3-A606EA491A5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U:\PC\publisher\2013 wiley slides\Ch 5-9, FM\Chapter  6\Media\Illustrations\py_06_un02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2850" y="3048000"/>
            <a:ext cx="3863975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Reverse Subscripts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4196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In Python, unlike other languages, uses negative subscripts to provide access to the list elements in reverse order.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For example, a subscript of –1 provides access to the last element in the list: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Similarly, values[-2] is the second-to-last element.</a:t>
            </a:r>
          </a:p>
        </p:txBody>
      </p:sp>
      <p:sp>
        <p:nvSpPr>
          <p:cNvPr id="297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2970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9D24819-8479-44FF-9B4A-EF6DAD077528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8225" y="1295400"/>
            <a:ext cx="40386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last = values[-1]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print("The last element in the list is", last)</a:t>
            </a:r>
            <a:endParaRPr lang="fr-FR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6.2 List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Appending Elements</a:t>
            </a:r>
          </a:p>
          <a:p>
            <a:r>
              <a:rPr lang="en-US" sz="2800" smtClean="0">
                <a:ea typeface="ＭＳ Ｐゴシック" pitchFamily="34" charset="-128"/>
              </a:rPr>
              <a:t>Inserting an Element</a:t>
            </a:r>
          </a:p>
          <a:p>
            <a:r>
              <a:rPr lang="en-US" sz="2800" smtClean="0">
                <a:ea typeface="ＭＳ Ｐゴシック" pitchFamily="34" charset="-128"/>
              </a:rPr>
              <a:t>Finding an Element</a:t>
            </a:r>
          </a:p>
          <a:p>
            <a:r>
              <a:rPr lang="en-US" sz="2800" smtClean="0">
                <a:ea typeface="ＭＳ Ｐゴシック" pitchFamily="34" charset="-128"/>
              </a:rPr>
              <a:t>Removing an Element</a:t>
            </a:r>
          </a:p>
          <a:p>
            <a:r>
              <a:rPr lang="en-US" sz="2800" smtClean="0">
                <a:ea typeface="ＭＳ Ｐゴシック" pitchFamily="34" charset="-128"/>
              </a:rPr>
              <a:t>Concatenation </a:t>
            </a:r>
          </a:p>
          <a:p>
            <a:r>
              <a:rPr lang="en-US" sz="2800" smtClean="0">
                <a:ea typeface="ＭＳ Ｐゴシック" pitchFamily="34" charset="-128"/>
              </a:rPr>
              <a:t>Equality / Inequality Testing</a:t>
            </a:r>
            <a:endParaRPr lang="en-US" sz="2800" b="1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Sum, Maximum, Minimum, and Sorting</a:t>
            </a:r>
          </a:p>
          <a:p>
            <a:r>
              <a:rPr lang="en-US" sz="2800" smtClean="0">
                <a:ea typeface="ＭＳ Ｐゴシック" pitchFamily="34" charset="-128"/>
              </a:rPr>
              <a:t>Copying Lists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ABF0F6A-5D4E-4F1F-9CA1-1A677D4B6059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Appending</a:t>
            </a:r>
            <a:r>
              <a:rPr lang="en-US" smtClean="0">
                <a:ea typeface="ＭＳ Ｐゴシック" pitchFamily="34" charset="-128"/>
              </a:rPr>
              <a:t> Elements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Sometimes we may not know the values that will be contained in the list when it’s created. </a:t>
            </a:r>
          </a:p>
          <a:p>
            <a:r>
              <a:rPr lang="en-US" sz="2800" smtClean="0">
                <a:ea typeface="ＭＳ Ｐゴシック" pitchFamily="34" charset="-128"/>
              </a:rPr>
              <a:t>In this case, we can create an empty list and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add elements</a:t>
            </a:r>
            <a:r>
              <a:rPr lang="en-US" sz="2800" smtClean="0">
                <a:ea typeface="ＭＳ Ｐゴシック" pitchFamily="34" charset="-128"/>
              </a:rPr>
              <a:t> to the end as needed.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A88B34D-CE74-429C-BE40-DFF891164D9A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5013" y="3124200"/>
            <a:ext cx="3429000" cy="31813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 = []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"Harry"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#3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"Bob"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"Cari"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fr-FR" sz="20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161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2" cstate="print"/>
          <a:srcRect r="66743"/>
          <a:stretch>
            <a:fillRect/>
          </a:stretch>
        </p:blipFill>
        <p:spPr bwMode="auto">
          <a:xfrm>
            <a:off x="4478338" y="3048000"/>
            <a:ext cx="3014662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2" cstate="print"/>
          <a:srcRect l="33888" r="33966"/>
          <a:stretch>
            <a:fillRect/>
          </a:stretch>
        </p:blipFill>
        <p:spPr bwMode="auto">
          <a:xfrm>
            <a:off x="4987925" y="4191000"/>
            <a:ext cx="3217863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2" cstate="print"/>
          <a:srcRect l="67609"/>
          <a:stretch>
            <a:fillRect/>
          </a:stretch>
        </p:blipFill>
        <p:spPr bwMode="auto">
          <a:xfrm>
            <a:off x="5724525" y="5346700"/>
            <a:ext cx="280987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Inserting</a:t>
            </a:r>
            <a:r>
              <a:rPr lang="en-US" smtClean="0">
                <a:ea typeface="ＭＳ Ｐゴシック" pitchFamily="34" charset="-128"/>
              </a:rPr>
              <a:t> an Element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Sometimes the order in which elements are added to a list is important.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 new element has to be 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inserted at a specific position </a:t>
            </a:r>
            <a:r>
              <a:rPr lang="en-US" sz="2400" smtClean="0">
                <a:ea typeface="ＭＳ Ｐゴシック" pitchFamily="34" charset="-128"/>
              </a:rPr>
              <a:t>in the list.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65552D0-322E-48E0-9739-B74DC5FD1211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124200"/>
            <a:ext cx="3200400" cy="25225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 = ["Harry", "Emily", "Bob", "Cari"]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1, "Cindy"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2642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2" cstate="print"/>
          <a:srcRect r="39159" b="69904"/>
          <a:stretch>
            <a:fillRect/>
          </a:stretch>
        </p:blipFill>
        <p:spPr bwMode="auto">
          <a:xfrm>
            <a:off x="5561013" y="3038475"/>
            <a:ext cx="3390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2" cstate="print"/>
          <a:srcRect l="1659" t="32561" r="3458" b="37888"/>
          <a:stretch>
            <a:fillRect/>
          </a:stretch>
        </p:blipFill>
        <p:spPr bwMode="auto">
          <a:xfrm>
            <a:off x="3844925" y="4892675"/>
            <a:ext cx="5106988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Finding</a:t>
            </a:r>
            <a:r>
              <a:rPr lang="en-US" smtClean="0">
                <a:ea typeface="ＭＳ Ｐゴシック" pitchFamily="34" charset="-128"/>
              </a:rPr>
              <a:t> an Element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If you simply want to know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whether an element is present in a list</a:t>
            </a:r>
            <a:r>
              <a:rPr lang="en-US" sz="2800" smtClean="0">
                <a:ea typeface="ＭＳ Ｐゴシック" pitchFamily="34" charset="-128"/>
              </a:rPr>
              <a:t>, use 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</a:t>
            </a:r>
            <a:r>
              <a:rPr lang="en-US" sz="2800" smtClean="0">
                <a:ea typeface="ＭＳ Ｐゴシック" pitchFamily="34" charset="-128"/>
              </a:rPr>
              <a:t> operator: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Often, you want to know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position at which an element occurs</a:t>
            </a:r>
            <a:r>
              <a:rPr lang="en-US" sz="2800" smtClean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The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index()</a:t>
            </a:r>
            <a:r>
              <a:rPr lang="en-US" sz="2400" smtClean="0">
                <a:ea typeface="ＭＳ Ｐゴシック" pitchFamily="34" charset="-128"/>
              </a:rPr>
              <a:t> method yields the index of the first match.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3875559-C50D-4B48-B17A-0DAE1CCFEB79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09613" y="2209800"/>
            <a:ext cx="40147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"Cindy"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friends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print("She's a friend")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4850" y="5151438"/>
            <a:ext cx="7696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 = ["Harry", "Emily", "Bob", "Cari", "Emily"]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 = 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index(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Sets n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Removing</a:t>
            </a:r>
            <a:r>
              <a:rPr lang="en-US" smtClean="0">
                <a:ea typeface="ＭＳ Ｐゴシック" pitchFamily="34" charset="-128"/>
              </a:rPr>
              <a:t>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dirty="0" smtClean="0">
                <a:solidFill>
                  <a:srgbClr val="0033CC"/>
                </a:solidFill>
              </a:rPr>
              <a:t> </a:t>
            </a:r>
            <a:r>
              <a:rPr lang="en-US" sz="2800" dirty="0"/>
              <a:t>method removes the element at a given position</a:t>
            </a:r>
            <a:r>
              <a:rPr lang="en-US" sz="2800" dirty="0" smtClean="0"/>
              <a:t>.</a:t>
            </a:r>
          </a:p>
          <a:p>
            <a:pPr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  <a:p>
            <a:pPr lvl="1">
              <a:defRPr/>
            </a:pPr>
            <a:r>
              <a:rPr lang="en-US" sz="2400" dirty="0"/>
              <a:t>All of the elements following the removed element are moved up one position </a:t>
            </a:r>
            <a:r>
              <a:rPr lang="en-US" sz="2400" dirty="0" smtClean="0"/>
              <a:t>to close </a:t>
            </a:r>
            <a:r>
              <a:rPr lang="en-US" sz="2400" dirty="0"/>
              <a:t>the gap.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The </a:t>
            </a:r>
            <a:r>
              <a:rPr lang="en-US" sz="2400" dirty="0"/>
              <a:t>size of the list is reduced by 1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1B882AA-5D48-4E28-960A-A9AEF9B30060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2788" y="2108200"/>
            <a:ext cx="7748587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 = ["Harry", "Cindy", "Emily", "Bob", "Cari",  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"Bill"]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3666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2" cstate="print"/>
          <a:srcRect l="2106" t="2585" r="41052" b="49573"/>
          <a:stretch>
            <a:fillRect/>
          </a:stretch>
        </p:blipFill>
        <p:spPr bwMode="auto">
          <a:xfrm>
            <a:off x="838200" y="4314825"/>
            <a:ext cx="3367088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2" cstate="print"/>
          <a:srcRect l="1958" t="56047" r="3613"/>
          <a:stretch>
            <a:fillRect/>
          </a:stretch>
        </p:blipFill>
        <p:spPr bwMode="auto">
          <a:xfrm>
            <a:off x="3505200" y="4800600"/>
            <a:ext cx="540702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Concatenation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c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oncatenation</a:t>
            </a:r>
            <a:r>
              <a:rPr lang="en-US" sz="2800" smtClean="0">
                <a:ea typeface="ＭＳ Ｐゴシック" pitchFamily="34" charset="-128"/>
              </a:rPr>
              <a:t> of two lists is a new list that contains the elements of the first list, followed by the elements of the second.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Two lists can be concatenated by using the plus (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+</a:t>
            </a:r>
            <a:r>
              <a:rPr lang="en-US" sz="2800" smtClean="0">
                <a:ea typeface="ＭＳ Ｐゴシック" pitchFamily="34" charset="-128"/>
              </a:rPr>
              <a:t>) operator: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489ED82-1AEE-4652-8267-BD6C4ECA63BE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2788" y="2514600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myFriends = ["Fritz", "Cindy"]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yourFriends = ["Lee", "Pat", "Phuong"]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41363" y="4572000"/>
            <a:ext cx="7750175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ourFriends = myFriends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yourFriends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Sets ourFriends to ["Fritz", "Cindy", "Lee", "Pat", "Phuong"]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Equality</a:t>
            </a:r>
            <a:r>
              <a:rPr lang="en-US" smtClean="0">
                <a:ea typeface="ＭＳ Ｐゴシック" pitchFamily="34" charset="-128"/>
              </a:rPr>
              <a:t> / </a:t>
            </a:r>
            <a:r>
              <a:rPr lang="en-US" smtClean="0">
                <a:solidFill>
                  <a:srgbClr val="00B050"/>
                </a:solidFill>
                <a:ea typeface="ＭＳ Ｐゴシック" pitchFamily="34" charset="-128"/>
              </a:rPr>
              <a:t>Inequality</a:t>
            </a:r>
            <a:r>
              <a:rPr lang="en-US" smtClean="0">
                <a:ea typeface="ＭＳ Ｐゴシック" pitchFamily="34" charset="-128"/>
              </a:rPr>
              <a:t> Testing</a:t>
            </a:r>
            <a:endParaRPr lang="en-US" b="1" smtClean="0">
              <a:ea typeface="ＭＳ Ｐゴシック" pitchFamily="34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You can 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==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operator to compare whether two lists have the same elements, in the same order.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The opposite of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==</a:t>
            </a:r>
            <a:r>
              <a:rPr lang="en-US" sz="2800" smtClean="0">
                <a:ea typeface="ＭＳ Ｐゴシック" pitchFamily="34" charset="-128"/>
              </a:rPr>
              <a:t> is </a:t>
            </a:r>
            <a:r>
              <a:rPr lang="en-US" sz="28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!=</a:t>
            </a:r>
            <a:r>
              <a:rPr lang="en-US" sz="2800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7B2BB49-BE83-4033-AE27-688821326A84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2788" y="2514600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[1, 4, 9]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[1, 4, 9]     # True</a:t>
            </a:r>
          </a:p>
          <a:p>
            <a:pPr>
              <a:defRPr/>
            </a:pPr>
            <a:r>
              <a:rPr lang="nl-NL" sz="2000" dirty="0">
                <a:latin typeface="Consolas" pitchFamily="49" charset="0"/>
                <a:cs typeface="Consolas" pitchFamily="49" charset="0"/>
              </a:rPr>
              <a:t>[1, 4, 9 ] </a:t>
            </a:r>
            <a:r>
              <a:rPr lang="nl-NL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nl-NL" sz="2000" dirty="0">
                <a:latin typeface="Consolas" pitchFamily="49" charset="0"/>
                <a:cs typeface="Consolas" pitchFamily="49" charset="0"/>
              </a:rPr>
              <a:t> [4, 1, 9]    #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False.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12788" y="4038600"/>
            <a:ext cx="7748587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[1, 4, 9]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[4, 9]     #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33CC"/>
                </a:solidFill>
                <a:ea typeface="ＭＳ Ｐゴシック" pitchFamily="34" charset="-128"/>
              </a:rPr>
              <a:t>Sum</a:t>
            </a:r>
            <a:r>
              <a:rPr lang="en-US" sz="3600" smtClean="0">
                <a:ea typeface="ＭＳ Ｐゴシック" pitchFamily="34" charset="-128"/>
              </a:rPr>
              <a:t>, </a:t>
            </a:r>
            <a:r>
              <a:rPr lang="en-US" sz="3600" smtClean="0">
                <a:solidFill>
                  <a:srgbClr val="00B050"/>
                </a:solidFill>
                <a:ea typeface="ＭＳ Ｐゴシック" pitchFamily="34" charset="-128"/>
              </a:rPr>
              <a:t>Maximum</a:t>
            </a:r>
            <a:r>
              <a:rPr lang="en-US" sz="3600" smtClean="0">
                <a:ea typeface="ＭＳ Ｐゴシック" pitchFamily="34" charset="-128"/>
              </a:rPr>
              <a:t>, </a:t>
            </a:r>
            <a:r>
              <a:rPr lang="en-US" sz="3600" smtClean="0">
                <a:solidFill>
                  <a:srgbClr val="C00000"/>
                </a:solidFill>
                <a:ea typeface="ＭＳ Ｐゴシック" pitchFamily="34" charset="-128"/>
              </a:rPr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If you have a list of numbers, the </a:t>
            </a:r>
            <a:r>
              <a:rPr lang="en-US" sz="2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sum() </a:t>
            </a:r>
            <a:r>
              <a:rPr lang="en-US" sz="2800" dirty="0"/>
              <a:t>function </a:t>
            </a:r>
            <a:r>
              <a:rPr lang="en-US" sz="2800" dirty="0" smtClean="0"/>
              <a:t>yields the </a:t>
            </a:r>
            <a:r>
              <a:rPr lang="en-US" sz="2800" dirty="0"/>
              <a:t>sum of all values in the list</a:t>
            </a:r>
            <a:r>
              <a:rPr lang="en-US" sz="2800" dirty="0" smtClean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/>
              <a:t>For a list of numbers or strings, the </a:t>
            </a:r>
            <a:r>
              <a:rPr lang="en-US" sz="2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max()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min() </a:t>
            </a:r>
            <a:r>
              <a:rPr lang="en-US" sz="2800" dirty="0" smtClean="0"/>
              <a:t>functions return </a:t>
            </a:r>
            <a:r>
              <a:rPr lang="en-US" sz="2800" dirty="0"/>
              <a:t>the largest and smallest value: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3B25491-ED34-44ED-A4A0-6E156881881E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5013" y="2133600"/>
            <a:ext cx="7748587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[1, 4, 9, 16]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Yields 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35013" y="4495800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[1, 16, 9, 4]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                # Yields 16</a:t>
            </a:r>
          </a:p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"Fred", "Ann", "Sue"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          # Yields "Ann"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Sorting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sort() </a:t>
            </a:r>
            <a:r>
              <a:rPr lang="en-US" sz="2800" smtClean="0">
                <a:ea typeface="ＭＳ Ｐゴシック" pitchFamily="34" charset="-128"/>
              </a:rPr>
              <a:t>method sorts a list of numbers or strings.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754C25D-0419-49DA-9BB2-70FEADC31A95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133600"/>
            <a:ext cx="7748588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Now values is [1, 4 , 9, 16]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Contents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1054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Basic properties of lists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List operations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Common list algorithms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Using lists with functions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Problem solving: Adapting algorithms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Problem solving: Discovering algorithms by manipulating physical objects</a:t>
            </a:r>
          </a:p>
          <a:p>
            <a:pPr>
              <a:spcBef>
                <a:spcPts val="500"/>
              </a:spcBef>
            </a:pPr>
            <a:r>
              <a:rPr lang="en-US" smtClean="0">
                <a:ea typeface="ＭＳ Ｐゴシック" pitchFamily="34" charset="-128"/>
              </a:rPr>
              <a:t>Tables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4038" y="1219200"/>
            <a:ext cx="32813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22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CC60797-B494-4F15-A34B-54AAA10A9B01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Copying Lists (1)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As discussed, list variables do not themselves hold list elements. </a:t>
            </a:r>
          </a:p>
          <a:p>
            <a:r>
              <a:rPr lang="en-US" sz="2800" smtClean="0">
                <a:ea typeface="ＭＳ Ｐゴシック" pitchFamily="34" charset="-128"/>
              </a:rPr>
              <a:t>They hold a reference to the actual list. </a:t>
            </a:r>
          </a:p>
          <a:p>
            <a:r>
              <a:rPr lang="en-US" sz="2800" smtClean="0">
                <a:ea typeface="ＭＳ Ｐゴシック" pitchFamily="34" charset="-128"/>
              </a:rPr>
              <a:t>If you copy the reference, you get another reference to the same list: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2992763-5067-44EB-A38C-C3A4526C12A5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5013" y="3694113"/>
            <a:ext cx="2995612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prices = values</a:t>
            </a:r>
          </a:p>
        </p:txBody>
      </p:sp>
      <p:pic>
        <p:nvPicPr>
          <p:cNvPr id="39943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2" cstate="print"/>
          <a:srcRect r="55844" b="45187"/>
          <a:stretch>
            <a:fillRect/>
          </a:stretch>
        </p:blipFill>
        <p:spPr bwMode="auto">
          <a:xfrm>
            <a:off x="4267200" y="3689350"/>
            <a:ext cx="44958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Copying Lists (2)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Sometimes, you want to make a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copy of a list</a:t>
            </a:r>
            <a:r>
              <a:rPr lang="en-US" sz="2800" smtClean="0">
                <a:ea typeface="ＭＳ Ｐゴシック" pitchFamily="34" charset="-128"/>
              </a:rPr>
              <a:t>; that is, a new list that has the same elements in the same order as a given list.</a:t>
            </a:r>
          </a:p>
          <a:p>
            <a:r>
              <a:rPr lang="en-US" sz="2800" smtClean="0">
                <a:ea typeface="ＭＳ Ｐゴシック" pitchFamily="34" charset="-128"/>
              </a:rPr>
              <a:t>Use the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list()</a:t>
            </a:r>
            <a:r>
              <a:rPr lang="en-US" sz="2800" smtClean="0">
                <a:ea typeface="ＭＳ Ｐゴシック" pitchFamily="34" charset="-128"/>
              </a:rPr>
              <a:t> function: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9E3F8C2-B4E6-40C3-969B-051F4D36CFBC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7075" y="3019425"/>
            <a:ext cx="3240088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prices =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list(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0967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2" cstate="print"/>
          <a:srcRect l="51193" r="4439" b="3778"/>
          <a:stretch>
            <a:fillRect/>
          </a:stretch>
        </p:blipFill>
        <p:spPr bwMode="auto">
          <a:xfrm>
            <a:off x="4953000" y="2994025"/>
            <a:ext cx="3429000" cy="338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Common List Functions And Operators (1)</a:t>
            </a:r>
          </a:p>
        </p:txBody>
      </p:sp>
      <p:pic>
        <p:nvPicPr>
          <p:cNvPr id="4198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295400"/>
            <a:ext cx="8615363" cy="3733800"/>
          </a:xfrm>
        </p:spPr>
      </p:pic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BB79591-E4C1-472C-9906-50AF4DE86756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Common List Functions And Operators (2)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219200"/>
            <a:ext cx="8434388" cy="3962400"/>
          </a:xfrm>
        </p:spPr>
      </p:pic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96BF0D3-A3B3-49A2-A517-1E3C764064AC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Common List Methods</a:t>
            </a:r>
          </a:p>
        </p:txBody>
      </p:sp>
      <p:pic>
        <p:nvPicPr>
          <p:cNvPr id="440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143000"/>
            <a:ext cx="8580438" cy="5181600"/>
          </a:xfrm>
        </p:spPr>
      </p:pic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49C4D18-82AB-4A39-801C-F684D35DD43C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Slicing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Sometimes you want to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look at a part of a list</a:t>
            </a:r>
            <a:r>
              <a:rPr lang="en-US" sz="2800" smtClean="0">
                <a:ea typeface="ＭＳ Ｐゴシック" pitchFamily="34" charset="-128"/>
              </a:rPr>
              <a:t>.</a:t>
            </a:r>
          </a:p>
          <a:p>
            <a:r>
              <a:rPr lang="en-US" sz="2800" smtClean="0">
                <a:ea typeface="ＭＳ Ｐゴシック" pitchFamily="34" charset="-128"/>
              </a:rPr>
              <a:t>The arguments for the slice operator are the first index to include in the slice, followed by the first index to exclude.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Example: You are interested in the temperatures only for the third quarter, with index values 6, 7, and 8.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E0DC5EF-6A3E-4E8C-841A-D8BAE7B95B69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3886200"/>
            <a:ext cx="75438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temperatures = [18, 21, 24, 28, 33, 39, 40, 39, 36, 30, 22, 18]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secondQuarter = temperatures[6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9]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447675" y="5638800"/>
            <a:ext cx="41910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Slices work with all sequences (strings), not just lists.</a:t>
            </a:r>
            <a:endParaRPr lang="en-US" sz="2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467600" cy="715962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6.3 Common List Algorithms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1816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Filling a List</a:t>
            </a:r>
          </a:p>
          <a:p>
            <a:r>
              <a:rPr lang="en-US" sz="2800" smtClean="0">
                <a:ea typeface="ＭＳ Ｐゴシック" pitchFamily="34" charset="-128"/>
              </a:rPr>
              <a:t>Combining List Elements</a:t>
            </a:r>
          </a:p>
          <a:p>
            <a:r>
              <a:rPr lang="en-US" sz="2800" smtClean="0">
                <a:ea typeface="ＭＳ Ｐゴシック" pitchFamily="34" charset="-128"/>
              </a:rPr>
              <a:t>Element Separators</a:t>
            </a:r>
          </a:p>
          <a:p>
            <a:r>
              <a:rPr lang="en-US" sz="2800" smtClean="0">
                <a:ea typeface="ＭＳ Ｐゴシック" pitchFamily="34" charset="-128"/>
              </a:rPr>
              <a:t>Maximum and Minimum</a:t>
            </a:r>
          </a:p>
          <a:p>
            <a:r>
              <a:rPr lang="en-US" sz="2800" smtClean="0">
                <a:ea typeface="ＭＳ Ｐゴシック" pitchFamily="34" charset="-128"/>
              </a:rPr>
              <a:t>Linear Search</a:t>
            </a:r>
          </a:p>
          <a:p>
            <a:r>
              <a:rPr lang="en-US" sz="2800" smtClean="0">
                <a:ea typeface="ＭＳ Ｐゴシック" pitchFamily="34" charset="-128"/>
              </a:rPr>
              <a:t>Collecting and Counting Matches</a:t>
            </a:r>
          </a:p>
          <a:p>
            <a:r>
              <a:rPr lang="en-US" sz="2800" smtClean="0">
                <a:ea typeface="ＭＳ Ｐゴシック" pitchFamily="34" charset="-128"/>
              </a:rPr>
              <a:t>Removing Matches</a:t>
            </a:r>
          </a:p>
          <a:p>
            <a:r>
              <a:rPr lang="en-US" sz="2800" smtClean="0">
                <a:ea typeface="ＭＳ Ｐゴシック" pitchFamily="34" charset="-128"/>
              </a:rPr>
              <a:t>Swapping Elements</a:t>
            </a:r>
          </a:p>
          <a:p>
            <a:r>
              <a:rPr lang="en-US" sz="2800" smtClean="0">
                <a:ea typeface="ＭＳ Ｐゴシック" pitchFamily="34" charset="-128"/>
              </a:rPr>
              <a:t>Reading Input</a:t>
            </a:r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4608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3159051-012B-4E54-8402-66EAF2EBAECC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Filling</a:t>
            </a:r>
            <a:r>
              <a:rPr lang="en-US" smtClean="0">
                <a:ea typeface="ＭＳ Ｐゴシック" pitchFamily="34" charset="-128"/>
              </a:rPr>
              <a:t> a List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This loop creates and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fills a list </a:t>
            </a:r>
            <a:r>
              <a:rPr lang="en-US" sz="2800" smtClean="0">
                <a:ea typeface="ＭＳ Ｐゴシック" pitchFamily="34" charset="-128"/>
              </a:rPr>
              <a:t>with squares (0, 1, 4, 9, 16, ...).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DC7C4FD-9295-47CB-AC17-83AD5DCB75DC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133600"/>
            <a:ext cx="7848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range(n)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values.append(i * 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Combining</a:t>
            </a:r>
            <a:r>
              <a:rPr lang="en-US" smtClean="0">
                <a:ea typeface="ＭＳ Ｐゴシック" pitchFamily="34" charset="-128"/>
              </a:rPr>
              <a:t> List Elements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Here is how to </a:t>
            </a:r>
            <a:r>
              <a:rPr lang="en-US" sz="2800" smtClean="0">
                <a:solidFill>
                  <a:srgbClr val="C00000"/>
                </a:solidFill>
                <a:ea typeface="ＭＳ Ｐゴシック" pitchFamily="34" charset="-128"/>
              </a:rPr>
              <a:t>compute a sum of numbers</a:t>
            </a:r>
            <a:r>
              <a:rPr lang="en-US" sz="2800" smtClean="0">
                <a:ea typeface="ＭＳ Ｐゴシック" pitchFamily="34" charset="-128"/>
              </a:rPr>
              <a:t>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To </a:t>
            </a:r>
            <a:r>
              <a:rPr lang="en-US" sz="2800" smtClean="0">
                <a:solidFill>
                  <a:srgbClr val="00B050"/>
                </a:solidFill>
                <a:ea typeface="ＭＳ Ｐゴシック" pitchFamily="34" charset="-128"/>
              </a:rPr>
              <a:t>concatenate strings</a:t>
            </a:r>
            <a:r>
              <a:rPr lang="en-US" sz="2800" smtClean="0">
                <a:ea typeface="ＭＳ Ｐゴシック" pitchFamily="34" charset="-128"/>
              </a:rPr>
              <a:t>, you only need to change the initial value: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9140609-1B2C-472A-B2AF-79BB44DF1B3B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752600"/>
            <a:ext cx="7848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 = 0.0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result = result + element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46075" y="4800600"/>
            <a:ext cx="7848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result = ""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names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result = result +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Element Separators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When you display the elements of a list, you usually want to separate them, </a:t>
            </a:r>
            <a:r>
              <a:rPr lang="en-US" sz="2800" dirty="0" smtClean="0"/>
              <a:t>often with </a:t>
            </a:r>
            <a:r>
              <a:rPr lang="en-US" sz="2800" dirty="0"/>
              <a:t>commas or vertical lines, like this</a:t>
            </a:r>
            <a:r>
              <a:rPr lang="en-US" sz="2800" dirty="0" smtClean="0"/>
              <a:t>:</a:t>
            </a:r>
          </a:p>
          <a:p>
            <a:pPr>
              <a:defRPr/>
            </a:pPr>
            <a:endParaRPr lang="en-US" sz="2800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Harry, Emily, </a:t>
            </a:r>
            <a:r>
              <a:rPr lang="en-US" sz="2400" dirty="0" smtClean="0">
                <a:latin typeface="+mj-lt"/>
              </a:rPr>
              <a:t>Bob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2400" dirty="0">
              <a:latin typeface="+mj-lt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3200" dirty="0">
              <a:latin typeface="+mj-lt"/>
            </a:endParaRP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1908657-A8B1-416F-88DE-1535086F2D58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6.1 Lists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4676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Computer Program often needs to store a sequence of values and then process them</a:t>
            </a:r>
          </a:p>
          <a:p>
            <a:r>
              <a:rPr lang="en-US" smtClean="0">
                <a:ea typeface="ＭＳ Ｐゴシック" pitchFamily="34" charset="-128"/>
              </a:rPr>
              <a:t>For example, if you had this sequence of values, how many variables would you need?</a:t>
            </a:r>
          </a:p>
          <a:p>
            <a:pPr lvl="1"/>
            <a:r>
              <a:rPr lang="en-US" smtClean="0">
                <a:latin typeface="Consolas" pitchFamily="49" charset="0"/>
                <a:ea typeface="ＭＳ Ｐゴシック" pitchFamily="34" charset="-128"/>
              </a:rPr>
              <a:t>input1, input2, input3….</a:t>
            </a:r>
          </a:p>
          <a:p>
            <a:r>
              <a:rPr lang="en-US" smtClean="0">
                <a:ea typeface="ＭＳ Ｐゴシック" pitchFamily="34" charset="-128"/>
              </a:rPr>
              <a:t>Lists to the rescue!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4343400" y="5510213"/>
            <a:ext cx="4343400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An List collects sequences of values. </a:t>
            </a: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524000"/>
            <a:ext cx="685800" cy="329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3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331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F13E9A6-8040-409B-B007-3E7083D23C62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Element Separators </a:t>
            </a:r>
            <a:r>
              <a:rPr lang="en-US" smtClean="0">
                <a:ea typeface="ＭＳ Ｐゴシック" pitchFamily="34" charset="-128"/>
              </a:rPr>
              <a:t>(2)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Add the separator before each element (there’s one fewer separator than there are numbers) in the sequence </a:t>
            </a:r>
            <a:r>
              <a:rPr lang="en-US" sz="2800" i="1" smtClean="0">
                <a:ea typeface="ＭＳ Ｐゴシック" pitchFamily="34" charset="-128"/>
              </a:rPr>
              <a:t>except the initial one </a:t>
            </a:r>
            <a:r>
              <a:rPr lang="en-US" sz="2800" smtClean="0">
                <a:ea typeface="ＭＳ Ｐゴシック" pitchFamily="34" charset="-128"/>
              </a:rPr>
              <a:t>(with index 0), like this: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124FB2C-1A35-4C59-9419-B0B5A75485CC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048000"/>
            <a:ext cx="78486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range(len(names))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result = result + ", "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result = result + names[i]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Element Separators </a:t>
            </a:r>
            <a:r>
              <a:rPr lang="en-US" smtClean="0">
                <a:ea typeface="ＭＳ Ｐゴシック" pitchFamily="34" charset="-128"/>
              </a:rPr>
              <a:t>(3)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If you want to print values without adding them to a string: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B56FAC7-0938-4348-AC20-EB3686C69832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7713" y="2133600"/>
            <a:ext cx="78486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print(" | ", end="")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print(values[i], end="")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Maximum</a:t>
            </a:r>
            <a:r>
              <a:rPr lang="en-US" smtClean="0">
                <a:ea typeface="ＭＳ Ｐゴシック" pitchFamily="34" charset="-128"/>
              </a:rPr>
              <a:t> and Minimum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Here is the implementation of the max algorithm (already covered in Chapter 4, this one is just specific to a list):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5C48624-2060-42A8-827E-0B2E83A654F5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7713" y="2590800"/>
            <a:ext cx="78486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largest = values[0]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range(1, len(values))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values[i] &gt; largest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largest = values[i]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Linear Search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Finding the first value that is &gt; 100. You need to visit all elements until you have found a match or you have come to the end of the list: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6A45EA38-AE38-4EB6-A9E2-D443AE21E8AB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481263"/>
            <a:ext cx="5562600" cy="3962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pos = 0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pos &lt; len(values) and not found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values[pos] &gt; limit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found = True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pos = pos + 1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found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print("Found at position:", pos)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print("Not found")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6781800" y="4503738"/>
            <a:ext cx="2079625" cy="19399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A linear search</a:t>
            </a:r>
          </a:p>
          <a:p>
            <a:pPr eaLnBrk="0" hangingPunct="0"/>
            <a:r>
              <a:rPr lang="en-US" sz="2000"/>
              <a:t>inspects elements</a:t>
            </a:r>
          </a:p>
          <a:p>
            <a:pPr eaLnBrk="0" hangingPunct="0"/>
            <a:r>
              <a:rPr lang="en-US" sz="2000"/>
              <a:t>in sequence until a</a:t>
            </a:r>
          </a:p>
          <a:p>
            <a:pPr eaLnBrk="0" hangingPunct="0"/>
            <a:r>
              <a:rPr lang="en-US" sz="2000"/>
              <a:t>match is found.</a:t>
            </a:r>
            <a:endParaRPr lang="en-US" sz="2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0033CC"/>
                </a:solidFill>
                <a:ea typeface="ＭＳ Ｐゴシック" pitchFamily="34" charset="-128"/>
              </a:rPr>
              <a:t>Collecting</a:t>
            </a:r>
            <a:r>
              <a:rPr lang="en-US" sz="3200" smtClean="0">
                <a:ea typeface="ＭＳ Ｐゴシック" pitchFamily="34" charset="-128"/>
              </a:rPr>
              <a:t> and </a:t>
            </a:r>
            <a:r>
              <a:rPr lang="en-US" sz="3200" smtClean="0">
                <a:solidFill>
                  <a:srgbClr val="00B050"/>
                </a:solidFill>
                <a:ea typeface="ＭＳ Ｐゴシック" pitchFamily="34" charset="-128"/>
              </a:rPr>
              <a:t>Counting</a:t>
            </a:r>
            <a:r>
              <a:rPr lang="en-US" sz="3200" smtClean="0">
                <a:ea typeface="ＭＳ Ｐゴシック" pitchFamily="34" charset="-128"/>
              </a:rPr>
              <a:t>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Collecting all matches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 smtClean="0"/>
              <a:t>Counting matches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D3DCA35-10FB-45CD-9BE5-058EDCE25FA9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676400"/>
            <a:ext cx="5562600" cy="1785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 = []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result.append(element)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419600"/>
            <a:ext cx="5562600" cy="17859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counter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Removing Matches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Remove all elements that match a particular condition.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Example: remove all strings of length &lt; 4 from a list.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EBFE8C3-0DB4-4354-BEA2-23A08038D803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590800"/>
            <a:ext cx="5562600" cy="2243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i &lt; len(words)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word = words[i]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len(word) &lt; 4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words.pop(i)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else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i = i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Swapping Elements (1)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For example, you can sort a list by repeatedly swapping elements that are not in order.</a:t>
            </a:r>
          </a:p>
          <a:p>
            <a:r>
              <a:rPr lang="en-US" sz="2800" smtClean="0">
                <a:ea typeface="ＭＳ Ｐゴシック" pitchFamily="34" charset="-128"/>
              </a:rPr>
              <a:t>Swap the elements at positions i and j of a list values.</a:t>
            </a:r>
          </a:p>
          <a:p>
            <a:r>
              <a:rPr lang="en-US" sz="2800" smtClean="0">
                <a:ea typeface="ＭＳ Ｐゴシック" pitchFamily="34" charset="-128"/>
              </a:rPr>
              <a:t>We’d like to set values[i] to values[j]. But that overwrites the value that is currently stored in values[i], so we want to save that first: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FF043EB-6339-46AE-B6DD-DC1FCB9E9155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6326" name="Picture 2" descr="U:\PC\publisher\2013 wiley slides\Ch 5-9, FM\Chapter  6\Media\Illustrations\py_06_un09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495800"/>
            <a:ext cx="21336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3505200" y="4495800"/>
            <a:ext cx="4822825" cy="16319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cs typeface="Arial" charset="0"/>
              </a:rPr>
              <a:t>Before moving a new value into a location (say blue) copy blue’s value elsewhere and then move black’s value into blue. Then move the temporary value (originally in blue) into black.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Swapping Elements (2)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Swapping elements [1] and [3]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This sets up the scenario for the actual code that will follows.</a:t>
            </a:r>
          </a:p>
          <a:p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1879B26-88F7-49D8-B8FD-6414F75E6ECC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7350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2" cstate="print"/>
          <a:srcRect b="80241"/>
          <a:stretch>
            <a:fillRect/>
          </a:stretch>
        </p:blipFill>
        <p:spPr bwMode="auto">
          <a:xfrm>
            <a:off x="685800" y="2438400"/>
            <a:ext cx="6389688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Swapping Elements (3)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2FE50AD-30B4-4B62-92AB-27341EC891E7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19200"/>
            <a:ext cx="3200400" cy="22431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Step 2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temp = values[i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Step 3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values[i] = values[j]</a:t>
            </a:r>
          </a:p>
        </p:txBody>
      </p:sp>
      <p:pic>
        <p:nvPicPr>
          <p:cNvPr id="58374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2" cstate="print"/>
          <a:srcRect t="26291" b="29778"/>
          <a:stretch>
            <a:fillRect/>
          </a:stretch>
        </p:blipFill>
        <p:spPr bwMode="auto">
          <a:xfrm>
            <a:off x="3886200" y="1185863"/>
            <a:ext cx="4840288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Swapping Elements (4)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8A3BA52-B873-43F2-950E-D49DFC4E8D29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219200"/>
            <a:ext cx="37338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Step 4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temp contains values[i]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values[j] = temp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9398" name="Picture 2" descr="U:\PC\publisher\2013 wiley slides\Ch 5-9, FM\Chapter  6\Media\Illustrations\py_06_07_300dpi.jpg"/>
          <p:cNvPicPr>
            <a:picLocks noChangeAspect="1" noChangeArrowheads="1"/>
          </p:cNvPicPr>
          <p:nvPr/>
        </p:nvPicPr>
        <p:blipFill>
          <a:blip r:embed="rId2" cstate="print"/>
          <a:srcRect t="76714" r="3674" b="4364"/>
          <a:stretch>
            <a:fillRect/>
          </a:stretch>
        </p:blipFill>
        <p:spPr bwMode="auto">
          <a:xfrm>
            <a:off x="4343400" y="1211263"/>
            <a:ext cx="4562475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a List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Specify a list variable with the subscript operator </a:t>
            </a:r>
            <a:r>
              <a:rPr 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[]</a:t>
            </a:r>
            <a:r>
              <a:rPr lang="en-US" smtClean="0">
                <a:ea typeface="ＭＳ Ｐゴシック" pitchFamily="34" charset="-128"/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5FD310B-476E-4AD2-8FC5-CEDBEC409B66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87575"/>
            <a:ext cx="80772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Input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It is very common to read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input </a:t>
            </a:r>
            <a:r>
              <a:rPr lang="en-US" sz="2800" smtClean="0">
                <a:ea typeface="ＭＳ Ｐゴシック" pitchFamily="34" charset="-128"/>
              </a:rPr>
              <a:t>from a user and store it in a list for later processing.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65E8BFE-BB8E-4A34-99B9-51B80382611E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2133600"/>
            <a:ext cx="6400800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print("Please enter values, Q to quit:")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userInput = input("")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while userInput.upper() != "Q"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values.append(float(userInput))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userInput = input("")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4038600"/>
            <a:ext cx="62484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Arial" pitchFamily="34" charset="0"/>
              </a:rPr>
              <a:t>Please enter values, Q to quit: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32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29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67.5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Q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6046788" y="3838575"/>
            <a:ext cx="2514600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cs typeface="Arial" charset="0"/>
              </a:rPr>
              <a:t>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6.4: Using Lists With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function can accept a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list as an argument</a:t>
            </a:r>
            <a:r>
              <a:rPr lang="en-US" smtClean="0">
                <a:ea typeface="ＭＳ Ｐゴシック" pitchFamily="34" charset="-128"/>
              </a:rPr>
              <a:t>.</a:t>
            </a:r>
          </a:p>
          <a:p>
            <a:r>
              <a:rPr lang="en-US" smtClean="0">
                <a:ea typeface="ＭＳ Ｐゴシック" pitchFamily="34" charset="-128"/>
              </a:rPr>
              <a:t>The following function visits the list elements, but it does not modify them.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DCCCEC7-DD60-4AC7-A83B-026EC260E8F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04813" y="2895600"/>
            <a:ext cx="6400800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sum(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total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element in values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total = total + element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return total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Modifying List Elements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The following function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multiplies all elements of a list </a:t>
            </a:r>
            <a:r>
              <a:rPr lang="en-US" smtClean="0">
                <a:ea typeface="ＭＳ Ｐゴシック" pitchFamily="34" charset="-128"/>
              </a:rPr>
              <a:t>by a given factor: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D6ECCAF-3AE9-4EE4-B735-03616B20E2F3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2275" y="2362200"/>
            <a:ext cx="640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Arial" pitchFamily="34" charset="0"/>
              </a:rPr>
              <a:t>def multiply(</a:t>
            </a: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values</a:t>
            </a:r>
            <a:r>
              <a:rPr lang="en-US" sz="2000" dirty="0">
                <a:latin typeface="Arial" pitchFamily="34" charset="0"/>
              </a:rPr>
              <a:t>, factor) :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    for i in range(len(values))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        values[i] = values[i] * factor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Step 1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parameter variables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</a:t>
            </a:r>
            <a:r>
              <a:rPr lang="en-US" sz="2800" smtClean="0">
                <a:ea typeface="ＭＳ Ｐゴシック" pitchFamily="34" charset="-128"/>
              </a:rPr>
              <a:t> and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factor</a:t>
            </a:r>
            <a:r>
              <a:rPr lang="en-US" sz="2800" smtClean="0">
                <a:ea typeface="ＭＳ Ｐゴシック" pitchFamily="34" charset="-128"/>
              </a:rPr>
              <a:t> are created.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FB89520-BCDD-4A2E-A0EA-352A15A137D7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3494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2" cstate="print"/>
          <a:srcRect l="33868" t="1408" r="12027" b="78540"/>
          <a:stretch>
            <a:fillRect/>
          </a:stretch>
        </p:blipFill>
        <p:spPr bwMode="auto">
          <a:xfrm>
            <a:off x="714375" y="2133600"/>
            <a:ext cx="4084638" cy="19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Step 2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parameter variables are initialized with the arguments that are passed in the call. </a:t>
            </a:r>
          </a:p>
          <a:p>
            <a:r>
              <a:rPr lang="en-US" sz="2800" smtClean="0">
                <a:ea typeface="ＭＳ Ｐゴシック" pitchFamily="34" charset="-128"/>
              </a:rPr>
              <a:t>In our case,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</a:t>
            </a:r>
            <a:r>
              <a:rPr lang="en-US" sz="2800" smtClean="0">
                <a:ea typeface="ＭＳ Ｐゴシック" pitchFamily="34" charset="-128"/>
              </a:rPr>
              <a:t> is set to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scores</a:t>
            </a:r>
            <a:r>
              <a:rPr lang="en-US" sz="2800" smtClean="0">
                <a:ea typeface="ＭＳ Ｐゴシック" pitchFamily="34" charset="-128"/>
              </a:rPr>
              <a:t> and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factor</a:t>
            </a:r>
            <a:r>
              <a:rPr lang="en-US" sz="2800" smtClean="0">
                <a:ea typeface="ＭＳ Ｐゴシック" pitchFamily="34" charset="-128"/>
              </a:rPr>
              <a:t> is set to 10.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Note that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</a:t>
            </a:r>
            <a:r>
              <a:rPr lang="en-US" sz="2400" smtClean="0">
                <a:ea typeface="ＭＳ Ｐゴシック" pitchFamily="34" charset="-128"/>
              </a:rPr>
              <a:t> and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scores</a:t>
            </a:r>
            <a:r>
              <a:rPr lang="en-US" sz="2400" smtClean="0">
                <a:ea typeface="ＭＳ Ｐゴシック" pitchFamily="34" charset="-128"/>
              </a:rPr>
              <a:t> are references to the </a:t>
            </a:r>
            <a:r>
              <a:rPr lang="en-US" sz="2400" i="1" smtClean="0">
                <a:ea typeface="ＭＳ Ｐゴシック" pitchFamily="34" charset="-128"/>
              </a:rPr>
              <a:t>same </a:t>
            </a:r>
            <a:r>
              <a:rPr lang="en-US" sz="2400" smtClean="0">
                <a:ea typeface="ＭＳ Ｐゴシック" pitchFamily="34" charset="-128"/>
              </a:rPr>
              <a:t>list.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FD96B7B-AEC1-4FBB-A6FF-379002E62E49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8000" y="3886200"/>
            <a:ext cx="755015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Arial" pitchFamily="34" charset="0"/>
              </a:rPr>
              <a:t># Function call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multiply(</a:t>
            </a: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scores, 10</a:t>
            </a:r>
            <a:r>
              <a:rPr lang="en-US" sz="2000" dirty="0">
                <a:latin typeface="Arial" pitchFamily="34" charset="0"/>
              </a:rPr>
              <a:t>)</a:t>
            </a:r>
          </a:p>
        </p:txBody>
      </p:sp>
      <p:pic>
        <p:nvPicPr>
          <p:cNvPr id="64519" name="Picture 4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2" cstate="print"/>
          <a:srcRect l="33961" t="25798" r="12328" b="53329"/>
          <a:stretch>
            <a:fillRect/>
          </a:stretch>
        </p:blipFill>
        <p:spPr bwMode="auto">
          <a:xfrm>
            <a:off x="512763" y="4648200"/>
            <a:ext cx="3717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Step 3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function multiplies all list elements by 10.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5AEE0A4-0D30-4251-958B-3CF5DDA4E542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741488"/>
            <a:ext cx="6400800" cy="100171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Arial" pitchFamily="34" charset="0"/>
              </a:rPr>
              <a:t>def multiply(values, factor) :</a:t>
            </a:r>
          </a:p>
          <a:p>
            <a:pPr>
              <a:defRPr/>
            </a:pPr>
            <a:r>
              <a:rPr lang="en-US" sz="2000" dirty="0">
                <a:latin typeface="Arial" pitchFamily="34" charset="0"/>
              </a:rPr>
              <a:t>    for i in range(len(values))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        values[i] = values[i] * factor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5543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2" cstate="print"/>
          <a:srcRect l="33693" t="52504" r="12070" b="27180"/>
          <a:stretch>
            <a:fillRect/>
          </a:stretch>
        </p:blipFill>
        <p:spPr bwMode="auto">
          <a:xfrm>
            <a:off x="762000" y="2895600"/>
            <a:ext cx="45720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Step 4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 function returns. Its parameter variables are removed. </a:t>
            </a:r>
          </a:p>
          <a:p>
            <a:r>
              <a:rPr lang="en-US" sz="2800" smtClean="0">
                <a:ea typeface="ＭＳ Ｐゴシック" pitchFamily="34" charset="-128"/>
              </a:rPr>
              <a:t>However, scores still refers to the list with the modified elements.</a:t>
            </a:r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6AC385F-B3C6-44D7-9CC8-8A880E9163D4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6566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2" cstate="print"/>
          <a:srcRect l="34235" t="79173" r="11530" b="3015"/>
          <a:stretch>
            <a:fillRect/>
          </a:stretch>
        </p:blipFill>
        <p:spPr bwMode="auto">
          <a:xfrm>
            <a:off x="723900" y="3044825"/>
            <a:ext cx="50292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0033CC"/>
                </a:solidFill>
                <a:ea typeface="ＭＳ Ｐゴシック" pitchFamily="34" charset="-128"/>
              </a:rPr>
              <a:t>Returning Lists </a:t>
            </a:r>
            <a:r>
              <a:rPr lang="en-US" sz="3600" smtClean="0">
                <a:ea typeface="ＭＳ Ｐゴシック" pitchFamily="34" charset="-128"/>
              </a:rPr>
              <a:t>From Functions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Simply build up the result in the function and return it. </a:t>
            </a:r>
          </a:p>
          <a:p>
            <a:r>
              <a:rPr lang="en-US" sz="2800" smtClean="0">
                <a:ea typeface="ＭＳ Ｐゴシック" pitchFamily="34" charset="-128"/>
              </a:rPr>
              <a:t>In this example, the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squares()</a:t>
            </a:r>
            <a:r>
              <a:rPr lang="en-US" sz="2800" smtClean="0">
                <a:ea typeface="ＭＳ Ｐゴシック" pitchFamily="34" charset="-128"/>
              </a:rPr>
              <a:t> function returns a list of squares from 0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 up to (</a:t>
            </a:r>
            <a:r>
              <a:rPr lang="en-US" sz="2800" i="1" smtClean="0">
                <a:ea typeface="ＭＳ Ｐゴシック" pitchFamily="34" charset="-128"/>
              </a:rPr>
              <a:t>n </a:t>
            </a:r>
            <a:r>
              <a:rPr lang="en-US" sz="2800" smtClean="0">
                <a:ea typeface="ＭＳ Ｐゴシック" pitchFamily="34" charset="-128"/>
              </a:rPr>
              <a:t>– 1)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3F1AC7E-4420-40F6-BCE9-882515F609BF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4063" y="3124200"/>
            <a:ext cx="64008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squares(n)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result = []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i in range(n)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result.append(i * i)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result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Call By: Value Vs. Reference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Call by value: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When the contents of a variable that was passed to a function can never be changed by that function.</a:t>
            </a:r>
          </a:p>
          <a:p>
            <a:r>
              <a:rPr lang="en-US" smtClean="0">
                <a:ea typeface="ＭＳ Ｐゴシック" pitchFamily="34" charset="-128"/>
              </a:rPr>
              <a:t>Call by reference: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Function can change the arguments of a method call.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 Python method can mutate the contents of a list when it receives an reference to it (see the “Modifying List Elements” slides and Figure 8 in the text).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C6B9D6A-ECC5-4B82-8FDC-136B0E0B3413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Tuples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Similar to a list, but once created, its contents cannot be modified (immutable version of a list).</a:t>
            </a:r>
          </a:p>
          <a:p>
            <a:r>
              <a:rPr lang="en-US" sz="2800" smtClean="0">
                <a:ea typeface="ＭＳ Ｐゴシック" pitchFamily="34" charset="-128"/>
              </a:rPr>
              <a:t>A tuple is created by specifying its contents as a comma-separated sequence. You can enclose the sequence in parentheses: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If you prefer, you can omit the parentheses: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4F3A3279-9587-4FDD-8B7B-EDD5F51280D6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0413" y="3429000"/>
            <a:ext cx="3049587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triple = (5, 10, 15)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413" y="449580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triple = 5, 10, 15</a:t>
            </a:r>
            <a:endParaRPr lang="en-US" sz="2000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Accessing List 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 list is a sequence of </a:t>
            </a:r>
            <a:r>
              <a:rPr lang="en-US" i="1" smtClean="0">
                <a:ea typeface="ＭＳ Ｐゴシック" pitchFamily="34" charset="-128"/>
              </a:rPr>
              <a:t>elements</a:t>
            </a:r>
            <a:r>
              <a:rPr lang="en-US" smtClean="0">
                <a:ea typeface="ＭＳ Ｐゴシック" pitchFamily="34" charset="-128"/>
              </a:rPr>
              <a:t>, each of which has an integer position or </a:t>
            </a:r>
            <a:r>
              <a:rPr lang="en-US" i="1" smtClean="0">
                <a:ea typeface="ＭＳ Ｐゴシック" pitchFamily="34" charset="-128"/>
              </a:rPr>
              <a:t>index</a:t>
            </a:r>
            <a:r>
              <a:rPr lang="en-US" smtClean="0">
                <a:ea typeface="ＭＳ Ｐゴシック" pitchFamily="34" charset="-128"/>
              </a:rPr>
              <a:t>. </a:t>
            </a:r>
          </a:p>
          <a:p>
            <a:r>
              <a:rPr lang="en-US" smtClean="0">
                <a:ea typeface="ＭＳ Ｐゴシック" pitchFamily="34" charset="-128"/>
              </a:rPr>
              <a:t>To access a list element, you specify which index you want to use. That is done with the subscript operator in the same way that you access individual characters in a string.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CB026D0-5630-4B88-AC4E-01E8AAFEEA8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95400" y="4932363"/>
            <a:ext cx="2514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print(values[5])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81700" y="4995863"/>
            <a:ext cx="25146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498475" y="4321175"/>
            <a:ext cx="28194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Accessing list elements</a:t>
            </a:r>
          </a:p>
        </p:txBody>
      </p:sp>
      <p:sp>
        <p:nvSpPr>
          <p:cNvPr id="15369" name="TextBox 6"/>
          <p:cNvSpPr txBox="1">
            <a:spLocks noChangeArrowheads="1"/>
          </p:cNvSpPr>
          <p:nvPr/>
        </p:nvSpPr>
        <p:spPr bwMode="auto">
          <a:xfrm>
            <a:off x="5029200" y="4275138"/>
            <a:ext cx="2362200" cy="708025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cs typeface="Arial" charset="0"/>
              </a:rPr>
              <a:t>Replacing list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Returning Multiple Values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It is common practice in Python, however, to use tuples to return multiple values.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031E265-84D1-4808-9DF2-15634A2C6E4A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28663" y="2286000"/>
            <a:ext cx="7424737" cy="441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Function definition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readDate()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print("Enter a date:")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month = int(input(" month: "))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day = int(input(" day: "))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year = int(input(" year: "))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(month, day, year)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# Returns a tuple.</a:t>
            </a:r>
          </a:p>
          <a:p>
            <a:pPr>
              <a:defRPr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Function call: assign entire value to a tuple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date = readDate()</a:t>
            </a:r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Function call: </a:t>
            </a:r>
            <a:r>
              <a:rPr lang="en-US" sz="2000" dirty="0">
                <a:latin typeface="Arial" pitchFamily="34" charset="0"/>
              </a:rPr>
              <a:t>use tuple assignment: 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Arial" pitchFamily="34" charset="0"/>
              </a:rPr>
              <a:t>(month, day, year)  = readDate()</a:t>
            </a:r>
            <a:endParaRPr lang="en-US" sz="20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6.5 Problem Solving: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Adapting Algorithms</a:t>
            </a:r>
            <a:endParaRPr lang="en-US" smtClean="0"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smtClean="0">
                <a:ea typeface="ＭＳ Ｐゴシック" pitchFamily="34" charset="-128"/>
                <a:cs typeface="Times New Roman" pitchFamily="18" charset="0"/>
              </a:rPr>
              <a:t>Consider this example problem: </a:t>
            </a:r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You are given the quiz scores of a student. You are to compute the final quiz score, which is the sum of all scores after dropping the lowest one.</a:t>
            </a:r>
          </a:p>
          <a:p>
            <a:pPr lvl="1"/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 example, if the scores are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    8    7    8.5    9.5    7     5    10</a:t>
            </a:r>
          </a:p>
          <a:p>
            <a:pPr lvl="1"/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then the final score is 50.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56BF4813-7C95-4A2E-8D8B-8BED3762847C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Adapting a Solution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What steps will we need?</a:t>
            </a:r>
          </a:p>
          <a:p>
            <a:pPr lvl="1"/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Find the minimum.</a:t>
            </a:r>
          </a:p>
          <a:p>
            <a:pPr lvl="1"/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Remove it from the list.</a:t>
            </a:r>
          </a:p>
          <a:p>
            <a:pPr lvl="1"/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Calculate the sum.</a:t>
            </a:r>
          </a:p>
          <a:p>
            <a:r>
              <a:rPr lang="en-US" sz="2800" smtClean="0">
                <a:ea typeface="ＭＳ Ｐゴシック" pitchFamily="34" charset="-128"/>
              </a:rPr>
              <a:t>What tools do we know?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Finding the minimum value (Section 6.3.4)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Removing matches (Section 6.3.7)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Calculating the sum (Section 6.4)</a:t>
            </a:r>
          </a:p>
          <a:p>
            <a:r>
              <a:rPr lang="en-US" sz="2800" smtClean="0">
                <a:ea typeface="ＭＳ Ｐゴシック" pitchFamily="34" charset="-128"/>
              </a:rPr>
              <a:t>But wait… We need to find the POSITION of the minimum value, not the value itself..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Hmmm.  Time to adapt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B02BAB3-AA7F-4F29-A799-2B832B85A71D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93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00200"/>
            <a:ext cx="31607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Planning a Solution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81000" y="1158875"/>
            <a:ext cx="8458200" cy="31242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Refined Steps: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Find the minimum value.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Find it</a:t>
            </a:r>
            <a:r>
              <a:rPr lang="fr-FR" altLang="en-US" sz="2400" smtClean="0">
                <a:latin typeface="Comic Sans MS" pitchFamily="66" charset="0"/>
                <a:ea typeface="ＭＳ Ｐゴシック" pitchFamily="34" charset="-128"/>
              </a:rPr>
              <a:t>’</a:t>
            </a:r>
            <a:r>
              <a:rPr lang="en-US" altLang="ja-JP" sz="2400" smtClean="0">
                <a:latin typeface="Comic Sans MS" pitchFamily="66" charset="0"/>
                <a:ea typeface="ＭＳ Ｐゴシック" pitchFamily="34" charset="-128"/>
              </a:rPr>
              <a:t>s position.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Remove it from the list.</a:t>
            </a:r>
          </a:p>
          <a:p>
            <a:pPr lvl="1">
              <a:spcBef>
                <a:spcPts val="300"/>
              </a:spcBef>
            </a:pPr>
            <a:r>
              <a:rPr lang="en-US" sz="2400" smtClean="0">
                <a:latin typeface="Comic Sans MS" pitchFamily="66" charset="0"/>
                <a:ea typeface="ＭＳ Ｐゴシック" pitchFamily="34" charset="-128"/>
              </a:rPr>
              <a:t>Calculate the sum.</a:t>
            </a: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Let</a:t>
            </a:r>
            <a:r>
              <a:rPr lang="fr-FR" altLang="ja-JP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try it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Find the position of the minimum: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At position 5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Remove it from the list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Calculate the sum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7148304-712E-4D33-945F-2B3FFC3A15CD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8450" y="3124200"/>
            <a:ext cx="3159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604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913" y="5384800"/>
            <a:ext cx="268763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8450" y="4343400"/>
            <a:ext cx="3159125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Adapting the code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Adapt </a:t>
            </a:r>
            <a:r>
              <a:rPr lang="en-US" smtClean="0">
                <a:solidFill>
                  <a:srgbClr val="00B050"/>
                </a:solidFill>
                <a:ea typeface="ＭＳ Ｐゴシック" pitchFamily="34" charset="-128"/>
              </a:rPr>
              <a:t>smallest value </a:t>
            </a:r>
            <a:r>
              <a:rPr lang="en-US" smtClean="0">
                <a:ea typeface="ＭＳ Ｐゴシック" pitchFamily="34" charset="-128"/>
              </a:rPr>
              <a:t>to 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smallest position</a:t>
            </a:r>
            <a:r>
              <a:rPr lang="en-US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51F94D7-00B5-42F0-AB7C-77CDEF587D2E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4343400"/>
            <a:ext cx="6569075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smallestPosition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range(1, len(values))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values[i] &lt;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values[smallestPosition]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smallestPosition = i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2209800"/>
            <a:ext cx="5272088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smallest = values[0]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range(1, len(values))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if values[i] &lt;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smallest = values[i]</a:t>
            </a:r>
          </a:p>
        </p:txBody>
      </p:sp>
      <p:sp>
        <p:nvSpPr>
          <p:cNvPr id="74760" name="TextBox 9"/>
          <p:cNvSpPr txBox="1">
            <a:spLocks noChangeArrowheads="1"/>
          </p:cNvSpPr>
          <p:nvPr/>
        </p:nvSpPr>
        <p:spPr bwMode="auto">
          <a:xfrm>
            <a:off x="441325" y="1905000"/>
            <a:ext cx="2219325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Original algorithm</a:t>
            </a:r>
            <a:endParaRPr lang="en-US" sz="2000">
              <a:cs typeface="Arial" charset="0"/>
            </a:endParaRPr>
          </a:p>
        </p:txBody>
      </p:sp>
      <p:sp>
        <p:nvSpPr>
          <p:cNvPr id="74761" name="TextBox 10"/>
          <p:cNvSpPr txBox="1">
            <a:spLocks noChangeArrowheads="1"/>
          </p:cNvSpPr>
          <p:nvPr/>
        </p:nvSpPr>
        <p:spPr bwMode="auto">
          <a:xfrm>
            <a:off x="441325" y="3970338"/>
            <a:ext cx="2378075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Adapted algorithm</a:t>
            </a:r>
            <a:endParaRPr lang="en-US" sz="2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6.6: 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Discovering Algorithms by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800" dirty="0" smtClean="0"/>
              <a:t>Manipulating Physical Objects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cs typeface="Times New Roman" pitchFamily="18" charset="0"/>
              </a:rPr>
              <a:t>Consider </a:t>
            </a:r>
            <a:r>
              <a:rPr lang="en-US" dirty="0">
                <a:cs typeface="Times New Roman" pitchFamily="18" charset="0"/>
              </a:rPr>
              <a:t>this example problem: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You are given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whose size is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 number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you are to switch the first and the second half.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example,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contains the eight numbers</a:t>
            </a:r>
            <a:r>
              <a:rPr lang="en-US" dirty="0" smtClean="0"/>
              <a:t>     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Rearrange it to: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DD1B884-FF20-4F0B-AE82-B96A18019D81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325" y="5105400"/>
            <a:ext cx="38401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645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325" y="5791200"/>
            <a:ext cx="3840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645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143000"/>
            <a:ext cx="33051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4419600"/>
            <a:ext cx="6162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Manipulating Objects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276225" y="1200150"/>
            <a:ext cx="8610600" cy="352425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One useful technique for discovering an algorithm is to manipulate physical objects</a:t>
            </a:r>
          </a:p>
          <a:p>
            <a:r>
              <a:rPr lang="en-US" sz="2800" smtClean="0">
                <a:ea typeface="ＭＳ Ｐゴシック" pitchFamily="34" charset="-128"/>
              </a:rPr>
              <a:t>Start by lining up some objects to denote an array 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Coins, playing cards, or small toys are good choices</a:t>
            </a: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Visualize removing one object</a:t>
            </a:r>
          </a:p>
        </p:txBody>
      </p:sp>
      <p:sp>
        <p:nvSpPr>
          <p:cNvPr id="768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680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3D2EE02-FB60-410A-A234-0E287E458A68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24200"/>
            <a:ext cx="5810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4114800"/>
            <a:ext cx="65151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78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Manipulating Objects</a:t>
            </a:r>
          </a:p>
        </p:txBody>
      </p:sp>
      <p:sp>
        <p:nvSpPr>
          <p:cNvPr id="77828" name="Content Placeholder 2"/>
          <p:cNvSpPr>
            <a:spLocks noGrp="1"/>
          </p:cNvSpPr>
          <p:nvPr>
            <p:ph idx="1"/>
          </p:nvPr>
        </p:nvSpPr>
        <p:spPr>
          <a:xfrm>
            <a:off x="276225" y="1200150"/>
            <a:ext cx="8610600" cy="352425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Visualize inserting one object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0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How about swapping two coins?</a:t>
            </a:r>
          </a:p>
        </p:txBody>
      </p:sp>
      <p:sp>
        <p:nvSpPr>
          <p:cNvPr id="778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783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8D2637CC-F33B-4B5C-BDC8-38A0C58FA489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6675" y="1649413"/>
            <a:ext cx="69723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6"/>
          <p:cNvPicPr>
            <a:picLocks noChangeAspect="1" noChangeArrowheads="1"/>
          </p:cNvPicPr>
          <p:nvPr/>
        </p:nvPicPr>
        <p:blipFill>
          <a:blip r:embed="rId2" cstate="print"/>
          <a:srcRect l="4515" b="38715"/>
          <a:stretch>
            <a:fillRect/>
          </a:stretch>
        </p:blipFill>
        <p:spPr bwMode="auto">
          <a:xfrm>
            <a:off x="1579563" y="5029200"/>
            <a:ext cx="6248400" cy="138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67587" name="Picture 5"/>
          <p:cNvPicPr>
            <a:picLocks noChangeAspect="1" noChangeArrowheads="1"/>
          </p:cNvPicPr>
          <p:nvPr/>
        </p:nvPicPr>
        <p:blipFill>
          <a:blip r:embed="rId3" cstate="print"/>
          <a:srcRect l="4333" b="37662"/>
          <a:stretch>
            <a:fillRect/>
          </a:stretch>
        </p:blipFill>
        <p:spPr bwMode="auto">
          <a:xfrm>
            <a:off x="1579563" y="3546475"/>
            <a:ext cx="6269037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Manipulating Objects</a:t>
            </a:r>
          </a:p>
        </p:txBody>
      </p:sp>
      <p:sp>
        <p:nvSpPr>
          <p:cNvPr id="78853" name="Content Placeholder 2"/>
          <p:cNvSpPr>
            <a:spLocks noGrp="1"/>
          </p:cNvSpPr>
          <p:nvPr>
            <p:ph idx="1"/>
          </p:nvPr>
        </p:nvSpPr>
        <p:spPr>
          <a:xfrm>
            <a:off x="276225" y="1200150"/>
            <a:ext cx="8610600" cy="104775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Back to our original problem. Which tool(s) to use?</a:t>
            </a:r>
            <a:endParaRPr lang="en-US" sz="2000" smtClean="0">
              <a:ea typeface="ＭＳ Ｐゴシック" pitchFamily="34" charset="-128"/>
            </a:endParaRPr>
          </a:p>
          <a:p>
            <a:pPr lvl="1"/>
            <a:r>
              <a:rPr lang="en-US" sz="2400" smtClean="0">
                <a:ea typeface="ＭＳ Ｐゴシック" pitchFamily="34" charset="-128"/>
              </a:rPr>
              <a:t>How about swapping two coins?  Four times?</a:t>
            </a: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88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E462DE4-521E-4D95-8D76-E749D35762F0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7592" name="Picture 2"/>
          <p:cNvPicPr>
            <a:picLocks noChangeAspect="1" noChangeArrowheads="1"/>
          </p:cNvPicPr>
          <p:nvPr/>
        </p:nvPicPr>
        <p:blipFill>
          <a:blip r:embed="rId4" cstate="print"/>
          <a:srcRect l="3955" b="39696"/>
          <a:stretch>
            <a:fillRect/>
          </a:stretch>
        </p:blipFill>
        <p:spPr bwMode="auto">
          <a:xfrm>
            <a:off x="1579563" y="2133600"/>
            <a:ext cx="6248400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Develop an Algorithm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276225" y="1200150"/>
            <a:ext cx="8610600" cy="104775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Pick two locations (indexes) for the first swap and start a loop</a:t>
            </a:r>
          </a:p>
          <a:p>
            <a:pPr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How can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</a:t>
            </a:r>
            <a:r>
              <a:rPr lang="en-US" sz="2800" smtClean="0">
                <a:ea typeface="ＭＳ Ｐゴシック" pitchFamily="34" charset="-128"/>
              </a:rPr>
              <a:t> be set to handle any number of items?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… if size is 8, </a:t>
            </a:r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</a:t>
            </a:r>
            <a:r>
              <a:rPr lang="en-US" sz="2400" smtClean="0">
                <a:ea typeface="ＭＳ Ｐゴシック" pitchFamily="34" charset="-128"/>
              </a:rPr>
              <a:t> is index 4…</a:t>
            </a:r>
          </a:p>
          <a:p>
            <a:r>
              <a:rPr lang="en-US" sz="2800" smtClean="0">
                <a:ea typeface="ＭＳ Ｐゴシック" pitchFamily="34" charset="-128"/>
              </a:rPr>
              <a:t>And when do we stop our loop?...</a:t>
            </a:r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6FAACC0-A72C-467B-A21C-2B3778CB41D7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86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810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9879" name="TextBox 5"/>
          <p:cNvSpPr txBox="1">
            <a:spLocks noChangeArrowheads="1"/>
          </p:cNvSpPr>
          <p:nvPr/>
        </p:nvSpPr>
        <p:spPr bwMode="auto">
          <a:xfrm>
            <a:off x="3116263" y="17208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79880" name="TextBox 10"/>
          <p:cNvSpPr txBox="1">
            <a:spLocks noChangeArrowheads="1"/>
          </p:cNvSpPr>
          <p:nvPr/>
        </p:nvSpPr>
        <p:spPr bwMode="auto">
          <a:xfrm>
            <a:off x="5803900" y="1673225"/>
            <a:ext cx="325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49975" y="3230563"/>
            <a:ext cx="2362200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(size / 2)</a:t>
            </a:r>
          </a:p>
          <a:p>
            <a:pPr>
              <a:spcBef>
                <a:spcPts val="600"/>
              </a:spcBef>
            </a:pPr>
            <a:r>
              <a:rPr lang="en-US" sz="2800"/>
              <a:t>Also (size / 2)</a:t>
            </a:r>
          </a:p>
        </p:txBody>
      </p:sp>
      <p:pic>
        <p:nvPicPr>
          <p:cNvPr id="79882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43400"/>
            <a:ext cx="3965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3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343400"/>
            <a:ext cx="37433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>
                <a:ea typeface="ＭＳ Ｐゴシック" pitchFamily="34" charset="-128"/>
              </a:rPr>
              <a:t>Creating Lists/Accessing Elements</a:t>
            </a:r>
          </a:p>
        </p:txBody>
      </p:sp>
      <p:pic>
        <p:nvPicPr>
          <p:cNvPr id="16387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8458200" cy="3148013"/>
          </a:xfrm>
        </p:spPr>
      </p:pic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E503B037-9E0D-4696-9941-414CA324688F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800600"/>
            <a:ext cx="83820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1: Creating a list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[32, 54, 67.5, 29, 35, 80, 115, 44.5, 100, 65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# 2: Accessing a list element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643063" y="228600"/>
            <a:ext cx="7011987" cy="715963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6.7 Tables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30480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Lists can be used to store data in two dimensions (2D) like a spreadsheet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Rows and Columns</a:t>
            </a:r>
          </a:p>
          <a:p>
            <a:pPr lvl="1"/>
            <a:r>
              <a:rPr lang="en-US" sz="2400" smtClean="0">
                <a:ea typeface="ＭＳ Ｐゴシック" pitchFamily="34" charset="-128"/>
              </a:rPr>
              <a:t>Also known as a </a:t>
            </a:r>
            <a:r>
              <a:rPr lang="en-US" altLang="ja-JP" sz="2400" smtClean="0">
                <a:ea typeface="ＭＳ Ｐゴシック" pitchFamily="34" charset="-128"/>
              </a:rPr>
              <a:t>‘matrix</a:t>
            </a:r>
            <a:r>
              <a:rPr lang="fr-FR" altLang="ja-JP" sz="2400" smtClean="0">
                <a:ea typeface="ＭＳ Ｐゴシック" pitchFamily="34" charset="-128"/>
              </a:rPr>
              <a:t>’</a:t>
            </a:r>
            <a:endParaRPr lang="en-US" altLang="ja-JP" sz="24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by John Wiley &amp; Sons.  All rights reserved.</a:t>
            </a:r>
          </a:p>
        </p:txBody>
      </p:sp>
      <p:sp>
        <p:nvSpPr>
          <p:cNvPr id="809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7D47D10-509C-4670-8154-861A5547D7E3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090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8295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Tables (1)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Here is the code for creating a table that contains 7 rows and 3 columns, which is suitable for holding our medal count data: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pPr lvl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56D864C-6C55-4964-A0B7-0398E7AF8165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15963" y="2616200"/>
            <a:ext cx="2351087" cy="3505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COUNTRIES = 7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MEDALS = 3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counts = [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[ 1, 0, 1 ],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[ 1, 1, 0 ],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[ 0, 0, 1 ],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[ 1, 0, 0 ],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[ 0, 1, 1 ],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[ 0, 1, 1 ],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[ 1, 1, 0 ]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]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27" name="Picture 6"/>
          <p:cNvPicPr>
            <a:picLocks noChangeAspect="1"/>
          </p:cNvPicPr>
          <p:nvPr/>
        </p:nvPicPr>
        <p:blipFill>
          <a:blip r:embed="rId2" cstate="print"/>
          <a:srcRect l="63094" t="3772" b="15707"/>
          <a:stretch>
            <a:fillRect/>
          </a:stretch>
        </p:blipFill>
        <p:spPr bwMode="auto">
          <a:xfrm>
            <a:off x="5334000" y="2497138"/>
            <a:ext cx="3178175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Tables (2)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0000"/>
              <a:buFont typeface="Wingdings" pitchFamily="2" charset="2"/>
              <a:buChar char="q"/>
            </a:pPr>
            <a:r>
              <a:rPr lang="en-US" smtClean="0">
                <a:ea typeface="ＭＳ Ｐゴシック" pitchFamily="34" charset="-128"/>
              </a:rPr>
              <a:t>This creates a list in which each element is itself another list: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F6D880B1-84D9-4975-8485-9CF706A02B8C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2950" name="Picture 2" descr="U:\PC\publisher\2013 wiley slides\Ch 5-9, FM\Chapter  6\Media\Illustrations\py_06_10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883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Tables (3)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Sometimes, you may need to create a table with a size that is too large to initialize with literal values.</a:t>
            </a:r>
          </a:p>
          <a:p>
            <a:r>
              <a:rPr lang="en-US" sz="2800" smtClean="0">
                <a:ea typeface="ＭＳ Ｐゴシック" pitchFamily="34" charset="-128"/>
              </a:rPr>
              <a:t>First, create a list that will be used to store the individual rows.</a:t>
            </a:r>
          </a:p>
          <a:p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D492DB8-1C0F-4FC1-92A0-8FCA2D570FF2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3090863"/>
            <a:ext cx="2209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table = []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Creating Tables (4)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Then create a new list using replication (with the number of columns as the size) for each row in the table and append it to the list of rows:</a:t>
            </a: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endParaRPr lang="en-US" sz="2800" smtClean="0">
              <a:ea typeface="ＭＳ Ｐゴシック" pitchFamily="34" charset="-128"/>
            </a:endParaRPr>
          </a:p>
          <a:p>
            <a:r>
              <a:rPr lang="en-US" sz="2800" smtClean="0">
                <a:ea typeface="ＭＳ Ｐゴシック" pitchFamily="34" charset="-128"/>
              </a:rPr>
              <a:t>The result is a table that consists of 5 rows and 20 columns.</a:t>
            </a:r>
          </a:p>
          <a:p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00FA839-F5E4-43E9-8ECC-646ED6B01303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514600"/>
            <a:ext cx="5867400" cy="1752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ROWS = 5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COLUMNS = 20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for i in range(ROWS)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row = [0] * COLUMNS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table.append(row)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Accessing Elements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smtClean="0">
                <a:ea typeface="ＭＳ Ｐゴシック" pitchFamily="34" charset="-128"/>
              </a:rPr>
              <a:t>Use two index values: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                   </a:t>
            </a:r>
            <a:r>
              <a:rPr lang="en-US" sz="2000" smtClean="0">
                <a:solidFill>
                  <a:srgbClr val="0033CC"/>
                </a:solidFill>
                <a:ea typeface="ＭＳ Ｐゴシック" pitchFamily="34" charset="-128"/>
              </a:rPr>
              <a:t>Row</a:t>
            </a:r>
            <a:r>
              <a:rPr lang="en-US" sz="2000" smtClean="0">
                <a:ea typeface="ＭＳ Ｐゴシック" pitchFamily="34" charset="-128"/>
              </a:rPr>
              <a:t> then </a:t>
            </a:r>
            <a:r>
              <a:rPr lang="en-US" sz="2000" smtClean="0">
                <a:solidFill>
                  <a:srgbClr val="00B050"/>
                </a:solidFill>
                <a:ea typeface="ＭＳ Ｐゴシック" pitchFamily="34" charset="-128"/>
              </a:rPr>
              <a:t>Column</a:t>
            </a:r>
            <a:endParaRPr lang="en-US" sz="2400" smtClean="0">
              <a:solidFill>
                <a:srgbClr val="00B050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en-US" sz="2400" smtClean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sz="2800" smtClean="0">
                <a:ea typeface="ＭＳ Ｐゴシック" pitchFamily="34" charset="-128"/>
              </a:rPr>
              <a:t>To print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ea typeface="ＭＳ Ｐゴシック" pitchFamily="34" charset="-128"/>
              </a:rPr>
              <a:t>Use nested for loops</a:t>
            </a:r>
          </a:p>
          <a:p>
            <a:pPr lvl="1">
              <a:spcBef>
                <a:spcPts val="200"/>
              </a:spcBef>
            </a:pP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Outer row(</a:t>
            </a:r>
            <a:r>
              <a:rPr 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i</a:t>
            </a:r>
            <a:r>
              <a:rPr lang="en-US" sz="2400" smtClean="0">
                <a:solidFill>
                  <a:srgbClr val="0033CC"/>
                </a:solidFill>
                <a:ea typeface="ＭＳ Ｐゴシック" pitchFamily="34" charset="-128"/>
              </a:rPr>
              <a:t>) </a:t>
            </a:r>
            <a:r>
              <a:rPr lang="en-US" sz="2400" smtClean="0">
                <a:ea typeface="ＭＳ Ｐゴシック" pitchFamily="34" charset="-128"/>
              </a:rPr>
              <a:t>, 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inner column(</a:t>
            </a:r>
            <a:r>
              <a:rPr lang="en-US" sz="2400" smtClean="0">
                <a:solidFill>
                  <a:srgbClr val="00B050"/>
                </a:solidFill>
                <a:latin typeface="Consolas" pitchFamily="49" charset="0"/>
                <a:ea typeface="ＭＳ Ｐゴシック" pitchFamily="34" charset="-128"/>
              </a:rPr>
              <a:t>j</a:t>
            </a:r>
            <a:r>
              <a:rPr lang="en-US" sz="2400" smtClean="0">
                <a:solidFill>
                  <a:srgbClr val="00B050"/>
                </a:solidFill>
                <a:ea typeface="ＭＳ Ｐゴシック" pitchFamily="34" charset="-128"/>
              </a:rPr>
              <a:t>) </a:t>
            </a:r>
            <a:r>
              <a:rPr lang="en-US" sz="2400" smtClean="0">
                <a:ea typeface="ＭＳ Ｐゴシック" pitchFamily="34" charset="-128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3581400"/>
            <a:ext cx="8534400" cy="2057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i in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range(COUNTRIES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Process the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ith</a:t>
            </a:r>
            <a:r>
              <a:rPr lang="en-US" sz="20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 in range(MEDALS)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# Process the 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jth</a:t>
            </a:r>
            <a:r>
              <a:rPr lang="en-US" sz="20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column in the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ith</a:t>
            </a:r>
            <a:r>
              <a:rPr lang="en-US" sz="2000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print("%8d" % counts[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], end="")</a:t>
            </a:r>
            <a:r>
              <a:rPr lang="en-US" sz="2000" kern="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    print() </a:t>
            </a:r>
            <a:r>
              <a:rPr lang="en-US" sz="20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Start a new line at the end of the 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33CC"/>
              </a:solidFill>
              <a:latin typeface="Consolas" pitchFamily="49" charset="0"/>
            </a:endParaRP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90600"/>
            <a:ext cx="34290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916113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medalCount = counts[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3</a:t>
            </a:r>
            <a:r>
              <a:rPr lang="en-US" sz="2000" kern="0" dirty="0">
                <a:latin typeface="Consolas" pitchFamily="49" charset="0"/>
              </a:rPr>
              <a:t>][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1</a:t>
            </a:r>
            <a:r>
              <a:rPr lang="en-US" sz="2000" kern="0" dirty="0">
                <a:latin typeface="Consolas" pitchFamily="49" charset="0"/>
              </a:rPr>
              <a:t>]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86023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8602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26023EA4-A056-4A2B-A3E8-A2C4E9775877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7239000" cy="715962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Locating Neighboring Elements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Some programs that work with two-dimensional lists need to locate the elements that are adjacent to an element </a:t>
            </a:r>
          </a:p>
          <a:p>
            <a:r>
              <a:rPr lang="en-US" sz="2800" smtClean="0">
                <a:ea typeface="ＭＳ Ｐゴシック" pitchFamily="34" charset="-128"/>
              </a:rPr>
              <a:t>This task is particularly common in games</a:t>
            </a:r>
          </a:p>
          <a:p>
            <a:r>
              <a:rPr lang="en-US" sz="2800" smtClean="0">
                <a:ea typeface="ＭＳ Ｐゴシック" pitchFamily="34" charset="-128"/>
              </a:rPr>
              <a:t>You are at loc 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i, j</a:t>
            </a:r>
          </a:p>
          <a:p>
            <a:r>
              <a:rPr lang="en-US" sz="2800" smtClean="0">
                <a:ea typeface="ＭＳ Ｐゴシック" pitchFamily="34" charset="-128"/>
                <a:cs typeface="Consolas" pitchFamily="49" charset="0"/>
              </a:rPr>
              <a:t>Watch out for edges!</a:t>
            </a:r>
          </a:p>
          <a:p>
            <a:pPr lvl="1"/>
            <a:r>
              <a:rPr lang="en-US" sz="2400" smtClean="0">
                <a:ea typeface="ＭＳ Ｐゴシック" pitchFamily="34" charset="-128"/>
                <a:cs typeface="Consolas" pitchFamily="49" charset="0"/>
              </a:rPr>
              <a:t>No negative indexes!</a:t>
            </a:r>
          </a:p>
          <a:p>
            <a:pPr lvl="1"/>
            <a:r>
              <a:rPr lang="en-US" sz="2400" smtClean="0">
                <a:ea typeface="ＭＳ Ｐゴシック" pitchFamily="34" charset="-128"/>
                <a:cs typeface="Consolas" pitchFamily="49" charset="0"/>
              </a:rPr>
              <a:t>Not off the </a:t>
            </a:r>
            <a:r>
              <a:rPr lang="en-US" altLang="ja-JP" sz="2400" smtClean="0">
                <a:ea typeface="ＭＳ Ｐゴシック" pitchFamily="34" charset="-128"/>
                <a:cs typeface="Consolas" pitchFamily="49" charset="0"/>
              </a:rPr>
              <a:t>‘board</a:t>
            </a:r>
            <a:r>
              <a:rPr lang="fr-FR" altLang="ja-JP" sz="2400" smtClean="0">
                <a:ea typeface="ＭＳ Ｐゴシック" pitchFamily="34" charset="-128"/>
                <a:cs typeface="Consolas" pitchFamily="49" charset="0"/>
              </a:rPr>
              <a:t>’</a:t>
            </a:r>
            <a:endParaRPr lang="en-US" sz="2400" smtClean="0">
              <a:ea typeface="ＭＳ Ｐゴシック" pitchFamily="34" charset="-128"/>
              <a:cs typeface="Consolas" pitchFamily="49" charset="0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C06E4CDB-8B2B-4CF1-B683-EC2CB77900A9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089275"/>
            <a:ext cx="39624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371600"/>
            <a:ext cx="3705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Adding Rows and Columns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330200" y="1143000"/>
            <a:ext cx="8556625" cy="5105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Rows (x)	                              Columns (y)</a:t>
            </a: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8807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88F1960-A68A-441D-A123-E41FC9D56F2C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828800"/>
            <a:ext cx="42672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 in range(MEDALS):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counts[i][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57575"/>
            <a:ext cx="31432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67200" y="5048250"/>
            <a:ext cx="4619625" cy="9715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in range(MEDALS):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][j]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Using Tables With Functions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When you pass a table to a function, you will want to recover the dimensions of the table. If 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values</a:t>
            </a:r>
            <a:r>
              <a:rPr lang="en-US" sz="2800" smtClean="0">
                <a:ea typeface="ＭＳ Ｐゴシック" pitchFamily="34" charset="-128"/>
              </a:rPr>
              <a:t> is a table, then:</a:t>
            </a:r>
          </a:p>
          <a:p>
            <a:pPr lvl="1"/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len(values) </a:t>
            </a:r>
            <a:r>
              <a:rPr lang="en-US" sz="2400" smtClean="0">
                <a:ea typeface="ＭＳ Ｐゴシック" pitchFamily="34" charset="-128"/>
              </a:rPr>
              <a:t>is the number of rows.</a:t>
            </a:r>
          </a:p>
          <a:p>
            <a:pPr lvl="1"/>
            <a:r>
              <a:rPr lang="en-US" sz="24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len(values[0]) </a:t>
            </a:r>
            <a:r>
              <a:rPr lang="en-US" sz="2400" smtClean="0">
                <a:ea typeface="ＭＳ Ｐゴシック" pitchFamily="34" charset="-128"/>
              </a:rPr>
              <a:t>is the number of columns.</a:t>
            </a:r>
          </a:p>
          <a:p>
            <a:r>
              <a:rPr lang="en-US" sz="2800" smtClean="0">
                <a:ea typeface="ＭＳ Ｐゴシック" pitchFamily="34" charset="-128"/>
              </a:rPr>
              <a:t>For example, the following function computes the sum of all elements in a table:</a:t>
            </a: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33772699-341E-407A-AA9C-26C8F2FE0E1E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343400"/>
            <a:ext cx="7086600" cy="1905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def sum(values)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total = 0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for j in range(len(values[0])) :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  total = total + values[i][j]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return total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Tables And Functions: Medals.py (1)</a:t>
            </a:r>
          </a:p>
        </p:txBody>
      </p:sp>
      <p:pic>
        <p:nvPicPr>
          <p:cNvPr id="9011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5422" r="16415"/>
          <a:stretch>
            <a:fillRect/>
          </a:stretch>
        </p:blipFill>
        <p:spPr>
          <a:xfrm>
            <a:off x="304800" y="1220788"/>
            <a:ext cx="7696200" cy="527050"/>
          </a:xfrm>
        </p:spPr>
      </p:pic>
      <p:sp>
        <p:nvSpPr>
          <p:cNvPr id="901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CEAF53B-D99B-4EA3-A6EC-95BC99EE9317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0118" name="Picture 6"/>
          <p:cNvPicPr>
            <a:picLocks noChangeAspect="1"/>
          </p:cNvPicPr>
          <p:nvPr/>
        </p:nvPicPr>
        <p:blipFill>
          <a:blip r:embed="rId3" cstate="print"/>
          <a:srcRect r="16766" b="45343"/>
          <a:stretch>
            <a:fillRect/>
          </a:stretch>
        </p:blipFill>
        <p:spPr bwMode="auto">
          <a:xfrm>
            <a:off x="304800" y="1730375"/>
            <a:ext cx="76962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Lists Vs. Strings (1)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Both lists and strings are </a:t>
            </a:r>
            <a:r>
              <a:rPr lang="en-US" b="1" smtClean="0">
                <a:ea typeface="ＭＳ Ｐゴシック" pitchFamily="34" charset="-128"/>
              </a:rPr>
              <a:t>sequences</a:t>
            </a:r>
            <a:r>
              <a:rPr lang="en-US" smtClean="0">
                <a:ea typeface="ＭＳ Ｐゴシック" pitchFamily="34" charset="-128"/>
              </a:rPr>
              <a:t>, and the [] operator can be used to access an element in any sequence.</a:t>
            </a:r>
          </a:p>
          <a:p>
            <a:r>
              <a:rPr lang="en-US" smtClean="0">
                <a:ea typeface="ＭＳ Ｐゴシック" pitchFamily="34" charset="-128"/>
              </a:rPr>
              <a:t>There are two differences between lists and strings: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Lists can hold values of any type, whereas strings are sequences of characters. 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Moreover: 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strings are immutable— you cannot change the characters in the sequence. 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Lists are </a:t>
            </a:r>
            <a:r>
              <a:rPr lang="en-US" i="1" smtClean="0">
                <a:ea typeface="ＭＳ Ｐゴシック" pitchFamily="34" charset="-128"/>
              </a:rPr>
              <a:t>mutable</a:t>
            </a:r>
            <a:r>
              <a:rPr lang="en-US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9B4D6BA0-D69D-4387-AD4E-40B462B165E9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Tables And Functions: Medals.py (2)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0ECAE6C-C084-4A72-96CE-7CAE655E59C7}" type="slidenum">
              <a:rPr lang="en-US" smtClean="0">
                <a:latin typeface="Arial" charset="0"/>
                <a:cs typeface="Arial" charset="0"/>
              </a:rPr>
              <a:pPr/>
              <a:t>80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1141" name="Picture 5"/>
          <p:cNvPicPr>
            <a:picLocks noChangeAspect="1"/>
          </p:cNvPicPr>
          <p:nvPr/>
        </p:nvPicPr>
        <p:blipFill>
          <a:blip r:embed="rId2" cstate="print"/>
          <a:srcRect t="57474" r="28300"/>
          <a:stretch>
            <a:fillRect/>
          </a:stretch>
        </p:blipFill>
        <p:spPr bwMode="auto">
          <a:xfrm>
            <a:off x="287338" y="1143000"/>
            <a:ext cx="6646862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6"/>
          <p:cNvPicPr>
            <a:picLocks noChangeAspect="1"/>
          </p:cNvPicPr>
          <p:nvPr/>
        </p:nvPicPr>
        <p:blipFill>
          <a:blip r:embed="rId3" cstate="print"/>
          <a:srcRect r="42552"/>
          <a:stretch>
            <a:fillRect/>
          </a:stretch>
        </p:blipFill>
        <p:spPr bwMode="auto">
          <a:xfrm>
            <a:off x="4343400" y="5381625"/>
            <a:ext cx="39020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3" name="TextBox 7"/>
          <p:cNvSpPr txBox="1">
            <a:spLocks noChangeArrowheads="1"/>
          </p:cNvSpPr>
          <p:nvPr/>
        </p:nvSpPr>
        <p:spPr bwMode="auto">
          <a:xfrm>
            <a:off x="3949700" y="5029200"/>
            <a:ext cx="2378075" cy="400050"/>
          </a:xfrm>
          <a:prstGeom prst="rect">
            <a:avLst/>
          </a:prstGeom>
          <a:solidFill>
            <a:srgbClr val="FFDC4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Program execution</a:t>
            </a:r>
            <a:endParaRPr lang="en-US" sz="2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 Lists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054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smtClean="0">
                <a:ea typeface="ＭＳ Ｐゴシック" pitchFamily="34" charset="-128"/>
              </a:rPr>
              <a:t>A list is a container that stores a sequence of values.</a:t>
            </a:r>
          </a:p>
          <a:p>
            <a:r>
              <a:rPr lang="en-US" sz="2800" smtClean="0">
                <a:ea typeface="ＭＳ Ｐゴシック" pitchFamily="34" charset="-128"/>
              </a:rPr>
              <a:t>Each individual element in a list is accessed by an integer index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i</a:t>
            </a:r>
            <a:r>
              <a:rPr lang="en-US" sz="2800" smtClean="0">
                <a:ea typeface="ＭＳ Ｐゴシック" pitchFamily="34" charset="-128"/>
              </a:rPr>
              <a:t>, using the notation 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list[i]</a:t>
            </a:r>
            <a:r>
              <a:rPr lang="en-US" sz="2800" smtClean="0">
                <a:ea typeface="ＭＳ Ｐゴシック" pitchFamily="34" charset="-128"/>
              </a:rPr>
              <a:t>.</a:t>
            </a:r>
          </a:p>
          <a:p>
            <a:r>
              <a:rPr lang="en-US" sz="2800" smtClean="0">
                <a:ea typeface="ＭＳ Ｐゴシック" pitchFamily="34" charset="-128"/>
              </a:rPr>
              <a:t>A list index must be at least zero and less than the number of elements in the list.</a:t>
            </a:r>
          </a:p>
          <a:p>
            <a:r>
              <a:rPr lang="en-US" sz="2800" smtClean="0">
                <a:ea typeface="ＭＳ Ｐゴシック" pitchFamily="34" charset="-128"/>
              </a:rPr>
              <a:t>An out-of-range error, which occurs if you supply an invalid list index, can cause your program to terminate.</a:t>
            </a:r>
          </a:p>
          <a:p>
            <a:r>
              <a:rPr lang="en-US" sz="2800" smtClean="0">
                <a:ea typeface="ＭＳ Ｐゴシック" pitchFamily="34" charset="-128"/>
              </a:rPr>
              <a:t>You can iterate over the index values or the elements of a list.</a:t>
            </a:r>
          </a:p>
        </p:txBody>
      </p:sp>
      <p:sp>
        <p:nvSpPr>
          <p:cNvPr id="9216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325EB9B-D5EC-46F3-A542-1BDED3D014C7}" type="slidenum">
              <a:rPr lang="en-US" smtClean="0">
                <a:latin typeface="Arial" charset="0"/>
                <a:cs typeface="Arial" charset="0"/>
              </a:rPr>
              <a:pPr/>
              <a:t>81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 Lists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A list reference specifies the location of a list. Copying the reference yields a second reference to the same list.</a:t>
            </a:r>
          </a:p>
          <a:p>
            <a:r>
              <a:rPr lang="en-US" sz="2800" smtClean="0">
                <a:ea typeface="ＭＳ Ｐゴシック" pitchFamily="34" charset="-128"/>
              </a:rPr>
              <a:t>A linear search inspects elements in sequence until a match is found.</a:t>
            </a:r>
          </a:p>
          <a:p>
            <a:r>
              <a:rPr lang="en-US" sz="2800" smtClean="0">
                <a:ea typeface="ＭＳ Ｐゴシック" pitchFamily="34" charset="-128"/>
              </a:rPr>
              <a:t>Use a temporary variable when swapping elements.</a:t>
            </a:r>
          </a:p>
          <a:p>
            <a:r>
              <a:rPr lang="en-US" sz="2800" smtClean="0">
                <a:ea typeface="ＭＳ Ｐゴシック" pitchFamily="34" charset="-128"/>
              </a:rPr>
              <a:t>Lists can occur as function parameters and return values.</a:t>
            </a:r>
          </a:p>
        </p:txBody>
      </p:sp>
      <p:sp>
        <p:nvSpPr>
          <p:cNvPr id="9318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931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A3BC77B9-6216-435E-BEF9-8FC8F5DC1262}" type="slidenum">
              <a:rPr lang="en-US" smtClean="0">
                <a:latin typeface="Arial" charset="0"/>
                <a:cs typeface="Arial" charset="0"/>
              </a:rPr>
              <a:pPr/>
              <a:t>82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Lists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When calling a function with a list argument, the function receives a list reference, not a copy of the list.</a:t>
            </a:r>
          </a:p>
          <a:p>
            <a:r>
              <a:rPr lang="en-US" sz="2800" smtClean="0">
                <a:ea typeface="ＭＳ Ｐゴシック" pitchFamily="34" charset="-128"/>
              </a:rPr>
              <a:t>A tuple is created as a comma-separated sequence enclosed in parentheses.</a:t>
            </a:r>
          </a:p>
          <a:p>
            <a:r>
              <a:rPr lang="en-US" sz="2800" smtClean="0">
                <a:ea typeface="ＭＳ Ｐゴシック" pitchFamily="34" charset="-128"/>
              </a:rPr>
              <a:t>By combining fundamental algorithms, you can solve complex programming tasks.</a:t>
            </a:r>
          </a:p>
          <a:p>
            <a:r>
              <a:rPr lang="en-US" sz="2800" smtClean="0">
                <a:ea typeface="ＭＳ Ｐゴシック" pitchFamily="34" charset="-128"/>
              </a:rPr>
              <a:t>You should be familiar with the implementation of fundamental algorithms so that you can adapt them.</a:t>
            </a:r>
          </a:p>
          <a:p>
            <a:r>
              <a:rPr lang="en-US" sz="2800" smtClean="0">
                <a:ea typeface="ＭＳ Ｐゴシック" pitchFamily="34" charset="-128"/>
              </a:rPr>
              <a:t>Discover algorithms by manipulating physical objects.</a:t>
            </a:r>
          </a:p>
        </p:txBody>
      </p:sp>
      <p:sp>
        <p:nvSpPr>
          <p:cNvPr id="9421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942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B5DD3D6A-9E47-4549-A606-F3012A49A1C2}" type="slidenum">
              <a:rPr lang="en-US" smtClean="0">
                <a:latin typeface="Arial" charset="0"/>
                <a:cs typeface="Arial" charset="0"/>
              </a:rPr>
              <a:pPr/>
              <a:t>83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Summary: Lists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Use a two-dimensional list to store tabular data.</a:t>
            </a:r>
          </a:p>
          <a:p>
            <a:r>
              <a:rPr lang="en-US" sz="2800" smtClean="0">
                <a:ea typeface="ＭＳ Ｐゴシック" pitchFamily="34" charset="-128"/>
              </a:rPr>
              <a:t>Individual elements in a two-dimensional list are accessed by using two index values,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table[i][j]</a:t>
            </a:r>
            <a:endParaRPr lang="en-US" sz="2800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D64392A4-16DC-4FE6-A365-081BBD8F2197}" type="slidenum">
              <a:rPr lang="en-US" smtClean="0">
                <a:latin typeface="Arial" charset="0"/>
                <a:cs typeface="Arial" charset="0"/>
              </a:rPr>
              <a:pPr/>
              <a:t>84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Built-In Operations For Lists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054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insert()</a:t>
            </a:r>
            <a:r>
              <a:rPr lang="en-US" sz="280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method to insert a new element at any position in a list.</a:t>
            </a:r>
          </a:p>
          <a:p>
            <a:r>
              <a:rPr lang="en-US" sz="2800" smtClean="0">
                <a:ea typeface="ＭＳ Ｐゴシック" pitchFamily="34" charset="-128"/>
              </a:rPr>
              <a:t>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</a:t>
            </a:r>
            <a:r>
              <a:rPr lang="en-US" sz="2800" smtClean="0">
                <a:ea typeface="ＭＳ Ｐゴシック" pitchFamily="34" charset="-128"/>
              </a:rPr>
              <a:t> operator tests whether an element is contained in a list.</a:t>
            </a:r>
          </a:p>
          <a:p>
            <a:r>
              <a:rPr lang="en-US" sz="2800" smtClean="0">
                <a:ea typeface="ＭＳ Ｐゴシック" pitchFamily="34" charset="-128"/>
              </a:rPr>
              <a:t>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pop() </a:t>
            </a:r>
            <a:r>
              <a:rPr lang="en-US" sz="2800" smtClean="0">
                <a:ea typeface="ＭＳ Ｐゴシック" pitchFamily="34" charset="-128"/>
              </a:rPr>
              <a:t>method to remove an element from any position in a list.</a:t>
            </a:r>
          </a:p>
          <a:p>
            <a:r>
              <a:rPr lang="en-US" sz="2800" smtClean="0">
                <a:ea typeface="ＭＳ Ｐゴシック" pitchFamily="34" charset="-128"/>
              </a:rPr>
              <a:t>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remove() </a:t>
            </a:r>
            <a:r>
              <a:rPr lang="en-US" sz="2800" smtClean="0">
                <a:ea typeface="ＭＳ Ｐゴシック" pitchFamily="34" charset="-128"/>
              </a:rPr>
              <a:t>method to remove an element from a list by value.</a:t>
            </a:r>
          </a:p>
          <a:p>
            <a:r>
              <a:rPr lang="en-US" sz="2800" smtClean="0">
                <a:ea typeface="ＭＳ Ｐゴシック" pitchFamily="34" charset="-128"/>
              </a:rPr>
              <a:t>Two lists can be concatenated using the plus (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+</a:t>
            </a:r>
            <a:r>
              <a:rPr lang="en-US" sz="2800" smtClean="0">
                <a:ea typeface="ＭＳ Ｐゴシック" pitchFamily="34" charset="-128"/>
              </a:rPr>
              <a:t>) operator.</a:t>
            </a:r>
          </a:p>
          <a:p>
            <a:r>
              <a:rPr lang="en-US" sz="2800" smtClean="0">
                <a:ea typeface="ＭＳ Ｐゴシック" pitchFamily="34" charset="-128"/>
              </a:rPr>
              <a:t>Use the </a:t>
            </a:r>
            <a:r>
              <a:rPr lang="en-US" sz="28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list()</a:t>
            </a:r>
            <a:r>
              <a:rPr lang="en-US" sz="280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800" smtClean="0">
                <a:ea typeface="ＭＳ Ｐゴシック" pitchFamily="34" charset="-128"/>
              </a:rPr>
              <a:t>function to copy lists.</a:t>
            </a:r>
          </a:p>
        </p:txBody>
      </p:sp>
      <p:sp>
        <p:nvSpPr>
          <p:cNvPr id="9626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2013 by John Wiley &amp; Sons.  All rights reserved.</a:t>
            </a:r>
          </a:p>
        </p:txBody>
      </p:sp>
      <p:sp>
        <p:nvSpPr>
          <p:cNvPr id="9626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0BA906FC-7C46-49E3-BE99-0B716D8B067D}" type="slidenum">
              <a:rPr lang="en-US" smtClean="0">
                <a:latin typeface="Arial" charset="0"/>
                <a:cs typeface="Arial" charset="0"/>
              </a:rPr>
              <a:pPr/>
              <a:t>85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Built-In Operations For Lists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the slice operator (</a:t>
            </a:r>
            <a:r>
              <a:rPr lang="en-US" smtClean="0">
                <a:solidFill>
                  <a:srgbClr val="0033CC"/>
                </a:solidFill>
                <a:ea typeface="ＭＳ Ｐゴシック" pitchFamily="34" charset="-128"/>
              </a:rPr>
              <a:t>:</a:t>
            </a:r>
            <a:r>
              <a:rPr lang="en-US" smtClean="0">
                <a:ea typeface="ＭＳ Ｐゴシック" pitchFamily="34" charset="-128"/>
              </a:rPr>
              <a:t>) to extract a sublist or substrings.</a:t>
            </a: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71C5E3DB-D8C9-4FB1-8A52-D25C683B3F8A}" type="slidenum">
              <a:rPr lang="en-US" smtClean="0">
                <a:latin typeface="Arial" charset="0"/>
                <a:cs typeface="Arial" charset="0"/>
              </a:rPr>
              <a:pPr/>
              <a:t>86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Lists Vs. Strings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Lists are mutable (continued)</a:t>
            </a:r>
          </a:p>
          <a:p>
            <a:pPr lvl="2">
              <a:defRPr/>
            </a:pPr>
            <a:r>
              <a:rPr lang="en-US" dirty="0" smtClean="0"/>
              <a:t>As you just saw in a previous example result of the operation: </a:t>
            </a:r>
          </a:p>
          <a:p>
            <a:pPr marL="914400" lvl="2" indent="0">
              <a:buFontTx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values[5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87</a:t>
            </a:r>
          </a:p>
          <a:p>
            <a:pPr marL="914400" lvl="2" indent="0">
              <a:buFontTx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914400" lvl="2" indent="0">
              <a:buFontTx/>
              <a:buNone/>
              <a:defRPr/>
            </a:pPr>
            <a:r>
              <a:rPr lang="en-US" dirty="0" smtClean="0"/>
              <a:t>…the </a:t>
            </a:r>
            <a:r>
              <a:rPr lang="en-US" dirty="0"/>
              <a:t>element at index </a:t>
            </a:r>
            <a:r>
              <a:rPr lang="en-US" dirty="0" smtClean="0"/>
              <a:t>5 is  </a:t>
            </a:r>
            <a:r>
              <a:rPr lang="en-US" dirty="0"/>
              <a:t>filled with 87</a:t>
            </a:r>
          </a:p>
          <a:p>
            <a:pPr lvl="2">
              <a:defRPr/>
            </a:pP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Copyright © 2011 by John Wiley &amp; Sons.  All rights reserved.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Page </a:t>
            </a:r>
            <a:fld id="{1437E23C-082F-4BC6-A3F2-9340AFDE3ED3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8438" name="Picture 2" descr="U:\PC\publisher\2013 wiley slides\Ch 5-9, FM\Chapter  6\Media\Illustrations\py_06_01_300dp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0000"/>
            <a:ext cx="69342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>
          <a:outerShdw blurRad="50800" dist="50800" dir="5400000" algn="ctr" rotWithShape="0">
            <a:schemeClr val="bg1">
              <a:lumMod val="75000"/>
            </a:schemeClr>
          </a:outerShdw>
        </a:effectLst>
      </a:spPr>
      <a:bodyPr rtlCol="0" anchor="ctr"/>
      <a:lstStyle>
        <a:defPPr>
          <a:defRPr sz="2400" dirty="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solidFill>
          <a:srgbClr val="D9D9D9"/>
        </a:solidFill>
        <a:ln>
          <a:noFill/>
        </a:ln>
        <a:effectLst>
          <a:outerShdw blurRad="50800" dist="38100" dir="18900000" algn="bl" rotWithShape="0">
            <a:srgbClr val="808080">
              <a:alpha val="39998"/>
            </a:srgbClr>
          </a:outerShdw>
        </a:effectLst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 dirty="0">
            <a:latin typeface="Consolas" pitchFamily="49" charset="0"/>
            <a:cs typeface="Consolas" pitchFamily="49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11058</TotalTime>
  <Words>5849</Words>
  <Application>Microsoft Office PowerPoint</Application>
  <PresentationFormat>On-screen Show (4:3)</PresentationFormat>
  <Paragraphs>880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ＭＳ Ｐゴシック</vt:lpstr>
      <vt:lpstr>Wingdings</vt:lpstr>
      <vt:lpstr>Calibri</vt:lpstr>
      <vt:lpstr>Arial Unicode MS</vt:lpstr>
      <vt:lpstr>Consolas</vt:lpstr>
      <vt:lpstr>Times New Roman</vt:lpstr>
      <vt:lpstr>Comic Sans MS</vt:lpstr>
      <vt:lpstr>Default Design</vt:lpstr>
      <vt:lpstr>Slide 1</vt:lpstr>
      <vt:lpstr>Chapter Goals</vt:lpstr>
      <vt:lpstr>Contents</vt:lpstr>
      <vt:lpstr>6.1 Lists</vt:lpstr>
      <vt:lpstr>Creating a List</vt:lpstr>
      <vt:lpstr>Accessing List Elements</vt:lpstr>
      <vt:lpstr>Creating Lists/Accessing Elements</vt:lpstr>
      <vt:lpstr>Lists Vs. Strings (1)</vt:lpstr>
      <vt:lpstr>Lists Vs. Strings (2)</vt:lpstr>
      <vt:lpstr>Lists Vs. Strings (3)</vt:lpstr>
      <vt:lpstr>List Boundaries</vt:lpstr>
      <vt:lpstr>Determining List Length</vt:lpstr>
      <vt:lpstr>Using The Square Brackets</vt:lpstr>
      <vt:lpstr>Traversing Lists</vt:lpstr>
      <vt:lpstr>Loop Over the Index Values</vt:lpstr>
      <vt:lpstr>List References</vt:lpstr>
      <vt:lpstr>List Aliases</vt:lpstr>
      <vt:lpstr>Modifying Aliased Lists</vt:lpstr>
      <vt:lpstr>Common Error 6.1</vt:lpstr>
      <vt:lpstr>Reverse Subscripts</vt:lpstr>
      <vt:lpstr>6.2 List Operations</vt:lpstr>
      <vt:lpstr>Appending Elements</vt:lpstr>
      <vt:lpstr>Inserting an Element</vt:lpstr>
      <vt:lpstr>Finding an Element</vt:lpstr>
      <vt:lpstr>Removing an Element</vt:lpstr>
      <vt:lpstr>Concatenation</vt:lpstr>
      <vt:lpstr>Equality / Inequality Testing</vt:lpstr>
      <vt:lpstr>Sum, Maximum, Minimum</vt:lpstr>
      <vt:lpstr>Sorting</vt:lpstr>
      <vt:lpstr>Copying Lists (1)</vt:lpstr>
      <vt:lpstr>Copying Lists (2)</vt:lpstr>
      <vt:lpstr>Common List Functions And Operators (1)</vt:lpstr>
      <vt:lpstr>Common List Functions And Operators (2)</vt:lpstr>
      <vt:lpstr>Common List Methods</vt:lpstr>
      <vt:lpstr>List Slicing</vt:lpstr>
      <vt:lpstr>6.3 Common List Algorithms</vt:lpstr>
      <vt:lpstr>Filling a List</vt:lpstr>
      <vt:lpstr>Combining List Elements</vt:lpstr>
      <vt:lpstr>Element Separators (1)</vt:lpstr>
      <vt:lpstr>Element Separators (2)</vt:lpstr>
      <vt:lpstr>Element Separators (3)</vt:lpstr>
      <vt:lpstr>Maximum and Minimum</vt:lpstr>
      <vt:lpstr>Linear Search</vt:lpstr>
      <vt:lpstr>Collecting and Counting Matches</vt:lpstr>
      <vt:lpstr>Removing Matches</vt:lpstr>
      <vt:lpstr>Swapping Elements (1)</vt:lpstr>
      <vt:lpstr>Swapping Elements (2)</vt:lpstr>
      <vt:lpstr>Swapping Elements (3)</vt:lpstr>
      <vt:lpstr>Swapping Elements (4)</vt:lpstr>
      <vt:lpstr>Reading Input</vt:lpstr>
      <vt:lpstr>6.4: Using Lists With Functions</vt:lpstr>
      <vt:lpstr>Modifying List Elements</vt:lpstr>
      <vt:lpstr>Example: Step 1</vt:lpstr>
      <vt:lpstr>Example: Step 2</vt:lpstr>
      <vt:lpstr>Example: Step 3</vt:lpstr>
      <vt:lpstr>Example: Step 4</vt:lpstr>
      <vt:lpstr>Returning Lists From Functions</vt:lpstr>
      <vt:lpstr>Call By: Value Vs. Reference</vt:lpstr>
      <vt:lpstr>Tuples</vt:lpstr>
      <vt:lpstr>Returning Multiple Values</vt:lpstr>
      <vt:lpstr>6.5 Problem Solving:</vt:lpstr>
      <vt:lpstr>Adapting a Solution</vt:lpstr>
      <vt:lpstr>Planning a Solution</vt:lpstr>
      <vt:lpstr>Adapting the code</vt:lpstr>
      <vt:lpstr>6.6: Problem Solving</vt:lpstr>
      <vt:lpstr>Manipulating Objects</vt:lpstr>
      <vt:lpstr>Manipulating Objects</vt:lpstr>
      <vt:lpstr>Manipulating Objects</vt:lpstr>
      <vt:lpstr>Develop an Algorithm</vt:lpstr>
      <vt:lpstr>6.7 Tables</vt:lpstr>
      <vt:lpstr>Creating Tables (1)</vt:lpstr>
      <vt:lpstr>Creating Tables (2)</vt:lpstr>
      <vt:lpstr>Creating Tables (3)</vt:lpstr>
      <vt:lpstr>Creating Tables (4)</vt:lpstr>
      <vt:lpstr>Accessing Elements</vt:lpstr>
      <vt:lpstr>Locating Neighboring Elements</vt:lpstr>
      <vt:lpstr>Adding Rows and Columns</vt:lpstr>
      <vt:lpstr>Using Tables With Functions</vt:lpstr>
      <vt:lpstr>Tables And Functions: Medals.py (1)</vt:lpstr>
      <vt:lpstr>Tables And Functions: Medals.py (2)</vt:lpstr>
      <vt:lpstr>Summary:  Lists</vt:lpstr>
      <vt:lpstr>Summary:  Lists</vt:lpstr>
      <vt:lpstr>Summary: Lists</vt:lpstr>
      <vt:lpstr>Summary: Lists</vt:lpstr>
      <vt:lpstr>Built-In Operations For Lists</vt:lpstr>
      <vt:lpstr>Built-In Operations For Lists</vt:lpstr>
    </vt:vector>
  </TitlesOfParts>
  <Company>Technetrain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Arrays and ArrayLists</dc:title>
  <dc:subject>Java for Everyone 2e</dc:subject>
  <dc:creator>James Tam</dc:creator>
  <dc:description>Based on bjlo_ch06_8.pdf</dc:description>
  <cp:lastModifiedBy>ahmedr</cp:lastModifiedBy>
  <cp:revision>437</cp:revision>
  <dcterms:created xsi:type="dcterms:W3CDTF">2007-02-01T21:32:19Z</dcterms:created>
  <dcterms:modified xsi:type="dcterms:W3CDTF">2013-11-27T10:15:43Z</dcterms:modified>
  <cp:contentStatus>Final Draft</cp:contentStatus>
</cp:coreProperties>
</file>