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9" r:id="rId1"/>
  </p:sldMasterIdLst>
  <p:sldIdLst>
    <p:sldId id="272" r:id="rId2"/>
    <p:sldId id="257" r:id="rId3"/>
    <p:sldId id="261" r:id="rId4"/>
    <p:sldId id="259" r:id="rId5"/>
    <p:sldId id="286" r:id="rId6"/>
    <p:sldId id="273" r:id="rId7"/>
    <p:sldId id="275" r:id="rId8"/>
    <p:sldId id="276" r:id="rId9"/>
    <p:sldId id="277" r:id="rId10"/>
    <p:sldId id="278" r:id="rId11"/>
    <p:sldId id="281" r:id="rId12"/>
    <p:sldId id="282" r:id="rId13"/>
    <p:sldId id="284" r:id="rId14"/>
    <p:sldId id="274" r:id="rId15"/>
    <p:sldId id="279" r:id="rId16"/>
    <p:sldId id="280" r:id="rId17"/>
    <p:sldId id="283" r:id="rId18"/>
    <p:sldId id="285" r:id="rId19"/>
    <p:sldId id="287" r:id="rId20"/>
    <p:sldId id="288" r:id="rId21"/>
    <p:sldId id="26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44" autoAdjust="0"/>
    <p:restoredTop sz="94660"/>
  </p:normalViewPr>
  <p:slideViewPr>
    <p:cSldViewPr snapToGrid="0">
      <p:cViewPr varScale="1">
        <p:scale>
          <a:sx n="85" d="100"/>
          <a:sy n="85" d="100"/>
        </p:scale>
        <p:origin x="318"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E69A25D-9210-47A5-8D5B-146FBEA9A4A1}" type="datetimeFigureOut">
              <a:rPr lang="en-US" smtClean="0"/>
              <a:pPr/>
              <a:t>9/29/2020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473FAB-8345-4F93-B71B-13099686C682}" type="slidenum">
              <a:rPr lang="en-US" smtClean="0"/>
              <a:pPr/>
              <a:t>‹#›</a:t>
            </a:fld>
            <a:endParaRPr lang="en-US"/>
          </a:p>
        </p:txBody>
      </p:sp>
    </p:spTree>
    <p:extLst>
      <p:ext uri="{BB962C8B-B14F-4D97-AF65-F5344CB8AC3E}">
        <p14:creationId xmlns:p14="http://schemas.microsoft.com/office/powerpoint/2010/main" val="706199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E69A25D-9210-47A5-8D5B-146FBEA9A4A1}" type="datetimeFigureOut">
              <a:rPr lang="en-US" smtClean="0"/>
              <a:pPr/>
              <a:t>9/29/2020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473FAB-8345-4F93-B71B-13099686C682}" type="slidenum">
              <a:rPr lang="en-US" smtClean="0"/>
              <a:pPr/>
              <a:t>‹#›</a:t>
            </a:fld>
            <a:endParaRPr lang="en-US"/>
          </a:p>
        </p:txBody>
      </p:sp>
    </p:spTree>
    <p:extLst>
      <p:ext uri="{BB962C8B-B14F-4D97-AF65-F5344CB8AC3E}">
        <p14:creationId xmlns:p14="http://schemas.microsoft.com/office/powerpoint/2010/main" val="288752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E69A25D-9210-47A5-8D5B-146FBEA9A4A1}" type="datetimeFigureOut">
              <a:rPr lang="en-US" smtClean="0"/>
              <a:pPr/>
              <a:t>9/29/2020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473FAB-8345-4F93-B71B-13099686C682}"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445976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E69A25D-9210-47A5-8D5B-146FBEA9A4A1}" type="datetimeFigureOut">
              <a:rPr lang="en-US" smtClean="0"/>
              <a:pPr/>
              <a:t>9/29/2020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473FAB-8345-4F93-B71B-13099686C682}" type="slidenum">
              <a:rPr lang="en-US" smtClean="0"/>
              <a:pPr/>
              <a:t>‹#›</a:t>
            </a:fld>
            <a:endParaRPr lang="en-US"/>
          </a:p>
        </p:txBody>
      </p:sp>
    </p:spTree>
    <p:extLst>
      <p:ext uri="{BB962C8B-B14F-4D97-AF65-F5344CB8AC3E}">
        <p14:creationId xmlns:p14="http://schemas.microsoft.com/office/powerpoint/2010/main" val="8971928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E69A25D-9210-47A5-8D5B-146FBEA9A4A1}" type="datetimeFigureOut">
              <a:rPr lang="en-US" smtClean="0"/>
              <a:pPr/>
              <a:t>9/29/2020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473FAB-8345-4F93-B71B-13099686C682}"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875764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E69A25D-9210-47A5-8D5B-146FBEA9A4A1}" type="datetimeFigureOut">
              <a:rPr lang="en-US" smtClean="0"/>
              <a:pPr/>
              <a:t>9/29/2020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473FAB-8345-4F93-B71B-13099686C682}" type="slidenum">
              <a:rPr lang="en-US" smtClean="0"/>
              <a:pPr/>
              <a:t>‹#›</a:t>
            </a:fld>
            <a:endParaRPr lang="en-US"/>
          </a:p>
        </p:txBody>
      </p:sp>
    </p:spTree>
    <p:extLst>
      <p:ext uri="{BB962C8B-B14F-4D97-AF65-F5344CB8AC3E}">
        <p14:creationId xmlns:p14="http://schemas.microsoft.com/office/powerpoint/2010/main" val="30095726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69A25D-9210-47A5-8D5B-146FBEA9A4A1}" type="datetimeFigureOut">
              <a:rPr lang="en-US" smtClean="0"/>
              <a:pPr/>
              <a:t>9/29/2020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473FAB-8345-4F93-B71B-13099686C682}" type="slidenum">
              <a:rPr lang="en-US" smtClean="0"/>
              <a:pPr/>
              <a:t>‹#›</a:t>
            </a:fld>
            <a:endParaRPr lang="en-US"/>
          </a:p>
        </p:txBody>
      </p:sp>
    </p:spTree>
    <p:extLst>
      <p:ext uri="{BB962C8B-B14F-4D97-AF65-F5344CB8AC3E}">
        <p14:creationId xmlns:p14="http://schemas.microsoft.com/office/powerpoint/2010/main" val="21303249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69A25D-9210-47A5-8D5B-146FBEA9A4A1}" type="datetimeFigureOut">
              <a:rPr lang="en-US" smtClean="0"/>
              <a:pPr/>
              <a:t>9/29/2020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473FAB-8345-4F93-B71B-13099686C682}" type="slidenum">
              <a:rPr lang="en-US" smtClean="0"/>
              <a:pPr/>
              <a:t>‹#›</a:t>
            </a:fld>
            <a:endParaRPr lang="en-US"/>
          </a:p>
        </p:txBody>
      </p:sp>
    </p:spTree>
    <p:extLst>
      <p:ext uri="{BB962C8B-B14F-4D97-AF65-F5344CB8AC3E}">
        <p14:creationId xmlns:p14="http://schemas.microsoft.com/office/powerpoint/2010/main" val="275156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69A25D-9210-47A5-8D5B-146FBEA9A4A1}" type="datetimeFigureOut">
              <a:rPr lang="en-US" smtClean="0"/>
              <a:pPr/>
              <a:t>9/29/2020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473FAB-8345-4F93-B71B-13099686C682}" type="slidenum">
              <a:rPr lang="en-US" smtClean="0"/>
              <a:pPr/>
              <a:t>‹#›</a:t>
            </a:fld>
            <a:endParaRPr lang="en-US"/>
          </a:p>
        </p:txBody>
      </p:sp>
    </p:spTree>
    <p:extLst>
      <p:ext uri="{BB962C8B-B14F-4D97-AF65-F5344CB8AC3E}">
        <p14:creationId xmlns:p14="http://schemas.microsoft.com/office/powerpoint/2010/main" val="3915636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E69A25D-9210-47A5-8D5B-146FBEA9A4A1}" type="datetimeFigureOut">
              <a:rPr lang="en-US" smtClean="0"/>
              <a:pPr/>
              <a:t>9/29/2020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473FAB-8345-4F93-B71B-13099686C682}" type="slidenum">
              <a:rPr lang="en-US" smtClean="0"/>
              <a:pPr/>
              <a:t>‹#›</a:t>
            </a:fld>
            <a:endParaRPr lang="en-US"/>
          </a:p>
        </p:txBody>
      </p:sp>
    </p:spTree>
    <p:extLst>
      <p:ext uri="{BB962C8B-B14F-4D97-AF65-F5344CB8AC3E}">
        <p14:creationId xmlns:p14="http://schemas.microsoft.com/office/powerpoint/2010/main" val="2196198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E69A25D-9210-47A5-8D5B-146FBEA9A4A1}" type="datetimeFigureOut">
              <a:rPr lang="en-US" smtClean="0"/>
              <a:pPr/>
              <a:t>9/29/2020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473FAB-8345-4F93-B71B-13099686C682}" type="slidenum">
              <a:rPr lang="en-US" smtClean="0"/>
              <a:pPr/>
              <a:t>‹#›</a:t>
            </a:fld>
            <a:endParaRPr lang="en-US"/>
          </a:p>
        </p:txBody>
      </p:sp>
    </p:spTree>
    <p:extLst>
      <p:ext uri="{BB962C8B-B14F-4D97-AF65-F5344CB8AC3E}">
        <p14:creationId xmlns:p14="http://schemas.microsoft.com/office/powerpoint/2010/main" val="347073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E69A25D-9210-47A5-8D5B-146FBEA9A4A1}" type="datetimeFigureOut">
              <a:rPr lang="en-US" smtClean="0"/>
              <a:pPr/>
              <a:t>9/29/2020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473FAB-8345-4F93-B71B-13099686C682}" type="slidenum">
              <a:rPr lang="en-US" smtClean="0"/>
              <a:pPr/>
              <a:t>‹#›</a:t>
            </a:fld>
            <a:endParaRPr lang="en-US"/>
          </a:p>
        </p:txBody>
      </p:sp>
    </p:spTree>
    <p:extLst>
      <p:ext uri="{BB962C8B-B14F-4D97-AF65-F5344CB8AC3E}">
        <p14:creationId xmlns:p14="http://schemas.microsoft.com/office/powerpoint/2010/main" val="3066727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E69A25D-9210-47A5-8D5B-146FBEA9A4A1}" type="datetimeFigureOut">
              <a:rPr lang="en-US" smtClean="0"/>
              <a:pPr/>
              <a:t>9/29/2020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473FAB-8345-4F93-B71B-13099686C682}" type="slidenum">
              <a:rPr lang="en-US" smtClean="0"/>
              <a:pPr/>
              <a:t>‹#›</a:t>
            </a:fld>
            <a:endParaRPr lang="en-US"/>
          </a:p>
        </p:txBody>
      </p:sp>
    </p:spTree>
    <p:extLst>
      <p:ext uri="{BB962C8B-B14F-4D97-AF65-F5344CB8AC3E}">
        <p14:creationId xmlns:p14="http://schemas.microsoft.com/office/powerpoint/2010/main" val="3060464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69A25D-9210-47A5-8D5B-146FBEA9A4A1}" type="datetimeFigureOut">
              <a:rPr lang="en-US" smtClean="0"/>
              <a:pPr/>
              <a:t>9/29/2020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473FAB-8345-4F93-B71B-13099686C682}" type="slidenum">
              <a:rPr lang="en-US" smtClean="0"/>
              <a:pPr/>
              <a:t>‹#›</a:t>
            </a:fld>
            <a:endParaRPr lang="en-US"/>
          </a:p>
        </p:txBody>
      </p:sp>
    </p:spTree>
    <p:extLst>
      <p:ext uri="{BB962C8B-B14F-4D97-AF65-F5344CB8AC3E}">
        <p14:creationId xmlns:p14="http://schemas.microsoft.com/office/powerpoint/2010/main" val="2910696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E69A25D-9210-47A5-8D5B-146FBEA9A4A1}" type="datetimeFigureOut">
              <a:rPr lang="en-US" smtClean="0"/>
              <a:pPr/>
              <a:t>9/29/2020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473FAB-8345-4F93-B71B-13099686C682}" type="slidenum">
              <a:rPr lang="en-US" smtClean="0"/>
              <a:pPr/>
              <a:t>‹#›</a:t>
            </a:fld>
            <a:endParaRPr lang="en-US"/>
          </a:p>
        </p:txBody>
      </p:sp>
    </p:spTree>
    <p:extLst>
      <p:ext uri="{BB962C8B-B14F-4D97-AF65-F5344CB8AC3E}">
        <p14:creationId xmlns:p14="http://schemas.microsoft.com/office/powerpoint/2010/main" val="1168603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E69A25D-9210-47A5-8D5B-146FBEA9A4A1}" type="datetimeFigureOut">
              <a:rPr lang="en-US" smtClean="0"/>
              <a:pPr/>
              <a:t>9/29/2020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473FAB-8345-4F93-B71B-13099686C682}" type="slidenum">
              <a:rPr lang="en-US" smtClean="0"/>
              <a:pPr/>
              <a:t>‹#›</a:t>
            </a:fld>
            <a:endParaRPr lang="en-US"/>
          </a:p>
        </p:txBody>
      </p:sp>
    </p:spTree>
    <p:extLst>
      <p:ext uri="{BB962C8B-B14F-4D97-AF65-F5344CB8AC3E}">
        <p14:creationId xmlns:p14="http://schemas.microsoft.com/office/powerpoint/2010/main" val="675869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E69A25D-9210-47A5-8D5B-146FBEA9A4A1}" type="datetimeFigureOut">
              <a:rPr lang="en-US" smtClean="0"/>
              <a:pPr/>
              <a:t>9/29/2020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9473FAB-8345-4F93-B71B-13099686C682}" type="slidenum">
              <a:rPr lang="en-US" smtClean="0"/>
              <a:pPr/>
              <a:t>‹#›</a:t>
            </a:fld>
            <a:endParaRPr lang="en-US"/>
          </a:p>
        </p:txBody>
      </p:sp>
    </p:spTree>
    <p:extLst>
      <p:ext uri="{BB962C8B-B14F-4D97-AF65-F5344CB8AC3E}">
        <p14:creationId xmlns:p14="http://schemas.microsoft.com/office/powerpoint/2010/main" val="1964910839"/>
      </p:ext>
    </p:extLst>
  </p:cSld>
  <p:clrMap bg1="lt1" tx1="dk1" bg2="lt2" tx2="dk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 id="2147483911" r:id="rId12"/>
    <p:sldLayoutId id="2147483912" r:id="rId13"/>
    <p:sldLayoutId id="2147483913" r:id="rId14"/>
    <p:sldLayoutId id="2147483914" r:id="rId15"/>
    <p:sldLayoutId id="214748391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Projects Ideas </a:t>
            </a:r>
            <a:endParaRPr lang="en-US" sz="5400" dirty="0"/>
          </a:p>
        </p:txBody>
      </p:sp>
      <p:sp>
        <p:nvSpPr>
          <p:cNvPr id="3" name="Content Placeholder 2"/>
          <p:cNvSpPr>
            <a:spLocks noGrp="1"/>
          </p:cNvSpPr>
          <p:nvPr>
            <p:ph idx="1"/>
          </p:nvPr>
        </p:nvSpPr>
        <p:spPr/>
        <p:txBody>
          <a:bodyPr>
            <a:normAutofit/>
          </a:bodyPr>
          <a:lstStyle/>
          <a:p>
            <a:r>
              <a:rPr lang="en-US" sz="3200" dirty="0" smtClean="0"/>
              <a:t>Submitted by: </a:t>
            </a:r>
          </a:p>
          <a:p>
            <a:pPr lvl="2"/>
            <a:r>
              <a:rPr lang="en-US" sz="3200" dirty="0" smtClean="0"/>
              <a:t>18101018- </a:t>
            </a:r>
            <a:r>
              <a:rPr lang="en-US" sz="3200" dirty="0" err="1" smtClean="0"/>
              <a:t>Rumman</a:t>
            </a:r>
            <a:r>
              <a:rPr lang="en-US" sz="3200" dirty="0" smtClean="0"/>
              <a:t> Ahmed </a:t>
            </a:r>
            <a:r>
              <a:rPr lang="en-US" sz="3200" dirty="0" err="1" smtClean="0"/>
              <a:t>Prodhan</a:t>
            </a:r>
            <a:endParaRPr lang="en-US" sz="3200" dirty="0" smtClean="0"/>
          </a:p>
          <a:p>
            <a:pPr lvl="2"/>
            <a:r>
              <a:rPr lang="en-US" sz="3200" dirty="0" smtClean="0"/>
              <a:t>18101017- Muhammad Bin </a:t>
            </a:r>
            <a:r>
              <a:rPr lang="en-US" sz="3200" dirty="0" err="1" smtClean="0"/>
              <a:t>Mujib</a:t>
            </a:r>
            <a:endParaRPr lang="en-US" sz="3200" dirty="0" smtClean="0"/>
          </a:p>
          <a:p>
            <a:pPr lvl="2"/>
            <a:r>
              <a:rPr lang="en-US" sz="3200" dirty="0" smtClean="0"/>
              <a:t>18101025- </a:t>
            </a:r>
            <a:r>
              <a:rPr lang="en-US" sz="3200" dirty="0" err="1" smtClean="0"/>
              <a:t>Tanveer</a:t>
            </a:r>
            <a:r>
              <a:rPr lang="en-US" sz="3200" dirty="0" smtClean="0"/>
              <a:t> </a:t>
            </a:r>
            <a:r>
              <a:rPr lang="en-US" sz="3200" dirty="0" err="1" smtClean="0"/>
              <a:t>Ahamed</a:t>
            </a:r>
            <a:r>
              <a:rPr lang="en-US" sz="3200" dirty="0" smtClean="0"/>
              <a:t> </a:t>
            </a:r>
            <a:r>
              <a:rPr lang="en-US" sz="3200" dirty="0" err="1" smtClean="0"/>
              <a:t>Rabby</a:t>
            </a:r>
            <a:endParaRPr lang="en-US" sz="3200" dirty="0"/>
          </a:p>
        </p:txBody>
      </p:sp>
    </p:spTree>
    <p:extLst>
      <p:ext uri="{BB962C8B-B14F-4D97-AF65-F5344CB8AC3E}">
        <p14:creationId xmlns:p14="http://schemas.microsoft.com/office/powerpoint/2010/main" val="17781714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72).png"/>
          <p:cNvPicPr>
            <a:picLocks noChangeAspect="1"/>
          </p:cNvPicPr>
          <p:nvPr/>
        </p:nvPicPr>
        <p:blipFill>
          <a:blip r:embed="rId2"/>
          <a:stretch>
            <a:fillRect/>
          </a:stretch>
        </p:blipFill>
        <p:spPr>
          <a:xfrm>
            <a:off x="888274" y="888275"/>
            <a:ext cx="8817429" cy="4428308"/>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75).png"/>
          <p:cNvPicPr>
            <a:picLocks noChangeAspect="1"/>
          </p:cNvPicPr>
          <p:nvPr/>
        </p:nvPicPr>
        <p:blipFill>
          <a:blip r:embed="rId2"/>
          <a:stretch>
            <a:fillRect/>
          </a:stretch>
        </p:blipFill>
        <p:spPr>
          <a:xfrm>
            <a:off x="574766" y="1097281"/>
            <a:ext cx="9235440" cy="4297679"/>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76).png"/>
          <p:cNvPicPr>
            <a:picLocks noChangeAspect="1"/>
          </p:cNvPicPr>
          <p:nvPr/>
        </p:nvPicPr>
        <p:blipFill>
          <a:blip r:embed="rId2"/>
          <a:stretch>
            <a:fillRect/>
          </a:stretch>
        </p:blipFill>
        <p:spPr>
          <a:xfrm>
            <a:off x="561703" y="1175657"/>
            <a:ext cx="9130417" cy="399723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78).png"/>
          <p:cNvPicPr>
            <a:picLocks noChangeAspect="1"/>
          </p:cNvPicPr>
          <p:nvPr/>
        </p:nvPicPr>
        <p:blipFill>
          <a:blip r:embed="rId2"/>
          <a:stretch>
            <a:fillRect/>
          </a:stretch>
        </p:blipFill>
        <p:spPr>
          <a:xfrm>
            <a:off x="718457" y="1071153"/>
            <a:ext cx="9025318" cy="436299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3200" b="1" dirty="0" smtClean="0">
                <a:solidFill>
                  <a:srgbClr val="FF0000"/>
                </a:solidFill>
              </a:rPr>
              <a:t>Close Ended Question</a:t>
            </a:r>
            <a:endParaRPr lang="en-US" sz="3200" dirty="0">
              <a:solidFill>
                <a:srgbClr val="FF0000"/>
              </a:solidFill>
            </a:endParaRPr>
          </a:p>
        </p:txBody>
      </p:sp>
      <p:sp>
        <p:nvSpPr>
          <p:cNvPr id="7" name="Content Placeholder 6"/>
          <p:cNvSpPr>
            <a:spLocks noGrp="1"/>
          </p:cNvSpPr>
          <p:nvPr>
            <p:ph idx="1"/>
          </p:nvPr>
        </p:nvSpPr>
        <p:spPr/>
        <p:txBody>
          <a:bodyPr/>
          <a:lstStyle/>
          <a:p>
            <a:r>
              <a:rPr lang="en-US" dirty="0" smtClean="0"/>
              <a:t>Do you like the features that our system provides?</a:t>
            </a:r>
          </a:p>
          <a:p>
            <a:r>
              <a:rPr lang="en-US" dirty="0" smtClean="0"/>
              <a:t>Are you interested in using our service in near future? </a:t>
            </a:r>
          </a:p>
          <a:p>
            <a:r>
              <a:rPr lang="en-US" dirty="0" smtClean="0"/>
              <a:t>What kind of payment method do you prefer?</a:t>
            </a:r>
          </a:p>
          <a:p>
            <a:r>
              <a:rPr lang="en-US" dirty="0" smtClean="0"/>
              <a:t>Do you like in our money back policy?</a:t>
            </a:r>
          </a:p>
          <a:p>
            <a:r>
              <a:rPr lang="en-US" dirty="0" smtClean="0"/>
              <a:t>Do you want surveillance camera for your security?</a:t>
            </a:r>
          </a:p>
          <a:p>
            <a:r>
              <a:rPr lang="en-US" dirty="0" smtClean="0"/>
              <a:t>How helpful do you think our system is?</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73).png"/>
          <p:cNvPicPr>
            <a:picLocks noChangeAspect="1"/>
          </p:cNvPicPr>
          <p:nvPr/>
        </p:nvPicPr>
        <p:blipFill>
          <a:blip r:embed="rId2"/>
          <a:stretch>
            <a:fillRect/>
          </a:stretch>
        </p:blipFill>
        <p:spPr>
          <a:xfrm>
            <a:off x="622449" y="1159444"/>
            <a:ext cx="9117373" cy="418326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8818" y="966651"/>
            <a:ext cx="7991044" cy="523220"/>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On which route you want to use our service? (e.g. Mirpur 1 to </a:t>
            </a:r>
            <a:r>
              <a:rPr lang="en-US" sz="1400" dirty="0" err="1">
                <a:latin typeface="Arial" panose="020B0604020202020204" pitchFamily="34" charset="0"/>
                <a:cs typeface="Arial" panose="020B0604020202020204" pitchFamily="34" charset="0"/>
              </a:rPr>
              <a:t>Farmgate</a:t>
            </a:r>
            <a:r>
              <a:rPr lang="en-US" sz="1400" dirty="0" smtClean="0">
                <a:latin typeface="Arial" panose="020B0604020202020204" pitchFamily="34" charset="0"/>
                <a:cs typeface="Arial" panose="020B0604020202020204" pitchFamily="34" charset="0"/>
              </a:rPr>
              <a:t>)</a:t>
            </a:r>
          </a:p>
          <a:p>
            <a:r>
              <a:rPr lang="en-US" sz="1400" dirty="0" smtClean="0">
                <a:latin typeface="Arial" panose="020B0604020202020204" pitchFamily="34" charset="0"/>
                <a:cs typeface="Arial" panose="020B0604020202020204" pitchFamily="34" charset="0"/>
              </a:rPr>
              <a:t>41 responses</a:t>
            </a:r>
            <a:endParaRPr lang="en-US" sz="14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04350" y="1632006"/>
            <a:ext cx="6999980" cy="4662096"/>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8818" y="966651"/>
            <a:ext cx="8709502" cy="523220"/>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How much are you willing to pay for our service compared to other ride sharing services? (e.g. 5% </a:t>
            </a:r>
            <a:r>
              <a:rPr lang="en-US" sz="1400" dirty="0" smtClean="0">
                <a:latin typeface="Arial" panose="020B0604020202020204" pitchFamily="34" charset="0"/>
                <a:cs typeface="Arial" panose="020B0604020202020204" pitchFamily="34" charset="0"/>
              </a:rPr>
              <a:t>cheaper)</a:t>
            </a:r>
          </a:p>
          <a:p>
            <a:r>
              <a:rPr lang="en-US" sz="1400" dirty="0" smtClean="0">
                <a:latin typeface="Arial" panose="020B0604020202020204" pitchFamily="34" charset="0"/>
                <a:cs typeface="Arial" panose="020B0604020202020204" pitchFamily="34" charset="0"/>
              </a:rPr>
              <a:t>41 responses</a:t>
            </a:r>
            <a:endParaRPr lang="en-US" sz="1400"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43129" y="1489871"/>
            <a:ext cx="7040880" cy="4689335"/>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9177" y="592574"/>
            <a:ext cx="7556877" cy="646331"/>
          </a:xfrm>
          <a:prstGeom prst="rect">
            <a:avLst/>
          </a:prstGeom>
        </p:spPr>
        <p:txBody>
          <a:bodyPr wrap="none">
            <a:spAutoFit/>
          </a:bodyPr>
          <a:lstStyle/>
          <a:p>
            <a:r>
              <a:rPr lang="en-US" sz="3600" b="1" dirty="0">
                <a:solidFill>
                  <a:srgbClr val="FF0000"/>
                </a:solidFill>
                <a:latin typeface="+mj-lt"/>
                <a:cs typeface="Arial" panose="020B0604020202020204" pitchFamily="34" charset="0"/>
              </a:rPr>
              <a:t>After analysis we discovered that:</a:t>
            </a:r>
            <a:endParaRPr lang="en-US" sz="3600" dirty="0">
              <a:solidFill>
                <a:srgbClr val="FF0000"/>
              </a:solidFill>
              <a:latin typeface="+mj-lt"/>
            </a:endParaRPr>
          </a:p>
        </p:txBody>
      </p:sp>
      <p:sp>
        <p:nvSpPr>
          <p:cNvPr id="5" name="Rectangle 4"/>
          <p:cNvSpPr/>
          <p:nvPr/>
        </p:nvSpPr>
        <p:spPr>
          <a:xfrm>
            <a:off x="689177" y="2112890"/>
            <a:ext cx="6096000" cy="3416320"/>
          </a:xfrm>
          <a:prstGeom prst="rect">
            <a:avLst/>
          </a:prstGeom>
        </p:spPr>
        <p:txBody>
          <a:bodyPr>
            <a:spAutoFit/>
          </a:bodyPr>
          <a:lstStyle/>
          <a:p>
            <a:pPr marL="285750" indent="-285750">
              <a:buFont typeface="Wingdings" panose="05000000000000000000" pitchFamily="2" charset="2"/>
              <a:buChar char="ü"/>
            </a:pPr>
            <a:r>
              <a:rPr lang="en-US" dirty="0" smtClean="0"/>
              <a:t>We will add seat cancelation system</a:t>
            </a:r>
          </a:p>
          <a:p>
            <a:endParaRPr lang="en-US" dirty="0" smtClean="0"/>
          </a:p>
          <a:p>
            <a:pPr marL="285750" indent="-285750">
              <a:buFont typeface="Wingdings" panose="05000000000000000000" pitchFamily="2" charset="2"/>
              <a:buChar char="ü"/>
            </a:pPr>
            <a:r>
              <a:rPr lang="en-US" dirty="0" smtClean="0"/>
              <a:t>We will add special facilities for girls</a:t>
            </a:r>
          </a:p>
          <a:p>
            <a:endParaRPr lang="en-US" dirty="0" smtClean="0"/>
          </a:p>
          <a:p>
            <a:pPr marL="285750" indent="-285750">
              <a:buFont typeface="Wingdings" panose="05000000000000000000" pitchFamily="2" charset="2"/>
              <a:buChar char="ü"/>
            </a:pPr>
            <a:r>
              <a:rPr lang="en-US" dirty="0" smtClean="0"/>
              <a:t>We will add separate arraignments for disable people</a:t>
            </a:r>
          </a:p>
          <a:p>
            <a:endParaRPr lang="en-US" dirty="0" smtClean="0"/>
          </a:p>
          <a:p>
            <a:pPr marL="285750" indent="-285750">
              <a:buFont typeface="Wingdings" panose="05000000000000000000" pitchFamily="2" charset="2"/>
              <a:buChar char="ü"/>
            </a:pPr>
            <a:r>
              <a:rPr lang="en-US" dirty="0" smtClean="0"/>
              <a:t>We will maintain vehicle schedule</a:t>
            </a:r>
          </a:p>
          <a:p>
            <a:endParaRPr lang="en-US" dirty="0" smtClean="0"/>
          </a:p>
          <a:p>
            <a:pPr marL="285750" indent="-285750">
              <a:buFont typeface="Wingdings" panose="05000000000000000000" pitchFamily="2" charset="2"/>
              <a:buChar char="ü"/>
            </a:pPr>
            <a:r>
              <a:rPr lang="en-US" dirty="0" smtClean="0"/>
              <a:t>We will make sure the vehicle in clean</a:t>
            </a:r>
          </a:p>
          <a:p>
            <a:endParaRPr lang="en-US" dirty="0" smtClean="0"/>
          </a:p>
          <a:p>
            <a:pPr marL="285750" indent="-285750">
              <a:buFont typeface="Wingdings" panose="05000000000000000000" pitchFamily="2" charset="2"/>
              <a:buChar char="ü"/>
            </a:pPr>
            <a:r>
              <a:rPr lang="en-US" dirty="0" smtClean="0"/>
              <a:t>We will make sure proper safety of our passengers</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200" y="630430"/>
            <a:ext cx="8114023" cy="6227570"/>
          </a:xfrm>
          <a:prstGeom prst="rect">
            <a:avLst/>
          </a:prstGeom>
        </p:spPr>
      </p:pic>
      <p:sp>
        <p:nvSpPr>
          <p:cNvPr id="3" name="Rectangle 2"/>
          <p:cNvSpPr/>
          <p:nvPr/>
        </p:nvSpPr>
        <p:spPr>
          <a:xfrm>
            <a:off x="288125" y="261098"/>
            <a:ext cx="1397306" cy="369332"/>
          </a:xfrm>
          <a:prstGeom prst="rect">
            <a:avLst/>
          </a:prstGeom>
        </p:spPr>
        <p:txBody>
          <a:bodyPr wrap="none">
            <a:spAutoFit/>
          </a:bodyPr>
          <a:lstStyle/>
          <a:p>
            <a:r>
              <a:rPr lang="en-US" b="1" dirty="0" smtClean="0">
                <a:solidFill>
                  <a:srgbClr val="FF0000"/>
                </a:solidFill>
                <a:cs typeface="Arial" panose="020B0604020202020204" pitchFamily="34" charset="0"/>
              </a:rPr>
              <a:t>ER Diagram</a:t>
            </a:r>
            <a:endParaRPr lang="en-US" dirty="0">
              <a:solidFill>
                <a:srgbClr val="FF0000"/>
              </a:solidFill>
            </a:endParaRPr>
          </a:p>
        </p:txBody>
      </p:sp>
    </p:spTree>
    <p:extLst>
      <p:ext uri="{BB962C8B-B14F-4D97-AF65-F5344CB8AC3E}">
        <p14:creationId xmlns:p14="http://schemas.microsoft.com/office/powerpoint/2010/main" val="15626002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b="1" dirty="0" smtClean="0"/>
              <a:t>Affordable Ride Sharing Service (Microbus)</a:t>
            </a:r>
            <a:endParaRPr lang="en-US" sz="5400" b="1" dirty="0"/>
          </a:p>
        </p:txBody>
      </p:sp>
      <p:sp>
        <p:nvSpPr>
          <p:cNvPr id="3" name="Content Placeholder 2"/>
          <p:cNvSpPr>
            <a:spLocks noGrp="1"/>
          </p:cNvSpPr>
          <p:nvPr>
            <p:ph idx="1"/>
          </p:nvPr>
        </p:nvSpPr>
        <p:spPr/>
        <p:txBody>
          <a:bodyPr/>
          <a:lstStyle/>
          <a:p>
            <a:pPr marL="0" indent="0">
              <a:buNone/>
            </a:pPr>
            <a:r>
              <a:rPr lang="en-US" dirty="0" smtClean="0"/>
              <a:t>A ride sharing service that everyone can afford</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983" y="2757359"/>
            <a:ext cx="6215062" cy="3608446"/>
          </a:xfrm>
          <a:prstGeom prst="rect">
            <a:avLst/>
          </a:prstGeom>
        </p:spPr>
      </p:pic>
    </p:spTree>
    <p:extLst>
      <p:ext uri="{BB962C8B-B14F-4D97-AF65-F5344CB8AC3E}">
        <p14:creationId xmlns:p14="http://schemas.microsoft.com/office/powerpoint/2010/main" val="17384205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910" y="643467"/>
            <a:ext cx="9183354" cy="6107289"/>
          </a:xfrm>
          <a:prstGeom prst="rect">
            <a:avLst/>
          </a:prstGeom>
        </p:spPr>
      </p:pic>
      <p:sp>
        <p:nvSpPr>
          <p:cNvPr id="3" name="Rectangle 2"/>
          <p:cNvSpPr/>
          <p:nvPr/>
        </p:nvSpPr>
        <p:spPr>
          <a:xfrm>
            <a:off x="189007" y="185045"/>
            <a:ext cx="2080185" cy="369332"/>
          </a:xfrm>
          <a:prstGeom prst="rect">
            <a:avLst/>
          </a:prstGeom>
        </p:spPr>
        <p:txBody>
          <a:bodyPr wrap="none">
            <a:spAutoFit/>
          </a:bodyPr>
          <a:lstStyle/>
          <a:p>
            <a:r>
              <a:rPr lang="en-US" b="1" dirty="0" smtClean="0">
                <a:solidFill>
                  <a:srgbClr val="FF0000"/>
                </a:solidFill>
                <a:cs typeface="Arial" panose="020B0604020202020204" pitchFamily="34" charset="0"/>
              </a:rPr>
              <a:t>Use Case Diagram</a:t>
            </a:r>
            <a:endParaRPr lang="en-US" dirty="0">
              <a:solidFill>
                <a:srgbClr val="FF0000"/>
              </a:solidFill>
            </a:endParaRPr>
          </a:p>
        </p:txBody>
      </p:sp>
    </p:spTree>
    <p:extLst>
      <p:ext uri="{BB962C8B-B14F-4D97-AF65-F5344CB8AC3E}">
        <p14:creationId xmlns:p14="http://schemas.microsoft.com/office/powerpoint/2010/main" val="8853768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23912" y="1570371"/>
            <a:ext cx="6389510" cy="3779902"/>
          </a:xfrm>
        </p:spPr>
      </p:pic>
    </p:spTree>
    <p:extLst>
      <p:ext uri="{BB962C8B-B14F-4D97-AF65-F5344CB8AC3E}">
        <p14:creationId xmlns:p14="http://schemas.microsoft.com/office/powerpoint/2010/main" val="19053143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Statement</a:t>
            </a:r>
            <a:endParaRPr lang="en-US" sz="5400" b="1" dirty="0"/>
          </a:p>
        </p:txBody>
      </p:sp>
      <p:sp>
        <p:nvSpPr>
          <p:cNvPr id="3" name="Content Placeholder 2"/>
          <p:cNvSpPr>
            <a:spLocks noGrp="1"/>
          </p:cNvSpPr>
          <p:nvPr>
            <p:ph idx="1"/>
          </p:nvPr>
        </p:nvSpPr>
        <p:spPr>
          <a:xfrm>
            <a:off x="1181946" y="2044857"/>
            <a:ext cx="5907475" cy="3127022"/>
          </a:xfrm>
        </p:spPr>
        <p:txBody>
          <a:bodyPr>
            <a:normAutofit/>
          </a:bodyPr>
          <a:lstStyle/>
          <a:p>
            <a:pPr marL="0" indent="0">
              <a:buNone/>
            </a:pPr>
            <a:r>
              <a:rPr lang="en-US" dirty="0" smtClean="0"/>
              <a:t>Many </a:t>
            </a:r>
            <a:r>
              <a:rPr lang="en-US" dirty="0"/>
              <a:t>people don’t want the hassle of public transportation and can’t afford their own vehicle and the available ride sharing services is too expensive for them. So our ride sharing service will fill the gap for those people. Our service will be cheaper than other ride sharing services and a lot more hassle free compared to public transportation.</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89421" y="2044857"/>
            <a:ext cx="4338003" cy="2742416"/>
          </a:xfrm>
          <a:prstGeom prst="rect">
            <a:avLst/>
          </a:prstGeom>
        </p:spPr>
      </p:pic>
    </p:spTree>
    <p:extLst>
      <p:ext uri="{BB962C8B-B14F-4D97-AF65-F5344CB8AC3E}">
        <p14:creationId xmlns:p14="http://schemas.microsoft.com/office/powerpoint/2010/main" val="17006226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Features of the System</a:t>
            </a:r>
          </a:p>
        </p:txBody>
      </p:sp>
      <p:sp>
        <p:nvSpPr>
          <p:cNvPr id="3" name="Content Placeholder 2"/>
          <p:cNvSpPr>
            <a:spLocks noGrp="1"/>
          </p:cNvSpPr>
          <p:nvPr>
            <p:ph idx="1"/>
          </p:nvPr>
        </p:nvSpPr>
        <p:spPr>
          <a:xfrm>
            <a:off x="1097280" y="1964796"/>
            <a:ext cx="7312942" cy="4351338"/>
          </a:xfrm>
        </p:spPr>
        <p:txBody>
          <a:bodyPr/>
          <a:lstStyle/>
          <a:p>
            <a:pPr marL="457200" indent="-457200">
              <a:buFont typeface="+mj-lt"/>
              <a:buAutoNum type="arabicPeriod"/>
            </a:pPr>
            <a:r>
              <a:rPr lang="en-US" dirty="0" smtClean="0"/>
              <a:t>Book your seat in advance.</a:t>
            </a:r>
          </a:p>
          <a:p>
            <a:pPr marL="457200" indent="-457200">
              <a:buFont typeface="+mj-lt"/>
              <a:buAutoNum type="arabicPeriod"/>
            </a:pPr>
            <a:r>
              <a:rPr lang="en-US" dirty="0" smtClean="0"/>
              <a:t>Pay via cash, card or mobile banking.</a:t>
            </a:r>
          </a:p>
          <a:p>
            <a:pPr marL="457200" indent="-457200">
              <a:buFont typeface="+mj-lt"/>
              <a:buAutoNum type="arabicPeriod"/>
            </a:pPr>
            <a:r>
              <a:rPr lang="en-US" dirty="0" smtClean="0"/>
              <a:t>Money back guarantee if the ride don’t arrive by the given approximate time.</a:t>
            </a:r>
          </a:p>
          <a:p>
            <a:pPr marL="457200" indent="-457200">
              <a:buFont typeface="+mj-lt"/>
              <a:buAutoNum type="arabicPeriod"/>
            </a:pPr>
            <a:r>
              <a:rPr lang="en-US" dirty="0" smtClean="0"/>
              <a:t>Book ride for others.</a:t>
            </a:r>
          </a:p>
          <a:p>
            <a:pPr marL="457200" indent="-457200">
              <a:buFont typeface="+mj-lt"/>
              <a:buAutoNum type="arabicPeriod"/>
            </a:pPr>
            <a:r>
              <a:rPr lang="en-US" dirty="0" smtClean="0"/>
              <a:t>App for android and </a:t>
            </a:r>
            <a:r>
              <a:rPr lang="en-US" dirty="0" err="1" smtClean="0"/>
              <a:t>ios</a:t>
            </a:r>
            <a:r>
              <a:rPr lang="en-US" dirty="0" smtClean="0"/>
              <a:t> </a:t>
            </a:r>
          </a:p>
          <a:p>
            <a:pPr marL="457200" indent="-457200">
              <a:buFont typeface="+mj-lt"/>
              <a:buAutoNum type="arabicPeriod"/>
            </a:pPr>
            <a:r>
              <a:rPr lang="en-US" dirty="0" smtClean="0"/>
              <a:t>Full surveillance camera for passenger security</a:t>
            </a:r>
          </a:p>
          <a:p>
            <a:pPr marL="457200" indent="-457200">
              <a:buFont typeface="+mj-lt"/>
              <a:buAutoNum type="arabicPeriod"/>
            </a:pPr>
            <a:r>
              <a:rPr lang="en-US" dirty="0" smtClean="0"/>
              <a:t>Monitoring live location</a:t>
            </a:r>
          </a:p>
          <a:p>
            <a:endParaRPr lang="en-US" dirty="0" smtClean="0"/>
          </a:p>
          <a:p>
            <a:endParaRPr lang="en-US"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28242" t="12509" r="27377" b="11693"/>
          <a:stretch/>
        </p:blipFill>
        <p:spPr>
          <a:xfrm>
            <a:off x="7868356" y="1964796"/>
            <a:ext cx="3759200" cy="3563917"/>
          </a:xfrm>
          <a:prstGeom prst="rect">
            <a:avLst/>
          </a:prstGeom>
        </p:spPr>
      </p:pic>
    </p:spTree>
    <p:extLst>
      <p:ext uri="{BB962C8B-B14F-4D97-AF65-F5344CB8AC3E}">
        <p14:creationId xmlns:p14="http://schemas.microsoft.com/office/powerpoint/2010/main" val="27000555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4715" y="667402"/>
            <a:ext cx="5855706" cy="923330"/>
          </a:xfrm>
          <a:prstGeom prst="rect">
            <a:avLst/>
          </a:prstGeom>
        </p:spPr>
        <p:txBody>
          <a:bodyPr wrap="none">
            <a:spAutoFit/>
          </a:bodyPr>
          <a:lstStyle/>
          <a:p>
            <a:r>
              <a:rPr lang="en-US" sz="5400" b="1" dirty="0" smtClean="0">
                <a:solidFill>
                  <a:schemeClr val="accent1"/>
                </a:solidFill>
              </a:rPr>
              <a:t>Updated</a:t>
            </a:r>
            <a:r>
              <a:rPr lang="en-US" sz="3600" b="1" dirty="0" smtClean="0">
                <a:solidFill>
                  <a:schemeClr val="accent1"/>
                </a:solidFill>
              </a:rPr>
              <a:t> </a:t>
            </a:r>
            <a:r>
              <a:rPr lang="en-US" sz="5400" b="1" dirty="0" smtClean="0">
                <a:solidFill>
                  <a:schemeClr val="accent1"/>
                </a:solidFill>
              </a:rPr>
              <a:t>Features</a:t>
            </a:r>
            <a:endParaRPr lang="en-US" sz="5400" b="1" dirty="0">
              <a:solidFill>
                <a:schemeClr val="accent1"/>
              </a:solidFill>
            </a:endParaRPr>
          </a:p>
        </p:txBody>
      </p:sp>
      <p:sp>
        <p:nvSpPr>
          <p:cNvPr id="4" name="Rectangle 3"/>
          <p:cNvSpPr/>
          <p:nvPr/>
        </p:nvSpPr>
        <p:spPr>
          <a:xfrm>
            <a:off x="784715" y="2068346"/>
            <a:ext cx="6096000" cy="3139321"/>
          </a:xfrm>
          <a:prstGeom prst="rect">
            <a:avLst/>
          </a:prstGeom>
        </p:spPr>
        <p:txBody>
          <a:bodyPr>
            <a:spAutoFit/>
          </a:bodyPr>
          <a:lstStyle/>
          <a:p>
            <a:pPr marL="342900" indent="-342900">
              <a:buFont typeface="+mj-lt"/>
              <a:buAutoNum type="arabicPeriod"/>
            </a:pPr>
            <a:r>
              <a:rPr lang="en-US" dirty="0"/>
              <a:t>S</a:t>
            </a:r>
            <a:r>
              <a:rPr lang="en-US" dirty="0" smtClean="0"/>
              <a:t>eat </a:t>
            </a:r>
            <a:r>
              <a:rPr lang="en-US" dirty="0"/>
              <a:t>cancelation system</a:t>
            </a:r>
          </a:p>
          <a:p>
            <a:pPr marL="342900" indent="-342900">
              <a:buFont typeface="+mj-lt"/>
              <a:buAutoNum type="arabicPeriod"/>
            </a:pPr>
            <a:endParaRPr lang="en-US" dirty="0"/>
          </a:p>
          <a:p>
            <a:pPr marL="342900" indent="-342900">
              <a:buFont typeface="+mj-lt"/>
              <a:buAutoNum type="arabicPeriod"/>
            </a:pPr>
            <a:r>
              <a:rPr lang="en-US" dirty="0"/>
              <a:t>S</a:t>
            </a:r>
            <a:r>
              <a:rPr lang="en-US" dirty="0" smtClean="0"/>
              <a:t>pecial features </a:t>
            </a:r>
            <a:r>
              <a:rPr lang="en-US" dirty="0"/>
              <a:t>for </a:t>
            </a:r>
            <a:r>
              <a:rPr lang="en-US" dirty="0" smtClean="0"/>
              <a:t>girls and disable people</a:t>
            </a:r>
            <a:endParaRPr lang="en-US" dirty="0"/>
          </a:p>
          <a:p>
            <a:pPr marL="342900" indent="-342900">
              <a:buFont typeface="+mj-lt"/>
              <a:buAutoNum type="arabicPeriod"/>
            </a:pPr>
            <a:endParaRPr lang="en-US" dirty="0"/>
          </a:p>
          <a:p>
            <a:pPr marL="342900" indent="-342900">
              <a:buFont typeface="+mj-lt"/>
              <a:buAutoNum type="arabicPeriod"/>
            </a:pPr>
            <a:r>
              <a:rPr lang="en-US" dirty="0"/>
              <a:t>Add a complaint/user rating </a:t>
            </a:r>
            <a:r>
              <a:rPr lang="en-US" dirty="0" smtClean="0"/>
              <a:t>services</a:t>
            </a:r>
          </a:p>
          <a:p>
            <a:pPr marL="342900" indent="-342900">
              <a:buFont typeface="+mj-lt"/>
              <a:buAutoNum type="arabicPeriod"/>
            </a:pPr>
            <a:endParaRPr lang="en-US" dirty="0"/>
          </a:p>
          <a:p>
            <a:pPr marL="342900" indent="-342900">
              <a:buFont typeface="+mj-lt"/>
              <a:buAutoNum type="arabicPeriod"/>
            </a:pPr>
            <a:r>
              <a:rPr lang="en-US" dirty="0" smtClean="0"/>
              <a:t>Details information about driver and vehicle</a:t>
            </a:r>
          </a:p>
          <a:p>
            <a:pPr marL="342900" indent="-342900">
              <a:buFont typeface="+mj-lt"/>
              <a:buAutoNum type="arabicPeriod"/>
            </a:pPr>
            <a:endParaRPr lang="en-US" dirty="0"/>
          </a:p>
          <a:p>
            <a:pPr marL="342900" indent="-342900">
              <a:buFont typeface="+mj-lt"/>
              <a:buAutoNum type="arabicPeriod"/>
            </a:pPr>
            <a:r>
              <a:rPr lang="en-US" dirty="0" smtClean="0"/>
              <a:t>Details information about route and traffic</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endParaRPr lang="en-US"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28242" t="12509" r="27377" b="11693"/>
          <a:stretch/>
        </p:blipFill>
        <p:spPr>
          <a:xfrm>
            <a:off x="8071555" y="1643750"/>
            <a:ext cx="3759200" cy="3563917"/>
          </a:xfrm>
          <a:prstGeom prst="rect">
            <a:avLst/>
          </a:prstGeom>
        </p:spPr>
      </p:pic>
    </p:spTree>
    <p:extLst>
      <p:ext uri="{BB962C8B-B14F-4D97-AF65-F5344CB8AC3E}">
        <p14:creationId xmlns:p14="http://schemas.microsoft.com/office/powerpoint/2010/main" val="13433316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162593" y="836023"/>
            <a:ext cx="4859384" cy="646331"/>
          </a:xfrm>
          <a:prstGeom prst="rect">
            <a:avLst/>
          </a:prstGeom>
        </p:spPr>
        <p:txBody>
          <a:bodyPr wrap="square">
            <a:spAutoFit/>
          </a:bodyPr>
          <a:lstStyle/>
          <a:p>
            <a:r>
              <a:rPr lang="en-US" sz="3600" dirty="0" smtClean="0">
                <a:solidFill>
                  <a:srgbClr val="FF0000"/>
                </a:solidFill>
              </a:rPr>
              <a:t>Requirement Analyses</a:t>
            </a:r>
            <a:endParaRPr lang="en-US" sz="3600" dirty="0">
              <a:solidFill>
                <a:srgbClr val="FF0000"/>
              </a:solidFill>
            </a:endParaRPr>
          </a:p>
        </p:txBody>
      </p:sp>
      <p:sp>
        <p:nvSpPr>
          <p:cNvPr id="7" name="Rectangle 6"/>
          <p:cNvSpPr/>
          <p:nvPr/>
        </p:nvSpPr>
        <p:spPr>
          <a:xfrm>
            <a:off x="1240972" y="2071962"/>
            <a:ext cx="5290458" cy="4376070"/>
          </a:xfrm>
          <a:prstGeom prst="rect">
            <a:avLst/>
          </a:prstGeom>
        </p:spPr>
        <p:txBody>
          <a:bodyPr wrap="square">
            <a:spAutoFit/>
          </a:bodyPr>
          <a:lstStyle/>
          <a:p>
            <a:pPr>
              <a:lnSpc>
                <a:spcPct val="115000"/>
              </a:lnSpc>
            </a:pPr>
            <a:r>
              <a:rPr lang="en-US" dirty="0" smtClean="0">
                <a:solidFill>
                  <a:srgbClr val="000000"/>
                </a:solidFill>
                <a:latin typeface="Arial" panose="020B0604020202020204" pitchFamily="34" charset="0"/>
                <a:ea typeface="Calibri" panose="020F0502020204030204" pitchFamily="34" charset="0"/>
                <a:cs typeface="Arial" panose="020B0604020202020204" pitchFamily="34" charset="0"/>
              </a:rPr>
              <a:t>For </a:t>
            </a:r>
            <a:r>
              <a:rPr lang="en-US" dirty="0">
                <a:solidFill>
                  <a:srgbClr val="000000"/>
                </a:solidFill>
                <a:latin typeface="Arial" panose="020B0604020202020204" pitchFamily="34" charset="0"/>
                <a:ea typeface="Calibri" panose="020F0502020204030204" pitchFamily="34" charset="0"/>
                <a:cs typeface="Arial" panose="020B0604020202020204" pitchFamily="34" charset="0"/>
              </a:rPr>
              <a:t>our better development we have started a survey among the people. We asked them some questions that would help us to analyze the system requirements . We are glad that about </a:t>
            </a:r>
            <a:r>
              <a:rPr lang="en-US" dirty="0" smtClean="0">
                <a:solidFill>
                  <a:srgbClr val="000000"/>
                </a:solidFill>
                <a:latin typeface="Arial" panose="020B0604020202020204" pitchFamily="34" charset="0"/>
                <a:ea typeface="Calibri" panose="020F0502020204030204" pitchFamily="34" charset="0"/>
                <a:cs typeface="Arial" panose="020B0604020202020204" pitchFamily="34" charset="0"/>
              </a:rPr>
              <a:t>more than 40 people </a:t>
            </a:r>
            <a:r>
              <a:rPr lang="en-US" dirty="0">
                <a:solidFill>
                  <a:srgbClr val="000000"/>
                </a:solidFill>
                <a:latin typeface="Arial" panose="020B0604020202020204" pitchFamily="34" charset="0"/>
                <a:ea typeface="Calibri" panose="020F0502020204030204" pitchFamily="34" charset="0"/>
                <a:cs typeface="Arial" panose="020B0604020202020204" pitchFamily="34" charset="0"/>
              </a:rPr>
              <a:t>have responded to us.</a:t>
            </a:r>
          </a:p>
          <a:p>
            <a:pPr lvl="0" fontAlgn="base">
              <a:buSzPts val="1000"/>
              <a:tabLst>
                <a:tab pos="457200" algn="l"/>
              </a:tabLst>
            </a:pPr>
            <a:endParaRPr lang="en-US" dirty="0" smtClean="0">
              <a:solidFill>
                <a:srgbClr val="000000"/>
              </a:solidFill>
              <a:latin typeface="Arial" panose="020B0604020202020204" pitchFamily="34" charset="0"/>
              <a:ea typeface="Times New Roman" panose="02020603050405020304" pitchFamily="18" charset="0"/>
              <a:cs typeface="Arial" panose="020B0604020202020204" pitchFamily="34" charset="0"/>
            </a:endParaRPr>
          </a:p>
          <a:p>
            <a:pPr lvl="0" fontAlgn="base">
              <a:buSzPts val="1000"/>
              <a:tabLst>
                <a:tab pos="457200" algn="l"/>
              </a:tabLst>
            </a:pPr>
            <a:r>
              <a:rPr lang="en-US"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We just divided our questions into one section:</a:t>
            </a:r>
            <a:endParaRPr lang="en-US" dirty="0" smtClean="0">
              <a:latin typeface="Arial" panose="020B0604020202020204" pitchFamily="34" charset="0"/>
              <a:ea typeface="Times New Roman" panose="02020603050405020304" pitchFamily="18" charset="0"/>
              <a:cs typeface="Arial" panose="020B0604020202020204" pitchFamily="34" charset="0"/>
            </a:endParaRPr>
          </a:p>
          <a:p>
            <a:pPr marL="342900" marR="0" lvl="0" indent="-342900" fontAlgn="base">
              <a:spcBef>
                <a:spcPts val="1000"/>
              </a:spcBef>
              <a:spcAft>
                <a:spcPts val="0"/>
              </a:spcAft>
              <a:buSzPts val="1000"/>
              <a:buFont typeface="Symbol" panose="05050102010706020507" pitchFamily="18" charset="2"/>
              <a:buChar char=""/>
              <a:tabLst>
                <a:tab pos="457200" algn="l"/>
              </a:tabLst>
            </a:pPr>
            <a:r>
              <a:rPr lang="en-US"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Customer(user)</a:t>
            </a:r>
            <a:endParaRPr lang="en-US" dirty="0" smtClean="0">
              <a:latin typeface="Arial" panose="020B0604020202020204" pitchFamily="34" charset="0"/>
              <a:ea typeface="Times New Roman" panose="02020603050405020304" pitchFamily="18" charset="0"/>
              <a:cs typeface="Arial" panose="020B0604020202020204" pitchFamily="34" charset="0"/>
            </a:endParaRPr>
          </a:p>
          <a:p>
            <a:pPr fontAlgn="base">
              <a:spcBef>
                <a:spcPts val="1000"/>
              </a:spcBef>
            </a:pPr>
            <a:r>
              <a:rPr lang="en-US"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 </a:t>
            </a:r>
            <a:endParaRPr lang="en-US" dirty="0" smtClean="0">
              <a:latin typeface="Arial" panose="020B0604020202020204" pitchFamily="34" charset="0"/>
              <a:ea typeface="Times New Roman" panose="02020603050405020304" pitchFamily="18" charset="0"/>
              <a:cs typeface="Arial" panose="020B0604020202020204" pitchFamily="34" charset="0"/>
            </a:endParaRPr>
          </a:p>
          <a:p>
            <a:pPr lvl="0" fontAlgn="base">
              <a:spcBef>
                <a:spcPts val="1000"/>
              </a:spcBef>
              <a:buSzPts val="1000"/>
              <a:tabLst>
                <a:tab pos="457200" algn="l"/>
              </a:tabLst>
            </a:pPr>
            <a:r>
              <a:rPr lang="en-US"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And we asked two different type of questions</a:t>
            </a:r>
            <a:endParaRPr lang="en-US" dirty="0" smtClean="0">
              <a:latin typeface="Arial" panose="020B0604020202020204" pitchFamily="34" charset="0"/>
              <a:ea typeface="Times New Roman" panose="02020603050405020304" pitchFamily="18" charset="0"/>
              <a:cs typeface="Arial" panose="020B0604020202020204" pitchFamily="34" charset="0"/>
            </a:endParaRPr>
          </a:p>
          <a:p>
            <a:pPr marL="342900" marR="0" lvl="0" indent="-342900" fontAlgn="base">
              <a:spcBef>
                <a:spcPts val="1000"/>
              </a:spcBef>
              <a:spcAft>
                <a:spcPts val="0"/>
              </a:spcAft>
              <a:buSzPts val="1000"/>
              <a:buFont typeface="Symbol" panose="05050102010706020507" pitchFamily="18" charset="2"/>
              <a:buChar char=""/>
              <a:tabLst>
                <a:tab pos="457200" algn="l"/>
              </a:tabLst>
            </a:pPr>
            <a:r>
              <a:rPr lang="en-US"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Close ended</a:t>
            </a:r>
            <a:endParaRPr lang="en-US" dirty="0" smtClean="0">
              <a:latin typeface="Arial" panose="020B0604020202020204" pitchFamily="34" charset="0"/>
              <a:ea typeface="Times New Roman" panose="02020603050405020304" pitchFamily="18" charset="0"/>
              <a:cs typeface="Arial" panose="020B0604020202020204" pitchFamily="34" charset="0"/>
            </a:endParaRPr>
          </a:p>
          <a:p>
            <a:pPr marL="342900" marR="0" lvl="0" indent="-342900" fontAlgn="base">
              <a:spcBef>
                <a:spcPts val="1000"/>
              </a:spcBef>
              <a:spcAft>
                <a:spcPts val="2100"/>
              </a:spcAft>
              <a:buSzPts val="1000"/>
              <a:buFont typeface="Symbol" panose="05050102010706020507" pitchFamily="18" charset="2"/>
              <a:buChar char=""/>
              <a:tabLst>
                <a:tab pos="457200" algn="l"/>
              </a:tabLst>
            </a:pPr>
            <a:r>
              <a:rPr lang="en-US"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Open ended</a:t>
            </a:r>
            <a:endParaRPr lang="en-US" dirty="0"/>
          </a:p>
        </p:txBody>
      </p:sp>
      <p:pic>
        <p:nvPicPr>
          <p:cNvPr id="8" name="Picture 2" descr="System Design Components: Requirement Analysis | by Akshay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863" y="1212669"/>
            <a:ext cx="4858520" cy="41641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FF0000"/>
                </a:solidFill>
              </a:rPr>
              <a:t>Open ended Question</a:t>
            </a:r>
            <a:endParaRPr lang="en-US" sz="3200" dirty="0">
              <a:solidFill>
                <a:srgbClr val="FF0000"/>
              </a:solidFill>
            </a:endParaRPr>
          </a:p>
        </p:txBody>
      </p:sp>
      <p:sp>
        <p:nvSpPr>
          <p:cNvPr id="3" name="Content Placeholder 2"/>
          <p:cNvSpPr>
            <a:spLocks noGrp="1"/>
          </p:cNvSpPr>
          <p:nvPr>
            <p:ph idx="1"/>
          </p:nvPr>
        </p:nvSpPr>
        <p:spPr>
          <a:xfrm>
            <a:off x="653143" y="2390503"/>
            <a:ext cx="8620859" cy="3650859"/>
          </a:xfrm>
        </p:spPr>
        <p:txBody>
          <a:bodyPr/>
          <a:lstStyle/>
          <a:p>
            <a:r>
              <a:rPr lang="en-US" dirty="0" smtClean="0"/>
              <a:t>Where do you live? (present)</a:t>
            </a:r>
          </a:p>
          <a:p>
            <a:r>
              <a:rPr lang="en-US" dirty="0" smtClean="0"/>
              <a:t>On which route you want to use our service? (e.g. </a:t>
            </a:r>
            <a:r>
              <a:rPr lang="en-US" dirty="0" err="1" smtClean="0"/>
              <a:t>Mirpur</a:t>
            </a:r>
            <a:r>
              <a:rPr lang="en-US" dirty="0" smtClean="0"/>
              <a:t> 1 to </a:t>
            </a:r>
            <a:r>
              <a:rPr lang="en-US" dirty="0" err="1" smtClean="0"/>
              <a:t>Farmgate</a:t>
            </a:r>
            <a:r>
              <a:rPr lang="en-US" dirty="0" smtClean="0"/>
              <a:t>) </a:t>
            </a:r>
          </a:p>
          <a:p>
            <a:r>
              <a:rPr lang="en-US" dirty="0" smtClean="0"/>
              <a:t>How much are you willing to pay for our service compared to other ride sharing services? (e.g. 5% cheaper) </a:t>
            </a:r>
          </a:p>
          <a:p>
            <a:r>
              <a:rPr lang="en-US" dirty="0" smtClean="0"/>
              <a:t>Do you want to suggest us something that we might add?</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FF0000"/>
                </a:solidFill>
              </a:rPr>
              <a:t>People’s responses</a:t>
            </a:r>
            <a:endParaRPr lang="en-US" sz="3200" dirty="0">
              <a:solidFill>
                <a:srgbClr val="FF0000"/>
              </a:solidFill>
            </a:endParaRPr>
          </a:p>
        </p:txBody>
      </p:sp>
      <p:pic>
        <p:nvPicPr>
          <p:cNvPr id="4" name="Content Placeholder 3" descr="Screenshot (70).png"/>
          <p:cNvPicPr>
            <a:picLocks noGrp="1" noChangeAspect="1"/>
          </p:cNvPicPr>
          <p:nvPr>
            <p:ph idx="1"/>
          </p:nvPr>
        </p:nvPicPr>
        <p:blipFill>
          <a:blip r:embed="rId2"/>
          <a:stretch>
            <a:fillRect/>
          </a:stretch>
        </p:blipFill>
        <p:spPr>
          <a:xfrm>
            <a:off x="505130" y="1711234"/>
            <a:ext cx="9432481" cy="4045034"/>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71).png"/>
          <p:cNvPicPr>
            <a:picLocks noChangeAspect="1"/>
          </p:cNvPicPr>
          <p:nvPr/>
        </p:nvPicPr>
        <p:blipFill>
          <a:blip r:embed="rId2"/>
          <a:stretch>
            <a:fillRect/>
          </a:stretch>
        </p:blipFill>
        <p:spPr>
          <a:xfrm>
            <a:off x="875211" y="1280160"/>
            <a:ext cx="9341305" cy="4180113"/>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1239</TotalTime>
  <Words>385</Words>
  <Application>Microsoft Office PowerPoint</Application>
  <PresentationFormat>Widescreen</PresentationFormat>
  <Paragraphs>67</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Symbol</vt:lpstr>
      <vt:lpstr>Times New Roman</vt:lpstr>
      <vt:lpstr>Trebuchet MS</vt:lpstr>
      <vt:lpstr>Wingdings</vt:lpstr>
      <vt:lpstr>Wingdings 3</vt:lpstr>
      <vt:lpstr>Facet</vt:lpstr>
      <vt:lpstr>Projects Ideas </vt:lpstr>
      <vt:lpstr>Affordable Ride Sharing Service (Microbus)</vt:lpstr>
      <vt:lpstr>Statement</vt:lpstr>
      <vt:lpstr>Features of the System</vt:lpstr>
      <vt:lpstr>PowerPoint Presentation</vt:lpstr>
      <vt:lpstr>PowerPoint Presentation</vt:lpstr>
      <vt:lpstr>Open ended Question</vt:lpstr>
      <vt:lpstr>People’s responses</vt:lpstr>
      <vt:lpstr>PowerPoint Presentation</vt:lpstr>
      <vt:lpstr>PowerPoint Presentation</vt:lpstr>
      <vt:lpstr>PowerPoint Presentation</vt:lpstr>
      <vt:lpstr>PowerPoint Presentation</vt:lpstr>
      <vt:lpstr>PowerPoint Presentation</vt:lpstr>
      <vt:lpstr>Close Ended Question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Ride Sharing Service (Microbus)</dc:title>
  <dc:creator>MASH</dc:creator>
  <cp:lastModifiedBy>MASH</cp:lastModifiedBy>
  <cp:revision>33</cp:revision>
  <dcterms:created xsi:type="dcterms:W3CDTF">2020-07-20T16:00:18Z</dcterms:created>
  <dcterms:modified xsi:type="dcterms:W3CDTF">2020-09-29T08:02:59Z</dcterms:modified>
</cp:coreProperties>
</file>