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sldIdLst>
    <p:sldId id="256" r:id="rId2"/>
    <p:sldId id="372" r:id="rId3"/>
    <p:sldId id="373" r:id="rId4"/>
    <p:sldId id="374" r:id="rId5"/>
    <p:sldId id="375" r:id="rId6"/>
    <p:sldId id="371" r:id="rId7"/>
    <p:sldId id="376" r:id="rId8"/>
    <p:sldId id="377" r:id="rId9"/>
    <p:sldId id="378" r:id="rId10"/>
    <p:sldId id="379" r:id="rId11"/>
    <p:sldId id="380" r:id="rId12"/>
    <p:sldId id="381" r:id="rId13"/>
    <p:sldId id="382" r:id="rId14"/>
    <p:sldId id="383" r:id="rId15"/>
    <p:sldId id="409" r:id="rId16"/>
    <p:sldId id="384" r:id="rId17"/>
    <p:sldId id="385" r:id="rId18"/>
    <p:sldId id="386" r:id="rId19"/>
    <p:sldId id="415" r:id="rId20"/>
    <p:sldId id="404" r:id="rId21"/>
    <p:sldId id="405" r:id="rId22"/>
    <p:sldId id="406" r:id="rId23"/>
    <p:sldId id="408" r:id="rId24"/>
    <p:sldId id="387" r:id="rId25"/>
    <p:sldId id="388" r:id="rId26"/>
    <p:sldId id="389" r:id="rId27"/>
    <p:sldId id="390" r:id="rId28"/>
    <p:sldId id="392" r:id="rId29"/>
    <p:sldId id="410" r:id="rId30"/>
    <p:sldId id="411" r:id="rId31"/>
    <p:sldId id="393" r:id="rId32"/>
    <p:sldId id="394" r:id="rId33"/>
    <p:sldId id="395" r:id="rId34"/>
    <p:sldId id="396" r:id="rId35"/>
    <p:sldId id="398" r:id="rId36"/>
    <p:sldId id="399" r:id="rId37"/>
    <p:sldId id="400" r:id="rId38"/>
    <p:sldId id="401" r:id="rId39"/>
    <p:sldId id="402" r:id="rId40"/>
    <p:sldId id="403" r:id="rId41"/>
    <p:sldId id="412" r:id="rId42"/>
    <p:sldId id="413" r:id="rId43"/>
    <p:sldId id="414" r:id="rId44"/>
    <p:sldId id="331"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6600"/>
    <a:srgbClr val="00CC00"/>
    <a:srgbClr val="339933"/>
    <a:srgbClr val="91E509"/>
    <a:srgbClr val="72E509"/>
    <a:srgbClr val="28A010"/>
    <a:srgbClr val="002B82"/>
    <a:srgbClr val="FFA401"/>
    <a:srgbClr val="E458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79" autoAdjust="0"/>
    <p:restoredTop sz="76173" autoAdjust="0"/>
  </p:normalViewPr>
  <p:slideViewPr>
    <p:cSldViewPr>
      <p:cViewPr varScale="1">
        <p:scale>
          <a:sx n="72" d="100"/>
          <a:sy n="72" d="100"/>
        </p:scale>
        <p:origin x="156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06-Oct-21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dirty="0"/>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7E7C0B3-BDE3-42AA-B819-8729003E3627}" type="datetime5">
              <a:rPr lang="en-US" smtClean="0"/>
              <a:t>6-Oct-21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FC914C-18CA-4219-8821-DA851CF35FA1}" type="datetime5">
              <a:rPr lang="en-US" smtClean="0"/>
              <a:t>6-Oct-21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41F6C1-01F1-4E96-B7BF-97AAED6F9225}" type="datetime5">
              <a:rPr lang="en-US" smtClean="0"/>
              <a:t>6-Oct-21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E49D21-177A-409C-80E0-671E01980C2E}" type="datetime5">
              <a:rPr lang="en-US" smtClean="0"/>
              <a:t>6-Oct-21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982DE5-285C-4083-B216-B1B0D05C2130}" type="datetime5">
              <a:rPr lang="en-US" smtClean="0"/>
              <a:t>6-Oct-21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41009B-C516-4049-8E11-1A512ADCE4C1}" type="datetime5">
              <a:rPr lang="en-US" smtClean="0"/>
              <a:t>6-Oct-21</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0AF6BD-8170-4478-86BD-7E85BF3E3BAF}" type="datetime5">
              <a:rPr lang="en-US" smtClean="0"/>
              <a:t>6-Oct-21</a:t>
            </a:fld>
            <a:endParaRPr lang="en-US" dirty="0"/>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A8282981-BAC9-4F77-8B48-F166F2E82534}" type="datetime5">
              <a:rPr lang="en-US" smtClean="0"/>
              <a:t>6-Oct-21</a:t>
            </a:fld>
            <a:endParaRPr lang="en-US" dirty="0"/>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E72FC-E04B-49D8-973A-D942E0241796}" type="datetime5">
              <a:rPr lang="en-US" smtClean="0"/>
              <a:t>6-Oct-21</a:t>
            </a:fld>
            <a:endParaRPr lang="en-US" dirty="0"/>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4954C8F-3C66-4B64-A733-1439EBCE416D}" type="datetime5">
              <a:rPr lang="en-US" smtClean="0"/>
              <a:t>6-Oct-21</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2503817-E47F-4CCA-AE61-C40EBA8EB4A3}" type="datetime5">
              <a:rPr lang="en-US" smtClean="0"/>
              <a:t>6-Oct-21</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76F6F48B-D874-4549-821E-CBDD879B468F}" type="datetime5">
              <a:rPr lang="en-US" smtClean="0"/>
              <a:t>6-Oct-21</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microsoft.com/office/2007/relationships/hdphoto" Target="../media/hdphoto5.wdp"/><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microsoft.com/office/2007/relationships/hdphoto" Target="../media/hdphoto8.wdp"/><Relationship Id="rId7" Type="http://schemas.microsoft.com/office/2007/relationships/hdphoto" Target="../media/hdphoto10.wdp"/><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6.png"/><Relationship Id="rId5" Type="http://schemas.microsoft.com/office/2007/relationships/hdphoto" Target="../media/hdphoto9.wdp"/><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microsoft.com/office/2007/relationships/hdphoto" Target="../media/hdphoto8.wdp"/><Relationship Id="rId7" Type="http://schemas.microsoft.com/office/2007/relationships/hdphoto" Target="../media/hdphoto10.wdp"/><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6.png"/><Relationship Id="rId5" Type="http://schemas.microsoft.com/office/2007/relationships/hdphoto" Target="../media/hdphoto9.wdp"/><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512D0D2A-59F4-41BB-B7FF-E9E444E9113E}"/>
              </a:ext>
            </a:extLst>
          </p:cNvPr>
          <p:cNvSpPr>
            <a:spLocks noGrp="1"/>
          </p:cNvSpPr>
          <p:nvPr>
            <p:ph type="dt" sz="half" idx="10"/>
          </p:nvPr>
        </p:nvSpPr>
        <p:spPr/>
        <p:txBody>
          <a:bodyPr/>
          <a:lstStyle/>
          <a:p>
            <a:endParaRPr lang="en-US" dirty="0"/>
          </a:p>
        </p:txBody>
      </p:sp>
      <p:sp>
        <p:nvSpPr>
          <p:cNvPr id="3" name="Slide Number Placeholder 2">
            <a:extLst>
              <a:ext uri="{FF2B5EF4-FFF2-40B4-BE49-F238E27FC236}">
                <a16:creationId xmlns:a16="http://schemas.microsoft.com/office/drawing/2014/main" id="{79B4EDD5-A721-4135-A0BC-0914D5834D60}"/>
              </a:ext>
            </a:extLst>
          </p:cNvPr>
          <p:cNvSpPr>
            <a:spLocks noGrp="1"/>
          </p:cNvSpPr>
          <p:nvPr>
            <p:ph type="sldNum" sz="quarter" idx="12"/>
          </p:nvPr>
        </p:nvSpPr>
        <p:spPr/>
        <p:txBody>
          <a:bodyPr/>
          <a:lstStyle/>
          <a:p>
            <a:endParaRPr lang="en-US" dirty="0"/>
          </a:p>
        </p:txBody>
      </p:sp>
      <p:sp>
        <p:nvSpPr>
          <p:cNvPr id="4" name="TextBox 3"/>
          <p:cNvSpPr txBox="1"/>
          <p:nvPr/>
        </p:nvSpPr>
        <p:spPr>
          <a:xfrm>
            <a:off x="2233766" y="739636"/>
            <a:ext cx="4552848" cy="1754326"/>
          </a:xfrm>
          <a:prstGeom prst="rect">
            <a:avLst/>
          </a:prstGeom>
          <a:noFill/>
        </p:spPr>
        <p:txBody>
          <a:bodyPr wrap="none" rtlCol="0">
            <a:spAutoFit/>
          </a:bodyPr>
          <a:lstStyle/>
          <a:p>
            <a:pPr algn="ctr"/>
            <a:r>
              <a:rPr lang="en-US" sz="5400" dirty="0">
                <a:solidFill>
                  <a:srgbClr val="0070C0"/>
                </a:solidFill>
                <a:latin typeface="Copperplate Gothic Bold" panose="020E0705020206020404" pitchFamily="34" charset="0"/>
              </a:rPr>
              <a:t>CSE- 458</a:t>
            </a:r>
          </a:p>
          <a:p>
            <a:pPr algn="ctr"/>
            <a:r>
              <a:rPr lang="en-US" sz="5400" dirty="0">
                <a:solidFill>
                  <a:srgbClr val="FF0000"/>
                </a:solidFill>
              </a:rPr>
              <a:t>VLSI Design Lab</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2957704"/>
            <a:ext cx="8763000" cy="3673303"/>
          </a:xfrm>
          <a:prstGeom prst="rect">
            <a:avLst/>
          </a:prstGeom>
        </p:spPr>
      </p:pic>
    </p:spTree>
    <p:extLst>
      <p:ext uri="{BB962C8B-B14F-4D97-AF65-F5344CB8AC3E}">
        <p14:creationId xmlns:p14="http://schemas.microsoft.com/office/powerpoint/2010/main" val="3589680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Verilog syntax </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6-Oct-21</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10</a:t>
            </a:fld>
            <a:endParaRPr lang="en-US"/>
          </a:p>
        </p:txBody>
      </p:sp>
      <p:sp>
        <p:nvSpPr>
          <p:cNvPr id="4" name="Rectangle 3"/>
          <p:cNvSpPr/>
          <p:nvPr/>
        </p:nvSpPr>
        <p:spPr>
          <a:xfrm>
            <a:off x="230850" y="828282"/>
            <a:ext cx="2485360" cy="461665"/>
          </a:xfrm>
          <a:prstGeom prst="rect">
            <a:avLst/>
          </a:prstGeom>
        </p:spPr>
        <p:txBody>
          <a:bodyPr wrap="none">
            <a:spAutoFit/>
          </a:bodyPr>
          <a:lstStyle/>
          <a:p>
            <a:r>
              <a:rPr lang="en-US" sz="2400" dirty="0">
                <a:solidFill>
                  <a:srgbClr val="FF0000"/>
                </a:solidFill>
                <a:latin typeface="Times New Roman" panose="02020603050405020304" pitchFamily="18" charset="0"/>
                <a:cs typeface="Times New Roman" panose="02020603050405020304" pitchFamily="18" charset="0"/>
              </a:rPr>
              <a:t>Nets and Variables</a:t>
            </a:r>
          </a:p>
        </p:txBody>
      </p:sp>
      <p:sp>
        <p:nvSpPr>
          <p:cNvPr id="5" name="Rectangle 4"/>
          <p:cNvSpPr/>
          <p:nvPr/>
        </p:nvSpPr>
        <p:spPr>
          <a:xfrm>
            <a:off x="430210" y="1343639"/>
            <a:ext cx="8561390" cy="1754326"/>
          </a:xfrm>
          <a:prstGeom prst="rect">
            <a:avLst/>
          </a:prstGeom>
        </p:spPr>
        <p:txBody>
          <a:bodyPr wrap="square">
            <a:spAutoFit/>
          </a:bodyPr>
          <a:lstStyle/>
          <a:p>
            <a:r>
              <a:rPr lang="en-US" dirty="0"/>
              <a:t>Nets and variables are the two main groups of data types which represent different hardware structures and differ in the way they are assigned and retain values.</a:t>
            </a:r>
          </a:p>
          <a:p>
            <a:r>
              <a:rPr lang="en-US" dirty="0"/>
              <a:t>Nets</a:t>
            </a:r>
          </a:p>
          <a:p>
            <a:endParaRPr lang="en-US" dirty="0"/>
          </a:p>
          <a:p>
            <a:r>
              <a:rPr lang="en-US" dirty="0"/>
              <a:t>Nets are used to connect between hardware entities like logic gates and hence do not store any value on its own.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427758"/>
            <a:ext cx="4438650" cy="1219200"/>
          </a:xfrm>
          <a:prstGeom prst="rect">
            <a:avLst/>
          </a:prstGeom>
        </p:spPr>
      </p:pic>
    </p:spTree>
    <p:extLst>
      <p:ext uri="{BB962C8B-B14F-4D97-AF65-F5344CB8AC3E}">
        <p14:creationId xmlns:p14="http://schemas.microsoft.com/office/powerpoint/2010/main" val="3442504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Verilog syntax </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6-Oct-21</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11</a:t>
            </a:fld>
            <a:endParaRPr lang="en-US"/>
          </a:p>
        </p:txBody>
      </p:sp>
      <p:sp>
        <p:nvSpPr>
          <p:cNvPr id="4" name="Rectangle 3"/>
          <p:cNvSpPr/>
          <p:nvPr/>
        </p:nvSpPr>
        <p:spPr>
          <a:xfrm>
            <a:off x="230850" y="828282"/>
            <a:ext cx="2485360" cy="461665"/>
          </a:xfrm>
          <a:prstGeom prst="rect">
            <a:avLst/>
          </a:prstGeom>
        </p:spPr>
        <p:txBody>
          <a:bodyPr wrap="none">
            <a:spAutoFit/>
          </a:bodyPr>
          <a:lstStyle/>
          <a:p>
            <a:r>
              <a:rPr lang="en-US" sz="2400" dirty="0">
                <a:solidFill>
                  <a:srgbClr val="FF0000"/>
                </a:solidFill>
                <a:latin typeface="Times New Roman" panose="02020603050405020304" pitchFamily="18" charset="0"/>
                <a:cs typeface="Times New Roman" panose="02020603050405020304" pitchFamily="18" charset="0"/>
              </a:rPr>
              <a:t>Nets and Variables</a:t>
            </a:r>
          </a:p>
        </p:txBody>
      </p:sp>
      <p:sp>
        <p:nvSpPr>
          <p:cNvPr id="8" name="Rectangle 7"/>
          <p:cNvSpPr/>
          <p:nvPr/>
        </p:nvSpPr>
        <p:spPr>
          <a:xfrm>
            <a:off x="76200" y="1447800"/>
            <a:ext cx="8730270" cy="1200329"/>
          </a:xfrm>
          <a:prstGeom prst="rect">
            <a:avLst/>
          </a:prstGeom>
        </p:spPr>
        <p:txBody>
          <a:bodyPr wrap="square">
            <a:spAutoFit/>
          </a:bodyPr>
          <a:lstStyle/>
          <a:p>
            <a:r>
              <a:rPr lang="en-US" dirty="0"/>
              <a:t>There are different types of nets each with different characteristics, but the most popular and widely used net in digital designs is of type wire. A wire is a Verilog data-type used to connect elements and to connect nets that are driven by a single gate or continuous assignment.</a:t>
            </a:r>
          </a:p>
        </p:txBody>
      </p:sp>
      <p:pic>
        <p:nvPicPr>
          <p:cNvPr id="2" name="Picture 1"/>
          <p:cNvPicPr>
            <a:picLocks noChangeAspect="1"/>
          </p:cNvPicPr>
          <p:nvPr/>
        </p:nvPicPr>
        <p:blipFill>
          <a:blip r:embed="rId2"/>
          <a:stretch>
            <a:fillRect/>
          </a:stretch>
        </p:blipFill>
        <p:spPr>
          <a:xfrm>
            <a:off x="421286" y="3148384"/>
            <a:ext cx="8385184" cy="1913576"/>
          </a:xfrm>
          <a:prstGeom prst="rect">
            <a:avLst/>
          </a:prstGeom>
        </p:spPr>
      </p:pic>
    </p:spTree>
    <p:extLst>
      <p:ext uri="{BB962C8B-B14F-4D97-AF65-F5344CB8AC3E}">
        <p14:creationId xmlns:p14="http://schemas.microsoft.com/office/powerpoint/2010/main" val="4105674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Verilog syntax </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6-Oct-21</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12</a:t>
            </a:fld>
            <a:endParaRPr lang="en-US"/>
          </a:p>
        </p:txBody>
      </p:sp>
      <p:sp>
        <p:nvSpPr>
          <p:cNvPr id="4" name="Rectangle 3"/>
          <p:cNvSpPr/>
          <p:nvPr/>
        </p:nvSpPr>
        <p:spPr>
          <a:xfrm>
            <a:off x="230850" y="828282"/>
            <a:ext cx="2485360" cy="461665"/>
          </a:xfrm>
          <a:prstGeom prst="rect">
            <a:avLst/>
          </a:prstGeom>
        </p:spPr>
        <p:txBody>
          <a:bodyPr wrap="none">
            <a:spAutoFit/>
          </a:bodyPr>
          <a:lstStyle/>
          <a:p>
            <a:r>
              <a:rPr lang="en-US" sz="2400" dirty="0">
                <a:solidFill>
                  <a:srgbClr val="FF0000"/>
                </a:solidFill>
                <a:latin typeface="Times New Roman" panose="02020603050405020304" pitchFamily="18" charset="0"/>
                <a:cs typeface="Times New Roman" panose="02020603050405020304" pitchFamily="18" charset="0"/>
              </a:rPr>
              <a:t>Nets and Variables</a:t>
            </a:r>
          </a:p>
        </p:txBody>
      </p:sp>
      <p:sp>
        <p:nvSpPr>
          <p:cNvPr id="6" name="Rectangle 5"/>
          <p:cNvSpPr/>
          <p:nvPr/>
        </p:nvSpPr>
        <p:spPr>
          <a:xfrm>
            <a:off x="178562" y="1374489"/>
            <a:ext cx="8813038" cy="4585871"/>
          </a:xfrm>
          <a:prstGeom prst="rect">
            <a:avLst/>
          </a:prstGeom>
        </p:spPr>
        <p:txBody>
          <a:bodyPr wrap="square">
            <a:spAutoFit/>
          </a:bodyPr>
          <a:lstStyle/>
          <a:p>
            <a:r>
              <a:rPr lang="en-US" sz="2000" b="1" dirty="0">
                <a:solidFill>
                  <a:srgbClr val="FF0000"/>
                </a:solidFill>
                <a:latin typeface="Times New Roman" panose="02020603050405020304" pitchFamily="18" charset="0"/>
                <a:cs typeface="Times New Roman" panose="02020603050405020304" pitchFamily="18" charset="0"/>
              </a:rPr>
              <a:t>integer</a:t>
            </a:r>
          </a:p>
          <a:p>
            <a:r>
              <a:rPr lang="en-US" dirty="0">
                <a:latin typeface="Times New Roman" panose="02020603050405020304" pitchFamily="18" charset="0"/>
                <a:cs typeface="Times New Roman" panose="02020603050405020304" pitchFamily="18" charset="0"/>
              </a:rPr>
              <a:t>An integer is a general purpose variable of 32-bits wide that can be used for other purposes while modeling hardware and stores integer values.</a:t>
            </a:r>
          </a:p>
          <a:p>
            <a:r>
              <a:rPr lang="en-US" dirty="0">
                <a:solidFill>
                  <a:srgbClr val="FF0000"/>
                </a:solidFill>
                <a:latin typeface="Times New Roman" panose="02020603050405020304" pitchFamily="18" charset="0"/>
                <a:cs typeface="Times New Roman" panose="02020603050405020304" pitchFamily="18" charset="0"/>
              </a:rPr>
              <a:t>    </a:t>
            </a:r>
            <a:r>
              <a:rPr lang="en-US" dirty="0">
                <a:solidFill>
                  <a:srgbClr val="7030A0"/>
                </a:solidFill>
                <a:latin typeface="Times New Roman" panose="02020603050405020304" pitchFamily="18" charset="0"/>
                <a:cs typeface="Times New Roman" panose="02020603050405020304" pitchFamily="18" charset="0"/>
              </a:rPr>
              <a:t>integer     count; </a:t>
            </a:r>
          </a:p>
          <a:p>
            <a:endParaRPr lang="en-US"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time</a:t>
            </a:r>
          </a:p>
          <a:p>
            <a:r>
              <a:rPr lang="en-US" dirty="0">
                <a:latin typeface="Times New Roman" panose="02020603050405020304" pitchFamily="18" charset="0"/>
                <a:cs typeface="Times New Roman" panose="02020603050405020304" pitchFamily="18" charset="0"/>
              </a:rPr>
              <a:t>A time variable is unsigned, 64-bits wide and can be used to store simulation time quantities for debugging purposes. A </a:t>
            </a:r>
            <a:r>
              <a:rPr lang="en-US" dirty="0" err="1">
                <a:latin typeface="Times New Roman" panose="02020603050405020304" pitchFamily="18" charset="0"/>
                <a:cs typeface="Times New Roman" panose="02020603050405020304" pitchFamily="18" charset="0"/>
              </a:rPr>
              <a:t>realtime</a:t>
            </a:r>
            <a:r>
              <a:rPr lang="en-US" dirty="0">
                <a:latin typeface="Times New Roman" panose="02020603050405020304" pitchFamily="18" charset="0"/>
                <a:cs typeface="Times New Roman" panose="02020603050405020304" pitchFamily="18" charset="0"/>
              </a:rPr>
              <a:t> variable simply stores time as a floating point quantity.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a:solidFill>
                  <a:srgbClr val="7030A0"/>
                </a:solidFill>
                <a:latin typeface="Times New Roman" panose="02020603050405020304" pitchFamily="18" charset="0"/>
                <a:cs typeface="Times New Roman" panose="02020603050405020304" pitchFamily="18" charset="0"/>
              </a:rPr>
              <a:t>time        </a:t>
            </a:r>
            <a:r>
              <a:rPr lang="en-US" dirty="0" err="1">
                <a:solidFill>
                  <a:srgbClr val="7030A0"/>
                </a:solidFill>
                <a:latin typeface="Times New Roman" panose="02020603050405020304" pitchFamily="18" charset="0"/>
                <a:cs typeface="Times New Roman" panose="02020603050405020304" pitchFamily="18" charset="0"/>
              </a:rPr>
              <a:t>end_time</a:t>
            </a:r>
            <a:r>
              <a:rPr lang="en-US" dirty="0">
                <a:solidFill>
                  <a:srgbClr val="7030A0"/>
                </a:solidFill>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end_time</a:t>
            </a:r>
            <a:r>
              <a:rPr lang="en-US" i="1" dirty="0">
                <a:latin typeface="Times New Roman" panose="02020603050405020304" pitchFamily="18" charset="0"/>
                <a:cs typeface="Times New Roman" panose="02020603050405020304" pitchFamily="18" charset="0"/>
              </a:rPr>
              <a:t> can be stored a time value like 50ns</a:t>
            </a:r>
          </a:p>
          <a:p>
            <a:endParaRPr lang="en-US"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real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real variable can store floating point values and can be assigned the same way as integer and reg. </a:t>
            </a:r>
          </a:p>
          <a:p>
            <a:r>
              <a:rPr lang="en-US" dirty="0">
                <a:latin typeface="Times New Roman" panose="02020603050405020304" pitchFamily="18" charset="0"/>
                <a:cs typeface="Times New Roman" panose="02020603050405020304" pitchFamily="18" charset="0"/>
              </a:rPr>
              <a:t>    </a:t>
            </a:r>
            <a:r>
              <a:rPr lang="en-US" dirty="0">
                <a:solidFill>
                  <a:srgbClr val="7030A0"/>
                </a:solidFill>
                <a:latin typeface="Times New Roman" panose="02020603050405020304" pitchFamily="18" charset="0"/>
                <a:cs typeface="Times New Roman" panose="02020603050405020304" pitchFamily="18" charset="0"/>
              </a:rPr>
              <a:t>real        float;              </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float = 12.344  - can store floating numbers</a:t>
            </a:r>
          </a:p>
        </p:txBody>
      </p:sp>
    </p:spTree>
    <p:extLst>
      <p:ext uri="{BB962C8B-B14F-4D97-AF65-F5344CB8AC3E}">
        <p14:creationId xmlns:p14="http://schemas.microsoft.com/office/powerpoint/2010/main" val="3447453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Verilog syntax </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6-Oct-21</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13</a:t>
            </a:fld>
            <a:endParaRPr lang="en-US"/>
          </a:p>
        </p:txBody>
      </p:sp>
      <p:sp>
        <p:nvSpPr>
          <p:cNvPr id="4" name="Rectangle 3"/>
          <p:cNvSpPr/>
          <p:nvPr/>
        </p:nvSpPr>
        <p:spPr>
          <a:xfrm>
            <a:off x="230850" y="828282"/>
            <a:ext cx="2485360" cy="461665"/>
          </a:xfrm>
          <a:prstGeom prst="rect">
            <a:avLst/>
          </a:prstGeom>
        </p:spPr>
        <p:txBody>
          <a:bodyPr wrap="none">
            <a:spAutoFit/>
          </a:bodyPr>
          <a:lstStyle/>
          <a:p>
            <a:r>
              <a:rPr lang="en-US" sz="2400" dirty="0">
                <a:solidFill>
                  <a:srgbClr val="FF0000"/>
                </a:solidFill>
                <a:latin typeface="Times New Roman" panose="02020603050405020304" pitchFamily="18" charset="0"/>
                <a:cs typeface="Times New Roman" panose="02020603050405020304" pitchFamily="18" charset="0"/>
              </a:rPr>
              <a:t>Nets and Variables</a:t>
            </a:r>
          </a:p>
        </p:txBody>
      </p:sp>
      <p:sp>
        <p:nvSpPr>
          <p:cNvPr id="6" name="Rectangle 5"/>
          <p:cNvSpPr/>
          <p:nvPr/>
        </p:nvSpPr>
        <p:spPr>
          <a:xfrm>
            <a:off x="178562" y="1374489"/>
            <a:ext cx="8813038" cy="4678204"/>
          </a:xfrm>
          <a:prstGeom prst="rect">
            <a:avLst/>
          </a:prstGeom>
        </p:spPr>
        <p:txBody>
          <a:bodyPr wrap="square">
            <a:spAutoFit/>
          </a:bodyPr>
          <a:lstStyle/>
          <a:p>
            <a:r>
              <a:rPr lang="en-US" sz="2000" b="1" dirty="0">
                <a:solidFill>
                  <a:srgbClr val="7030A0"/>
                </a:solidFill>
                <a:latin typeface="Times New Roman" panose="02020603050405020304" pitchFamily="18" charset="0"/>
                <a:cs typeface="Times New Roman" panose="02020603050405020304" pitchFamily="18" charset="0"/>
              </a:rPr>
              <a:t>Verilog Strings</a:t>
            </a:r>
          </a:p>
          <a:p>
            <a:endParaRPr lang="en-US" sz="2000" b="1" dirty="0">
              <a:solidFill>
                <a:srgbClr val="FF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Strings are stored in </a:t>
            </a:r>
            <a:r>
              <a:rPr lang="en-US" sz="2000" b="1" dirty="0" err="1">
                <a:latin typeface="Times New Roman" panose="02020603050405020304" pitchFamily="18" charset="0"/>
                <a:cs typeface="Times New Roman" panose="02020603050405020304" pitchFamily="18" charset="0"/>
              </a:rPr>
              <a:t>reg</a:t>
            </a:r>
            <a:r>
              <a:rPr lang="en-US" sz="2000" dirty="0">
                <a:latin typeface="Times New Roman" panose="02020603050405020304" pitchFamily="18" charset="0"/>
                <a:cs typeface="Times New Roman" panose="02020603050405020304" pitchFamily="18" charset="0"/>
              </a:rPr>
              <a:t>, and the width of the </a:t>
            </a:r>
            <a:r>
              <a:rPr lang="en-US" sz="2000" b="1" dirty="0" err="1">
                <a:latin typeface="Times New Roman" panose="02020603050405020304" pitchFamily="18" charset="0"/>
                <a:cs typeface="Times New Roman" panose="02020603050405020304" pitchFamily="18" charset="0"/>
              </a:rPr>
              <a:t>reg</a:t>
            </a:r>
            <a:r>
              <a:rPr lang="en-US" sz="2000" dirty="0">
                <a:latin typeface="Times New Roman" panose="02020603050405020304" pitchFamily="18" charset="0"/>
                <a:cs typeface="Times New Roman" panose="02020603050405020304" pitchFamily="18" charset="0"/>
              </a:rPr>
              <a:t> variable has to be large enough to hold the string.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Each character in a string represents an ASCII value and requires 1 byte.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the size of the variable is smaller than the string, then Verilog truncates the leftmost bits of the string.</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If the size of the variable is larger than the string, then Verilog adds zeros to the left of the string.</a:t>
            </a:r>
          </a:p>
          <a:p>
            <a:pPr marL="342900" indent="-342900" algn="just">
              <a:buFont typeface="Arial" panose="020B0604020202020204" pitchFamily="34" charset="0"/>
              <a:buChar char="•"/>
            </a:pPr>
            <a:endParaRPr lang="en-US" sz="2000" i="1" dirty="0">
              <a:latin typeface="Times New Roman" panose="02020603050405020304" pitchFamily="18" charset="0"/>
              <a:cs typeface="Times New Roman" panose="02020603050405020304" pitchFamily="18" charset="0"/>
            </a:endParaRPr>
          </a:p>
          <a:p>
            <a:r>
              <a:rPr lang="en-US" sz="2000" b="1" dirty="0">
                <a:solidFill>
                  <a:srgbClr val="7030A0"/>
                </a:solidFill>
                <a:latin typeface="Times New Roman" panose="02020603050405020304" pitchFamily="18" charset="0"/>
                <a:cs typeface="Times New Roman" panose="02020603050405020304" pitchFamily="18" charset="0"/>
              </a:rPr>
              <a:t>Vector Data</a:t>
            </a:r>
          </a:p>
          <a:p>
            <a:pPr marL="342900" indent="-342900">
              <a:buFont typeface="Arial" panose="020B0604020202020204" pitchFamily="34" charset="0"/>
              <a:buChar char="•"/>
            </a:pPr>
            <a:r>
              <a:rPr lang="en-US" sz="2000" b="1" dirty="0" err="1"/>
              <a:t>reg</a:t>
            </a:r>
            <a:r>
              <a:rPr lang="en-US" sz="2000" b="1" dirty="0"/>
              <a:t> [7:0] </a:t>
            </a:r>
            <a:r>
              <a:rPr lang="en-US" sz="2000" b="1" dirty="0" err="1"/>
              <a:t>eightbitbus</a:t>
            </a:r>
            <a:r>
              <a:rPr lang="en-US" sz="2000" b="1" dirty="0"/>
              <a:t>; </a:t>
            </a:r>
            <a:r>
              <a:rPr lang="en-US" sz="2000" dirty="0"/>
              <a:t>// 8-bit </a:t>
            </a:r>
            <a:r>
              <a:rPr lang="en-US" sz="2000" dirty="0" err="1"/>
              <a:t>reg</a:t>
            </a:r>
            <a:r>
              <a:rPr lang="en-US" sz="2000" dirty="0"/>
              <a:t> vector with MSB=7 LSB=0 </a:t>
            </a:r>
            <a:br>
              <a:rPr lang="en-US" sz="2000" dirty="0"/>
            </a:br>
            <a:br>
              <a:rPr lang="en-US" sz="2000" dirty="0"/>
            </a:br>
            <a:r>
              <a:rPr lang="en-US" sz="2000" dirty="0"/>
              <a:t>The </a:t>
            </a:r>
            <a:r>
              <a:rPr lang="en-US" sz="2000" b="1" dirty="0" err="1"/>
              <a:t>reg</a:t>
            </a:r>
            <a:r>
              <a:rPr lang="en-US" sz="2000" b="1" dirty="0"/>
              <a:t> [7:0] </a:t>
            </a:r>
            <a:r>
              <a:rPr lang="en-US" sz="2000" dirty="0"/>
              <a:t>means you start with 0 at the rightmost bit to begin the vector, then move to the left. </a:t>
            </a:r>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3405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Verilog syntax </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6-Oct-21</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14</a:t>
            </a:fld>
            <a:endParaRPr lang="en-US"/>
          </a:p>
        </p:txBody>
      </p:sp>
      <p:sp>
        <p:nvSpPr>
          <p:cNvPr id="4" name="Rectangle 3"/>
          <p:cNvSpPr/>
          <p:nvPr/>
        </p:nvSpPr>
        <p:spPr>
          <a:xfrm>
            <a:off x="230850" y="828282"/>
            <a:ext cx="2165529" cy="461665"/>
          </a:xfrm>
          <a:prstGeom prst="rect">
            <a:avLst/>
          </a:prstGeom>
        </p:spPr>
        <p:txBody>
          <a:bodyPr wrap="none">
            <a:spAutoFit/>
          </a:bodyPr>
          <a:lstStyle/>
          <a:p>
            <a:r>
              <a:rPr lang="en-US" sz="2400" dirty="0">
                <a:solidFill>
                  <a:srgbClr val="FF0000"/>
                </a:solidFill>
                <a:latin typeface="Times New Roman" panose="02020603050405020304" pitchFamily="18" charset="0"/>
                <a:cs typeface="Times New Roman" panose="02020603050405020304" pitchFamily="18" charset="0"/>
              </a:rPr>
              <a:t>Verilog module </a:t>
            </a:r>
          </a:p>
        </p:txBody>
      </p:sp>
      <p:sp>
        <p:nvSpPr>
          <p:cNvPr id="6" name="Rectangle 5"/>
          <p:cNvSpPr/>
          <p:nvPr/>
        </p:nvSpPr>
        <p:spPr>
          <a:xfrm>
            <a:off x="178562" y="1374489"/>
            <a:ext cx="8813038" cy="2431435"/>
          </a:xfrm>
          <a:prstGeom prst="rect">
            <a:avLst/>
          </a:prstGeom>
        </p:spPr>
        <p:txBody>
          <a:bodyPr wrap="square">
            <a:spAutoFit/>
          </a:bodyPr>
          <a:lstStyle/>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 module is a block of Verilog code that implements a certain functionality. Modules can be embedded within other modules and a higher level module can communicate with its lower level modules using their input and output ports.</a:t>
            </a:r>
          </a:p>
          <a:p>
            <a:endParaRPr lang="en-US" sz="2000" i="1"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i="1" dirty="0">
                <a:solidFill>
                  <a:schemeClr val="tx1">
                    <a:lumMod val="95000"/>
                    <a:lumOff val="5000"/>
                  </a:schemeClr>
                </a:solidFill>
                <a:latin typeface="Times New Roman" panose="02020603050405020304" pitchFamily="18" charset="0"/>
                <a:cs typeface="Times New Roman" panose="02020603050405020304" pitchFamily="18" charset="0"/>
              </a:rPr>
              <a:t>A module should be enclosed within </a:t>
            </a:r>
            <a:r>
              <a:rPr lang="en-US" b="1" i="1" dirty="0">
                <a:solidFill>
                  <a:schemeClr val="tx1">
                    <a:lumMod val="95000"/>
                    <a:lumOff val="5000"/>
                  </a:schemeClr>
                </a:solidFill>
                <a:latin typeface="Times New Roman" panose="02020603050405020304" pitchFamily="18" charset="0"/>
                <a:cs typeface="Times New Roman" panose="02020603050405020304" pitchFamily="18" charset="0"/>
              </a:rPr>
              <a:t>module</a:t>
            </a:r>
            <a:r>
              <a:rPr lang="en-US" i="1" dirty="0">
                <a:solidFill>
                  <a:schemeClr val="tx1">
                    <a:lumMod val="95000"/>
                    <a:lumOff val="5000"/>
                  </a:schemeClr>
                </a:solidFill>
                <a:latin typeface="Times New Roman" panose="02020603050405020304" pitchFamily="18" charset="0"/>
                <a:cs typeface="Times New Roman" panose="02020603050405020304" pitchFamily="18" charset="0"/>
              </a:rPr>
              <a:t> and </a:t>
            </a:r>
            <a:r>
              <a:rPr lang="en-US" b="1" i="1" dirty="0">
                <a:solidFill>
                  <a:schemeClr val="tx1">
                    <a:lumMod val="95000"/>
                    <a:lumOff val="5000"/>
                  </a:schemeClr>
                </a:solidFill>
                <a:latin typeface="Times New Roman" panose="02020603050405020304" pitchFamily="18" charset="0"/>
                <a:cs typeface="Times New Roman" panose="02020603050405020304" pitchFamily="18" charset="0"/>
              </a:rPr>
              <a:t>endmodule </a:t>
            </a:r>
            <a:r>
              <a:rPr lang="en-US" i="1" dirty="0">
                <a:solidFill>
                  <a:schemeClr val="tx1">
                    <a:lumMod val="95000"/>
                    <a:lumOff val="5000"/>
                  </a:schemeClr>
                </a:solidFill>
                <a:latin typeface="Times New Roman" panose="02020603050405020304" pitchFamily="18" charset="0"/>
                <a:cs typeface="Times New Roman" panose="02020603050405020304" pitchFamily="18" charset="0"/>
              </a:rPr>
              <a:t>keywords. Name of the module should be given right after the module keyword and an optional list of ports may be declared as well. Note that ports declared in the list of port declarations cannot be </a:t>
            </a:r>
            <a:r>
              <a:rPr lang="en-US" i="1" dirty="0" err="1">
                <a:solidFill>
                  <a:schemeClr val="tx1">
                    <a:lumMod val="95000"/>
                    <a:lumOff val="5000"/>
                  </a:schemeClr>
                </a:solidFill>
                <a:latin typeface="Times New Roman" panose="02020603050405020304" pitchFamily="18" charset="0"/>
                <a:cs typeface="Times New Roman" panose="02020603050405020304" pitchFamily="18" charset="0"/>
              </a:rPr>
              <a:t>redeclared</a:t>
            </a:r>
            <a:r>
              <a:rPr lang="en-US" i="1" dirty="0">
                <a:solidFill>
                  <a:schemeClr val="tx1">
                    <a:lumMod val="95000"/>
                    <a:lumOff val="5000"/>
                  </a:schemeClr>
                </a:solidFill>
                <a:latin typeface="Times New Roman" panose="02020603050405020304" pitchFamily="18" charset="0"/>
                <a:cs typeface="Times New Roman" panose="02020603050405020304" pitchFamily="18" charset="0"/>
              </a:rPr>
              <a:t> within the body of the module.</a:t>
            </a:r>
          </a:p>
        </p:txBody>
      </p:sp>
      <p:pic>
        <p:nvPicPr>
          <p:cNvPr id="3" name="Picture 2"/>
          <p:cNvPicPr>
            <a:picLocks noChangeAspect="1"/>
          </p:cNvPicPr>
          <p:nvPr/>
        </p:nvPicPr>
        <p:blipFill>
          <a:blip r:embed="rId2"/>
          <a:stretch>
            <a:fillRect/>
          </a:stretch>
        </p:blipFill>
        <p:spPr>
          <a:xfrm>
            <a:off x="2394202" y="3890466"/>
            <a:ext cx="4811231" cy="2453728"/>
          </a:xfrm>
          <a:prstGeom prst="rect">
            <a:avLst/>
          </a:prstGeom>
        </p:spPr>
      </p:pic>
    </p:spTree>
    <p:extLst>
      <p:ext uri="{BB962C8B-B14F-4D97-AF65-F5344CB8AC3E}">
        <p14:creationId xmlns:p14="http://schemas.microsoft.com/office/powerpoint/2010/main" val="92791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Verilog syntax </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6-Oct-21</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15</a:t>
            </a:fld>
            <a:endParaRPr lang="en-US"/>
          </a:p>
        </p:txBody>
      </p:sp>
      <p:sp>
        <p:nvSpPr>
          <p:cNvPr id="4" name="Rectangle 3"/>
          <p:cNvSpPr/>
          <p:nvPr/>
        </p:nvSpPr>
        <p:spPr>
          <a:xfrm>
            <a:off x="230850" y="828282"/>
            <a:ext cx="2165529" cy="461665"/>
          </a:xfrm>
          <a:prstGeom prst="rect">
            <a:avLst/>
          </a:prstGeom>
        </p:spPr>
        <p:txBody>
          <a:bodyPr wrap="none">
            <a:spAutoFit/>
          </a:bodyPr>
          <a:lstStyle/>
          <a:p>
            <a:r>
              <a:rPr lang="en-US" sz="2400" dirty="0">
                <a:solidFill>
                  <a:srgbClr val="FF0000"/>
                </a:solidFill>
                <a:latin typeface="Times New Roman" panose="02020603050405020304" pitchFamily="18" charset="0"/>
                <a:cs typeface="Times New Roman" panose="02020603050405020304" pitchFamily="18" charset="0"/>
              </a:rPr>
              <a:t>Verilog module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661" y="1677383"/>
            <a:ext cx="7331893" cy="3559687"/>
          </a:xfrm>
          <a:prstGeom prst="rect">
            <a:avLst/>
          </a:prstGeom>
        </p:spPr>
      </p:pic>
    </p:spTree>
    <p:extLst>
      <p:ext uri="{BB962C8B-B14F-4D97-AF65-F5344CB8AC3E}">
        <p14:creationId xmlns:p14="http://schemas.microsoft.com/office/powerpoint/2010/main" val="3868987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Verilog Program</a:t>
            </a: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6-Oct-21</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16</a:t>
            </a:fld>
            <a:endParaRPr lang="en-US"/>
          </a:p>
        </p:txBody>
      </p:sp>
      <p:sp>
        <p:nvSpPr>
          <p:cNvPr id="2" name="TextBox 1"/>
          <p:cNvSpPr txBox="1"/>
          <p:nvPr/>
        </p:nvSpPr>
        <p:spPr>
          <a:xfrm>
            <a:off x="320392" y="2832666"/>
            <a:ext cx="8185831" cy="1200329"/>
          </a:xfrm>
          <a:prstGeom prst="rect">
            <a:avLst/>
          </a:prstGeom>
          <a:noFill/>
        </p:spPr>
        <p:txBody>
          <a:bodyPr wrap="none" rtlCol="0">
            <a:spAutoFit/>
          </a:bodyPr>
          <a:lstStyle/>
          <a:p>
            <a:pPr algn="ctr"/>
            <a:r>
              <a:rPr lang="en-US" sz="3600" dirty="0">
                <a:solidFill>
                  <a:srgbClr val="7030A0"/>
                </a:solidFill>
                <a:latin typeface="Times New Roman" panose="02020603050405020304" pitchFamily="18" charset="0"/>
                <a:cs typeface="Times New Roman" panose="02020603050405020304" pitchFamily="18" charset="0"/>
              </a:rPr>
              <a:t>Write a simple program in Verilog program</a:t>
            </a:r>
          </a:p>
          <a:p>
            <a:pPr algn="ctr"/>
            <a:r>
              <a:rPr lang="en-US" sz="3600" dirty="0">
                <a:solidFill>
                  <a:srgbClr val="7030A0"/>
                </a:solidFill>
                <a:latin typeface="Times New Roman" panose="02020603050405020304" pitchFamily="18" charset="0"/>
                <a:cs typeface="Times New Roman" panose="02020603050405020304" pitchFamily="18" charset="0"/>
              </a:rPr>
              <a:t> and run it.</a:t>
            </a:r>
          </a:p>
        </p:txBody>
      </p:sp>
    </p:spTree>
    <p:extLst>
      <p:ext uri="{BB962C8B-B14F-4D97-AF65-F5344CB8AC3E}">
        <p14:creationId xmlns:p14="http://schemas.microsoft.com/office/powerpoint/2010/main" val="2992361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Verilog Program</a:t>
            </a: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6-Oct-21</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17</a:t>
            </a:fld>
            <a:endParaRPr lang="en-US"/>
          </a:p>
        </p:txBody>
      </p:sp>
      <p:sp>
        <p:nvSpPr>
          <p:cNvPr id="3" name="Rectangle 2"/>
          <p:cNvSpPr/>
          <p:nvPr/>
        </p:nvSpPr>
        <p:spPr>
          <a:xfrm>
            <a:off x="9524" y="762000"/>
            <a:ext cx="8753475" cy="646331"/>
          </a:xfrm>
          <a:prstGeom prst="rect">
            <a:avLst/>
          </a:prstGeom>
        </p:spPr>
        <p:txBody>
          <a:bodyPr wrap="square">
            <a:spAutoFit/>
          </a:bodyPr>
          <a:lstStyle/>
          <a:p>
            <a:r>
              <a:rPr lang="en-US" dirty="0"/>
              <a:t>Now create a new file called </a:t>
            </a:r>
            <a:r>
              <a:rPr lang="en-US" dirty="0" err="1"/>
              <a:t>hello.v</a:t>
            </a:r>
            <a:r>
              <a:rPr lang="en-US" dirty="0"/>
              <a:t> in the directory C:/iverilog/bin and edit it with notepad or any other text editor(notepad++). Enter the following lines of code in </a:t>
            </a:r>
            <a:r>
              <a:rPr lang="en-US" dirty="0" err="1"/>
              <a:t>hello.v</a:t>
            </a:r>
            <a:r>
              <a:rPr lang="en-US" dirty="0"/>
              <a:t> </a:t>
            </a:r>
          </a:p>
        </p:txBody>
      </p:sp>
      <p:sp>
        <p:nvSpPr>
          <p:cNvPr id="6" name="Rectangle 5"/>
          <p:cNvSpPr/>
          <p:nvPr/>
        </p:nvSpPr>
        <p:spPr>
          <a:xfrm>
            <a:off x="1076324" y="2080617"/>
            <a:ext cx="7000875" cy="3108543"/>
          </a:xfrm>
          <a:prstGeom prst="rect">
            <a:avLst/>
          </a:prstGeom>
          <a:solidFill>
            <a:schemeClr val="accent1">
              <a:lumMod val="40000"/>
              <a:lumOff val="60000"/>
            </a:schemeClr>
          </a:solidFill>
        </p:spPr>
        <p:txBody>
          <a:bodyPr wrap="square">
            <a:spAutoFit/>
          </a:bodyPr>
          <a:lstStyle/>
          <a:p>
            <a:r>
              <a:rPr lang="en-US" dirty="0"/>
              <a:t> </a:t>
            </a:r>
            <a:r>
              <a:rPr lang="en-US" sz="2800" dirty="0"/>
              <a:t>module main;</a:t>
            </a:r>
          </a:p>
          <a:p>
            <a:r>
              <a:rPr lang="en-US" sz="2800" dirty="0"/>
              <a:t>      initial </a:t>
            </a:r>
          </a:p>
          <a:p>
            <a:r>
              <a:rPr lang="en-US" sz="2800" dirty="0"/>
              <a:t>        begin</a:t>
            </a:r>
          </a:p>
          <a:p>
            <a:r>
              <a:rPr lang="en-US" sz="2800" dirty="0"/>
              <a:t>                $display("Learning Verilog");</a:t>
            </a:r>
          </a:p>
          <a:p>
            <a:r>
              <a:rPr lang="en-US" sz="2800" dirty="0"/>
              <a:t>                $finish ;</a:t>
            </a:r>
          </a:p>
          <a:p>
            <a:r>
              <a:rPr lang="en-US" sz="2800" dirty="0"/>
              <a:t>        end</a:t>
            </a:r>
          </a:p>
          <a:p>
            <a:r>
              <a:rPr lang="en-US" sz="2800" dirty="0"/>
              <a:t>    endmodule</a:t>
            </a:r>
          </a:p>
        </p:txBody>
      </p:sp>
      <p:sp>
        <p:nvSpPr>
          <p:cNvPr id="2" name="TextBox 1"/>
          <p:cNvSpPr txBox="1"/>
          <p:nvPr/>
        </p:nvSpPr>
        <p:spPr>
          <a:xfrm>
            <a:off x="838200" y="6457890"/>
            <a:ext cx="8015977" cy="400110"/>
          </a:xfrm>
          <a:prstGeom prst="rect">
            <a:avLst/>
          </a:prstGeom>
          <a:noFill/>
        </p:spPr>
        <p:txBody>
          <a:bodyPr wrap="none" rtlCol="0">
            <a:spAutoFit/>
          </a:bodyPr>
          <a:lstStyle/>
          <a:p>
            <a:r>
              <a:rPr lang="en-US" sz="2000" b="1" dirty="0"/>
              <a:t>Ref: http://www.referencedesigner.com/tutorials/verilog/verilog_02.php</a:t>
            </a:r>
          </a:p>
        </p:txBody>
      </p:sp>
    </p:spTree>
    <p:extLst>
      <p:ext uri="{BB962C8B-B14F-4D97-AF65-F5344CB8AC3E}">
        <p14:creationId xmlns:p14="http://schemas.microsoft.com/office/powerpoint/2010/main" val="2748810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Verilog Program</a:t>
            </a: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6-Oct-21</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18</a:t>
            </a:fld>
            <a:endParaRPr lang="en-US"/>
          </a:p>
        </p:txBody>
      </p:sp>
      <p:sp>
        <p:nvSpPr>
          <p:cNvPr id="6" name="Rectangle 5"/>
          <p:cNvSpPr/>
          <p:nvPr/>
        </p:nvSpPr>
        <p:spPr>
          <a:xfrm>
            <a:off x="5032329" y="790303"/>
            <a:ext cx="3937091" cy="2031325"/>
          </a:xfrm>
          <a:prstGeom prst="rect">
            <a:avLst/>
          </a:prstGeom>
          <a:solidFill>
            <a:schemeClr val="accent1">
              <a:lumMod val="40000"/>
              <a:lumOff val="60000"/>
            </a:schemeClr>
          </a:solidFill>
        </p:spPr>
        <p:txBody>
          <a:bodyPr wrap="square">
            <a:spAutoFit/>
          </a:bodyPr>
          <a:lstStyle/>
          <a:p>
            <a:r>
              <a:rPr lang="en-US" dirty="0"/>
              <a:t> module main;</a:t>
            </a:r>
          </a:p>
          <a:p>
            <a:r>
              <a:rPr lang="en-US" dirty="0"/>
              <a:t>      initial </a:t>
            </a:r>
          </a:p>
          <a:p>
            <a:r>
              <a:rPr lang="en-US" dirty="0"/>
              <a:t>        begin</a:t>
            </a:r>
          </a:p>
          <a:p>
            <a:r>
              <a:rPr lang="en-US" dirty="0"/>
              <a:t>                $display("Learning Verilog ");</a:t>
            </a:r>
          </a:p>
          <a:p>
            <a:r>
              <a:rPr lang="en-US" dirty="0"/>
              <a:t>                $finish ;</a:t>
            </a:r>
          </a:p>
          <a:p>
            <a:r>
              <a:rPr lang="en-US" dirty="0"/>
              <a:t>        end</a:t>
            </a:r>
          </a:p>
          <a:p>
            <a:r>
              <a:rPr lang="en-US" dirty="0"/>
              <a:t>    endmodule</a:t>
            </a:r>
          </a:p>
        </p:txBody>
      </p:sp>
      <p:sp>
        <p:nvSpPr>
          <p:cNvPr id="4" name="Rectangle 3"/>
          <p:cNvSpPr/>
          <p:nvPr/>
        </p:nvSpPr>
        <p:spPr>
          <a:xfrm>
            <a:off x="228599" y="762000"/>
            <a:ext cx="4803730" cy="5632311"/>
          </a:xfrm>
          <a:prstGeom prst="rect">
            <a:avLst/>
          </a:prstGeom>
        </p:spPr>
        <p:txBody>
          <a:bodyPr wrap="square">
            <a:spAutoFit/>
          </a:bodyPr>
          <a:lstStyle/>
          <a:p>
            <a:pPr marL="342900" indent="-342900" algn="just">
              <a:buFontTx/>
              <a:buChar char="-"/>
            </a:pPr>
            <a:r>
              <a:rPr lang="en-US" sz="2000" dirty="0">
                <a:latin typeface="Times New Roman" panose="02020603050405020304" pitchFamily="18" charset="0"/>
                <a:cs typeface="Times New Roman" panose="02020603050405020304" pitchFamily="18" charset="0"/>
              </a:rPr>
              <a:t>Go to your DOS prompt </a:t>
            </a:r>
          </a:p>
          <a:p>
            <a:pPr algn="just"/>
            <a:r>
              <a:rPr lang="en-US" sz="2000" dirty="0">
                <a:latin typeface="Times New Roman" panose="02020603050405020304" pitchFamily="18" charset="0"/>
                <a:cs typeface="Times New Roman" panose="02020603050405020304" pitchFamily="18" charset="0"/>
              </a:rPr>
              <a:t>( Start - &gt; </a:t>
            </a:r>
            <a:r>
              <a:rPr lang="en-US" sz="2000" dirty="0" err="1">
                <a:latin typeface="Times New Roman" panose="02020603050405020304" pitchFamily="18" charset="0"/>
                <a:cs typeface="Times New Roman" panose="02020603050405020304" pitchFamily="18" charset="0"/>
              </a:rPr>
              <a:t>cmd</a:t>
            </a:r>
            <a:r>
              <a:rPr lang="en-US" sz="2000" dirty="0">
                <a:latin typeface="Times New Roman" panose="02020603050405020304" pitchFamily="18" charset="0"/>
                <a:cs typeface="Times New Roman" panose="02020603050405020304" pitchFamily="18" charset="0"/>
              </a:rPr>
              <a:t> ) and navigate to the directory C:/iverilog/bin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Run </a:t>
            </a:r>
            <a:r>
              <a:rPr lang="en-US" sz="2000" dirty="0" err="1">
                <a:latin typeface="Times New Roman" panose="02020603050405020304" pitchFamily="18" charset="0"/>
                <a:cs typeface="Times New Roman" panose="02020603050405020304" pitchFamily="18" charset="0"/>
              </a:rPr>
              <a:t>iverilog</a:t>
            </a:r>
            <a:r>
              <a:rPr lang="en-US" sz="2000" dirty="0">
                <a:latin typeface="Times New Roman" panose="02020603050405020304" pitchFamily="18" charset="0"/>
                <a:cs typeface="Times New Roman" panose="02020603050405020304" pitchFamily="18" charset="0"/>
              </a:rPr>
              <a:t> using the command</a:t>
            </a:r>
          </a:p>
          <a:p>
            <a:pPr algn="just"/>
            <a:r>
              <a:rPr lang="en-US" sz="2000" dirty="0">
                <a:latin typeface="Times New Roman" panose="02020603050405020304" pitchFamily="18" charset="0"/>
                <a:cs typeface="Times New Roman" panose="02020603050405020304" pitchFamily="18" charset="0"/>
              </a:rPr>
              <a:t>C:\&gt;iverilog\bin &gt; </a:t>
            </a:r>
            <a:r>
              <a:rPr lang="en-US" sz="2000" dirty="0" err="1">
                <a:latin typeface="Times New Roman" panose="02020603050405020304" pitchFamily="18" charset="0"/>
                <a:cs typeface="Times New Roman" panose="02020603050405020304" pitchFamily="18" charset="0"/>
              </a:rPr>
              <a:t>iverilog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main.v</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If you have done everything right, it should generate a file called </a:t>
            </a:r>
            <a:r>
              <a:rPr lang="en-US" sz="2000" dirty="0" err="1">
                <a:latin typeface="Times New Roman" panose="02020603050405020304" pitchFamily="18" charset="0"/>
                <a:cs typeface="Times New Roman" panose="02020603050405020304" pitchFamily="18" charset="0"/>
              </a:rPr>
              <a:t>a.out</a:t>
            </a:r>
            <a:r>
              <a:rPr lang="en-US" sz="2000" dirty="0">
                <a:latin typeface="Times New Roman" panose="02020603050405020304" pitchFamily="18" charset="0"/>
                <a:cs typeface="Times New Roman" panose="02020603050405020304" pitchFamily="18" charset="0"/>
              </a:rPr>
              <a:t> which you can run using command</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C:\&gt;iverilog\bin &gt; </a:t>
            </a:r>
            <a:r>
              <a:rPr lang="en-US" sz="2000" dirty="0" err="1">
                <a:latin typeface="Times New Roman" panose="02020603050405020304" pitchFamily="18" charset="0"/>
                <a:cs typeface="Times New Roman" panose="02020603050405020304" pitchFamily="18" charset="0"/>
              </a:rPr>
              <a:t>vvp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a.out</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Alternately, create a new executable file</a:t>
            </a:r>
          </a:p>
          <a:p>
            <a:pPr algn="just"/>
            <a:r>
              <a:rPr lang="en-US" sz="2000" dirty="0">
                <a:latin typeface="Times New Roman" panose="02020603050405020304" pitchFamily="18" charset="0"/>
                <a:cs typeface="Times New Roman" panose="02020603050405020304" pitchFamily="18" charset="0"/>
              </a:rPr>
              <a:t>C:\&gt;iverilog\bin &gt; </a:t>
            </a:r>
            <a:r>
              <a:rPr lang="en-US" sz="2000" dirty="0" err="1">
                <a:latin typeface="Times New Roman" panose="02020603050405020304" pitchFamily="18" charset="0"/>
                <a:cs typeface="Times New Roman" panose="02020603050405020304" pitchFamily="18" charset="0"/>
              </a:rPr>
              <a:t>iverilog</a:t>
            </a:r>
            <a:r>
              <a:rPr lang="en-US" sz="2000" dirty="0">
                <a:latin typeface="Times New Roman" panose="02020603050405020304" pitchFamily="18" charset="0"/>
                <a:cs typeface="Times New Roman" panose="02020603050405020304" pitchFamily="18" charset="0"/>
              </a:rPr>
              <a:t> -o main </a:t>
            </a:r>
            <a:r>
              <a:rPr lang="en-US" sz="2000" dirty="0" err="1">
                <a:latin typeface="Times New Roman" panose="02020603050405020304" pitchFamily="18" charset="0"/>
                <a:cs typeface="Times New Roman" panose="02020603050405020304" pitchFamily="18" charset="0"/>
              </a:rPr>
              <a:t>main.v</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C:\&gt;iverilog\bin &gt; </a:t>
            </a:r>
            <a:r>
              <a:rPr lang="en-US" sz="2000" dirty="0" err="1">
                <a:latin typeface="Times New Roman" panose="02020603050405020304" pitchFamily="18" charset="0"/>
                <a:cs typeface="Times New Roman" panose="02020603050405020304" pitchFamily="18" charset="0"/>
              </a:rPr>
              <a:t>vvp</a:t>
            </a:r>
            <a:r>
              <a:rPr lang="en-US" sz="2000" dirty="0">
                <a:latin typeface="Times New Roman" panose="02020603050405020304" pitchFamily="18" charset="0"/>
                <a:cs typeface="Times New Roman" panose="02020603050405020304" pitchFamily="18" charset="0"/>
              </a:rPr>
              <a:t> main</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3622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Verilog Program</a:t>
            </a: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6-Oct-21</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19</a:t>
            </a:fld>
            <a:endParaRPr lang="en-US"/>
          </a:p>
        </p:txBody>
      </p:sp>
      <p:sp>
        <p:nvSpPr>
          <p:cNvPr id="2" name="TextBox 1">
            <a:extLst>
              <a:ext uri="{FF2B5EF4-FFF2-40B4-BE49-F238E27FC236}">
                <a16:creationId xmlns:a16="http://schemas.microsoft.com/office/drawing/2014/main" id="{D6A76C2A-D802-4D7F-9B4B-74EF8B59DDF2}"/>
              </a:ext>
            </a:extLst>
          </p:cNvPr>
          <p:cNvSpPr txBox="1"/>
          <p:nvPr/>
        </p:nvSpPr>
        <p:spPr>
          <a:xfrm>
            <a:off x="1100929" y="2938670"/>
            <a:ext cx="7451656" cy="584775"/>
          </a:xfrm>
          <a:prstGeom prst="rect">
            <a:avLst/>
          </a:prstGeom>
          <a:noFill/>
        </p:spPr>
        <p:txBody>
          <a:bodyPr wrap="none" rtlCol="0">
            <a:spAutoFit/>
          </a:bodyPr>
          <a:lstStyle/>
          <a:p>
            <a:pPr algn="ctr"/>
            <a:r>
              <a:rPr lang="en-US" sz="3200" dirty="0"/>
              <a:t>Write a Verilog program for basic logic gate.</a:t>
            </a:r>
          </a:p>
        </p:txBody>
      </p:sp>
    </p:spTree>
    <p:extLst>
      <p:ext uri="{BB962C8B-B14F-4D97-AF65-F5344CB8AC3E}">
        <p14:creationId xmlns:p14="http://schemas.microsoft.com/office/powerpoint/2010/main" val="3262215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Hardware Description Language </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1600" smtClean="0"/>
              <a:t>6-Oct-21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a:t>
            </a:fld>
            <a:endParaRPr lang="en-US" sz="2000" dirty="0">
              <a:solidFill>
                <a:srgbClr val="009900"/>
              </a:solidFill>
            </a:endParaRPr>
          </a:p>
        </p:txBody>
      </p:sp>
      <p:sp>
        <p:nvSpPr>
          <p:cNvPr id="4" name="Rectangle 3">
            <a:extLst>
              <a:ext uri="{FF2B5EF4-FFF2-40B4-BE49-F238E27FC236}">
                <a16:creationId xmlns:a16="http://schemas.microsoft.com/office/drawing/2014/main" id="{244FD7C0-DD22-43D1-8227-C15043F25631}"/>
              </a:ext>
            </a:extLst>
          </p:cNvPr>
          <p:cNvSpPr/>
          <p:nvPr/>
        </p:nvSpPr>
        <p:spPr>
          <a:xfrm>
            <a:off x="190500" y="838200"/>
            <a:ext cx="8763000" cy="4986750"/>
          </a:xfrm>
          <a:prstGeom prst="rect">
            <a:avLst/>
          </a:prstGeom>
        </p:spPr>
        <p:txBody>
          <a:bodyPr wrap="square">
            <a:spAutoFit/>
          </a:bodyPr>
          <a:lstStyle/>
          <a:p>
            <a:pPr marL="342900" indent="-342900" algn="just">
              <a:lnSpc>
                <a:spcPct val="150000"/>
              </a:lnSpc>
              <a:spcBef>
                <a:spcPts val="1025"/>
              </a:spcBef>
              <a:buSzPct val="100000"/>
              <a:buFont typeface="Wingdings" panose="05000000000000000000" pitchFamily="2" charset="2"/>
              <a:buChar char="Ø"/>
              <a:defRPr/>
            </a:pPr>
            <a:r>
              <a:rPr lang="en-US" altLang="en-US" sz="2200" dirty="0">
                <a:latin typeface="Times New Roman" panose="02020603050405020304" pitchFamily="18" charset="0"/>
                <a:cs typeface="Times New Roman" panose="02020603050405020304" pitchFamily="18" charset="0"/>
              </a:rPr>
              <a:t>A hardware description language (HDL) is a specialized computer language used to describe the structure and behavior of electronic circuits, and most commonly, digital logic circuits. </a:t>
            </a:r>
          </a:p>
          <a:p>
            <a:pPr marL="342900" indent="-342900" algn="just">
              <a:lnSpc>
                <a:spcPct val="150000"/>
              </a:lnSpc>
              <a:spcBef>
                <a:spcPts val="1025"/>
              </a:spcBef>
              <a:buSzPct val="100000"/>
              <a:buFont typeface="Wingdings" panose="05000000000000000000" pitchFamily="2" charset="2"/>
              <a:buChar char="Ø"/>
              <a:defRPr/>
            </a:pPr>
            <a:r>
              <a:rPr lang="en-US" sz="2200" dirty="0">
                <a:latin typeface="Times New Roman" panose="02020603050405020304" pitchFamily="18" charset="0"/>
                <a:cs typeface="Times New Roman" panose="02020603050405020304" pitchFamily="18" charset="0"/>
              </a:rPr>
              <a:t>The structure, operation and design of the circuits are programmable using HDL. </a:t>
            </a:r>
          </a:p>
          <a:p>
            <a:pPr marL="342900" indent="-342900" algn="just">
              <a:lnSpc>
                <a:spcPct val="150000"/>
              </a:lnSpc>
              <a:spcBef>
                <a:spcPts val="1025"/>
              </a:spcBef>
              <a:buSzPct val="100000"/>
              <a:buFont typeface="Wingdings" panose="05000000000000000000" pitchFamily="2" charset="2"/>
              <a:buChar char="Ø"/>
              <a:defRPr/>
            </a:pPr>
            <a:r>
              <a:rPr lang="en-US" sz="2200" dirty="0">
                <a:latin typeface="Times New Roman" panose="02020603050405020304" pitchFamily="18" charset="0"/>
                <a:cs typeface="Times New Roman" panose="02020603050405020304" pitchFamily="18" charset="0"/>
              </a:rPr>
              <a:t>HDL includes a textual description consisting of operators, expressions, statements, inputs and outputs. </a:t>
            </a:r>
          </a:p>
          <a:p>
            <a:pPr marL="342900" indent="-342900" algn="just">
              <a:lnSpc>
                <a:spcPct val="150000"/>
              </a:lnSpc>
              <a:spcBef>
                <a:spcPts val="1025"/>
              </a:spcBef>
              <a:buSzPct val="100000"/>
              <a:buFont typeface="Wingdings" panose="05000000000000000000" pitchFamily="2" charset="2"/>
              <a:buChar char="Ø"/>
              <a:defRPr/>
            </a:pPr>
            <a:r>
              <a:rPr lang="en-US" sz="2200" dirty="0">
                <a:latin typeface="Times New Roman" panose="02020603050405020304" pitchFamily="18" charset="0"/>
                <a:cs typeface="Times New Roman" panose="02020603050405020304" pitchFamily="18" charset="0"/>
              </a:rPr>
              <a:t>Instead of generating a computer executable file, the HDL compilers provide a gate map. </a:t>
            </a:r>
          </a:p>
        </p:txBody>
      </p:sp>
    </p:spTree>
    <p:extLst>
      <p:ext uri="{BB962C8B-B14F-4D97-AF65-F5344CB8AC3E}">
        <p14:creationId xmlns:p14="http://schemas.microsoft.com/office/powerpoint/2010/main" val="2025879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Verilog: Basic Gate</a:t>
            </a: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6-Oct-21</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20</a:t>
            </a:fld>
            <a:endParaRPr lang="en-US"/>
          </a:p>
        </p:txBody>
      </p:sp>
      <p:pic>
        <p:nvPicPr>
          <p:cNvPr id="2" name="Picture 1"/>
          <p:cNvPicPr>
            <a:picLocks noChangeAspect="1"/>
          </p:cNvPicPr>
          <p:nvPr/>
        </p:nvPicPr>
        <p:blipFill>
          <a:blip r:embed="rId2"/>
          <a:stretch>
            <a:fillRect/>
          </a:stretch>
        </p:blipFill>
        <p:spPr>
          <a:xfrm>
            <a:off x="2362200" y="1143000"/>
            <a:ext cx="4038600" cy="4243259"/>
          </a:xfrm>
          <a:prstGeom prst="rect">
            <a:avLst/>
          </a:prstGeom>
        </p:spPr>
      </p:pic>
    </p:spTree>
    <p:extLst>
      <p:ext uri="{BB962C8B-B14F-4D97-AF65-F5344CB8AC3E}">
        <p14:creationId xmlns:p14="http://schemas.microsoft.com/office/powerpoint/2010/main" val="3782978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Verilog: AND Gate</a:t>
            </a: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6-Oct-21</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21</a:t>
            </a:fld>
            <a:endParaRPr lang="en-US"/>
          </a:p>
        </p:txBody>
      </p:sp>
      <p:pic>
        <p:nvPicPr>
          <p:cNvPr id="3" name="Picture 2"/>
          <p:cNvPicPr>
            <a:picLocks noChangeAspect="1"/>
          </p:cNvPicPr>
          <p:nvPr/>
        </p:nvPicPr>
        <p:blipFill>
          <a:blip r:embed="rId2"/>
          <a:stretch>
            <a:fillRect/>
          </a:stretch>
        </p:blipFill>
        <p:spPr>
          <a:xfrm>
            <a:off x="2564513" y="1295400"/>
            <a:ext cx="4018189" cy="3244735"/>
          </a:xfrm>
          <a:prstGeom prst="rect">
            <a:avLst/>
          </a:prstGeom>
        </p:spPr>
      </p:pic>
    </p:spTree>
    <p:extLst>
      <p:ext uri="{BB962C8B-B14F-4D97-AF65-F5344CB8AC3E}">
        <p14:creationId xmlns:p14="http://schemas.microsoft.com/office/powerpoint/2010/main" val="1058995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Verilog: AND Gate</a:t>
            </a: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6-Oct-21</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22</a:t>
            </a:fld>
            <a:endParaRPr lang="en-US"/>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447800" y="604978"/>
            <a:ext cx="6443682" cy="6253041"/>
          </a:xfrm>
          <a:prstGeom prst="rect">
            <a:avLst/>
          </a:prstGeom>
        </p:spPr>
      </p:pic>
    </p:spTree>
    <p:extLst>
      <p:ext uri="{BB962C8B-B14F-4D97-AF65-F5344CB8AC3E}">
        <p14:creationId xmlns:p14="http://schemas.microsoft.com/office/powerpoint/2010/main" val="3720369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Verilog: AND Gate</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6-Oct-21</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23</a:t>
            </a:fld>
            <a:endParaRPr lang="en-US"/>
          </a:p>
        </p:txBody>
      </p:sp>
      <p:sp>
        <p:nvSpPr>
          <p:cNvPr id="4" name="TextBox 3"/>
          <p:cNvSpPr txBox="1"/>
          <p:nvPr/>
        </p:nvSpPr>
        <p:spPr>
          <a:xfrm>
            <a:off x="4573608" y="4650052"/>
            <a:ext cx="1257075" cy="461665"/>
          </a:xfrm>
          <a:prstGeom prst="rect">
            <a:avLst/>
          </a:prstGeom>
          <a:noFill/>
        </p:spPr>
        <p:txBody>
          <a:bodyPr wrap="none" rtlCol="0">
            <a:spAutoFit/>
          </a:bodyPr>
          <a:lstStyle/>
          <a:p>
            <a:r>
              <a:rPr lang="en-US" sz="2400" b="1" dirty="0">
                <a:solidFill>
                  <a:srgbClr val="009900"/>
                </a:solidFill>
              </a:rPr>
              <a:t>Output: </a:t>
            </a:r>
            <a:endParaRPr lang="en-US" b="1" dirty="0">
              <a:solidFill>
                <a:srgbClr val="009900"/>
              </a:solidFill>
            </a:endParaRPr>
          </a:p>
        </p:txBody>
      </p:sp>
      <p:sp>
        <p:nvSpPr>
          <p:cNvPr id="5" name="Rectangle 4"/>
          <p:cNvSpPr/>
          <p:nvPr/>
        </p:nvSpPr>
        <p:spPr>
          <a:xfrm>
            <a:off x="9525" y="695653"/>
            <a:ext cx="8763000" cy="4093428"/>
          </a:xfrm>
          <a:prstGeom prst="rect">
            <a:avLst/>
          </a:prstGeom>
        </p:spPr>
        <p:txBody>
          <a:bodyPr wrap="square">
            <a:spAutoFit/>
          </a:bodyPr>
          <a:lstStyle/>
          <a:p>
            <a:r>
              <a:rPr lang="en-US" sz="2000" dirty="0"/>
              <a:t>Now go to the directory </a:t>
            </a:r>
            <a:br>
              <a:rPr lang="en-US" sz="2000" dirty="0"/>
            </a:br>
            <a:br>
              <a:rPr lang="en-US" sz="2000" dirty="0"/>
            </a:br>
            <a:r>
              <a:rPr lang="en-US" sz="2000" dirty="0"/>
              <a:t>C:\&gt; cd </a:t>
            </a:r>
            <a:r>
              <a:rPr lang="en-US" sz="2000" dirty="0" err="1"/>
              <a:t>iverilog</a:t>
            </a:r>
            <a:r>
              <a:rPr lang="en-US" sz="2000" dirty="0"/>
              <a:t>\bin </a:t>
            </a:r>
            <a:br>
              <a:rPr lang="en-US" sz="2000" dirty="0"/>
            </a:br>
            <a:br>
              <a:rPr lang="en-US" sz="2000" dirty="0"/>
            </a:br>
            <a:r>
              <a:rPr lang="en-US" sz="2000" dirty="0"/>
              <a:t>Compile the program using </a:t>
            </a:r>
            <a:br>
              <a:rPr lang="en-US" sz="2000" dirty="0"/>
            </a:br>
            <a:br>
              <a:rPr lang="en-US" sz="2000" dirty="0"/>
            </a:br>
            <a:r>
              <a:rPr lang="en-US" sz="2000" b="1" dirty="0">
                <a:solidFill>
                  <a:srgbClr val="FF0000"/>
                </a:solidFill>
              </a:rPr>
              <a:t>C:\iverilog\bin&gt;iverilog -o </a:t>
            </a:r>
            <a:r>
              <a:rPr lang="en-US" sz="2000" b="1" dirty="0" err="1">
                <a:solidFill>
                  <a:srgbClr val="FF0000"/>
                </a:solidFill>
              </a:rPr>
              <a:t>andgate</a:t>
            </a:r>
            <a:r>
              <a:rPr lang="en-US" sz="2000" b="1" dirty="0">
                <a:solidFill>
                  <a:srgbClr val="FF0000"/>
                </a:solidFill>
              </a:rPr>
              <a:t> and2.v</a:t>
            </a:r>
            <a:br>
              <a:rPr lang="en-US" sz="2000" b="1" dirty="0">
                <a:solidFill>
                  <a:srgbClr val="FF0000"/>
                </a:solidFill>
              </a:rPr>
            </a:br>
            <a:br>
              <a:rPr lang="en-US" sz="2000" dirty="0"/>
            </a:br>
            <a:r>
              <a:rPr lang="en-US" sz="2000" dirty="0"/>
              <a:t>If everything goes right, it will not produce any output.</a:t>
            </a:r>
            <a:br>
              <a:rPr lang="en-US" sz="2000" dirty="0"/>
            </a:br>
            <a:br>
              <a:rPr lang="en-US" sz="2000" dirty="0"/>
            </a:br>
            <a:r>
              <a:rPr lang="en-US" sz="2000" dirty="0"/>
              <a:t>To see the output of the stimulus, you may like to give the following command </a:t>
            </a:r>
            <a:br>
              <a:rPr lang="en-US" sz="2000" dirty="0"/>
            </a:br>
            <a:br>
              <a:rPr lang="en-US" sz="2000" dirty="0"/>
            </a:br>
            <a:r>
              <a:rPr lang="en-US" sz="2000" b="1" dirty="0">
                <a:solidFill>
                  <a:srgbClr val="FF0000"/>
                </a:solidFill>
              </a:rPr>
              <a:t>C:\iverilog\bin&gt;vvp </a:t>
            </a:r>
            <a:r>
              <a:rPr lang="en-US" sz="2000" b="1" dirty="0" err="1">
                <a:solidFill>
                  <a:srgbClr val="FF0000"/>
                </a:solidFill>
              </a:rPr>
              <a:t>andgate</a:t>
            </a:r>
            <a:endParaRPr lang="en-US" sz="2000" b="1" dirty="0">
              <a:solidFill>
                <a:srgbClr val="FF0000"/>
              </a:solidFill>
            </a:endParaRPr>
          </a:p>
        </p:txBody>
      </p:sp>
      <p:pic>
        <p:nvPicPr>
          <p:cNvPr id="8" name="Picture 7"/>
          <p:cNvPicPr>
            <a:picLocks noChangeAspect="1"/>
          </p:cNvPicPr>
          <p:nvPr/>
        </p:nvPicPr>
        <p:blipFill>
          <a:blip r:embed="rId2"/>
          <a:stretch>
            <a:fillRect/>
          </a:stretch>
        </p:blipFill>
        <p:spPr>
          <a:xfrm>
            <a:off x="2286000" y="5014890"/>
            <a:ext cx="6315075" cy="1798680"/>
          </a:xfrm>
          <a:prstGeom prst="rect">
            <a:avLst/>
          </a:prstGeom>
        </p:spPr>
      </p:pic>
    </p:spTree>
    <p:extLst>
      <p:ext uri="{BB962C8B-B14F-4D97-AF65-F5344CB8AC3E}">
        <p14:creationId xmlns:p14="http://schemas.microsoft.com/office/powerpoint/2010/main" val="24514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Comparator</a:t>
            </a: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6-Oct-21</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24</a:t>
            </a:fld>
            <a:endParaRPr lang="en-US"/>
          </a:p>
        </p:txBody>
      </p:sp>
      <p:sp>
        <p:nvSpPr>
          <p:cNvPr id="2" name="Rectangle 1"/>
          <p:cNvSpPr/>
          <p:nvPr/>
        </p:nvSpPr>
        <p:spPr>
          <a:xfrm>
            <a:off x="152399" y="762000"/>
            <a:ext cx="8982075" cy="5539978"/>
          </a:xfrm>
          <a:prstGeom prst="rect">
            <a:avLst/>
          </a:prstGeom>
        </p:spPr>
        <p:txBody>
          <a:bodyPr wrap="square">
            <a:spAutoFit/>
          </a:bodyPr>
          <a:lstStyle/>
          <a:p>
            <a:pPr algn="just"/>
            <a:r>
              <a:rPr lang="en-US" sz="2400" dirty="0"/>
              <a:t>A digital comparator is a hardware electronic device that takes two numbers as input in binary form and determines whether one number is greater than, less than or equal to the other number.</a:t>
            </a:r>
          </a:p>
          <a:p>
            <a:pPr algn="just"/>
            <a:endParaRPr lang="en-US" sz="2400" dirty="0"/>
          </a:p>
          <a:p>
            <a:pPr algn="just"/>
            <a:r>
              <a:rPr lang="en-US" sz="2400" dirty="0"/>
              <a:t>There are two main types of </a:t>
            </a:r>
            <a:r>
              <a:rPr lang="en-US" sz="2400" b="1" dirty="0"/>
              <a:t>Digital Comparator</a:t>
            </a:r>
            <a:r>
              <a:rPr lang="en-US" sz="2400" dirty="0"/>
              <a:t> available and these are.</a:t>
            </a:r>
          </a:p>
          <a:p>
            <a:pPr algn="just"/>
            <a:endParaRPr lang="en-US" sz="2400" dirty="0"/>
          </a:p>
          <a:p>
            <a:pPr marL="457200" indent="-457200" algn="just">
              <a:buAutoNum type="arabicPeriod"/>
            </a:pPr>
            <a:r>
              <a:rPr lang="en-US" sz="2400" b="1" dirty="0"/>
              <a:t>Identity Comparator </a:t>
            </a:r>
            <a:r>
              <a:rPr lang="en-US" sz="2400" dirty="0"/>
              <a:t>– an </a:t>
            </a:r>
            <a:r>
              <a:rPr lang="en-US" sz="2400" i="1" dirty="0"/>
              <a:t>Identity Comparator</a:t>
            </a:r>
            <a:r>
              <a:rPr lang="en-US" sz="2400" dirty="0"/>
              <a:t> is a digital comparator with only one output terminal for when A = B, either A = B = 1 (HIGH) or A = B = 0 (LOW)</a:t>
            </a:r>
          </a:p>
          <a:p>
            <a:pPr marL="457200" indent="-457200" algn="just">
              <a:buAutoNum type="arabicPeriod"/>
            </a:pPr>
            <a:endParaRPr lang="en-US" sz="2400" dirty="0"/>
          </a:p>
          <a:p>
            <a:pPr algn="just"/>
            <a:r>
              <a:rPr lang="en-US" sz="2400" dirty="0"/>
              <a:t>2. </a:t>
            </a:r>
            <a:r>
              <a:rPr lang="en-US" sz="2400" b="1" dirty="0"/>
              <a:t>Magnitude Comparator</a:t>
            </a:r>
            <a:r>
              <a:rPr lang="en-US" sz="2400" dirty="0"/>
              <a:t> – a </a:t>
            </a:r>
            <a:r>
              <a:rPr lang="en-US" sz="2400" i="1" dirty="0"/>
              <a:t>Magnitude Comparator</a:t>
            </a:r>
            <a:r>
              <a:rPr lang="en-US" sz="2400" dirty="0"/>
              <a:t> is a digital comparator which has three output terminals, one each for equality, A = B  greater than, A &gt; B  and less than A &lt; B</a:t>
            </a:r>
          </a:p>
          <a:p>
            <a:endParaRPr lang="en-US" dirty="0"/>
          </a:p>
        </p:txBody>
      </p:sp>
    </p:spTree>
    <p:extLst>
      <p:ext uri="{BB962C8B-B14F-4D97-AF65-F5344CB8AC3E}">
        <p14:creationId xmlns:p14="http://schemas.microsoft.com/office/powerpoint/2010/main" val="223493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 calcmode="lin" valueType="num">
                                      <p:cBhvr additive="base">
                                        <p:cTn id="1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 calcmode="lin" valueType="num">
                                      <p:cBhvr additive="base">
                                        <p:cTn id="1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One bit comparator (</a:t>
            </a:r>
            <a:r>
              <a:rPr lang="en-US" sz="3200" dirty="0"/>
              <a:t>Identity Comparator</a:t>
            </a:r>
            <a:r>
              <a:rPr lang="en-US" sz="3000" b="1" dirty="0">
                <a:latin typeface="Times New Roman" panose="02020603050405020304" pitchFamily="18" charset="0"/>
                <a:cs typeface="Times New Roman" panose="02020603050405020304" pitchFamily="18" charset="0"/>
              </a:rPr>
              <a:t>)</a:t>
            </a: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6-Oct-21</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25</a:t>
            </a:fld>
            <a:endParaRPr lang="en-US"/>
          </a:p>
        </p:txBody>
      </p:sp>
      <p:sp>
        <p:nvSpPr>
          <p:cNvPr id="2" name="Rectangle 1"/>
          <p:cNvSpPr/>
          <p:nvPr/>
        </p:nvSpPr>
        <p:spPr>
          <a:xfrm>
            <a:off x="152399" y="762000"/>
            <a:ext cx="8982075" cy="369332"/>
          </a:xfrm>
          <a:prstGeom prst="rect">
            <a:avLst/>
          </a:prstGeom>
        </p:spPr>
        <p:txBody>
          <a:bodyPr wrap="square">
            <a:spAutoFit/>
          </a:bodyPr>
          <a:lstStyle/>
          <a:p>
            <a:endParaRPr lang="en-US" dirty="0"/>
          </a:p>
        </p:txBody>
      </p:sp>
      <p:sp>
        <p:nvSpPr>
          <p:cNvPr id="3" name="Rectangle 2"/>
          <p:cNvSpPr/>
          <p:nvPr/>
        </p:nvSpPr>
        <p:spPr>
          <a:xfrm>
            <a:off x="145868" y="808166"/>
            <a:ext cx="8988606" cy="830997"/>
          </a:xfrm>
          <a:prstGeom prst="rect">
            <a:avLst/>
          </a:prstGeom>
        </p:spPr>
        <p:txBody>
          <a:bodyPr wrap="square">
            <a:spAutoFit/>
          </a:bodyPr>
          <a:lstStyle/>
          <a:p>
            <a:r>
              <a:rPr lang="en-US" sz="2400" dirty="0"/>
              <a:t>Basically when both the inputs x and y are same, the output z is 1. When the inputs are unequal, the output is 0. </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6942" y="1893034"/>
            <a:ext cx="9134504" cy="3962400"/>
          </a:xfrm>
          <a:prstGeom prst="rect">
            <a:avLst/>
          </a:prstGeom>
        </p:spPr>
      </p:pic>
    </p:spTree>
    <p:extLst>
      <p:ext uri="{BB962C8B-B14F-4D97-AF65-F5344CB8AC3E}">
        <p14:creationId xmlns:p14="http://schemas.microsoft.com/office/powerpoint/2010/main" val="1755364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One bit comparator (</a:t>
            </a:r>
            <a:r>
              <a:rPr lang="en-US" sz="3200" dirty="0"/>
              <a:t>Identity Comparator</a:t>
            </a:r>
            <a:r>
              <a:rPr lang="en-US" sz="3000" b="1" dirty="0">
                <a:latin typeface="Times New Roman" panose="02020603050405020304" pitchFamily="18" charset="0"/>
                <a:cs typeface="Times New Roman" panose="02020603050405020304" pitchFamily="18" charset="0"/>
              </a:rPr>
              <a:t>)</a:t>
            </a: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6-Oct-21</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26</a:t>
            </a:fld>
            <a:endParaRPr lang="en-US"/>
          </a:p>
        </p:txBody>
      </p:sp>
      <p:sp>
        <p:nvSpPr>
          <p:cNvPr id="2" name="Rectangle 1"/>
          <p:cNvSpPr/>
          <p:nvPr/>
        </p:nvSpPr>
        <p:spPr>
          <a:xfrm>
            <a:off x="152399" y="762000"/>
            <a:ext cx="8982075" cy="369332"/>
          </a:xfrm>
          <a:prstGeom prst="rect">
            <a:avLst/>
          </a:prstGeom>
        </p:spPr>
        <p:txBody>
          <a:bodyPr wrap="square">
            <a:spAutoFit/>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35582044"/>
              </p:ext>
            </p:extLst>
          </p:nvPr>
        </p:nvGraphicFramePr>
        <p:xfrm>
          <a:off x="20411" y="3317598"/>
          <a:ext cx="5737288" cy="2897797"/>
        </p:xfrm>
        <a:graphic>
          <a:graphicData uri="http://schemas.openxmlformats.org/drawingml/2006/table">
            <a:tbl>
              <a:tblPr>
                <a:tableStyleId>{616DA210-FB5B-4158-B5E0-FEB733F419BA}</a:tableStyleId>
              </a:tblPr>
              <a:tblGrid>
                <a:gridCol w="2033733">
                  <a:extLst>
                    <a:ext uri="{9D8B030D-6E8A-4147-A177-3AD203B41FA5}">
                      <a16:colId xmlns:a16="http://schemas.microsoft.com/office/drawing/2014/main" val="738711171"/>
                    </a:ext>
                  </a:extLst>
                </a:gridCol>
                <a:gridCol w="1755856">
                  <a:extLst>
                    <a:ext uri="{9D8B030D-6E8A-4147-A177-3AD203B41FA5}">
                      <a16:colId xmlns:a16="http://schemas.microsoft.com/office/drawing/2014/main" val="1081894951"/>
                    </a:ext>
                  </a:extLst>
                </a:gridCol>
                <a:gridCol w="1947699">
                  <a:extLst>
                    <a:ext uri="{9D8B030D-6E8A-4147-A177-3AD203B41FA5}">
                      <a16:colId xmlns:a16="http://schemas.microsoft.com/office/drawing/2014/main" val="2347568176"/>
                    </a:ext>
                  </a:extLst>
                </a:gridCol>
              </a:tblGrid>
              <a:tr h="825157">
                <a:tc>
                  <a:txBody>
                    <a:bodyPr/>
                    <a:lstStyle/>
                    <a:p>
                      <a:pPr algn="ctr"/>
                      <a:r>
                        <a:rPr lang="en-US" sz="2800" dirty="0">
                          <a:solidFill>
                            <a:srgbClr val="006600"/>
                          </a:solidFill>
                          <a:latin typeface="Times New Roman" panose="02020603050405020304" pitchFamily="18" charset="0"/>
                          <a:cs typeface="Times New Roman" panose="02020603050405020304" pitchFamily="18" charset="0"/>
                        </a:rPr>
                        <a:t>  Input x   </a:t>
                      </a:r>
                    </a:p>
                  </a:txBody>
                  <a:tcPr anchor="ctr"/>
                </a:tc>
                <a:tc>
                  <a:txBody>
                    <a:bodyPr/>
                    <a:lstStyle/>
                    <a:p>
                      <a:pPr algn="ctr"/>
                      <a:r>
                        <a:rPr lang="en-US" sz="2800" dirty="0">
                          <a:solidFill>
                            <a:srgbClr val="006600"/>
                          </a:solidFill>
                          <a:latin typeface="Times New Roman" panose="02020603050405020304" pitchFamily="18" charset="0"/>
                          <a:cs typeface="Times New Roman" panose="02020603050405020304" pitchFamily="18" charset="0"/>
                        </a:rPr>
                        <a:t>  Input y   </a:t>
                      </a:r>
                    </a:p>
                  </a:txBody>
                  <a:tcPr anchor="ctr"/>
                </a:tc>
                <a:tc>
                  <a:txBody>
                    <a:bodyPr/>
                    <a:lstStyle/>
                    <a:p>
                      <a:pPr algn="ctr"/>
                      <a:r>
                        <a:rPr lang="en-US" sz="2800" dirty="0">
                          <a:latin typeface="Times New Roman" panose="02020603050405020304" pitchFamily="18" charset="0"/>
                          <a:cs typeface="Times New Roman" panose="02020603050405020304" pitchFamily="18" charset="0"/>
                        </a:rPr>
                        <a:t>  </a:t>
                      </a:r>
                      <a:r>
                        <a:rPr lang="en-US" sz="2800" dirty="0">
                          <a:solidFill>
                            <a:srgbClr val="FF0000"/>
                          </a:solidFill>
                          <a:latin typeface="Times New Roman" panose="02020603050405020304" pitchFamily="18" charset="0"/>
                          <a:cs typeface="Times New Roman" panose="02020603050405020304" pitchFamily="18" charset="0"/>
                        </a:rPr>
                        <a:t>Output z </a:t>
                      </a:r>
                      <a:r>
                        <a:rPr lang="en-US" sz="2800" dirty="0">
                          <a:latin typeface="Times New Roman" panose="02020603050405020304" pitchFamily="18" charset="0"/>
                          <a:cs typeface="Times New Roman" panose="02020603050405020304" pitchFamily="18" charset="0"/>
                        </a:rPr>
                        <a:t>  </a:t>
                      </a:r>
                    </a:p>
                  </a:txBody>
                  <a:tcPr anchor="ctr"/>
                </a:tc>
                <a:extLst>
                  <a:ext uri="{0D108BD9-81ED-4DB2-BD59-A6C34878D82A}">
                    <a16:rowId xmlns:a16="http://schemas.microsoft.com/office/drawing/2014/main" val="4140354014"/>
                  </a:ext>
                </a:extLst>
              </a:tr>
              <a:tr h="447942">
                <a:tc>
                  <a:txBody>
                    <a:bodyPr/>
                    <a:lstStyle/>
                    <a:p>
                      <a:pPr algn="ctr"/>
                      <a:r>
                        <a:rPr lang="en-US" sz="28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8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800" dirty="0">
                          <a:latin typeface="Times New Roman" panose="02020603050405020304" pitchFamily="18" charset="0"/>
                          <a:cs typeface="Times New Roman" panose="02020603050405020304" pitchFamily="18" charset="0"/>
                        </a:rPr>
                        <a:t>1 </a:t>
                      </a:r>
                    </a:p>
                  </a:txBody>
                  <a:tcPr anchor="ctr"/>
                </a:tc>
                <a:extLst>
                  <a:ext uri="{0D108BD9-81ED-4DB2-BD59-A6C34878D82A}">
                    <a16:rowId xmlns:a16="http://schemas.microsoft.com/office/drawing/2014/main" val="2908720695"/>
                  </a:ext>
                </a:extLst>
              </a:tr>
              <a:tr h="447942">
                <a:tc>
                  <a:txBody>
                    <a:bodyPr/>
                    <a:lstStyle/>
                    <a:p>
                      <a:pPr algn="ctr"/>
                      <a:r>
                        <a:rPr lang="en-US" sz="2800" dirty="0">
                          <a:latin typeface="Times New Roman" panose="02020603050405020304" pitchFamily="18" charset="0"/>
                          <a:cs typeface="Times New Roman" panose="02020603050405020304" pitchFamily="18" charset="0"/>
                        </a:rPr>
                        <a:t>0 </a:t>
                      </a:r>
                    </a:p>
                  </a:txBody>
                  <a:tcPr anchor="ctr"/>
                </a:tc>
                <a:tc>
                  <a:txBody>
                    <a:bodyPr/>
                    <a:lstStyle/>
                    <a:p>
                      <a:pPr algn="ctr"/>
                      <a:r>
                        <a:rPr lang="en-US" sz="28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80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3733748641"/>
                  </a:ext>
                </a:extLst>
              </a:tr>
              <a:tr h="447942">
                <a:tc>
                  <a:txBody>
                    <a:bodyPr/>
                    <a:lstStyle/>
                    <a:p>
                      <a:pPr algn="ctr"/>
                      <a:r>
                        <a:rPr lang="en-US" sz="28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8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800" dirty="0">
                          <a:latin typeface="Times New Roman" panose="02020603050405020304" pitchFamily="18" charset="0"/>
                          <a:cs typeface="Times New Roman" panose="02020603050405020304" pitchFamily="18" charset="0"/>
                        </a:rPr>
                        <a:t>0 </a:t>
                      </a:r>
                    </a:p>
                  </a:txBody>
                  <a:tcPr anchor="ctr"/>
                </a:tc>
                <a:extLst>
                  <a:ext uri="{0D108BD9-81ED-4DB2-BD59-A6C34878D82A}">
                    <a16:rowId xmlns:a16="http://schemas.microsoft.com/office/drawing/2014/main" val="627166915"/>
                  </a:ext>
                </a:extLst>
              </a:tr>
              <a:tr h="447942">
                <a:tc>
                  <a:txBody>
                    <a:bodyPr/>
                    <a:lstStyle/>
                    <a:p>
                      <a:pPr algn="ctr"/>
                      <a:r>
                        <a:rPr lang="en-US" sz="2800">
                          <a:latin typeface="Times New Roman" panose="02020603050405020304" pitchFamily="18" charset="0"/>
                          <a:cs typeface="Times New Roman" panose="02020603050405020304" pitchFamily="18" charset="0"/>
                        </a:rPr>
                        <a:t>1 </a:t>
                      </a:r>
                    </a:p>
                  </a:txBody>
                  <a:tcPr anchor="ctr"/>
                </a:tc>
                <a:tc>
                  <a:txBody>
                    <a:bodyPr/>
                    <a:lstStyle/>
                    <a:p>
                      <a:pPr algn="ctr"/>
                      <a:r>
                        <a:rPr lang="en-US" sz="28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8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652844836"/>
                  </a:ext>
                </a:extLst>
              </a:tr>
            </a:tbl>
          </a:graphicData>
        </a:graphic>
      </p:graphicFrame>
      <p:pic>
        <p:nvPicPr>
          <p:cNvPr id="9" name="Picture 8"/>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0" y="586952"/>
            <a:ext cx="5757699" cy="2497597"/>
          </a:xfrm>
          <a:prstGeom prst="rect">
            <a:avLst/>
          </a:prstGeom>
        </p:spPr>
      </p:pic>
      <p:sp>
        <p:nvSpPr>
          <p:cNvPr id="7" name="Rectangle 6"/>
          <p:cNvSpPr/>
          <p:nvPr/>
        </p:nvSpPr>
        <p:spPr>
          <a:xfrm>
            <a:off x="5757699" y="1429736"/>
            <a:ext cx="3546164" cy="523220"/>
          </a:xfrm>
          <a:prstGeom prst="rect">
            <a:avLst/>
          </a:prstGeom>
        </p:spPr>
        <p:txBody>
          <a:bodyPr wrap="none">
            <a:spAutoFit/>
          </a:bodyPr>
          <a:lstStyle/>
          <a:p>
            <a:r>
              <a:rPr lang="en-US" sz="2800" b="1" dirty="0">
                <a:solidFill>
                  <a:srgbClr val="FF0000"/>
                </a:solidFill>
                <a:latin typeface="Times New Roman" panose="02020603050405020304" pitchFamily="18" charset="0"/>
                <a:cs typeface="Times New Roman" panose="02020603050405020304" pitchFamily="18" charset="0"/>
              </a:rPr>
              <a:t>z = (~x &amp; ~y)|(x &amp; y);</a:t>
            </a:r>
          </a:p>
        </p:txBody>
      </p:sp>
    </p:spTree>
    <p:extLst>
      <p:ext uri="{BB962C8B-B14F-4D97-AF65-F5344CB8AC3E}">
        <p14:creationId xmlns:p14="http://schemas.microsoft.com/office/powerpoint/2010/main" val="244212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One bit comparator (</a:t>
            </a:r>
            <a:r>
              <a:rPr lang="en-US" sz="3200" dirty="0"/>
              <a:t>Identity Comparator</a:t>
            </a:r>
            <a:r>
              <a:rPr lang="en-US" sz="3000" b="1" dirty="0">
                <a:latin typeface="Times New Roman" panose="02020603050405020304" pitchFamily="18" charset="0"/>
                <a:cs typeface="Times New Roman" panose="02020603050405020304" pitchFamily="18" charset="0"/>
              </a:rPr>
              <a:t>)</a:t>
            </a: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6-Oct-21</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27</a:t>
            </a:fld>
            <a:endParaRPr lang="en-US"/>
          </a:p>
        </p:txBody>
      </p:sp>
      <p:sp>
        <p:nvSpPr>
          <p:cNvPr id="2" name="Rectangle 1"/>
          <p:cNvSpPr/>
          <p:nvPr/>
        </p:nvSpPr>
        <p:spPr>
          <a:xfrm>
            <a:off x="152399" y="762000"/>
            <a:ext cx="8982075" cy="1077218"/>
          </a:xfrm>
          <a:prstGeom prst="rect">
            <a:avLst/>
          </a:prstGeom>
        </p:spPr>
        <p:txBody>
          <a:bodyPr wrap="square">
            <a:spAutoFit/>
          </a:bodyPr>
          <a:lstStyle/>
          <a:p>
            <a:r>
              <a:rPr lang="en-US" sz="3200" dirty="0">
                <a:solidFill>
                  <a:srgbClr val="FF0000"/>
                </a:solidFill>
                <a:latin typeface="Times New Roman" panose="02020603050405020304" pitchFamily="18" charset="0"/>
                <a:cs typeface="Times New Roman" panose="02020603050405020304" pitchFamily="18" charset="0"/>
              </a:rPr>
              <a:t> code:</a:t>
            </a:r>
          </a:p>
          <a:p>
            <a:endParaRPr lang="en-US" sz="3200"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097108" y="1435507"/>
            <a:ext cx="4953000" cy="2952212"/>
          </a:xfrm>
          <a:prstGeom prst="rect">
            <a:avLst/>
          </a:prstGeom>
        </p:spPr>
      </p:pic>
    </p:spTree>
    <p:extLst>
      <p:ext uri="{BB962C8B-B14F-4D97-AF65-F5344CB8AC3E}">
        <p14:creationId xmlns:p14="http://schemas.microsoft.com/office/powerpoint/2010/main" val="22913024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One bit comparator (</a:t>
            </a:r>
            <a:r>
              <a:rPr lang="en-US" sz="3200" dirty="0"/>
              <a:t>Identity Comparator</a:t>
            </a:r>
            <a:r>
              <a:rPr lang="en-US" sz="3000" b="1" dirty="0">
                <a:latin typeface="Times New Roman" panose="02020603050405020304" pitchFamily="18" charset="0"/>
                <a:cs typeface="Times New Roman" panose="02020603050405020304" pitchFamily="18" charset="0"/>
              </a:rPr>
              <a:t>)</a:t>
            </a: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6-Oct-21</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28</a:t>
            </a:fld>
            <a:endParaRPr lang="en-US"/>
          </a:p>
        </p:txBody>
      </p:sp>
      <p:pic>
        <p:nvPicPr>
          <p:cNvPr id="11" name="Picture 10"/>
          <p:cNvPicPr>
            <a:picLocks noChangeAspect="1"/>
          </p:cNvPicPr>
          <p:nvPr/>
        </p:nvPicPr>
        <p:blipFill>
          <a:blip r:embed="rId2"/>
          <a:stretch>
            <a:fillRect/>
          </a:stretch>
        </p:blipFill>
        <p:spPr>
          <a:xfrm>
            <a:off x="9525" y="621786"/>
            <a:ext cx="3245287" cy="3143554"/>
          </a:xfrm>
          <a:prstGeom prst="rect">
            <a:avLst/>
          </a:prstGeom>
        </p:spPr>
      </p:pic>
      <p:pic>
        <p:nvPicPr>
          <p:cNvPr id="7" name="Picture 6"/>
          <p:cNvPicPr>
            <a:picLocks noChangeAspect="1"/>
          </p:cNvPicPr>
          <p:nvPr/>
        </p:nvPicPr>
        <p:blipFill>
          <a:blip r:embed="rId3"/>
          <a:stretch>
            <a:fillRect/>
          </a:stretch>
        </p:blipFill>
        <p:spPr>
          <a:xfrm>
            <a:off x="2743200" y="2774951"/>
            <a:ext cx="6152196" cy="4038619"/>
          </a:xfrm>
          <a:prstGeom prst="rect">
            <a:avLst/>
          </a:prstGeom>
        </p:spPr>
      </p:pic>
    </p:spTree>
    <p:extLst>
      <p:ext uri="{BB962C8B-B14F-4D97-AF65-F5344CB8AC3E}">
        <p14:creationId xmlns:p14="http://schemas.microsoft.com/office/powerpoint/2010/main" val="204301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One bit comparator (</a:t>
            </a:r>
            <a:r>
              <a:rPr lang="en-US" sz="3200" dirty="0"/>
              <a:t>Identity Comparator</a:t>
            </a:r>
            <a:r>
              <a:rPr lang="en-US" sz="3000" b="1" dirty="0">
                <a:latin typeface="Times New Roman" panose="02020603050405020304" pitchFamily="18" charset="0"/>
                <a:cs typeface="Times New Roman" panose="02020603050405020304" pitchFamily="18" charset="0"/>
              </a:rPr>
              <a:t>)</a:t>
            </a: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6-Oct-21</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29</a:t>
            </a:fld>
            <a:endParaRPr lang="en-US"/>
          </a:p>
        </p:txBody>
      </p:sp>
      <p:pic>
        <p:nvPicPr>
          <p:cNvPr id="2" name="Picture 1"/>
          <p:cNvPicPr>
            <a:picLocks noChangeAspect="1"/>
          </p:cNvPicPr>
          <p:nvPr/>
        </p:nvPicPr>
        <p:blipFill>
          <a:blip r:embed="rId2"/>
          <a:stretch>
            <a:fillRect/>
          </a:stretch>
        </p:blipFill>
        <p:spPr>
          <a:xfrm>
            <a:off x="1008048" y="874990"/>
            <a:ext cx="7059627" cy="3428999"/>
          </a:xfrm>
          <a:prstGeom prst="rect">
            <a:avLst/>
          </a:prstGeom>
        </p:spPr>
      </p:pic>
    </p:spTree>
    <p:extLst>
      <p:ext uri="{BB962C8B-B14F-4D97-AF65-F5344CB8AC3E}">
        <p14:creationId xmlns:p14="http://schemas.microsoft.com/office/powerpoint/2010/main" val="371654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Hardware Description Language </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1600" smtClean="0"/>
              <a:t>6-Oct-21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a:t>
            </a:fld>
            <a:endParaRPr lang="en-US" sz="2000" dirty="0">
              <a:solidFill>
                <a:srgbClr val="009900"/>
              </a:solidFill>
            </a:endParaRPr>
          </a:p>
        </p:txBody>
      </p:sp>
      <p:sp>
        <p:nvSpPr>
          <p:cNvPr id="4" name="Rectangle 3">
            <a:extLst>
              <a:ext uri="{FF2B5EF4-FFF2-40B4-BE49-F238E27FC236}">
                <a16:creationId xmlns:a16="http://schemas.microsoft.com/office/drawing/2014/main" id="{244FD7C0-DD22-43D1-8227-C15043F25631}"/>
              </a:ext>
            </a:extLst>
          </p:cNvPr>
          <p:cNvSpPr/>
          <p:nvPr/>
        </p:nvSpPr>
        <p:spPr>
          <a:xfrm>
            <a:off x="190500" y="560624"/>
            <a:ext cx="8763000" cy="5279137"/>
          </a:xfrm>
          <a:prstGeom prst="rect">
            <a:avLst/>
          </a:prstGeom>
        </p:spPr>
        <p:txBody>
          <a:bodyPr wrap="square">
            <a:spAutoFit/>
          </a:bodyPr>
          <a:lstStyle/>
          <a:p>
            <a:pPr marL="342900" indent="-342900" algn="just">
              <a:lnSpc>
                <a:spcPct val="150000"/>
              </a:lnSpc>
              <a:spcBef>
                <a:spcPts val="1025"/>
              </a:spcBef>
              <a:buSzPct val="100000"/>
              <a:buFont typeface="Wingdings" panose="05000000000000000000" pitchFamily="2" charset="2"/>
              <a:buChar char="Ø"/>
              <a:defRPr/>
            </a:pPr>
            <a:r>
              <a:rPr lang="en-US" sz="2200" dirty="0">
                <a:latin typeface="Times New Roman" panose="02020603050405020304" pitchFamily="18" charset="0"/>
                <a:cs typeface="Times New Roman" panose="02020603050405020304" pitchFamily="18" charset="0"/>
              </a:rPr>
              <a:t>The gate map obtained is then downloaded to the programming device to check the operations of the desired circuit. </a:t>
            </a:r>
          </a:p>
          <a:p>
            <a:pPr marL="342900" indent="-342900" algn="just">
              <a:lnSpc>
                <a:spcPct val="150000"/>
              </a:lnSpc>
              <a:spcBef>
                <a:spcPts val="1025"/>
              </a:spcBef>
              <a:buSzPct val="100000"/>
              <a:buFont typeface="Wingdings" panose="05000000000000000000" pitchFamily="2" charset="2"/>
              <a:buChar char="Ø"/>
              <a:defRPr/>
            </a:pPr>
            <a:r>
              <a:rPr lang="en-US" sz="2200" dirty="0">
                <a:latin typeface="Times New Roman" panose="02020603050405020304" pitchFamily="18" charset="0"/>
                <a:cs typeface="Times New Roman" panose="02020603050405020304" pitchFamily="18" charset="0"/>
              </a:rPr>
              <a:t>The language helps to describe any digital circuit in the form of structural, behavioral and gate level.</a:t>
            </a:r>
          </a:p>
          <a:p>
            <a:pPr marL="342900" indent="-342900" algn="just">
              <a:lnSpc>
                <a:spcPct val="150000"/>
              </a:lnSpc>
              <a:spcBef>
                <a:spcPts val="1025"/>
              </a:spcBef>
              <a:buSzPct val="100000"/>
              <a:buFont typeface="Wingdings" panose="05000000000000000000" pitchFamily="2" charset="2"/>
              <a:buChar char="Ø"/>
              <a:defRPr/>
            </a:pPr>
            <a:r>
              <a:rPr lang="en-US" altLang="en-US" sz="2200" dirty="0">
                <a:latin typeface="Times New Roman" panose="02020603050405020304" pitchFamily="18" charset="0"/>
                <a:cs typeface="Times New Roman" panose="02020603050405020304" pitchFamily="18" charset="0"/>
              </a:rPr>
              <a:t>The three common HDLs are </a:t>
            </a:r>
          </a:p>
          <a:p>
            <a:pPr marL="1257300" lvl="3" indent="-342900" algn="just">
              <a:spcBef>
                <a:spcPts val="1025"/>
              </a:spcBef>
              <a:buSzPct val="100000"/>
              <a:buFont typeface="Arial" panose="020B0604020202020204" pitchFamily="34" charset="0"/>
              <a:buChar char="•"/>
              <a:defRPr/>
            </a:pPr>
            <a:r>
              <a:rPr lang="en-US" altLang="en-US" sz="2000" dirty="0">
                <a:latin typeface="Times New Roman" panose="02020603050405020304" pitchFamily="18" charset="0"/>
                <a:cs typeface="Times New Roman" panose="02020603050405020304" pitchFamily="18" charset="0"/>
              </a:rPr>
              <a:t>Verilog</a:t>
            </a:r>
          </a:p>
          <a:p>
            <a:pPr marL="1257300" lvl="3" indent="-342900" algn="just">
              <a:spcBef>
                <a:spcPts val="1025"/>
              </a:spcBef>
              <a:buSzPct val="100000"/>
              <a:buFont typeface="Arial" panose="020B0604020202020204" pitchFamily="34" charset="0"/>
              <a:buChar char="•"/>
              <a:defRPr/>
            </a:pPr>
            <a:r>
              <a:rPr lang="en-US" altLang="en-US" sz="2000" dirty="0">
                <a:latin typeface="Times New Roman" panose="02020603050405020304" pitchFamily="18" charset="0"/>
                <a:cs typeface="Times New Roman" panose="02020603050405020304" pitchFamily="18" charset="0"/>
              </a:rPr>
              <a:t> VHDL </a:t>
            </a:r>
          </a:p>
          <a:p>
            <a:pPr marL="1257300" lvl="3" indent="-342900" algn="just">
              <a:spcBef>
                <a:spcPts val="1025"/>
              </a:spcBef>
              <a:buSzPct val="100000"/>
              <a:buFont typeface="Arial" panose="020B0604020202020204" pitchFamily="34" charset="0"/>
              <a:buChar char="•"/>
              <a:defRPr/>
            </a:pPr>
            <a:r>
              <a:rPr lang="en-US" altLang="en-US" sz="2000" dirty="0" err="1">
                <a:latin typeface="Times New Roman" panose="02020603050405020304" pitchFamily="18" charset="0"/>
                <a:cs typeface="Times New Roman" panose="02020603050405020304" pitchFamily="18" charset="0"/>
              </a:rPr>
              <a:t>SystemC</a:t>
            </a:r>
            <a:endParaRPr lang="en-US" altLang="en-US" sz="2000" dirty="0">
              <a:latin typeface="Times New Roman" panose="02020603050405020304" pitchFamily="18" charset="0"/>
              <a:cs typeface="Times New Roman" panose="02020603050405020304" pitchFamily="18" charset="0"/>
            </a:endParaRPr>
          </a:p>
          <a:p>
            <a:pPr marL="342900" indent="-342900" algn="just">
              <a:lnSpc>
                <a:spcPct val="150000"/>
              </a:lnSpc>
              <a:spcBef>
                <a:spcPts val="1025"/>
              </a:spcBef>
              <a:buSzPct val="100000"/>
              <a:buFont typeface="Wingdings" panose="05000000000000000000" pitchFamily="2" charset="2"/>
              <a:buChar char="Ø"/>
              <a:defRPr/>
            </a:pPr>
            <a:r>
              <a:rPr lang="en-US" altLang="en-US" sz="2200" dirty="0" err="1">
                <a:latin typeface="Times New Roman" panose="02020603050405020304" pitchFamily="18" charset="0"/>
                <a:cs typeface="Times New Roman" panose="02020603050405020304" pitchFamily="18" charset="0"/>
              </a:rPr>
              <a:t>SystemC</a:t>
            </a:r>
            <a:r>
              <a:rPr lang="en-US" altLang="en-US" sz="2200" dirty="0">
                <a:latin typeface="Times New Roman" panose="02020603050405020304" pitchFamily="18" charset="0"/>
                <a:cs typeface="Times New Roman" panose="02020603050405020304" pitchFamily="18" charset="0"/>
              </a:rPr>
              <a:t> is the newest.  The HDLs will allow fast design and better verification. In most of the industries, Verilog and VHDL are common.</a:t>
            </a:r>
            <a:endParaRPr lang="en-GB"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693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One bit comparator (</a:t>
            </a:r>
            <a:r>
              <a:rPr lang="en-US" sz="3200" dirty="0"/>
              <a:t>Identity Comparator</a:t>
            </a:r>
            <a:r>
              <a:rPr lang="en-US" sz="3000" b="1" dirty="0">
                <a:latin typeface="Times New Roman" panose="02020603050405020304" pitchFamily="18" charset="0"/>
                <a:cs typeface="Times New Roman" panose="02020603050405020304" pitchFamily="18" charset="0"/>
              </a:rPr>
              <a:t>)</a:t>
            </a: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6-Oct-21</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30</a:t>
            </a:fld>
            <a:endParaRPr lang="en-US"/>
          </a:p>
        </p:txBody>
      </p:sp>
      <p:pic>
        <p:nvPicPr>
          <p:cNvPr id="6" name="Picture 5"/>
          <p:cNvPicPr>
            <a:picLocks noChangeAspect="1"/>
          </p:cNvPicPr>
          <p:nvPr/>
        </p:nvPicPr>
        <p:blipFill>
          <a:blip r:embed="rId2"/>
          <a:stretch>
            <a:fillRect/>
          </a:stretch>
        </p:blipFill>
        <p:spPr>
          <a:xfrm>
            <a:off x="609600" y="849148"/>
            <a:ext cx="8239438" cy="5599297"/>
          </a:xfrm>
          <a:prstGeom prst="rect">
            <a:avLst/>
          </a:prstGeom>
        </p:spPr>
      </p:pic>
    </p:spTree>
    <p:extLst>
      <p:ext uri="{BB962C8B-B14F-4D97-AF65-F5344CB8AC3E}">
        <p14:creationId xmlns:p14="http://schemas.microsoft.com/office/powerpoint/2010/main" val="3099356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One bit comparator (</a:t>
            </a:r>
            <a:r>
              <a:rPr lang="en-US" sz="3200" dirty="0"/>
              <a:t>Identity Comparator</a:t>
            </a:r>
            <a:r>
              <a:rPr lang="en-US" sz="3000" b="1" dirty="0">
                <a:latin typeface="Times New Roman" panose="02020603050405020304" pitchFamily="18" charset="0"/>
                <a:cs typeface="Times New Roman" panose="02020603050405020304" pitchFamily="18" charset="0"/>
              </a:rPr>
              <a:t>)</a:t>
            </a: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6-Oct-21</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31</a:t>
            </a:fld>
            <a:endParaRPr lang="en-US"/>
          </a:p>
        </p:txBody>
      </p:sp>
      <p:pic>
        <p:nvPicPr>
          <p:cNvPr id="11" name="Picture 10"/>
          <p:cNvPicPr>
            <a:picLocks noChangeAspect="1"/>
          </p:cNvPicPr>
          <p:nvPr/>
        </p:nvPicPr>
        <p:blipFill>
          <a:blip r:embed="rId2"/>
          <a:stretch>
            <a:fillRect/>
          </a:stretch>
        </p:blipFill>
        <p:spPr>
          <a:xfrm>
            <a:off x="9525" y="621786"/>
            <a:ext cx="3245287" cy="3143554"/>
          </a:xfrm>
          <a:prstGeom prst="rect">
            <a:avLst/>
          </a:prstGeom>
        </p:spPr>
      </p:pic>
      <p:pic>
        <p:nvPicPr>
          <p:cNvPr id="7" name="Picture 6"/>
          <p:cNvPicPr>
            <a:picLocks noChangeAspect="1"/>
          </p:cNvPicPr>
          <p:nvPr/>
        </p:nvPicPr>
        <p:blipFill>
          <a:blip r:embed="rId3"/>
          <a:stretch>
            <a:fillRect/>
          </a:stretch>
        </p:blipFill>
        <p:spPr>
          <a:xfrm>
            <a:off x="2743200" y="2774951"/>
            <a:ext cx="6152196" cy="4038619"/>
          </a:xfrm>
          <a:prstGeom prst="rect">
            <a:avLst/>
          </a:prstGeom>
        </p:spPr>
      </p:pic>
      <p:pic>
        <p:nvPicPr>
          <p:cNvPr id="2" name="Picture 1"/>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5486400" y="652266"/>
            <a:ext cx="2410302" cy="1637769"/>
          </a:xfrm>
          <a:prstGeom prst="rect">
            <a:avLst/>
          </a:prstGeom>
        </p:spPr>
      </p:pic>
      <p:sp>
        <p:nvSpPr>
          <p:cNvPr id="3" name="Up Arrow 2"/>
          <p:cNvSpPr/>
          <p:nvPr/>
        </p:nvSpPr>
        <p:spPr>
          <a:xfrm>
            <a:off x="6424851" y="2297473"/>
            <a:ext cx="533400" cy="440467"/>
          </a:xfrm>
          <a:prstGeom prst="upArrow">
            <a:avLst/>
          </a:prstGeom>
          <a:solidFill>
            <a:schemeClr val="accent6">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343400" y="644828"/>
            <a:ext cx="1257075" cy="461665"/>
          </a:xfrm>
          <a:prstGeom prst="rect">
            <a:avLst/>
          </a:prstGeom>
          <a:noFill/>
        </p:spPr>
        <p:txBody>
          <a:bodyPr wrap="none" rtlCol="0">
            <a:spAutoFit/>
          </a:bodyPr>
          <a:lstStyle/>
          <a:p>
            <a:r>
              <a:rPr lang="en-US" sz="2400" b="1" dirty="0">
                <a:solidFill>
                  <a:srgbClr val="FF0000"/>
                </a:solidFill>
              </a:rPr>
              <a:t>Output: </a:t>
            </a:r>
            <a:endParaRPr lang="en-US" b="1" dirty="0">
              <a:solidFill>
                <a:srgbClr val="FF0000"/>
              </a:solidFill>
            </a:endParaRPr>
          </a:p>
        </p:txBody>
      </p:sp>
    </p:spTree>
    <p:extLst>
      <p:ext uri="{BB962C8B-B14F-4D97-AF65-F5344CB8AC3E}">
        <p14:creationId xmlns:p14="http://schemas.microsoft.com/office/powerpoint/2010/main" val="121561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One bit comparator (</a:t>
            </a:r>
            <a:r>
              <a:rPr lang="en-US" sz="3200" dirty="0"/>
              <a:t>Identity Comparator</a:t>
            </a:r>
            <a:r>
              <a:rPr lang="en-US" sz="3000" b="1" dirty="0">
                <a:latin typeface="Times New Roman" panose="02020603050405020304" pitchFamily="18" charset="0"/>
                <a:cs typeface="Times New Roman" panose="02020603050405020304" pitchFamily="18" charset="0"/>
              </a:rPr>
              <a:t>)</a:t>
            </a: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6-Oct-21</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32</a:t>
            </a:fld>
            <a:endParaRPr lang="en-US"/>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795724" y="4950299"/>
            <a:ext cx="2510076" cy="1705564"/>
          </a:xfrm>
          <a:prstGeom prst="rect">
            <a:avLst/>
          </a:prstGeom>
        </p:spPr>
      </p:pic>
      <p:sp>
        <p:nvSpPr>
          <p:cNvPr id="4" name="TextBox 3"/>
          <p:cNvSpPr txBox="1"/>
          <p:nvPr/>
        </p:nvSpPr>
        <p:spPr>
          <a:xfrm>
            <a:off x="6372337" y="4433295"/>
            <a:ext cx="1257075" cy="461665"/>
          </a:xfrm>
          <a:prstGeom prst="rect">
            <a:avLst/>
          </a:prstGeom>
          <a:noFill/>
        </p:spPr>
        <p:txBody>
          <a:bodyPr wrap="none" rtlCol="0">
            <a:spAutoFit/>
          </a:bodyPr>
          <a:lstStyle/>
          <a:p>
            <a:r>
              <a:rPr lang="en-US" sz="2400" b="1" dirty="0">
                <a:solidFill>
                  <a:srgbClr val="009900"/>
                </a:solidFill>
              </a:rPr>
              <a:t>Output: </a:t>
            </a:r>
            <a:endParaRPr lang="en-US" b="1" dirty="0">
              <a:solidFill>
                <a:srgbClr val="009900"/>
              </a:solidFill>
            </a:endParaRPr>
          </a:p>
        </p:txBody>
      </p:sp>
      <p:sp>
        <p:nvSpPr>
          <p:cNvPr id="5" name="Rectangle 4"/>
          <p:cNvSpPr/>
          <p:nvPr/>
        </p:nvSpPr>
        <p:spPr>
          <a:xfrm>
            <a:off x="228600" y="700454"/>
            <a:ext cx="8763000" cy="4093428"/>
          </a:xfrm>
          <a:prstGeom prst="rect">
            <a:avLst/>
          </a:prstGeom>
        </p:spPr>
        <p:txBody>
          <a:bodyPr wrap="square">
            <a:spAutoFit/>
          </a:bodyPr>
          <a:lstStyle/>
          <a:p>
            <a:r>
              <a:rPr lang="en-US" sz="2000" dirty="0"/>
              <a:t>Now go to the directory </a:t>
            </a:r>
            <a:br>
              <a:rPr lang="en-US" sz="2000" dirty="0"/>
            </a:br>
            <a:br>
              <a:rPr lang="en-US" sz="2000" dirty="0"/>
            </a:br>
            <a:r>
              <a:rPr lang="en-US" sz="2000" dirty="0"/>
              <a:t>C:\&gt; cd </a:t>
            </a:r>
            <a:r>
              <a:rPr lang="en-US" sz="2000" dirty="0" err="1"/>
              <a:t>iverilog</a:t>
            </a:r>
            <a:r>
              <a:rPr lang="en-US" sz="2000" dirty="0"/>
              <a:t>\bin </a:t>
            </a:r>
            <a:br>
              <a:rPr lang="en-US" sz="2000" dirty="0"/>
            </a:br>
            <a:br>
              <a:rPr lang="en-US" sz="2000" dirty="0"/>
            </a:br>
            <a:r>
              <a:rPr lang="en-US" sz="2000" dirty="0"/>
              <a:t>Compile the program using </a:t>
            </a:r>
            <a:br>
              <a:rPr lang="en-US" sz="2000" dirty="0"/>
            </a:br>
            <a:br>
              <a:rPr lang="en-US" sz="2000" dirty="0"/>
            </a:br>
            <a:r>
              <a:rPr lang="en-US" sz="2000" b="1" dirty="0">
                <a:solidFill>
                  <a:srgbClr val="FF0000"/>
                </a:solidFill>
              </a:rPr>
              <a:t>C:\iverilog\bin&gt;iverilog -o </a:t>
            </a:r>
            <a:r>
              <a:rPr lang="en-US" sz="2000" b="1" dirty="0" err="1">
                <a:solidFill>
                  <a:srgbClr val="FF0000"/>
                </a:solidFill>
              </a:rPr>
              <a:t>comparator</a:t>
            </a:r>
            <a:r>
              <a:rPr lang="en-US" sz="2000" b="1" err="1">
                <a:solidFill>
                  <a:srgbClr val="FF0000"/>
                </a:solidFill>
              </a:rPr>
              <a:t>.</a:t>
            </a:r>
            <a:r>
              <a:rPr lang="en-US" sz="2000" b="1">
                <a:solidFill>
                  <a:srgbClr val="FF0000"/>
                </a:solidFill>
              </a:rPr>
              <a:t>vvp</a:t>
            </a:r>
            <a:r>
              <a:rPr lang="en-US" sz="2000" b="1" dirty="0">
                <a:solidFill>
                  <a:srgbClr val="FF0000"/>
                </a:solidFill>
              </a:rPr>
              <a:t> </a:t>
            </a:r>
            <a:r>
              <a:rPr lang="en-US" sz="2000" b="1" dirty="0" err="1">
                <a:solidFill>
                  <a:srgbClr val="FF0000"/>
                </a:solidFill>
              </a:rPr>
              <a:t>comparator.v</a:t>
            </a:r>
            <a:r>
              <a:rPr lang="en-US" sz="2000" b="1" dirty="0">
                <a:solidFill>
                  <a:srgbClr val="FF0000"/>
                </a:solidFill>
              </a:rPr>
              <a:t> </a:t>
            </a:r>
            <a:r>
              <a:rPr lang="en-US" sz="2000" b="1" dirty="0" err="1">
                <a:solidFill>
                  <a:srgbClr val="FF0000"/>
                </a:solidFill>
              </a:rPr>
              <a:t>stimulus.v</a:t>
            </a:r>
            <a:r>
              <a:rPr lang="en-US" sz="2000" b="1" dirty="0">
                <a:solidFill>
                  <a:srgbClr val="FF0000"/>
                </a:solidFill>
              </a:rPr>
              <a:t> </a:t>
            </a:r>
            <a:br>
              <a:rPr lang="en-US" sz="2000" b="1" dirty="0">
                <a:solidFill>
                  <a:srgbClr val="FF0000"/>
                </a:solidFill>
              </a:rPr>
            </a:br>
            <a:br>
              <a:rPr lang="en-US" sz="2000" dirty="0"/>
            </a:br>
            <a:r>
              <a:rPr lang="en-US" sz="2000" dirty="0"/>
              <a:t>If everything goes right, it will not produce any output.</a:t>
            </a:r>
            <a:br>
              <a:rPr lang="en-US" sz="2000" dirty="0"/>
            </a:br>
            <a:br>
              <a:rPr lang="en-US" sz="2000" dirty="0"/>
            </a:br>
            <a:r>
              <a:rPr lang="en-US" sz="2000" dirty="0"/>
              <a:t>To see the output of the stimulus, you may like to give the following command </a:t>
            </a:r>
            <a:br>
              <a:rPr lang="en-US" sz="2000" dirty="0"/>
            </a:br>
            <a:br>
              <a:rPr lang="en-US" sz="2000" dirty="0"/>
            </a:br>
            <a:r>
              <a:rPr lang="en-US" sz="2000" b="1" dirty="0">
                <a:solidFill>
                  <a:srgbClr val="FF0000"/>
                </a:solidFill>
              </a:rPr>
              <a:t>C:\iverilog\bin&gt;vvp </a:t>
            </a:r>
            <a:r>
              <a:rPr lang="en-US" sz="2000" b="1" dirty="0" err="1">
                <a:solidFill>
                  <a:srgbClr val="FF0000"/>
                </a:solidFill>
              </a:rPr>
              <a:t>comparator.vvp</a:t>
            </a:r>
            <a:r>
              <a:rPr lang="en-US" sz="2000" b="1" dirty="0">
                <a:solidFill>
                  <a:srgbClr val="FF0000"/>
                </a:solidFill>
              </a:rPr>
              <a:t> </a:t>
            </a:r>
          </a:p>
        </p:txBody>
      </p:sp>
    </p:spTree>
    <p:extLst>
      <p:ext uri="{BB962C8B-B14F-4D97-AF65-F5344CB8AC3E}">
        <p14:creationId xmlns:p14="http://schemas.microsoft.com/office/powerpoint/2010/main" val="3527560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dirty="0"/>
              <a:t>Comparator</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6-Oct-21</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33</a:t>
            </a:fld>
            <a:endParaRPr lang="en-US"/>
          </a:p>
        </p:txBody>
      </p:sp>
      <p:sp>
        <p:nvSpPr>
          <p:cNvPr id="3" name="Rectangle 2"/>
          <p:cNvSpPr/>
          <p:nvPr/>
        </p:nvSpPr>
        <p:spPr>
          <a:xfrm>
            <a:off x="9525" y="1531296"/>
            <a:ext cx="9134475" cy="3908762"/>
          </a:xfrm>
          <a:prstGeom prst="rect">
            <a:avLst/>
          </a:prstGeom>
        </p:spPr>
        <p:txBody>
          <a:bodyPr wrap="square">
            <a:spAutoFit/>
          </a:bodyPr>
          <a:lstStyle/>
          <a:p>
            <a:r>
              <a:rPr lang="en-US" sz="2400" dirty="0"/>
              <a:t>In the single bit comparator, we had only two sets of 1 bit input.</a:t>
            </a:r>
          </a:p>
          <a:p>
            <a:endParaRPr lang="en-US" sz="2400" dirty="0"/>
          </a:p>
          <a:p>
            <a:endParaRPr lang="en-US" sz="2400" dirty="0"/>
          </a:p>
          <a:p>
            <a:endParaRPr lang="en-US" sz="2400" dirty="0"/>
          </a:p>
          <a:p>
            <a:pPr algn="ctr"/>
            <a:r>
              <a:rPr lang="en-US" sz="2400" dirty="0"/>
              <a:t> </a:t>
            </a:r>
            <a:r>
              <a:rPr lang="en-US" sz="3600" dirty="0"/>
              <a:t>What if we need to design a comparator that has </a:t>
            </a:r>
            <a:r>
              <a:rPr lang="en-US" sz="3600" dirty="0">
                <a:solidFill>
                  <a:srgbClr val="009900"/>
                </a:solidFill>
              </a:rPr>
              <a:t>two sets of 2 bit input </a:t>
            </a:r>
          </a:p>
          <a:p>
            <a:pPr algn="ctr"/>
            <a:r>
              <a:rPr lang="en-US" sz="8000" dirty="0">
                <a:solidFill>
                  <a:srgbClr val="FF0000"/>
                </a:solidFill>
              </a:rPr>
              <a:t>?</a:t>
            </a:r>
            <a:endParaRPr lang="en-US" sz="5400" dirty="0">
              <a:solidFill>
                <a:srgbClr val="FF0000"/>
              </a:solidFill>
            </a:endParaRPr>
          </a:p>
        </p:txBody>
      </p:sp>
    </p:spTree>
    <p:extLst>
      <p:ext uri="{BB962C8B-B14F-4D97-AF65-F5344CB8AC3E}">
        <p14:creationId xmlns:p14="http://schemas.microsoft.com/office/powerpoint/2010/main" val="2330491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dirty="0"/>
              <a:t>Comparator</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6-Oct-21</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34</a:t>
            </a:fld>
            <a:endParaRPr lang="en-US"/>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635726" y="584775"/>
            <a:ext cx="7924800" cy="6129338"/>
          </a:xfrm>
          <a:prstGeom prst="rect">
            <a:avLst/>
          </a:prstGeom>
        </p:spPr>
      </p:pic>
    </p:spTree>
    <p:extLst>
      <p:ext uri="{BB962C8B-B14F-4D97-AF65-F5344CB8AC3E}">
        <p14:creationId xmlns:p14="http://schemas.microsoft.com/office/powerpoint/2010/main" val="12072110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dirty="0"/>
              <a:t>Comparator</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6-Oct-21</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35</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929979776"/>
              </p:ext>
            </p:extLst>
          </p:nvPr>
        </p:nvGraphicFramePr>
        <p:xfrm>
          <a:off x="695065" y="762000"/>
          <a:ext cx="7372610" cy="6056046"/>
        </p:xfrm>
        <a:graphic>
          <a:graphicData uri="http://schemas.openxmlformats.org/drawingml/2006/table">
            <a:tbl>
              <a:tblPr>
                <a:tableStyleId>{616DA210-FB5B-4158-B5E0-FEB733F419BA}</a:tableStyleId>
              </a:tblPr>
              <a:tblGrid>
                <a:gridCol w="1053230">
                  <a:extLst>
                    <a:ext uri="{9D8B030D-6E8A-4147-A177-3AD203B41FA5}">
                      <a16:colId xmlns:a16="http://schemas.microsoft.com/office/drawing/2014/main" val="2914401562"/>
                    </a:ext>
                  </a:extLst>
                </a:gridCol>
                <a:gridCol w="1053230">
                  <a:extLst>
                    <a:ext uri="{9D8B030D-6E8A-4147-A177-3AD203B41FA5}">
                      <a16:colId xmlns:a16="http://schemas.microsoft.com/office/drawing/2014/main" val="3550491469"/>
                    </a:ext>
                  </a:extLst>
                </a:gridCol>
                <a:gridCol w="1053230">
                  <a:extLst>
                    <a:ext uri="{9D8B030D-6E8A-4147-A177-3AD203B41FA5}">
                      <a16:colId xmlns:a16="http://schemas.microsoft.com/office/drawing/2014/main" val="2082256698"/>
                    </a:ext>
                  </a:extLst>
                </a:gridCol>
                <a:gridCol w="1053230">
                  <a:extLst>
                    <a:ext uri="{9D8B030D-6E8A-4147-A177-3AD203B41FA5}">
                      <a16:colId xmlns:a16="http://schemas.microsoft.com/office/drawing/2014/main" val="553063283"/>
                    </a:ext>
                  </a:extLst>
                </a:gridCol>
                <a:gridCol w="1053230">
                  <a:extLst>
                    <a:ext uri="{9D8B030D-6E8A-4147-A177-3AD203B41FA5}">
                      <a16:colId xmlns:a16="http://schemas.microsoft.com/office/drawing/2014/main" val="2185316782"/>
                    </a:ext>
                  </a:extLst>
                </a:gridCol>
                <a:gridCol w="1053230">
                  <a:extLst>
                    <a:ext uri="{9D8B030D-6E8A-4147-A177-3AD203B41FA5}">
                      <a16:colId xmlns:a16="http://schemas.microsoft.com/office/drawing/2014/main" val="43227474"/>
                    </a:ext>
                  </a:extLst>
                </a:gridCol>
                <a:gridCol w="1053230">
                  <a:extLst>
                    <a:ext uri="{9D8B030D-6E8A-4147-A177-3AD203B41FA5}">
                      <a16:colId xmlns:a16="http://schemas.microsoft.com/office/drawing/2014/main" val="311561458"/>
                    </a:ext>
                  </a:extLst>
                </a:gridCol>
              </a:tblGrid>
              <a:tr h="266233">
                <a:tc>
                  <a:txBody>
                    <a:bodyPr/>
                    <a:lstStyle/>
                    <a:p>
                      <a:r>
                        <a:rPr lang="en-US" sz="1800" b="1" dirty="0"/>
                        <a:t>A1</a:t>
                      </a:r>
                    </a:p>
                  </a:txBody>
                  <a:tcPr marL="81918" marR="81918" marT="40959" marB="40959" anchor="ctr"/>
                </a:tc>
                <a:tc>
                  <a:txBody>
                    <a:bodyPr/>
                    <a:lstStyle/>
                    <a:p>
                      <a:r>
                        <a:rPr lang="en-US" sz="1800" b="1" dirty="0"/>
                        <a:t>A0</a:t>
                      </a:r>
                    </a:p>
                  </a:txBody>
                  <a:tcPr marL="81918" marR="81918" marT="40959" marB="40959" anchor="ctr"/>
                </a:tc>
                <a:tc>
                  <a:txBody>
                    <a:bodyPr/>
                    <a:lstStyle/>
                    <a:p>
                      <a:r>
                        <a:rPr lang="en-US" sz="1800" b="1" dirty="0"/>
                        <a:t>B1</a:t>
                      </a:r>
                    </a:p>
                  </a:txBody>
                  <a:tcPr marL="81918" marR="81918" marT="40959" marB="40959" anchor="ctr"/>
                </a:tc>
                <a:tc>
                  <a:txBody>
                    <a:bodyPr/>
                    <a:lstStyle/>
                    <a:p>
                      <a:r>
                        <a:rPr lang="en-US" sz="1800" b="1" dirty="0"/>
                        <a:t>B0</a:t>
                      </a:r>
                    </a:p>
                  </a:txBody>
                  <a:tcPr marL="81918" marR="81918" marT="40959" marB="40959" anchor="ctr"/>
                </a:tc>
                <a:tc>
                  <a:txBody>
                    <a:bodyPr/>
                    <a:lstStyle/>
                    <a:p>
                      <a:r>
                        <a:rPr lang="en-US" sz="1800" b="1" dirty="0"/>
                        <a:t>A&gt;B</a:t>
                      </a:r>
                    </a:p>
                  </a:txBody>
                  <a:tcPr marL="81918" marR="81918" marT="40959" marB="40959" anchor="ctr"/>
                </a:tc>
                <a:tc>
                  <a:txBody>
                    <a:bodyPr/>
                    <a:lstStyle/>
                    <a:p>
                      <a:r>
                        <a:rPr lang="en-US" sz="1800" b="1" dirty="0"/>
                        <a:t>A&lt;B</a:t>
                      </a:r>
                    </a:p>
                  </a:txBody>
                  <a:tcPr marL="81918" marR="81918" marT="40959" marB="40959" anchor="ctr"/>
                </a:tc>
                <a:tc>
                  <a:txBody>
                    <a:bodyPr/>
                    <a:lstStyle/>
                    <a:p>
                      <a:r>
                        <a:rPr lang="en-US" sz="1800" b="1" dirty="0"/>
                        <a:t>A=B</a:t>
                      </a:r>
                    </a:p>
                  </a:txBody>
                  <a:tcPr marL="81918" marR="81918" marT="40959" marB="40959" anchor="ctr"/>
                </a:tc>
                <a:extLst>
                  <a:ext uri="{0D108BD9-81ED-4DB2-BD59-A6C34878D82A}">
                    <a16:rowId xmlns:a16="http://schemas.microsoft.com/office/drawing/2014/main" val="836330253"/>
                  </a:ext>
                </a:extLst>
              </a:tr>
              <a:tr h="266233">
                <a:tc>
                  <a:txBody>
                    <a:bodyPr/>
                    <a:lstStyle/>
                    <a:p>
                      <a:r>
                        <a:rPr lang="en-US" sz="1800" b="1">
                          <a:solidFill>
                            <a:srgbClr val="FF0000"/>
                          </a:solidFill>
                        </a:rPr>
                        <a:t>0</a:t>
                      </a:r>
                    </a:p>
                  </a:txBody>
                  <a:tcPr marL="81918" marR="81918" marT="40959" marB="40959" anchor="ctr"/>
                </a:tc>
                <a:tc>
                  <a:txBody>
                    <a:bodyPr/>
                    <a:lstStyle/>
                    <a:p>
                      <a:r>
                        <a:rPr lang="en-US" sz="1800" b="1">
                          <a:solidFill>
                            <a:srgbClr val="FF0000"/>
                          </a:solidFill>
                        </a:rPr>
                        <a:t>0</a:t>
                      </a:r>
                    </a:p>
                  </a:txBody>
                  <a:tcPr marL="81918" marR="81918" marT="40959" marB="40959" anchor="ctr"/>
                </a:tc>
                <a:tc>
                  <a:txBody>
                    <a:bodyPr/>
                    <a:lstStyle/>
                    <a:p>
                      <a:r>
                        <a:rPr lang="en-US" sz="1800" b="1">
                          <a:solidFill>
                            <a:srgbClr val="FF0000"/>
                          </a:solidFill>
                        </a:rPr>
                        <a:t>0</a:t>
                      </a:r>
                    </a:p>
                  </a:txBody>
                  <a:tcPr marL="81918" marR="81918" marT="40959" marB="40959" anchor="ctr"/>
                </a:tc>
                <a:tc>
                  <a:txBody>
                    <a:bodyPr/>
                    <a:lstStyle/>
                    <a:p>
                      <a:r>
                        <a:rPr lang="en-US" sz="1800" b="1">
                          <a:solidFill>
                            <a:srgbClr val="FF0000"/>
                          </a:solidFill>
                        </a:rPr>
                        <a:t>0</a:t>
                      </a:r>
                    </a:p>
                  </a:txBody>
                  <a:tcPr marL="81918" marR="81918" marT="40959" marB="40959" anchor="ctr"/>
                </a:tc>
                <a:tc>
                  <a:txBody>
                    <a:bodyPr/>
                    <a:lstStyle/>
                    <a:p>
                      <a:r>
                        <a:rPr lang="en-US" sz="1800" b="1">
                          <a:solidFill>
                            <a:srgbClr val="FF0000"/>
                          </a:solidFill>
                        </a:rPr>
                        <a:t>0</a:t>
                      </a:r>
                    </a:p>
                  </a:txBody>
                  <a:tcPr marL="81918" marR="81918" marT="40959" marB="40959" anchor="ctr"/>
                </a:tc>
                <a:tc>
                  <a:txBody>
                    <a:bodyPr/>
                    <a:lstStyle/>
                    <a:p>
                      <a:r>
                        <a:rPr lang="en-US" sz="1800" b="1">
                          <a:solidFill>
                            <a:srgbClr val="FF0000"/>
                          </a:solidFill>
                        </a:rPr>
                        <a:t>0</a:t>
                      </a:r>
                    </a:p>
                  </a:txBody>
                  <a:tcPr marL="81918" marR="81918" marT="40959" marB="40959" anchor="ctr"/>
                </a:tc>
                <a:tc>
                  <a:txBody>
                    <a:bodyPr/>
                    <a:lstStyle/>
                    <a:p>
                      <a:r>
                        <a:rPr lang="en-US" sz="1800" b="1" dirty="0">
                          <a:solidFill>
                            <a:srgbClr val="FF0000"/>
                          </a:solidFill>
                        </a:rPr>
                        <a:t>1</a:t>
                      </a:r>
                    </a:p>
                  </a:txBody>
                  <a:tcPr marL="81918" marR="81918" marT="40959" marB="40959" anchor="ctr"/>
                </a:tc>
                <a:extLst>
                  <a:ext uri="{0D108BD9-81ED-4DB2-BD59-A6C34878D82A}">
                    <a16:rowId xmlns:a16="http://schemas.microsoft.com/office/drawing/2014/main" val="2166718296"/>
                  </a:ext>
                </a:extLst>
              </a:tr>
              <a:tr h="266233">
                <a:tc>
                  <a:txBody>
                    <a:bodyPr/>
                    <a:lstStyle/>
                    <a:p>
                      <a:r>
                        <a:rPr lang="en-US" sz="1800"/>
                        <a:t> 0</a:t>
                      </a:r>
                    </a:p>
                  </a:txBody>
                  <a:tcPr marL="81918" marR="81918" marT="40959" marB="40959" anchor="ctr"/>
                </a:tc>
                <a:tc>
                  <a:txBody>
                    <a:bodyPr/>
                    <a:lstStyle/>
                    <a:p>
                      <a:r>
                        <a:rPr lang="en-US" sz="1800"/>
                        <a:t>0</a:t>
                      </a:r>
                    </a:p>
                  </a:txBody>
                  <a:tcPr marL="81918" marR="81918" marT="40959" marB="40959" anchor="ctr"/>
                </a:tc>
                <a:tc>
                  <a:txBody>
                    <a:bodyPr/>
                    <a:lstStyle/>
                    <a:p>
                      <a:r>
                        <a:rPr lang="en-US" sz="1800"/>
                        <a:t>0</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tc>
                  <a:txBody>
                    <a:bodyPr/>
                    <a:lstStyle/>
                    <a:p>
                      <a:r>
                        <a:rPr lang="en-US" sz="1800"/>
                        <a:t>1</a:t>
                      </a:r>
                    </a:p>
                  </a:txBody>
                  <a:tcPr marL="81918" marR="81918" marT="40959" marB="40959" anchor="ctr"/>
                </a:tc>
                <a:tc>
                  <a:txBody>
                    <a:bodyPr/>
                    <a:lstStyle/>
                    <a:p>
                      <a:r>
                        <a:rPr lang="en-US" sz="1800" dirty="0"/>
                        <a:t>0</a:t>
                      </a:r>
                    </a:p>
                  </a:txBody>
                  <a:tcPr marL="81918" marR="81918" marT="40959" marB="40959" anchor="ctr"/>
                </a:tc>
                <a:extLst>
                  <a:ext uri="{0D108BD9-81ED-4DB2-BD59-A6C34878D82A}">
                    <a16:rowId xmlns:a16="http://schemas.microsoft.com/office/drawing/2014/main" val="2592346105"/>
                  </a:ext>
                </a:extLst>
              </a:tr>
              <a:tr h="266233">
                <a:tc>
                  <a:txBody>
                    <a:bodyPr/>
                    <a:lstStyle/>
                    <a:p>
                      <a:r>
                        <a:rPr lang="en-US" sz="1800"/>
                        <a:t>0</a:t>
                      </a:r>
                    </a:p>
                  </a:txBody>
                  <a:tcPr marL="81918" marR="81918" marT="40959" marB="40959" anchor="ctr"/>
                </a:tc>
                <a:tc>
                  <a:txBody>
                    <a:bodyPr/>
                    <a:lstStyle/>
                    <a:p>
                      <a:r>
                        <a:rPr lang="en-US" sz="1800"/>
                        <a:t>0</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tc>
                  <a:txBody>
                    <a:bodyPr/>
                    <a:lstStyle/>
                    <a:p>
                      <a:r>
                        <a:rPr lang="en-US" sz="1800"/>
                        <a:t>0</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extLst>
                  <a:ext uri="{0D108BD9-81ED-4DB2-BD59-A6C34878D82A}">
                    <a16:rowId xmlns:a16="http://schemas.microsoft.com/office/drawing/2014/main" val="87549255"/>
                  </a:ext>
                </a:extLst>
              </a:tr>
              <a:tr h="266233">
                <a:tc>
                  <a:txBody>
                    <a:bodyPr/>
                    <a:lstStyle/>
                    <a:p>
                      <a:r>
                        <a:rPr lang="en-US" sz="1800"/>
                        <a:t>0</a:t>
                      </a:r>
                    </a:p>
                  </a:txBody>
                  <a:tcPr marL="81918" marR="81918" marT="40959" marB="40959" anchor="ctr"/>
                </a:tc>
                <a:tc>
                  <a:txBody>
                    <a:bodyPr/>
                    <a:lstStyle/>
                    <a:p>
                      <a:r>
                        <a:rPr lang="en-US" sz="1800"/>
                        <a:t>0</a:t>
                      </a:r>
                    </a:p>
                  </a:txBody>
                  <a:tcPr marL="81918" marR="81918" marT="40959" marB="40959" anchor="ctr"/>
                </a:tc>
                <a:tc>
                  <a:txBody>
                    <a:bodyPr/>
                    <a:lstStyle/>
                    <a:p>
                      <a:r>
                        <a:rPr lang="en-US" sz="1800"/>
                        <a:t>1</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tc>
                  <a:txBody>
                    <a:bodyPr/>
                    <a:lstStyle/>
                    <a:p>
                      <a:r>
                        <a:rPr lang="en-US" sz="1800"/>
                        <a:t> 1</a:t>
                      </a:r>
                    </a:p>
                  </a:txBody>
                  <a:tcPr marL="81918" marR="81918" marT="40959" marB="40959" anchor="ctr"/>
                </a:tc>
                <a:tc>
                  <a:txBody>
                    <a:bodyPr/>
                    <a:lstStyle/>
                    <a:p>
                      <a:r>
                        <a:rPr lang="en-US" sz="1800"/>
                        <a:t>0</a:t>
                      </a:r>
                    </a:p>
                  </a:txBody>
                  <a:tcPr marL="81918" marR="81918" marT="40959" marB="40959" anchor="ctr"/>
                </a:tc>
                <a:extLst>
                  <a:ext uri="{0D108BD9-81ED-4DB2-BD59-A6C34878D82A}">
                    <a16:rowId xmlns:a16="http://schemas.microsoft.com/office/drawing/2014/main" val="3956604075"/>
                  </a:ext>
                </a:extLst>
              </a:tr>
              <a:tr h="266233">
                <a:tc>
                  <a:txBody>
                    <a:bodyPr/>
                    <a:lstStyle/>
                    <a:p>
                      <a:r>
                        <a:rPr lang="en-US" sz="1800"/>
                        <a:t>0</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tc>
                  <a:txBody>
                    <a:bodyPr/>
                    <a:lstStyle/>
                    <a:p>
                      <a:r>
                        <a:rPr lang="en-US" sz="1800"/>
                        <a:t> 0</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tc>
                  <a:txBody>
                    <a:bodyPr/>
                    <a:lstStyle/>
                    <a:p>
                      <a:r>
                        <a:rPr lang="en-US" sz="1800"/>
                        <a:t>0</a:t>
                      </a:r>
                    </a:p>
                  </a:txBody>
                  <a:tcPr marL="81918" marR="81918" marT="40959" marB="40959" anchor="ctr"/>
                </a:tc>
                <a:extLst>
                  <a:ext uri="{0D108BD9-81ED-4DB2-BD59-A6C34878D82A}">
                    <a16:rowId xmlns:a16="http://schemas.microsoft.com/office/drawing/2014/main" val="2530661710"/>
                  </a:ext>
                </a:extLst>
              </a:tr>
              <a:tr h="266233">
                <a:tc>
                  <a:txBody>
                    <a:bodyPr/>
                    <a:lstStyle/>
                    <a:p>
                      <a:r>
                        <a:rPr lang="en-US" sz="1800" b="1">
                          <a:solidFill>
                            <a:srgbClr val="FF0000"/>
                          </a:solidFill>
                        </a:rPr>
                        <a:t>0</a:t>
                      </a:r>
                    </a:p>
                  </a:txBody>
                  <a:tcPr marL="81918" marR="81918" marT="40959" marB="40959" anchor="ctr"/>
                </a:tc>
                <a:tc>
                  <a:txBody>
                    <a:bodyPr/>
                    <a:lstStyle/>
                    <a:p>
                      <a:r>
                        <a:rPr lang="en-US" sz="1800" b="1">
                          <a:solidFill>
                            <a:srgbClr val="FF0000"/>
                          </a:solidFill>
                        </a:rPr>
                        <a:t>1</a:t>
                      </a:r>
                    </a:p>
                  </a:txBody>
                  <a:tcPr marL="81918" marR="81918" marT="40959" marB="40959" anchor="ctr"/>
                </a:tc>
                <a:tc>
                  <a:txBody>
                    <a:bodyPr/>
                    <a:lstStyle/>
                    <a:p>
                      <a:r>
                        <a:rPr lang="en-US" sz="1800" b="1">
                          <a:solidFill>
                            <a:srgbClr val="FF0000"/>
                          </a:solidFill>
                        </a:rPr>
                        <a:t>0</a:t>
                      </a:r>
                    </a:p>
                  </a:txBody>
                  <a:tcPr marL="81918" marR="81918" marT="40959" marB="40959" anchor="ctr"/>
                </a:tc>
                <a:tc>
                  <a:txBody>
                    <a:bodyPr/>
                    <a:lstStyle/>
                    <a:p>
                      <a:r>
                        <a:rPr lang="en-US" sz="1800" b="1">
                          <a:solidFill>
                            <a:srgbClr val="FF0000"/>
                          </a:solidFill>
                        </a:rPr>
                        <a:t>1</a:t>
                      </a:r>
                    </a:p>
                  </a:txBody>
                  <a:tcPr marL="81918" marR="81918" marT="40959" marB="40959" anchor="ctr"/>
                </a:tc>
                <a:tc>
                  <a:txBody>
                    <a:bodyPr/>
                    <a:lstStyle/>
                    <a:p>
                      <a:r>
                        <a:rPr lang="en-US" sz="1800" b="1">
                          <a:solidFill>
                            <a:srgbClr val="FF0000"/>
                          </a:solidFill>
                        </a:rPr>
                        <a:t>0</a:t>
                      </a:r>
                    </a:p>
                  </a:txBody>
                  <a:tcPr marL="81918" marR="81918" marT="40959" marB="40959" anchor="ctr"/>
                </a:tc>
                <a:tc>
                  <a:txBody>
                    <a:bodyPr/>
                    <a:lstStyle/>
                    <a:p>
                      <a:r>
                        <a:rPr lang="en-US" sz="1800" b="1">
                          <a:solidFill>
                            <a:srgbClr val="FF0000"/>
                          </a:solidFill>
                        </a:rPr>
                        <a:t>0</a:t>
                      </a:r>
                    </a:p>
                  </a:txBody>
                  <a:tcPr marL="81918" marR="81918" marT="40959" marB="40959" anchor="ctr"/>
                </a:tc>
                <a:tc>
                  <a:txBody>
                    <a:bodyPr/>
                    <a:lstStyle/>
                    <a:p>
                      <a:r>
                        <a:rPr lang="en-US" sz="1800" b="1" dirty="0">
                          <a:solidFill>
                            <a:srgbClr val="FF0000"/>
                          </a:solidFill>
                        </a:rPr>
                        <a:t>1</a:t>
                      </a:r>
                    </a:p>
                  </a:txBody>
                  <a:tcPr marL="81918" marR="81918" marT="40959" marB="40959" anchor="ctr"/>
                </a:tc>
                <a:extLst>
                  <a:ext uri="{0D108BD9-81ED-4DB2-BD59-A6C34878D82A}">
                    <a16:rowId xmlns:a16="http://schemas.microsoft.com/office/drawing/2014/main" val="3825199782"/>
                  </a:ext>
                </a:extLst>
              </a:tr>
              <a:tr h="266233">
                <a:tc>
                  <a:txBody>
                    <a:bodyPr/>
                    <a:lstStyle/>
                    <a:p>
                      <a:r>
                        <a:rPr lang="en-US" sz="1800"/>
                        <a:t>0</a:t>
                      </a:r>
                    </a:p>
                  </a:txBody>
                  <a:tcPr marL="81918" marR="81918" marT="40959" marB="40959" anchor="ctr"/>
                </a:tc>
                <a:tc>
                  <a:txBody>
                    <a:bodyPr/>
                    <a:lstStyle/>
                    <a:p>
                      <a:r>
                        <a:rPr lang="en-US" sz="1800"/>
                        <a:t>1</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tc>
                  <a:txBody>
                    <a:bodyPr/>
                    <a:lstStyle/>
                    <a:p>
                      <a:r>
                        <a:rPr lang="en-US" sz="1800"/>
                        <a:t>0</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extLst>
                  <a:ext uri="{0D108BD9-81ED-4DB2-BD59-A6C34878D82A}">
                    <a16:rowId xmlns:a16="http://schemas.microsoft.com/office/drawing/2014/main" val="2389942283"/>
                  </a:ext>
                </a:extLst>
              </a:tr>
              <a:tr h="266233">
                <a:tc>
                  <a:txBody>
                    <a:bodyPr/>
                    <a:lstStyle/>
                    <a:p>
                      <a:r>
                        <a:rPr lang="en-US" sz="1800"/>
                        <a:t>0</a:t>
                      </a:r>
                    </a:p>
                  </a:txBody>
                  <a:tcPr marL="81918" marR="81918" marT="40959" marB="40959" anchor="ctr"/>
                </a:tc>
                <a:tc>
                  <a:txBody>
                    <a:bodyPr/>
                    <a:lstStyle/>
                    <a:p>
                      <a:r>
                        <a:rPr lang="en-US" sz="1800" dirty="0"/>
                        <a:t>1</a:t>
                      </a:r>
                    </a:p>
                  </a:txBody>
                  <a:tcPr marL="81918" marR="81918" marT="40959" marB="40959" anchor="ctr"/>
                </a:tc>
                <a:tc>
                  <a:txBody>
                    <a:bodyPr/>
                    <a:lstStyle/>
                    <a:p>
                      <a:r>
                        <a:rPr lang="en-US" sz="1800"/>
                        <a:t>1</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extLst>
                  <a:ext uri="{0D108BD9-81ED-4DB2-BD59-A6C34878D82A}">
                    <a16:rowId xmlns:a16="http://schemas.microsoft.com/office/drawing/2014/main" val="2564670304"/>
                  </a:ext>
                </a:extLst>
              </a:tr>
              <a:tr h="266233">
                <a:tc>
                  <a:txBody>
                    <a:bodyPr/>
                    <a:lstStyle/>
                    <a:p>
                      <a:r>
                        <a:rPr lang="en-US" sz="1800"/>
                        <a:t>1</a:t>
                      </a:r>
                    </a:p>
                  </a:txBody>
                  <a:tcPr marL="81918" marR="81918" marT="40959" marB="40959" anchor="ctr"/>
                </a:tc>
                <a:tc>
                  <a:txBody>
                    <a:bodyPr/>
                    <a:lstStyle/>
                    <a:p>
                      <a:r>
                        <a:rPr lang="en-US" sz="1800"/>
                        <a:t>0</a:t>
                      </a:r>
                    </a:p>
                  </a:txBody>
                  <a:tcPr marL="81918" marR="81918" marT="40959" marB="40959" anchor="ctr"/>
                </a:tc>
                <a:tc>
                  <a:txBody>
                    <a:bodyPr/>
                    <a:lstStyle/>
                    <a:p>
                      <a:r>
                        <a:rPr lang="en-US" sz="1800"/>
                        <a:t>0</a:t>
                      </a:r>
                    </a:p>
                  </a:txBody>
                  <a:tcPr marL="81918" marR="81918" marT="40959" marB="40959" anchor="ctr"/>
                </a:tc>
                <a:tc>
                  <a:txBody>
                    <a:bodyPr/>
                    <a:lstStyle/>
                    <a:p>
                      <a:r>
                        <a:rPr lang="en-US" sz="1800"/>
                        <a:t>0</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tc>
                  <a:txBody>
                    <a:bodyPr/>
                    <a:lstStyle/>
                    <a:p>
                      <a:r>
                        <a:rPr lang="en-US" sz="1800"/>
                        <a:t>0</a:t>
                      </a:r>
                    </a:p>
                  </a:txBody>
                  <a:tcPr marL="81918" marR="81918" marT="40959" marB="40959" anchor="ctr"/>
                </a:tc>
                <a:extLst>
                  <a:ext uri="{0D108BD9-81ED-4DB2-BD59-A6C34878D82A}">
                    <a16:rowId xmlns:a16="http://schemas.microsoft.com/office/drawing/2014/main" val="2527664846"/>
                  </a:ext>
                </a:extLst>
              </a:tr>
              <a:tr h="266233">
                <a:tc>
                  <a:txBody>
                    <a:bodyPr/>
                    <a:lstStyle/>
                    <a:p>
                      <a:r>
                        <a:rPr lang="en-US" sz="1800"/>
                        <a:t>1</a:t>
                      </a:r>
                    </a:p>
                  </a:txBody>
                  <a:tcPr marL="81918" marR="81918" marT="40959" marB="40959" anchor="ctr"/>
                </a:tc>
                <a:tc>
                  <a:txBody>
                    <a:bodyPr/>
                    <a:lstStyle/>
                    <a:p>
                      <a:r>
                        <a:rPr lang="en-US" sz="1800"/>
                        <a:t>0</a:t>
                      </a:r>
                    </a:p>
                  </a:txBody>
                  <a:tcPr marL="81918" marR="81918" marT="40959" marB="40959" anchor="ctr"/>
                </a:tc>
                <a:tc>
                  <a:txBody>
                    <a:bodyPr/>
                    <a:lstStyle/>
                    <a:p>
                      <a:r>
                        <a:rPr lang="en-US" sz="1800"/>
                        <a:t>0</a:t>
                      </a:r>
                    </a:p>
                  </a:txBody>
                  <a:tcPr marL="81918" marR="81918" marT="40959" marB="40959" anchor="ctr"/>
                </a:tc>
                <a:tc>
                  <a:txBody>
                    <a:bodyPr/>
                    <a:lstStyle/>
                    <a:p>
                      <a:r>
                        <a:rPr lang="en-US" sz="1800"/>
                        <a:t>1</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tc>
                  <a:txBody>
                    <a:bodyPr/>
                    <a:lstStyle/>
                    <a:p>
                      <a:r>
                        <a:rPr lang="en-US" sz="1800"/>
                        <a:t>0</a:t>
                      </a:r>
                    </a:p>
                  </a:txBody>
                  <a:tcPr marL="81918" marR="81918" marT="40959" marB="40959" anchor="ctr"/>
                </a:tc>
                <a:extLst>
                  <a:ext uri="{0D108BD9-81ED-4DB2-BD59-A6C34878D82A}">
                    <a16:rowId xmlns:a16="http://schemas.microsoft.com/office/drawing/2014/main" val="1013834587"/>
                  </a:ext>
                </a:extLst>
              </a:tr>
              <a:tr h="266233">
                <a:tc>
                  <a:txBody>
                    <a:bodyPr/>
                    <a:lstStyle/>
                    <a:p>
                      <a:r>
                        <a:rPr lang="en-US" sz="1800" b="1">
                          <a:solidFill>
                            <a:srgbClr val="FF0000"/>
                          </a:solidFill>
                        </a:rPr>
                        <a:t>1</a:t>
                      </a:r>
                    </a:p>
                  </a:txBody>
                  <a:tcPr marL="81918" marR="81918" marT="40959" marB="40959" anchor="ctr"/>
                </a:tc>
                <a:tc>
                  <a:txBody>
                    <a:bodyPr/>
                    <a:lstStyle/>
                    <a:p>
                      <a:r>
                        <a:rPr lang="en-US" sz="1800" b="1">
                          <a:solidFill>
                            <a:srgbClr val="FF0000"/>
                          </a:solidFill>
                        </a:rPr>
                        <a:t>0</a:t>
                      </a:r>
                    </a:p>
                  </a:txBody>
                  <a:tcPr marL="81918" marR="81918" marT="40959" marB="40959" anchor="ctr"/>
                </a:tc>
                <a:tc>
                  <a:txBody>
                    <a:bodyPr/>
                    <a:lstStyle/>
                    <a:p>
                      <a:r>
                        <a:rPr lang="en-US" sz="1800" b="1">
                          <a:solidFill>
                            <a:srgbClr val="FF0000"/>
                          </a:solidFill>
                        </a:rPr>
                        <a:t>1</a:t>
                      </a:r>
                    </a:p>
                  </a:txBody>
                  <a:tcPr marL="81918" marR="81918" marT="40959" marB="40959" anchor="ctr"/>
                </a:tc>
                <a:tc>
                  <a:txBody>
                    <a:bodyPr/>
                    <a:lstStyle/>
                    <a:p>
                      <a:r>
                        <a:rPr lang="en-US" sz="1800" b="1">
                          <a:solidFill>
                            <a:srgbClr val="FF0000"/>
                          </a:solidFill>
                        </a:rPr>
                        <a:t>0</a:t>
                      </a:r>
                    </a:p>
                  </a:txBody>
                  <a:tcPr marL="81918" marR="81918" marT="40959" marB="40959" anchor="ctr"/>
                </a:tc>
                <a:tc>
                  <a:txBody>
                    <a:bodyPr/>
                    <a:lstStyle/>
                    <a:p>
                      <a:r>
                        <a:rPr lang="en-US" sz="1800" b="1">
                          <a:solidFill>
                            <a:srgbClr val="FF0000"/>
                          </a:solidFill>
                        </a:rPr>
                        <a:t>0</a:t>
                      </a:r>
                    </a:p>
                  </a:txBody>
                  <a:tcPr marL="81918" marR="81918" marT="40959" marB="40959" anchor="ctr"/>
                </a:tc>
                <a:tc>
                  <a:txBody>
                    <a:bodyPr/>
                    <a:lstStyle/>
                    <a:p>
                      <a:r>
                        <a:rPr lang="en-US" sz="1800" b="1">
                          <a:solidFill>
                            <a:srgbClr val="FF0000"/>
                          </a:solidFill>
                        </a:rPr>
                        <a:t>0</a:t>
                      </a:r>
                    </a:p>
                  </a:txBody>
                  <a:tcPr marL="81918" marR="81918" marT="40959" marB="40959" anchor="ctr"/>
                </a:tc>
                <a:tc>
                  <a:txBody>
                    <a:bodyPr/>
                    <a:lstStyle/>
                    <a:p>
                      <a:r>
                        <a:rPr lang="en-US" sz="1800" b="1" dirty="0">
                          <a:solidFill>
                            <a:srgbClr val="FF0000"/>
                          </a:solidFill>
                        </a:rPr>
                        <a:t>1</a:t>
                      </a:r>
                    </a:p>
                  </a:txBody>
                  <a:tcPr marL="81918" marR="81918" marT="40959" marB="40959" anchor="ctr"/>
                </a:tc>
                <a:extLst>
                  <a:ext uri="{0D108BD9-81ED-4DB2-BD59-A6C34878D82A}">
                    <a16:rowId xmlns:a16="http://schemas.microsoft.com/office/drawing/2014/main" val="2843179272"/>
                  </a:ext>
                </a:extLst>
              </a:tr>
              <a:tr h="266233">
                <a:tc>
                  <a:txBody>
                    <a:bodyPr/>
                    <a:lstStyle/>
                    <a:p>
                      <a:r>
                        <a:rPr lang="en-US" sz="1800"/>
                        <a:t>1</a:t>
                      </a:r>
                    </a:p>
                  </a:txBody>
                  <a:tcPr marL="81918" marR="81918" marT="40959" marB="40959" anchor="ctr"/>
                </a:tc>
                <a:tc>
                  <a:txBody>
                    <a:bodyPr/>
                    <a:lstStyle/>
                    <a:p>
                      <a:r>
                        <a:rPr lang="en-US" sz="1800"/>
                        <a:t>0</a:t>
                      </a:r>
                    </a:p>
                  </a:txBody>
                  <a:tcPr marL="81918" marR="81918" marT="40959" marB="40959" anchor="ctr"/>
                </a:tc>
                <a:tc>
                  <a:txBody>
                    <a:bodyPr/>
                    <a:lstStyle/>
                    <a:p>
                      <a:r>
                        <a:rPr lang="en-US" sz="1800"/>
                        <a:t>1</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extLst>
                  <a:ext uri="{0D108BD9-81ED-4DB2-BD59-A6C34878D82A}">
                    <a16:rowId xmlns:a16="http://schemas.microsoft.com/office/drawing/2014/main" val="1804613278"/>
                  </a:ext>
                </a:extLst>
              </a:tr>
              <a:tr h="266233">
                <a:tc>
                  <a:txBody>
                    <a:bodyPr/>
                    <a:lstStyle/>
                    <a:p>
                      <a:r>
                        <a:rPr lang="en-US" sz="1800"/>
                        <a:t>1</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tc>
                  <a:txBody>
                    <a:bodyPr/>
                    <a:lstStyle/>
                    <a:p>
                      <a:r>
                        <a:rPr lang="en-US" sz="1800"/>
                        <a:t>0</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tc>
                  <a:txBody>
                    <a:bodyPr/>
                    <a:lstStyle/>
                    <a:p>
                      <a:r>
                        <a:rPr lang="en-US" sz="1800"/>
                        <a:t>0</a:t>
                      </a:r>
                    </a:p>
                  </a:txBody>
                  <a:tcPr marL="81918" marR="81918" marT="40959" marB="40959" anchor="ctr"/>
                </a:tc>
                <a:extLst>
                  <a:ext uri="{0D108BD9-81ED-4DB2-BD59-A6C34878D82A}">
                    <a16:rowId xmlns:a16="http://schemas.microsoft.com/office/drawing/2014/main" val="891687328"/>
                  </a:ext>
                </a:extLst>
              </a:tr>
              <a:tr h="266233">
                <a:tc>
                  <a:txBody>
                    <a:bodyPr/>
                    <a:lstStyle/>
                    <a:p>
                      <a:r>
                        <a:rPr lang="en-US" sz="1800"/>
                        <a:t>1</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tc>
                  <a:txBody>
                    <a:bodyPr/>
                    <a:lstStyle/>
                    <a:p>
                      <a:r>
                        <a:rPr lang="en-US" sz="1800"/>
                        <a:t>1</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tc>
                  <a:txBody>
                    <a:bodyPr/>
                    <a:lstStyle/>
                    <a:p>
                      <a:r>
                        <a:rPr lang="en-US" sz="1800"/>
                        <a:t>0</a:t>
                      </a:r>
                    </a:p>
                  </a:txBody>
                  <a:tcPr marL="81918" marR="81918" marT="40959" marB="40959" anchor="ctr"/>
                </a:tc>
                <a:extLst>
                  <a:ext uri="{0D108BD9-81ED-4DB2-BD59-A6C34878D82A}">
                    <a16:rowId xmlns:a16="http://schemas.microsoft.com/office/drawing/2014/main" val="2915072472"/>
                  </a:ext>
                </a:extLst>
              </a:tr>
              <a:tr h="266233">
                <a:tc>
                  <a:txBody>
                    <a:bodyPr/>
                    <a:lstStyle/>
                    <a:p>
                      <a:r>
                        <a:rPr lang="en-US" sz="1800"/>
                        <a:t>1</a:t>
                      </a:r>
                    </a:p>
                  </a:txBody>
                  <a:tcPr marL="81918" marR="81918" marT="40959" marB="40959" anchor="ctr"/>
                </a:tc>
                <a:tc>
                  <a:txBody>
                    <a:bodyPr/>
                    <a:lstStyle/>
                    <a:p>
                      <a:r>
                        <a:rPr lang="en-US" sz="1800"/>
                        <a:t>1</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tc>
                  <a:txBody>
                    <a:bodyPr/>
                    <a:lstStyle/>
                    <a:p>
                      <a:r>
                        <a:rPr lang="en-US" sz="1800"/>
                        <a:t>1</a:t>
                      </a:r>
                    </a:p>
                  </a:txBody>
                  <a:tcPr marL="81918" marR="81918" marT="40959" marB="40959" anchor="ctr"/>
                </a:tc>
                <a:tc>
                  <a:txBody>
                    <a:bodyPr/>
                    <a:lstStyle/>
                    <a:p>
                      <a:r>
                        <a:rPr lang="en-US" sz="1800"/>
                        <a:t>0</a:t>
                      </a:r>
                    </a:p>
                  </a:txBody>
                  <a:tcPr marL="81918" marR="81918" marT="40959" marB="40959" anchor="ctr"/>
                </a:tc>
                <a:tc>
                  <a:txBody>
                    <a:bodyPr/>
                    <a:lstStyle/>
                    <a:p>
                      <a:r>
                        <a:rPr lang="en-US" sz="1800"/>
                        <a:t>0</a:t>
                      </a:r>
                    </a:p>
                  </a:txBody>
                  <a:tcPr marL="81918" marR="81918" marT="40959" marB="40959" anchor="ctr"/>
                </a:tc>
                <a:extLst>
                  <a:ext uri="{0D108BD9-81ED-4DB2-BD59-A6C34878D82A}">
                    <a16:rowId xmlns:a16="http://schemas.microsoft.com/office/drawing/2014/main" val="3738653682"/>
                  </a:ext>
                </a:extLst>
              </a:tr>
              <a:tr h="266233">
                <a:tc>
                  <a:txBody>
                    <a:bodyPr/>
                    <a:lstStyle/>
                    <a:p>
                      <a:r>
                        <a:rPr lang="en-US" sz="1800" b="1">
                          <a:solidFill>
                            <a:srgbClr val="FF0000"/>
                          </a:solidFill>
                        </a:rPr>
                        <a:t>1</a:t>
                      </a:r>
                    </a:p>
                  </a:txBody>
                  <a:tcPr marL="81918" marR="81918" marT="40959" marB="40959" anchor="ctr"/>
                </a:tc>
                <a:tc>
                  <a:txBody>
                    <a:bodyPr/>
                    <a:lstStyle/>
                    <a:p>
                      <a:r>
                        <a:rPr lang="en-US" sz="1800" b="1">
                          <a:solidFill>
                            <a:srgbClr val="FF0000"/>
                          </a:solidFill>
                        </a:rPr>
                        <a:t>1</a:t>
                      </a:r>
                    </a:p>
                  </a:txBody>
                  <a:tcPr marL="81918" marR="81918" marT="40959" marB="40959" anchor="ctr"/>
                </a:tc>
                <a:tc>
                  <a:txBody>
                    <a:bodyPr/>
                    <a:lstStyle/>
                    <a:p>
                      <a:r>
                        <a:rPr lang="en-US" sz="1800" b="1">
                          <a:solidFill>
                            <a:srgbClr val="FF0000"/>
                          </a:solidFill>
                        </a:rPr>
                        <a:t>1</a:t>
                      </a:r>
                    </a:p>
                  </a:txBody>
                  <a:tcPr marL="81918" marR="81918" marT="40959" marB="40959" anchor="ctr"/>
                </a:tc>
                <a:tc>
                  <a:txBody>
                    <a:bodyPr/>
                    <a:lstStyle/>
                    <a:p>
                      <a:r>
                        <a:rPr lang="en-US" sz="1800" b="1">
                          <a:solidFill>
                            <a:srgbClr val="FF0000"/>
                          </a:solidFill>
                        </a:rPr>
                        <a:t>1</a:t>
                      </a:r>
                    </a:p>
                  </a:txBody>
                  <a:tcPr marL="81918" marR="81918" marT="40959" marB="40959" anchor="ctr"/>
                </a:tc>
                <a:tc>
                  <a:txBody>
                    <a:bodyPr/>
                    <a:lstStyle/>
                    <a:p>
                      <a:r>
                        <a:rPr lang="en-US" sz="1800" b="1">
                          <a:solidFill>
                            <a:srgbClr val="FF0000"/>
                          </a:solidFill>
                        </a:rPr>
                        <a:t>0</a:t>
                      </a:r>
                    </a:p>
                  </a:txBody>
                  <a:tcPr marL="81918" marR="81918" marT="40959" marB="40959" anchor="ctr"/>
                </a:tc>
                <a:tc>
                  <a:txBody>
                    <a:bodyPr/>
                    <a:lstStyle/>
                    <a:p>
                      <a:r>
                        <a:rPr lang="en-US" sz="1800" b="1">
                          <a:solidFill>
                            <a:srgbClr val="FF0000"/>
                          </a:solidFill>
                        </a:rPr>
                        <a:t>0</a:t>
                      </a:r>
                    </a:p>
                  </a:txBody>
                  <a:tcPr marL="81918" marR="81918" marT="40959" marB="40959" anchor="ctr"/>
                </a:tc>
                <a:tc>
                  <a:txBody>
                    <a:bodyPr/>
                    <a:lstStyle/>
                    <a:p>
                      <a:r>
                        <a:rPr lang="en-US" sz="1800" b="1" dirty="0">
                          <a:solidFill>
                            <a:srgbClr val="FF0000"/>
                          </a:solidFill>
                        </a:rPr>
                        <a:t>1</a:t>
                      </a:r>
                    </a:p>
                  </a:txBody>
                  <a:tcPr marL="81918" marR="81918" marT="40959" marB="40959" anchor="ctr"/>
                </a:tc>
                <a:extLst>
                  <a:ext uri="{0D108BD9-81ED-4DB2-BD59-A6C34878D82A}">
                    <a16:rowId xmlns:a16="http://schemas.microsoft.com/office/drawing/2014/main" val="2315417773"/>
                  </a:ext>
                </a:extLst>
              </a:tr>
            </a:tbl>
          </a:graphicData>
        </a:graphic>
      </p:graphicFrame>
    </p:spTree>
    <p:extLst>
      <p:ext uri="{BB962C8B-B14F-4D97-AF65-F5344CB8AC3E}">
        <p14:creationId xmlns:p14="http://schemas.microsoft.com/office/powerpoint/2010/main" val="1646295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dirty="0"/>
              <a:t>Comparator</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6-Oct-21</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36</a:t>
            </a:fld>
            <a:endParaRPr lang="en-US"/>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57200" y="565712"/>
            <a:ext cx="7924800" cy="6129338"/>
          </a:xfrm>
          <a:prstGeom prst="rect">
            <a:avLst/>
          </a:prstGeom>
        </p:spPr>
      </p:pic>
      <p:sp>
        <p:nvSpPr>
          <p:cNvPr id="5" name="Rectangle 4"/>
          <p:cNvSpPr/>
          <p:nvPr/>
        </p:nvSpPr>
        <p:spPr>
          <a:xfrm>
            <a:off x="2667000" y="5610516"/>
            <a:ext cx="3505200" cy="1219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32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dirty="0"/>
              <a:t>Comparator</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6-Oct-21</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37</a:t>
            </a:fld>
            <a:endParaRPr lang="en-US"/>
          </a:p>
        </p:txBody>
      </p:sp>
      <p:pic>
        <p:nvPicPr>
          <p:cNvPr id="2" name="Picture 1"/>
          <p:cNvPicPr>
            <a:picLocks noChangeAspect="1"/>
          </p:cNvPicPr>
          <p:nvPr/>
        </p:nvPicPr>
        <p:blipFill>
          <a:blip r:embed="rId2"/>
          <a:stretch>
            <a:fillRect/>
          </a:stretch>
        </p:blipFill>
        <p:spPr>
          <a:xfrm>
            <a:off x="457200" y="2237086"/>
            <a:ext cx="8470232" cy="2514600"/>
          </a:xfrm>
          <a:prstGeom prst="rect">
            <a:avLst/>
          </a:prstGeom>
        </p:spPr>
      </p:pic>
      <p:sp>
        <p:nvSpPr>
          <p:cNvPr id="8" name="Rectangle 7"/>
          <p:cNvSpPr/>
          <p:nvPr/>
        </p:nvSpPr>
        <p:spPr>
          <a:xfrm>
            <a:off x="1676400" y="2237086"/>
            <a:ext cx="6781800" cy="6547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09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dirty="0"/>
              <a:t>Comparator</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6-Oct-21</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38</a:t>
            </a:fld>
            <a:endParaRPr lang="en-US"/>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30208" y="1066800"/>
            <a:ext cx="8686800" cy="3453945"/>
          </a:xfrm>
          <a:prstGeom prst="rect">
            <a:avLst/>
          </a:prstGeom>
        </p:spPr>
      </p:pic>
    </p:spTree>
    <p:extLst>
      <p:ext uri="{BB962C8B-B14F-4D97-AF65-F5344CB8AC3E}">
        <p14:creationId xmlns:p14="http://schemas.microsoft.com/office/powerpoint/2010/main" val="26830131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dirty="0"/>
              <a:t>Comparator</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6-Oct-21</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39</a:t>
            </a:fld>
            <a:endParaRPr lang="en-US"/>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9525" y="584775"/>
            <a:ext cx="4083850" cy="3951725"/>
          </a:xfrm>
          <a:prstGeom prst="rect">
            <a:avLst/>
          </a:prstGeom>
        </p:spPr>
      </p:pic>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343400" y="611474"/>
            <a:ext cx="4419600" cy="3925026"/>
          </a:xfrm>
          <a:prstGeom prst="rect">
            <a:avLst/>
          </a:prstGeom>
        </p:spPr>
      </p:pic>
      <p:pic>
        <p:nvPicPr>
          <p:cNvPr id="5" name="Picture 4"/>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0" y="4729711"/>
            <a:ext cx="9074400" cy="1583034"/>
          </a:xfrm>
          <a:prstGeom prst="rect">
            <a:avLst/>
          </a:prstGeom>
        </p:spPr>
      </p:pic>
      <p:sp>
        <p:nvSpPr>
          <p:cNvPr id="6" name="Rectangle 5"/>
          <p:cNvSpPr/>
          <p:nvPr/>
        </p:nvSpPr>
        <p:spPr>
          <a:xfrm>
            <a:off x="4511074" y="914400"/>
            <a:ext cx="3768600" cy="2028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73608" y="1143945"/>
            <a:ext cx="3768600" cy="20284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8929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Hardware Description Language </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1600" smtClean="0"/>
              <a:t>6-Oct-21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a:t>
            </a:fld>
            <a:endParaRPr lang="en-US" sz="2000" dirty="0">
              <a:solidFill>
                <a:srgbClr val="009900"/>
              </a:solidFill>
            </a:endParaRPr>
          </a:p>
        </p:txBody>
      </p:sp>
      <p:sp>
        <p:nvSpPr>
          <p:cNvPr id="5" name="Rectangle 4">
            <a:extLst>
              <a:ext uri="{FF2B5EF4-FFF2-40B4-BE49-F238E27FC236}">
                <a16:creationId xmlns:a16="http://schemas.microsoft.com/office/drawing/2014/main" id="{E61A7FA4-EC87-4038-9F26-82EB5456D213}"/>
              </a:ext>
            </a:extLst>
          </p:cNvPr>
          <p:cNvSpPr/>
          <p:nvPr/>
        </p:nvSpPr>
        <p:spPr>
          <a:xfrm>
            <a:off x="390525" y="990600"/>
            <a:ext cx="8753475" cy="4862870"/>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Verilog HDL</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Verilog was introduced in 1985 by Gateway Design System Corporation, now a part of Cadence Design Systems, Inc.'s Systems Division.</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Verilog was made an IEEE Standard in 1995  </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Syntax based on C programming language.</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VHDL (“V” short for VHSIC)</a:t>
            </a:r>
          </a:p>
          <a:p>
            <a:r>
              <a:rPr lang="en-US" sz="2200" i="1" dirty="0">
                <a:latin typeface="Times New Roman" panose="02020603050405020304" pitchFamily="18" charset="0"/>
                <a:cs typeface="Times New Roman" panose="02020603050405020304" pitchFamily="18" charset="0"/>
              </a:rPr>
              <a:t>[Very High Speed Integrated Circuits]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Designed for and sponsored by US Department of Defense.</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Designed by committee (1981- 1985).</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Its roots draw from the Ada programming language.</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Syntax based on Ada or Pascal programming language.</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VHDL was made an IEEE Standard in 1987 </a:t>
            </a:r>
          </a:p>
        </p:txBody>
      </p:sp>
    </p:spTree>
    <p:extLst>
      <p:ext uri="{BB962C8B-B14F-4D97-AF65-F5344CB8AC3E}">
        <p14:creationId xmlns:p14="http://schemas.microsoft.com/office/powerpoint/2010/main" val="42624276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dirty="0"/>
              <a:t>Comparator</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6-Oct-21</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40</a:t>
            </a:fld>
            <a:endParaRPr lang="en-US"/>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438400" y="838200"/>
            <a:ext cx="3709988" cy="4178908"/>
          </a:xfrm>
          <a:prstGeom prst="rect">
            <a:avLst/>
          </a:prstGeom>
        </p:spPr>
      </p:pic>
      <p:sp>
        <p:nvSpPr>
          <p:cNvPr id="2"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gtkwave test.vcd &amp;</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81772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Viewing Waveform using GTKWave</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6-Oct-21</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41</a:t>
            </a:fld>
            <a:endParaRPr lang="en-US"/>
          </a:p>
        </p:txBody>
      </p:sp>
      <p:pic>
        <p:nvPicPr>
          <p:cNvPr id="7" name="Picture 6"/>
          <p:cNvPicPr>
            <a:picLocks noChangeAspect="1"/>
          </p:cNvPicPr>
          <p:nvPr/>
        </p:nvPicPr>
        <p:blipFill>
          <a:blip r:embed="rId2"/>
          <a:stretch>
            <a:fillRect/>
          </a:stretch>
        </p:blipFill>
        <p:spPr>
          <a:xfrm>
            <a:off x="1981198" y="2946298"/>
            <a:ext cx="5724381" cy="1223963"/>
          </a:xfrm>
          <a:prstGeom prst="rect">
            <a:avLst/>
          </a:prstGeom>
        </p:spPr>
      </p:pic>
      <p:sp>
        <p:nvSpPr>
          <p:cNvPr id="8" name="Rectangle 7"/>
          <p:cNvSpPr/>
          <p:nvPr/>
        </p:nvSpPr>
        <p:spPr>
          <a:xfrm>
            <a:off x="1828727" y="1124507"/>
            <a:ext cx="6029325" cy="1569660"/>
          </a:xfrm>
          <a:prstGeom prst="rect">
            <a:avLst/>
          </a:prstGeom>
        </p:spPr>
        <p:txBody>
          <a:bodyPr wrap="square">
            <a:spAutoFit/>
          </a:bodyPr>
          <a:lstStyle/>
          <a:p>
            <a:pPr algn="just"/>
            <a:r>
              <a:rPr lang="en-US" sz="2400" dirty="0"/>
              <a:t>now extend our comparator example to see how we can use the </a:t>
            </a:r>
            <a:r>
              <a:rPr lang="en-US" sz="2400" dirty="0" err="1"/>
              <a:t>gtkwave</a:t>
            </a:r>
            <a:r>
              <a:rPr lang="en-US" sz="2400" dirty="0"/>
              <a:t> to view waveform. You need to add the following two lines of code in the stimulus file. </a:t>
            </a:r>
          </a:p>
        </p:txBody>
      </p:sp>
      <p:sp>
        <p:nvSpPr>
          <p:cNvPr id="9" name="Rectangle 1"/>
          <p:cNvSpPr>
            <a:spLocks noChangeArrowheads="1"/>
          </p:cNvSpPr>
          <p:nvPr/>
        </p:nvSpPr>
        <p:spPr bwMode="auto">
          <a:xfrm>
            <a:off x="152399" y="4721176"/>
            <a:ext cx="898207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800" dirty="0"/>
              <a:t>Run the </a:t>
            </a:r>
            <a:r>
              <a:rPr lang="en-US" sz="2800" dirty="0" err="1"/>
              <a:t>gtkwave</a:t>
            </a:r>
            <a:r>
              <a:rPr lang="en-US" sz="2800" dirty="0"/>
              <a:t> with following commands</a:t>
            </a:r>
          </a:p>
          <a:p>
            <a:pPr lvl="0" eaLnBrk="0" fontAlgn="base" hangingPunct="0">
              <a:spcBef>
                <a:spcPct val="0"/>
              </a:spcBef>
              <a:spcAft>
                <a:spcPct val="0"/>
              </a:spcAft>
            </a:pPr>
            <a:endParaRPr lang="en-US" sz="2800" dirty="0"/>
          </a:p>
          <a:p>
            <a:pPr lvl="0" algn="ctr" eaLnBrk="0" fontAlgn="base" hangingPunct="0">
              <a:spcBef>
                <a:spcPct val="0"/>
              </a:spcBef>
              <a:spcAft>
                <a:spcPct val="0"/>
              </a:spcAft>
            </a:pPr>
            <a:r>
              <a:rPr kumimoji="0" lang="en-US" altLang="en-US" sz="4000" b="0" i="0" u="none" strike="noStrike" cap="none" normalizeH="0" baseline="0" dirty="0" err="1">
                <a:ln>
                  <a:noFill/>
                </a:ln>
                <a:solidFill>
                  <a:srgbClr val="009900"/>
                </a:solidFill>
                <a:effectLst/>
                <a:latin typeface="Arial Unicode MS"/>
              </a:rPr>
              <a:t>gtkwave</a:t>
            </a:r>
            <a:r>
              <a:rPr kumimoji="0" lang="en-US" altLang="en-US" sz="4000" b="0" i="0" u="none" strike="noStrike" cap="none" normalizeH="0" baseline="0" dirty="0">
                <a:ln>
                  <a:noFill/>
                </a:ln>
                <a:solidFill>
                  <a:srgbClr val="009900"/>
                </a:solidFill>
                <a:effectLst/>
                <a:latin typeface="Arial Unicode MS"/>
              </a:rPr>
              <a:t> </a:t>
            </a:r>
            <a:r>
              <a:rPr kumimoji="0" lang="en-US" altLang="en-US" sz="4000" b="0" i="0" u="none" strike="noStrike" cap="none" normalizeH="0" baseline="0" dirty="0" err="1">
                <a:ln>
                  <a:noFill/>
                </a:ln>
                <a:solidFill>
                  <a:srgbClr val="009900"/>
                </a:solidFill>
                <a:effectLst/>
                <a:latin typeface="Arial Unicode MS"/>
              </a:rPr>
              <a:t>test.vcd</a:t>
            </a:r>
            <a:r>
              <a:rPr kumimoji="0" lang="en-US" altLang="en-US" sz="4000" b="0" i="0" u="none" strike="noStrike" cap="none" normalizeH="0" baseline="0" dirty="0">
                <a:ln>
                  <a:noFill/>
                </a:ln>
                <a:solidFill>
                  <a:srgbClr val="009900"/>
                </a:solidFill>
                <a:effectLst/>
                <a:latin typeface="Arial Unicode MS"/>
              </a:rPr>
              <a:t> &amp;</a:t>
            </a:r>
            <a:endParaRPr kumimoji="0" lang="en-US" altLang="en-US" sz="1800" b="0" i="0" u="none" strike="noStrike" cap="none" normalizeH="0" baseline="0" dirty="0">
              <a:ln>
                <a:noFill/>
              </a:ln>
              <a:solidFill>
                <a:srgbClr val="009900"/>
              </a:solidFill>
              <a:effectLst/>
              <a:latin typeface="Arial" panose="020B0604020202020204" pitchFamily="34" charset="0"/>
            </a:endParaRPr>
          </a:p>
        </p:txBody>
      </p:sp>
    </p:spTree>
    <p:extLst>
      <p:ext uri="{BB962C8B-B14F-4D97-AF65-F5344CB8AC3E}">
        <p14:creationId xmlns:p14="http://schemas.microsoft.com/office/powerpoint/2010/main" val="37704688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Viewing Waveform using GTKWave</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6-Oct-21</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42</a:t>
            </a:fld>
            <a:endParaRPr lang="en-US"/>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9525" y="584775"/>
            <a:ext cx="4083850" cy="3951725"/>
          </a:xfrm>
          <a:prstGeom prst="rect">
            <a:avLst/>
          </a:prstGeom>
        </p:spPr>
      </p:pic>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343400" y="624536"/>
            <a:ext cx="4419600" cy="3925026"/>
          </a:xfrm>
          <a:prstGeom prst="rect">
            <a:avLst/>
          </a:prstGeom>
        </p:spPr>
      </p:pic>
      <p:pic>
        <p:nvPicPr>
          <p:cNvPr id="5" name="Picture 4"/>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0" y="4729711"/>
            <a:ext cx="9074400" cy="1583034"/>
          </a:xfrm>
          <a:prstGeom prst="rect">
            <a:avLst/>
          </a:prstGeom>
        </p:spPr>
      </p:pic>
      <p:sp>
        <p:nvSpPr>
          <p:cNvPr id="3" name="Rounded Rectangle 2"/>
          <p:cNvSpPr/>
          <p:nvPr/>
        </p:nvSpPr>
        <p:spPr>
          <a:xfrm>
            <a:off x="4343400" y="914400"/>
            <a:ext cx="4114800" cy="4572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353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Viewing Waveform using GTKWave</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6-Oct-21</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43</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70" y="615149"/>
            <a:ext cx="8602275" cy="5877745"/>
          </a:xfrm>
          <a:prstGeom prst="rect">
            <a:avLst/>
          </a:prstGeom>
        </p:spPr>
      </p:pic>
    </p:spTree>
    <p:extLst>
      <p:ext uri="{BB962C8B-B14F-4D97-AF65-F5344CB8AC3E}">
        <p14:creationId xmlns:p14="http://schemas.microsoft.com/office/powerpoint/2010/main" val="13088994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2" name="Date Placeholder 1">
            <a:extLst>
              <a:ext uri="{FF2B5EF4-FFF2-40B4-BE49-F238E27FC236}">
                <a16:creationId xmlns:a16="http://schemas.microsoft.com/office/drawing/2014/main" id="{773FF661-2A93-455E-BE22-2838481CC809}"/>
              </a:ext>
            </a:extLst>
          </p:cNvPr>
          <p:cNvSpPr>
            <a:spLocks noGrp="1"/>
          </p:cNvSpPr>
          <p:nvPr>
            <p:ph type="dt" sz="half" idx="10"/>
          </p:nvPr>
        </p:nvSpPr>
        <p:spPr/>
        <p:txBody>
          <a:bodyPr/>
          <a:lstStyle/>
          <a:p>
            <a:fld id="{3013880B-46F3-410D-9C5E-4597351FAC75}" type="datetime5">
              <a:rPr lang="en-US" smtClean="0"/>
              <a:t>6-Oct-21</a:t>
            </a:fld>
            <a:endParaRPr lang="en-US" dirty="0"/>
          </a:p>
        </p:txBody>
      </p:sp>
      <p:sp>
        <p:nvSpPr>
          <p:cNvPr id="4" name="Slide Number Placeholder 3">
            <a:extLst>
              <a:ext uri="{FF2B5EF4-FFF2-40B4-BE49-F238E27FC236}">
                <a16:creationId xmlns:a16="http://schemas.microsoft.com/office/drawing/2014/main" id="{74C32DBB-99E4-4868-92CA-A8BD5B863A62}"/>
              </a:ext>
            </a:extLst>
          </p:cNvPr>
          <p:cNvSpPr>
            <a:spLocks noGrp="1"/>
          </p:cNvSpPr>
          <p:nvPr>
            <p:ph type="sldNum" sz="quarter" idx="12"/>
          </p:nvPr>
        </p:nvSpPr>
        <p:spPr/>
        <p:txBody>
          <a:bodyPr/>
          <a:lstStyle/>
          <a:p>
            <a:fld id="{BC490F8C-3D0D-4DB1-B2BD-1525EA5CE111}" type="slidenum">
              <a:rPr lang="en-US" smtClean="0"/>
              <a:pPr/>
              <a:t>44</a:t>
            </a:fld>
            <a:endParaRPr lang="en-US" dirty="0"/>
          </a:p>
        </p:txBody>
      </p:sp>
    </p:spTree>
    <p:extLst>
      <p:ext uri="{BB962C8B-B14F-4D97-AF65-F5344CB8AC3E}">
        <p14:creationId xmlns:p14="http://schemas.microsoft.com/office/powerpoint/2010/main" val="5706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Hardware Description Language </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1600" smtClean="0"/>
              <a:t>6-Oct-21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a:t>
            </a:fld>
            <a:endParaRPr lang="en-US" sz="2000" dirty="0">
              <a:solidFill>
                <a:srgbClr val="009900"/>
              </a:solidFill>
            </a:endParaRPr>
          </a:p>
        </p:txBody>
      </p:sp>
      <p:graphicFrame>
        <p:nvGraphicFramePr>
          <p:cNvPr id="6" name="Group 28">
            <a:extLst>
              <a:ext uri="{FF2B5EF4-FFF2-40B4-BE49-F238E27FC236}">
                <a16:creationId xmlns:a16="http://schemas.microsoft.com/office/drawing/2014/main" id="{FED717FD-73BF-4165-9656-C0F82DC3E3CA}"/>
              </a:ext>
            </a:extLst>
          </p:cNvPr>
          <p:cNvGraphicFramePr>
            <a:graphicFrameLocks/>
          </p:cNvGraphicFramePr>
          <p:nvPr/>
        </p:nvGraphicFramePr>
        <p:xfrm>
          <a:off x="762000" y="1219200"/>
          <a:ext cx="7848600" cy="3680071"/>
        </p:xfrm>
        <a:graphic>
          <a:graphicData uri="http://schemas.openxmlformats.org/drawingml/2006/table">
            <a:tbl>
              <a:tblPr>
                <a:tableStyleId>{22838BEF-8BB2-4498-84A7-C5851F593DF1}</a:tableStyleId>
              </a:tblPr>
              <a:tblGrid>
                <a:gridCol w="3924300">
                  <a:extLst>
                    <a:ext uri="{9D8B030D-6E8A-4147-A177-3AD203B41FA5}">
                      <a16:colId xmlns:a16="http://schemas.microsoft.com/office/drawing/2014/main" val="20000"/>
                    </a:ext>
                  </a:extLst>
                </a:gridCol>
                <a:gridCol w="3924300">
                  <a:extLst>
                    <a:ext uri="{9D8B030D-6E8A-4147-A177-3AD203B41FA5}">
                      <a16:colId xmlns:a16="http://schemas.microsoft.com/office/drawing/2014/main" val="20001"/>
                    </a:ext>
                  </a:extLst>
                </a:gridCol>
              </a:tblGrid>
              <a:tr h="619721">
                <a:tc>
                  <a:txBody>
                    <a:bodyPr/>
                    <a:lstStyle/>
                    <a:p>
                      <a:pPr marL="0" marR="0" lvl="0" indent="0" algn="ctr" defTabSz="914400" rtl="0" eaLnBrk="0" fontAlgn="base" latinLnBrk="0" hangingPunct="0">
                        <a:lnSpc>
                          <a:spcPct val="100000"/>
                        </a:lnSpc>
                        <a:spcBef>
                          <a:spcPct val="20000"/>
                        </a:spcBef>
                        <a:spcAft>
                          <a:spcPct val="0"/>
                        </a:spcAft>
                        <a:buClr>
                          <a:srgbClr val="000000"/>
                        </a:buClr>
                        <a:buSzTx/>
                        <a:buFontTx/>
                        <a:buNone/>
                        <a:tabLst/>
                      </a:pPr>
                      <a:r>
                        <a:rPr lang="en-US" altLang="en-US" sz="2800" dirty="0"/>
                        <a:t>VHDL</a:t>
                      </a:r>
                      <a:endParaRPr kumimoji="1"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14" marB="45714" horzOverflow="overflow"/>
                </a:tc>
                <a:tc>
                  <a:txBody>
                    <a:bodyPr/>
                    <a:lstStyle/>
                    <a:p>
                      <a:pPr marL="0" marR="0" lvl="0" indent="0" algn="ctr" defTabSz="914400" rtl="0" eaLnBrk="0" fontAlgn="base" latinLnBrk="0" hangingPunct="0">
                        <a:lnSpc>
                          <a:spcPct val="100000"/>
                        </a:lnSpc>
                        <a:spcBef>
                          <a:spcPct val="20000"/>
                        </a:spcBef>
                        <a:spcAft>
                          <a:spcPct val="0"/>
                        </a:spcAft>
                        <a:buClr>
                          <a:srgbClr val="000000"/>
                        </a:buClr>
                        <a:buSzTx/>
                        <a:buFontTx/>
                        <a:buNone/>
                        <a:tabLst/>
                      </a:pPr>
                      <a:r>
                        <a:rPr lang="en-US" altLang="en-US" sz="2800" dirty="0"/>
                        <a:t>Verilog</a:t>
                      </a:r>
                      <a:endParaRPr kumimoji="1"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14" marB="45714" horzOverflow="overflow"/>
                </a:tc>
                <a:extLst>
                  <a:ext uri="{0D108BD9-81ED-4DB2-BD59-A6C34878D82A}">
                    <a16:rowId xmlns:a16="http://schemas.microsoft.com/office/drawing/2014/main" val="10000"/>
                  </a:ext>
                </a:extLst>
              </a:tr>
              <a:tr h="612070">
                <a:tc>
                  <a:txBody>
                    <a:bodyPr/>
                    <a:lstStyle/>
                    <a:p>
                      <a:pPr marL="0" marR="0" lvl="0" indent="0" algn="ctr" defTabSz="914400" rtl="0" eaLnBrk="0" fontAlgn="base" latinLnBrk="0" hangingPunct="0">
                        <a:lnSpc>
                          <a:spcPct val="100000"/>
                        </a:lnSpc>
                        <a:spcBef>
                          <a:spcPct val="20000"/>
                        </a:spcBef>
                        <a:spcAft>
                          <a:spcPct val="0"/>
                        </a:spcAft>
                        <a:buClr>
                          <a:srgbClr val="000000"/>
                        </a:buClr>
                        <a:buSzTx/>
                        <a:buFontTx/>
                        <a:buNone/>
                        <a:tabLst/>
                      </a:pPr>
                      <a:r>
                        <a:rPr kumimoji="1" lang="en-US" sz="2000" u="none" strike="noStrike" cap="none" normalizeH="0" baseline="0" dirty="0">
                          <a:ln>
                            <a:noFill/>
                          </a:ln>
                          <a:effectLst/>
                        </a:rPr>
                        <a:t>Government Developed</a:t>
                      </a:r>
                      <a:endParaRPr kumimoji="1"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14" marB="45714" horzOverflow="overflow"/>
                </a:tc>
                <a:tc>
                  <a:txBody>
                    <a:bodyPr/>
                    <a:lstStyle/>
                    <a:p>
                      <a:pPr marL="0" marR="0" lvl="0" indent="0" algn="ctr" defTabSz="914400" rtl="0" eaLnBrk="0" fontAlgn="base" latinLnBrk="0" hangingPunct="0">
                        <a:lnSpc>
                          <a:spcPct val="100000"/>
                        </a:lnSpc>
                        <a:spcBef>
                          <a:spcPct val="20000"/>
                        </a:spcBef>
                        <a:spcAft>
                          <a:spcPct val="0"/>
                        </a:spcAft>
                        <a:buClr>
                          <a:srgbClr val="000000"/>
                        </a:buClr>
                        <a:buSzTx/>
                        <a:buFontTx/>
                        <a:buNone/>
                        <a:tabLst/>
                      </a:pPr>
                      <a:r>
                        <a:rPr kumimoji="1" lang="en-US" sz="2000" u="none" strike="noStrike" cap="none" normalizeH="0" baseline="0" dirty="0">
                          <a:ln>
                            <a:noFill/>
                          </a:ln>
                          <a:effectLst/>
                        </a:rPr>
                        <a:t>Commercially Developed</a:t>
                      </a:r>
                      <a:endParaRPr kumimoji="1"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14" marB="45714" horzOverflow="overflow"/>
                </a:tc>
                <a:extLst>
                  <a:ext uri="{0D108BD9-81ED-4DB2-BD59-A6C34878D82A}">
                    <a16:rowId xmlns:a16="http://schemas.microsoft.com/office/drawing/2014/main" val="10001"/>
                  </a:ext>
                </a:extLst>
              </a:tr>
              <a:tr h="612070">
                <a:tc>
                  <a:txBody>
                    <a:bodyPr/>
                    <a:lstStyle/>
                    <a:p>
                      <a:pPr marL="0" marR="0" lvl="0" indent="0" algn="ctr" defTabSz="914400" rtl="0" eaLnBrk="0" fontAlgn="base" latinLnBrk="0" hangingPunct="0">
                        <a:lnSpc>
                          <a:spcPct val="100000"/>
                        </a:lnSpc>
                        <a:spcBef>
                          <a:spcPct val="20000"/>
                        </a:spcBef>
                        <a:spcAft>
                          <a:spcPct val="0"/>
                        </a:spcAft>
                        <a:buClr>
                          <a:srgbClr val="000000"/>
                        </a:buClr>
                        <a:buSzTx/>
                        <a:buFontTx/>
                        <a:buNone/>
                        <a:tabLst/>
                      </a:pPr>
                      <a:r>
                        <a:rPr kumimoji="1" lang="en-US" sz="2000" u="none" strike="noStrike" cap="none" normalizeH="0" baseline="0" dirty="0">
                          <a:ln>
                            <a:noFill/>
                          </a:ln>
                          <a:effectLst/>
                        </a:rPr>
                        <a:t>Ada based</a:t>
                      </a:r>
                      <a:endParaRPr kumimoji="1"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14" marB="45714" horzOverflow="overflow"/>
                </a:tc>
                <a:tc>
                  <a:txBody>
                    <a:bodyPr/>
                    <a:lstStyle/>
                    <a:p>
                      <a:pPr marL="0" marR="0" lvl="0" indent="0" algn="ctr" defTabSz="914400" rtl="0" eaLnBrk="0" fontAlgn="base" latinLnBrk="0" hangingPunct="0">
                        <a:lnSpc>
                          <a:spcPct val="100000"/>
                        </a:lnSpc>
                        <a:spcBef>
                          <a:spcPct val="20000"/>
                        </a:spcBef>
                        <a:spcAft>
                          <a:spcPct val="0"/>
                        </a:spcAft>
                        <a:buClr>
                          <a:srgbClr val="000000"/>
                        </a:buClr>
                        <a:buSzTx/>
                        <a:buFontTx/>
                        <a:buNone/>
                        <a:tabLst/>
                      </a:pPr>
                      <a:r>
                        <a:rPr kumimoji="1" lang="en-US" sz="2000" u="none" strike="noStrike" cap="none" normalizeH="0" baseline="0" dirty="0">
                          <a:ln>
                            <a:noFill/>
                          </a:ln>
                          <a:effectLst/>
                        </a:rPr>
                        <a:t>C based</a:t>
                      </a:r>
                      <a:endParaRPr kumimoji="1"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14" marB="45714" horzOverflow="overflow"/>
                </a:tc>
                <a:extLst>
                  <a:ext uri="{0D108BD9-81ED-4DB2-BD59-A6C34878D82A}">
                    <a16:rowId xmlns:a16="http://schemas.microsoft.com/office/drawing/2014/main" val="10002"/>
                  </a:ext>
                </a:extLst>
              </a:tr>
              <a:tr h="612070">
                <a:tc>
                  <a:txBody>
                    <a:bodyPr/>
                    <a:lstStyle/>
                    <a:p>
                      <a:pPr marL="0" marR="0" lvl="0" indent="0" algn="ctr" defTabSz="914400" rtl="0" eaLnBrk="0" fontAlgn="base" latinLnBrk="0" hangingPunct="0">
                        <a:lnSpc>
                          <a:spcPct val="100000"/>
                        </a:lnSpc>
                        <a:spcBef>
                          <a:spcPct val="20000"/>
                        </a:spcBef>
                        <a:spcAft>
                          <a:spcPct val="0"/>
                        </a:spcAft>
                        <a:buClr>
                          <a:srgbClr val="000000"/>
                        </a:buClr>
                        <a:buSzTx/>
                        <a:buFontTx/>
                        <a:buNone/>
                        <a:tabLst/>
                      </a:pPr>
                      <a:r>
                        <a:rPr kumimoji="1" lang="en-US" sz="2000" u="none" strike="noStrike" cap="none" normalizeH="0" baseline="0" dirty="0">
                          <a:ln>
                            <a:noFill/>
                          </a:ln>
                          <a:effectLst/>
                        </a:rPr>
                        <a:t>Strongly Type Cast</a:t>
                      </a:r>
                      <a:endParaRPr kumimoji="1"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14" marB="45714" horzOverflow="overflow"/>
                </a:tc>
                <a:tc>
                  <a:txBody>
                    <a:bodyPr/>
                    <a:lstStyle/>
                    <a:p>
                      <a:pPr marL="0" marR="0" lvl="0" indent="0" algn="ctr" defTabSz="914400" rtl="0" eaLnBrk="0" fontAlgn="base" latinLnBrk="0" hangingPunct="0">
                        <a:lnSpc>
                          <a:spcPct val="100000"/>
                        </a:lnSpc>
                        <a:spcBef>
                          <a:spcPct val="20000"/>
                        </a:spcBef>
                        <a:spcAft>
                          <a:spcPct val="0"/>
                        </a:spcAft>
                        <a:buClr>
                          <a:srgbClr val="000000"/>
                        </a:buClr>
                        <a:buSzTx/>
                        <a:buFontTx/>
                        <a:buNone/>
                        <a:tabLst/>
                      </a:pPr>
                      <a:r>
                        <a:rPr kumimoji="1" lang="en-US" sz="2000" u="none" strike="noStrike" cap="none" normalizeH="0" baseline="0" dirty="0">
                          <a:ln>
                            <a:noFill/>
                          </a:ln>
                          <a:effectLst/>
                        </a:rPr>
                        <a:t>Mildly Type Cast</a:t>
                      </a:r>
                      <a:endParaRPr kumimoji="1"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14" marB="45714" horzOverflow="overflow"/>
                </a:tc>
                <a:extLst>
                  <a:ext uri="{0D108BD9-81ED-4DB2-BD59-A6C34878D82A}">
                    <a16:rowId xmlns:a16="http://schemas.microsoft.com/office/drawing/2014/main" val="10003"/>
                  </a:ext>
                </a:extLst>
              </a:tr>
              <a:tr h="612070">
                <a:tc>
                  <a:txBody>
                    <a:bodyPr/>
                    <a:lstStyle/>
                    <a:p>
                      <a:pPr marL="0" marR="0" lvl="0" indent="0" algn="ctr" defTabSz="914400" rtl="0" eaLnBrk="0" fontAlgn="base" latinLnBrk="0" hangingPunct="0">
                        <a:lnSpc>
                          <a:spcPct val="100000"/>
                        </a:lnSpc>
                        <a:spcBef>
                          <a:spcPct val="20000"/>
                        </a:spcBef>
                        <a:spcAft>
                          <a:spcPct val="0"/>
                        </a:spcAft>
                        <a:buClr>
                          <a:srgbClr val="000000"/>
                        </a:buClr>
                        <a:buSzTx/>
                        <a:buFontTx/>
                        <a:buNone/>
                        <a:tabLst/>
                      </a:pPr>
                      <a:r>
                        <a:rPr kumimoji="1" lang="en-US" sz="2000" u="none" strike="noStrike" cap="none" normalizeH="0" baseline="0" dirty="0">
                          <a:ln>
                            <a:noFill/>
                          </a:ln>
                          <a:effectLst/>
                        </a:rPr>
                        <a:t>Case-insensitive</a:t>
                      </a:r>
                      <a:endParaRPr kumimoji="1"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14" marB="45714" horzOverflow="overflow"/>
                </a:tc>
                <a:tc>
                  <a:txBody>
                    <a:bodyPr/>
                    <a:lstStyle/>
                    <a:p>
                      <a:pPr marL="0" marR="0" lvl="0" indent="0" algn="ctr" defTabSz="914400" rtl="0" eaLnBrk="0" fontAlgn="base" latinLnBrk="0" hangingPunct="0">
                        <a:lnSpc>
                          <a:spcPct val="100000"/>
                        </a:lnSpc>
                        <a:spcBef>
                          <a:spcPct val="20000"/>
                        </a:spcBef>
                        <a:spcAft>
                          <a:spcPct val="0"/>
                        </a:spcAft>
                        <a:buClr>
                          <a:srgbClr val="000000"/>
                        </a:buClr>
                        <a:buSzTx/>
                        <a:buFontTx/>
                        <a:buNone/>
                        <a:tabLst/>
                      </a:pPr>
                      <a:r>
                        <a:rPr kumimoji="1" lang="en-US" sz="2000" u="none" strike="noStrike" cap="none" normalizeH="0" baseline="0" dirty="0">
                          <a:ln>
                            <a:noFill/>
                          </a:ln>
                          <a:effectLst/>
                        </a:rPr>
                        <a:t>Case-sensitive</a:t>
                      </a:r>
                      <a:endParaRPr kumimoji="1"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14" marB="45714" horzOverflow="overflow"/>
                </a:tc>
                <a:extLst>
                  <a:ext uri="{0D108BD9-81ED-4DB2-BD59-A6C34878D82A}">
                    <a16:rowId xmlns:a16="http://schemas.microsoft.com/office/drawing/2014/main" val="10004"/>
                  </a:ext>
                </a:extLst>
              </a:tr>
              <a:tr h="612070">
                <a:tc>
                  <a:txBody>
                    <a:bodyPr/>
                    <a:lstStyle/>
                    <a:p>
                      <a:pPr marL="0" marR="0" lvl="0" indent="0" algn="ctr" defTabSz="914400" rtl="0" eaLnBrk="0" fontAlgn="base" latinLnBrk="0" hangingPunct="0">
                        <a:lnSpc>
                          <a:spcPct val="100000"/>
                        </a:lnSpc>
                        <a:spcBef>
                          <a:spcPct val="20000"/>
                        </a:spcBef>
                        <a:spcAft>
                          <a:spcPct val="0"/>
                        </a:spcAft>
                        <a:buClr>
                          <a:srgbClr val="000000"/>
                        </a:buClr>
                        <a:buSzTx/>
                        <a:buFontTx/>
                        <a:buNone/>
                        <a:tabLst/>
                      </a:pPr>
                      <a:r>
                        <a:rPr kumimoji="1" lang="en-US" sz="2000" u="none" strike="noStrike" cap="none" normalizeH="0" baseline="0">
                          <a:ln>
                            <a:noFill/>
                          </a:ln>
                          <a:effectLst/>
                        </a:rPr>
                        <a:t>Difficult to learn</a:t>
                      </a:r>
                      <a:endParaRPr kumimoji="1"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4" marB="45714" horzOverflow="overflow"/>
                </a:tc>
                <a:tc>
                  <a:txBody>
                    <a:bodyPr/>
                    <a:lstStyle/>
                    <a:p>
                      <a:pPr marL="0" marR="0" lvl="0" indent="0" algn="ctr" defTabSz="914400" rtl="0" eaLnBrk="0" fontAlgn="base" latinLnBrk="0" hangingPunct="0">
                        <a:lnSpc>
                          <a:spcPct val="100000"/>
                        </a:lnSpc>
                        <a:spcBef>
                          <a:spcPct val="20000"/>
                        </a:spcBef>
                        <a:spcAft>
                          <a:spcPct val="0"/>
                        </a:spcAft>
                        <a:buClr>
                          <a:srgbClr val="000000"/>
                        </a:buClr>
                        <a:buSzTx/>
                        <a:buFontTx/>
                        <a:buNone/>
                        <a:tabLst/>
                      </a:pPr>
                      <a:r>
                        <a:rPr kumimoji="1" lang="en-US" sz="2000" u="none" strike="noStrike" cap="none" normalizeH="0" baseline="0" dirty="0" err="1">
                          <a:ln>
                            <a:noFill/>
                          </a:ln>
                          <a:effectLst/>
                        </a:rPr>
                        <a:t>Ea</a:t>
                      </a:r>
                      <a:r>
                        <a:rPr kumimoji="1" lang="pl-PL" sz="2000" u="none" strike="noStrike" cap="none" normalizeH="0" baseline="0" dirty="0">
                          <a:ln>
                            <a:noFill/>
                          </a:ln>
                          <a:effectLst/>
                        </a:rPr>
                        <a:t>sier</a:t>
                      </a:r>
                      <a:r>
                        <a:rPr kumimoji="1" lang="en-US" sz="2000" u="none" strike="noStrike" cap="none" normalizeH="0" baseline="0" dirty="0">
                          <a:ln>
                            <a:noFill/>
                          </a:ln>
                          <a:effectLst/>
                        </a:rPr>
                        <a:t> to Learn</a:t>
                      </a:r>
                      <a:endParaRPr kumimoji="1"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14" marB="45714"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78322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1" y="2210562"/>
            <a:ext cx="3916679" cy="922020"/>
          </a:xfrm>
          <a:prstGeom prst="rect">
            <a:avLst/>
          </a:prstGeom>
        </p:spPr>
        <p:txBody>
          <a:bodyPr wrap="square" lIns="0" tIns="0" rIns="0" bIns="0" rtlCol="0">
            <a:noAutofit/>
          </a:bodyPr>
          <a:lstStyle/>
          <a:p>
            <a:pPr marL="25400">
              <a:lnSpc>
                <a:spcPts val="1000"/>
              </a:lnSpc>
            </a:pPr>
            <a:endParaRPr sz="1000"/>
          </a:p>
        </p:txBody>
      </p:sp>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Verilog syntax </a:t>
            </a: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6-Oct-21</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6</a:t>
            </a:fld>
            <a:endParaRPr lang="en-US"/>
          </a:p>
        </p:txBody>
      </p:sp>
      <p:sp>
        <p:nvSpPr>
          <p:cNvPr id="4" name="Rectangle 3"/>
          <p:cNvSpPr/>
          <p:nvPr/>
        </p:nvSpPr>
        <p:spPr>
          <a:xfrm>
            <a:off x="16601" y="501044"/>
            <a:ext cx="8905875" cy="4955203"/>
          </a:xfrm>
          <a:prstGeom prst="rect">
            <a:avLst/>
          </a:prstGeom>
        </p:spPr>
        <p:txBody>
          <a:bodyPr wrap="square">
            <a:spAutoFit/>
          </a:bodyPr>
          <a:lstStyle/>
          <a:p>
            <a:pPr algn="just"/>
            <a:r>
              <a:rPr lang="en-US" sz="2200" b="1" dirty="0">
                <a:solidFill>
                  <a:srgbClr val="FF0000"/>
                </a:solidFill>
                <a:latin typeface="Times New Roman" panose="02020603050405020304" pitchFamily="18" charset="0"/>
                <a:cs typeface="Times New Roman" panose="02020603050405020304" pitchFamily="18" charset="0"/>
              </a:rPr>
              <a:t>Number Format</a:t>
            </a:r>
          </a:p>
          <a:p>
            <a:pPr algn="just"/>
            <a:r>
              <a:rPr lang="en-US" sz="2200" dirty="0">
                <a:latin typeface="Times New Roman" panose="02020603050405020304" pitchFamily="18" charset="0"/>
                <a:cs typeface="Times New Roman" panose="02020603050405020304" pitchFamily="18" charset="0"/>
              </a:rPr>
              <a:t>We are most familiar with numbers being represented as decimals. However, numbers can also be represented in </a:t>
            </a:r>
            <a:r>
              <a:rPr lang="en-US" sz="2200" i="1" dirty="0">
                <a:latin typeface="Times New Roman" panose="02020603050405020304" pitchFamily="18" charset="0"/>
                <a:cs typeface="Times New Roman" panose="02020603050405020304" pitchFamily="18" charset="0"/>
              </a:rPr>
              <a:t>binary</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octal</a:t>
            </a:r>
            <a:r>
              <a:rPr lang="en-US" sz="2200" dirty="0">
                <a:latin typeface="Times New Roman" panose="02020603050405020304" pitchFamily="18" charset="0"/>
                <a:cs typeface="Times New Roman" panose="02020603050405020304" pitchFamily="18" charset="0"/>
              </a:rPr>
              <a:t> and </a:t>
            </a:r>
            <a:r>
              <a:rPr lang="en-US" sz="2200" i="1" dirty="0">
                <a:latin typeface="Times New Roman" panose="02020603050405020304" pitchFamily="18" charset="0"/>
                <a:cs typeface="Times New Roman" panose="02020603050405020304" pitchFamily="18" charset="0"/>
              </a:rPr>
              <a:t>hexadecimal</a:t>
            </a:r>
            <a:r>
              <a:rPr lang="en-US" sz="2200" dirty="0">
                <a:latin typeface="Times New Roman" panose="02020603050405020304" pitchFamily="18" charset="0"/>
                <a:cs typeface="Times New Roman" panose="02020603050405020304" pitchFamily="18" charset="0"/>
              </a:rPr>
              <a:t>. By default, Verilog simulators treat numbers as </a:t>
            </a:r>
            <a:r>
              <a:rPr lang="en-US" sz="2200" b="1" dirty="0">
                <a:solidFill>
                  <a:srgbClr val="00B050"/>
                </a:solidFill>
                <a:latin typeface="Times New Roman" panose="02020603050405020304" pitchFamily="18" charset="0"/>
                <a:cs typeface="Times New Roman" panose="02020603050405020304" pitchFamily="18" charset="0"/>
              </a:rPr>
              <a:t>decimals.</a:t>
            </a:r>
          </a:p>
          <a:p>
            <a:pPr algn="just"/>
            <a:endParaRPr lang="en-US" sz="2200" b="1" dirty="0">
              <a:solidFill>
                <a:srgbClr val="FF0000"/>
              </a:solidFill>
              <a:latin typeface="Times New Roman" panose="02020603050405020304" pitchFamily="18" charset="0"/>
              <a:cs typeface="Times New Roman" panose="02020603050405020304" pitchFamily="18" charset="0"/>
            </a:endParaRPr>
          </a:p>
          <a:p>
            <a:pPr algn="just"/>
            <a:r>
              <a:rPr lang="en-US" sz="2200" b="1" dirty="0">
                <a:solidFill>
                  <a:srgbClr val="FF0000"/>
                </a:solidFill>
                <a:latin typeface="Times New Roman" panose="02020603050405020304" pitchFamily="18" charset="0"/>
                <a:cs typeface="Times New Roman" panose="02020603050405020304" pitchFamily="18" charset="0"/>
              </a:rPr>
              <a:t>Comments</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There are two ways to write comments in Verilog.</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    A single line comment starts with // and tells Verilog compiler to treat everything after this point to the end of the line as a comment.</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    A multiple-line comment starts with /* and ends with */ and cannot be nested.</a:t>
            </a:r>
          </a:p>
        </p:txBody>
      </p:sp>
      <p:pic>
        <p:nvPicPr>
          <p:cNvPr id="6" name="Picture 5"/>
          <p:cNvPicPr>
            <a:picLocks noChangeAspect="1"/>
          </p:cNvPicPr>
          <p:nvPr/>
        </p:nvPicPr>
        <p:blipFill>
          <a:blip r:embed="rId2"/>
          <a:stretch>
            <a:fillRect/>
          </a:stretch>
        </p:blipFill>
        <p:spPr>
          <a:xfrm>
            <a:off x="229667" y="5649512"/>
            <a:ext cx="5380574" cy="450410"/>
          </a:xfrm>
          <a:prstGeom prst="rect">
            <a:avLst/>
          </a:prstGeom>
        </p:spPr>
      </p:pic>
      <p:pic>
        <p:nvPicPr>
          <p:cNvPr id="9" name="Picture 8"/>
          <p:cNvPicPr>
            <a:picLocks noChangeAspect="1"/>
          </p:cNvPicPr>
          <p:nvPr/>
        </p:nvPicPr>
        <p:blipFill>
          <a:blip r:embed="rId3"/>
          <a:stretch>
            <a:fillRect/>
          </a:stretch>
        </p:blipFill>
        <p:spPr>
          <a:xfrm>
            <a:off x="5282053" y="5052933"/>
            <a:ext cx="2816102" cy="1808716"/>
          </a:xfrm>
          <a:prstGeom prst="rect">
            <a:avLst/>
          </a:prstGeom>
        </p:spPr>
      </p:pic>
    </p:spTree>
    <p:extLst>
      <p:ext uri="{BB962C8B-B14F-4D97-AF65-F5344CB8AC3E}">
        <p14:creationId xmlns:p14="http://schemas.microsoft.com/office/powerpoint/2010/main" val="4200184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1" y="2210562"/>
            <a:ext cx="3916679" cy="922020"/>
          </a:xfrm>
          <a:prstGeom prst="rect">
            <a:avLst/>
          </a:prstGeom>
        </p:spPr>
        <p:txBody>
          <a:bodyPr wrap="square" lIns="0" tIns="0" rIns="0" bIns="0" rtlCol="0">
            <a:noAutofit/>
          </a:bodyPr>
          <a:lstStyle/>
          <a:p>
            <a:pPr marL="25400">
              <a:lnSpc>
                <a:spcPts val="1000"/>
              </a:lnSpc>
            </a:pPr>
            <a:endParaRPr sz="1000"/>
          </a:p>
        </p:txBody>
      </p:sp>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Verilog syntax </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6-Oct-21</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7</a:t>
            </a:fld>
            <a:endParaRPr lang="en-US"/>
          </a:p>
        </p:txBody>
      </p:sp>
      <p:sp>
        <p:nvSpPr>
          <p:cNvPr id="3" name="Rectangle 2"/>
          <p:cNvSpPr/>
          <p:nvPr/>
        </p:nvSpPr>
        <p:spPr>
          <a:xfrm>
            <a:off x="228600" y="685800"/>
            <a:ext cx="8915400" cy="4154984"/>
          </a:xfrm>
          <a:prstGeom prst="rect">
            <a:avLst/>
          </a:prstGeom>
        </p:spPr>
        <p:txBody>
          <a:bodyPr wrap="square">
            <a:spAutoFit/>
          </a:bodyPr>
          <a:lstStyle/>
          <a:p>
            <a:r>
              <a:rPr lang="en-US" sz="2200" b="1" dirty="0">
                <a:solidFill>
                  <a:srgbClr val="FF0000"/>
                </a:solidFill>
                <a:latin typeface="Times New Roman" panose="02020603050405020304" pitchFamily="18" charset="0"/>
                <a:cs typeface="Times New Roman" panose="02020603050405020304" pitchFamily="18" charset="0"/>
              </a:rPr>
              <a:t>Operators</a:t>
            </a:r>
          </a:p>
          <a:p>
            <a:r>
              <a:rPr lang="en-US" sz="2200" dirty="0">
                <a:latin typeface="Times New Roman" panose="02020603050405020304" pitchFamily="18" charset="0"/>
                <a:cs typeface="Times New Roman" panose="02020603050405020304" pitchFamily="18" charset="0"/>
              </a:rPr>
              <a:t>There are three types of operators: </a:t>
            </a:r>
            <a:r>
              <a:rPr lang="en-US" sz="2200" i="1" dirty="0">
                <a:latin typeface="Times New Roman" panose="02020603050405020304" pitchFamily="18" charset="0"/>
                <a:cs typeface="Times New Roman" panose="02020603050405020304" pitchFamily="18" charset="0"/>
              </a:rPr>
              <a:t>unary</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binary</a:t>
            </a:r>
            <a:r>
              <a:rPr lang="en-US" sz="2200" dirty="0">
                <a:latin typeface="Times New Roman" panose="02020603050405020304" pitchFamily="18" charset="0"/>
                <a:cs typeface="Times New Roman" panose="02020603050405020304" pitchFamily="18" charset="0"/>
              </a:rPr>
              <a:t>, and </a:t>
            </a:r>
            <a:r>
              <a:rPr lang="en-US" sz="2200" i="1" dirty="0">
                <a:latin typeface="Times New Roman" panose="02020603050405020304" pitchFamily="18" charset="0"/>
                <a:cs typeface="Times New Roman" panose="02020603050405020304" pitchFamily="18" charset="0"/>
              </a:rPr>
              <a:t>ternary or conditional</a:t>
            </a:r>
            <a:r>
              <a:rPr lang="en-US" sz="2200"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Unary operators shall appear to the left of their operand</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Binary operators shall appear between their operands</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Conditional operators have two separate operators that separate three operands</a:t>
            </a:r>
          </a:p>
          <a:p>
            <a:pPr marL="285750" indent="-28575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x = ~y;                </a:t>
            </a:r>
            <a:r>
              <a:rPr lang="en-US" dirty="0">
                <a:latin typeface="Times New Roman" panose="02020603050405020304" pitchFamily="18" charset="0"/>
                <a:cs typeface="Times New Roman" panose="02020603050405020304" pitchFamily="18" charset="0"/>
              </a:rPr>
              <a:t>// ~ is a unary operator, and y is the operand</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x = y | z;             </a:t>
            </a:r>
            <a:r>
              <a:rPr lang="en-US" dirty="0">
                <a:latin typeface="Times New Roman" panose="02020603050405020304" pitchFamily="18" charset="0"/>
                <a:cs typeface="Times New Roman" panose="02020603050405020304" pitchFamily="18" charset="0"/>
              </a:rPr>
              <a:t>// | is a binary operator, where y and z are its operands</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x = (y &gt; 5) ? w : z;   </a:t>
            </a:r>
            <a:r>
              <a:rPr lang="en-US" dirty="0">
                <a:latin typeface="Times New Roman" panose="02020603050405020304" pitchFamily="18" charset="0"/>
                <a:cs typeface="Times New Roman" panose="02020603050405020304" pitchFamily="18" charset="0"/>
              </a:rPr>
              <a:t>// ?: is a ternary operator, and the expression (y&gt;5), w and z are its operands</a:t>
            </a:r>
          </a:p>
        </p:txBody>
      </p:sp>
    </p:spTree>
    <p:extLst>
      <p:ext uri="{BB962C8B-B14F-4D97-AF65-F5344CB8AC3E}">
        <p14:creationId xmlns:p14="http://schemas.microsoft.com/office/powerpoint/2010/main" val="2294701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1" y="2210562"/>
            <a:ext cx="3916679" cy="922020"/>
          </a:xfrm>
          <a:prstGeom prst="rect">
            <a:avLst/>
          </a:prstGeom>
        </p:spPr>
        <p:txBody>
          <a:bodyPr wrap="square" lIns="0" tIns="0" rIns="0" bIns="0" rtlCol="0">
            <a:noAutofit/>
          </a:bodyPr>
          <a:lstStyle/>
          <a:p>
            <a:pPr marL="25400">
              <a:lnSpc>
                <a:spcPts val="1000"/>
              </a:lnSpc>
            </a:pPr>
            <a:endParaRPr sz="1000"/>
          </a:p>
        </p:txBody>
      </p:sp>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Verilog syntax </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6-Oct-21</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8</a:t>
            </a:fld>
            <a:endParaRPr lang="en-US"/>
          </a:p>
        </p:txBody>
      </p:sp>
      <p:sp>
        <p:nvSpPr>
          <p:cNvPr id="4" name="Rectangle 3"/>
          <p:cNvSpPr/>
          <p:nvPr/>
        </p:nvSpPr>
        <p:spPr>
          <a:xfrm>
            <a:off x="215409" y="685800"/>
            <a:ext cx="8776191" cy="1569660"/>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Keywords</a:t>
            </a:r>
          </a:p>
          <a:p>
            <a:pPr algn="just"/>
            <a:r>
              <a:rPr lang="en-US" sz="2400" dirty="0">
                <a:latin typeface="Times New Roman" panose="02020603050405020304" pitchFamily="18" charset="0"/>
                <a:cs typeface="Times New Roman" panose="02020603050405020304" pitchFamily="18" charset="0"/>
              </a:rPr>
              <a:t>Keywords are special identifiers reserved to define the language constructs and are in lower case. A list of important keywords is given below.</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568" y="2210562"/>
            <a:ext cx="5212079" cy="4011465"/>
          </a:xfrm>
          <a:prstGeom prst="rect">
            <a:avLst/>
          </a:prstGeom>
        </p:spPr>
      </p:pic>
    </p:spTree>
    <p:extLst>
      <p:ext uri="{BB962C8B-B14F-4D97-AF65-F5344CB8AC3E}">
        <p14:creationId xmlns:p14="http://schemas.microsoft.com/office/powerpoint/2010/main" val="3637837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1" y="2210562"/>
            <a:ext cx="3916679" cy="922020"/>
          </a:xfrm>
          <a:prstGeom prst="rect">
            <a:avLst/>
          </a:prstGeom>
        </p:spPr>
        <p:txBody>
          <a:bodyPr wrap="square" lIns="0" tIns="0" rIns="0" bIns="0" rtlCol="0">
            <a:noAutofit/>
          </a:bodyPr>
          <a:lstStyle/>
          <a:p>
            <a:pPr marL="25400">
              <a:lnSpc>
                <a:spcPts val="1000"/>
              </a:lnSpc>
            </a:pPr>
            <a:endParaRPr sz="1000"/>
          </a:p>
        </p:txBody>
      </p:sp>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Verilog syntax </a:t>
            </a:r>
            <a:endParaRPr lang="en-US" sz="3000" b="1" dirty="0">
              <a:latin typeface="Times New Roman" panose="02020603050405020304" pitchFamily="18" charset="0"/>
              <a:cs typeface="Times New Roman" panose="02020603050405020304" pitchFamily="18" charset="0"/>
            </a:endParaRPr>
          </a:p>
        </p:txBody>
      </p:sp>
      <p:sp>
        <p:nvSpPr>
          <p:cNvPr id="37" name="Date Placeholder 36">
            <a:extLst>
              <a:ext uri="{FF2B5EF4-FFF2-40B4-BE49-F238E27FC236}">
                <a16:creationId xmlns:a16="http://schemas.microsoft.com/office/drawing/2014/main" id="{9DD165C8-2496-44E4-B753-6B7BC2395A14}"/>
              </a:ext>
            </a:extLst>
          </p:cNvPr>
          <p:cNvSpPr>
            <a:spLocks noGrp="1"/>
          </p:cNvSpPr>
          <p:nvPr>
            <p:ph type="dt" sz="half" idx="10"/>
          </p:nvPr>
        </p:nvSpPr>
        <p:spPr/>
        <p:txBody>
          <a:bodyPr/>
          <a:lstStyle/>
          <a:p>
            <a:fld id="{7129408E-A3A2-4269-9BD5-1F2AA6406A46}" type="datetime5">
              <a:rPr lang="en-US" smtClean="0"/>
              <a:t>6-Oct-21</a:t>
            </a:fld>
            <a:endParaRPr lang="en-US"/>
          </a:p>
        </p:txBody>
      </p:sp>
      <p:sp>
        <p:nvSpPr>
          <p:cNvPr id="38" name="Slide Number Placeholder 37">
            <a:extLst>
              <a:ext uri="{FF2B5EF4-FFF2-40B4-BE49-F238E27FC236}">
                <a16:creationId xmlns:a16="http://schemas.microsoft.com/office/drawing/2014/main" id="{23BCAE5D-1C27-44A4-8C7F-093380ED86F0}"/>
              </a:ext>
            </a:extLst>
          </p:cNvPr>
          <p:cNvSpPr>
            <a:spLocks noGrp="1"/>
          </p:cNvSpPr>
          <p:nvPr>
            <p:ph type="sldNum" sz="quarter" idx="12"/>
          </p:nvPr>
        </p:nvSpPr>
        <p:spPr/>
        <p:txBody>
          <a:bodyPr/>
          <a:lstStyle/>
          <a:p>
            <a:fld id="{BC490F8C-3D0D-4DB1-B2BD-1525EA5CE111}" type="slidenum">
              <a:rPr lang="en-US" smtClean="0"/>
              <a:pPr/>
              <a:t>9</a:t>
            </a:fld>
            <a:endParaRPr lang="en-US"/>
          </a:p>
        </p:txBody>
      </p:sp>
      <p:sp>
        <p:nvSpPr>
          <p:cNvPr id="3" name="Rectangle 2"/>
          <p:cNvSpPr/>
          <p:nvPr/>
        </p:nvSpPr>
        <p:spPr>
          <a:xfrm>
            <a:off x="190677" y="718085"/>
            <a:ext cx="4382931" cy="461665"/>
          </a:xfrm>
          <a:prstGeom prst="rect">
            <a:avLst/>
          </a:prstGeom>
        </p:spPr>
        <p:txBody>
          <a:bodyPr wrap="none">
            <a:spAutoFit/>
          </a:bodyPr>
          <a:lstStyle/>
          <a:p>
            <a:r>
              <a:rPr lang="en-US" sz="2400" b="1" dirty="0">
                <a:solidFill>
                  <a:srgbClr val="00B050"/>
                </a:solidFill>
                <a:latin typeface="Times New Roman" panose="02020603050405020304" pitchFamily="18" charset="0"/>
                <a:cs typeface="Times New Roman" panose="02020603050405020304" pitchFamily="18" charset="0"/>
              </a:rPr>
              <a:t>What values do variables hold ?</a:t>
            </a: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175134" y="1676400"/>
            <a:ext cx="6796948" cy="2624138"/>
          </a:xfrm>
          <a:prstGeom prst="rect">
            <a:avLst/>
          </a:prstGeom>
        </p:spPr>
      </p:pic>
    </p:spTree>
    <p:extLst>
      <p:ext uri="{BB962C8B-B14F-4D97-AF65-F5344CB8AC3E}">
        <p14:creationId xmlns:p14="http://schemas.microsoft.com/office/powerpoint/2010/main" val="2296516737"/>
      </p:ext>
    </p:extLst>
  </p:cSld>
  <p:clrMapOvr>
    <a:masterClrMapping/>
  </p:clrMapOvr>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3224</TotalTime>
  <Words>1998</Words>
  <Application>Microsoft Office PowerPoint</Application>
  <PresentationFormat>On-screen Show (4:3)</PresentationFormat>
  <Paragraphs>418</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Arial Unicode MS</vt:lpstr>
      <vt:lpstr>Calibri</vt:lpstr>
      <vt:lpstr>Copperplate Gothic Bold</vt:lpstr>
      <vt:lpstr>Times New Roman</vt:lpstr>
      <vt:lpstr>Wingdings</vt:lpstr>
      <vt:lpstr>SH_radial_light_grey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Jahir sir</cp:lastModifiedBy>
  <cp:revision>348</cp:revision>
  <dcterms:created xsi:type="dcterms:W3CDTF">2014-02-03T19:53:25Z</dcterms:created>
  <dcterms:modified xsi:type="dcterms:W3CDTF">2021-10-06T08:43:19Z</dcterms:modified>
</cp:coreProperties>
</file>