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68313" y="1557338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0" name="Google Shape;100;p12"/>
          <p:cNvSpPr txBox="1"/>
          <p:nvPr>
            <p:ph idx="2" type="body"/>
          </p:nvPr>
        </p:nvSpPr>
        <p:spPr>
          <a:xfrm>
            <a:off x="4659313" y="1557338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68312" y="1557337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 rot="5400000">
            <a:off x="4968013" y="1713775"/>
            <a:ext cx="540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 rot="5400000">
            <a:off x="777013" y="-267425"/>
            <a:ext cx="540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 rot="5400000">
            <a:off x="2640012" y="-614363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rtl="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2" name="Google Shape;92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rtl="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7" name="Google Shape;7;p1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1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10" name="Google Shape;10;p1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468312" y="1557337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0" y="0"/>
            <a:ext cx="8985250" cy="611187"/>
            <a:chOff x="0" y="0"/>
            <a:chExt cx="5660" cy="385"/>
          </a:xfrm>
        </p:grpSpPr>
        <p:sp>
          <p:nvSpPr>
            <p:cNvPr id="35" name="Google Shape;35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68312" y="1557337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rgbClr val="FFFFFF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Introduction to Verilog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The Power of Verilog: </a:t>
            </a:r>
            <a:r>
              <a:rPr b="1" i="1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-bit Signals</a:t>
            </a:r>
            <a:endParaRPr/>
          </a:p>
        </p:txBody>
      </p:sp>
      <p:pic>
        <p:nvPicPr>
          <p:cNvPr id="170" name="Google Shape;17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160462"/>
            <a:ext cx="8064600" cy="53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68312" y="328612"/>
            <a:ext cx="8280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The Power of Verilog: Integer Arithmetic</a:t>
            </a:r>
            <a:endParaRPr/>
          </a:p>
        </p:txBody>
      </p:sp>
      <p:pic>
        <p:nvPicPr>
          <p:cNvPr id="176" name="Google Shape;17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857375"/>
            <a:ext cx="7416900" cy="45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The Sequential always Block</a:t>
            </a:r>
            <a:endParaRPr/>
          </a:p>
        </p:txBody>
      </p:sp>
      <p:pic>
        <p:nvPicPr>
          <p:cNvPr id="182" name="Google Shape;18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330325"/>
            <a:ext cx="7561200" cy="52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Importance of the Sensitivity List</a:t>
            </a:r>
            <a:endParaRPr/>
          </a:p>
        </p:txBody>
      </p:sp>
      <p:pic>
        <p:nvPicPr>
          <p:cNvPr id="188" name="Google Shape;18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262062"/>
            <a:ext cx="7993200" cy="5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pic>
        <p:nvPicPr>
          <p:cNvPr id="194" name="Google Shape;19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196975"/>
            <a:ext cx="7848600" cy="52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68312" y="32861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Blocking vs. Nonblocking Assignments</a:t>
            </a:r>
            <a:endParaRPr/>
          </a:p>
        </p:txBody>
      </p:sp>
      <p:pic>
        <p:nvPicPr>
          <p:cNvPr id="200" name="Google Shape;20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700212"/>
            <a:ext cx="7561200" cy="49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68312" y="32861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Assignment Styles for Sequential Logic</a:t>
            </a:r>
            <a:endParaRPr/>
          </a:p>
        </p:txBody>
      </p:sp>
      <p:pic>
        <p:nvPicPr>
          <p:cNvPr id="206" name="Google Shape;20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700212"/>
            <a:ext cx="7200900" cy="4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68312" y="32861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Use Nonblocking for Sequential Logic</a:t>
            </a:r>
            <a:endParaRPr/>
          </a:p>
        </p:txBody>
      </p:sp>
      <p:pic>
        <p:nvPicPr>
          <p:cNvPr id="212" name="Google Shape;21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700212"/>
            <a:ext cx="7632600" cy="4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pic>
        <p:nvPicPr>
          <p:cNvPr id="218" name="Google Shape;21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268412"/>
            <a:ext cx="7488300" cy="51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68312" y="32861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Use Blocking for Combinational Logic</a:t>
            </a:r>
            <a:endParaRPr/>
          </a:p>
        </p:txBody>
      </p:sp>
      <p:pic>
        <p:nvPicPr>
          <p:cNvPr id="224" name="Google Shape;22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590675"/>
            <a:ext cx="7775700" cy="5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539750" y="444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Synthesis and HDLs</a:t>
            </a:r>
            <a:endParaRPr/>
          </a:p>
        </p:txBody>
      </p:sp>
      <p:pic>
        <p:nvPicPr>
          <p:cNvPr id="120" name="Google Shape;12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196975"/>
            <a:ext cx="7775700" cy="55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pic>
        <p:nvPicPr>
          <p:cNvPr id="230" name="Google Shape;23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557337"/>
            <a:ext cx="8424900" cy="4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Useful Boolean Operators</a:t>
            </a:r>
            <a:endParaRPr/>
          </a:p>
        </p:txBody>
      </p:sp>
      <p:pic>
        <p:nvPicPr>
          <p:cNvPr id="236" name="Google Shape;23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268412"/>
            <a:ext cx="7632600" cy="53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b="1" i="0" lang="en-US" sz="32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Verilog: The Module</a:t>
            </a:r>
            <a:br>
              <a:rPr b="0" i="0" lang="en-US" sz="32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26" name="Google Shape;12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74762"/>
            <a:ext cx="8062800" cy="55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Continuous (Dataflow) Assignment</a:t>
            </a:r>
            <a:endParaRPr/>
          </a:p>
        </p:txBody>
      </p:sp>
      <p:pic>
        <p:nvPicPr>
          <p:cNvPr id="132" name="Google Shape;13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211262"/>
            <a:ext cx="8496300" cy="5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Gate Level Description</a:t>
            </a:r>
            <a:endParaRPr/>
          </a:p>
        </p:txBody>
      </p:sp>
      <p:pic>
        <p:nvPicPr>
          <p:cNvPr id="138" name="Google Shape;13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354137"/>
            <a:ext cx="7775700" cy="4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Procedural Assignment with always</a:t>
            </a:r>
            <a:endParaRPr/>
          </a:p>
        </p:txBody>
      </p:sp>
      <p:pic>
        <p:nvPicPr>
          <p:cNvPr id="144" name="Google Shape;14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341437"/>
            <a:ext cx="7993200" cy="5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Verilog Registers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062" y="1412875"/>
            <a:ext cx="7705800" cy="41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956550" y="1412875"/>
            <a:ext cx="5031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971550" y="1700212"/>
            <a:ext cx="5256300" cy="2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Mix-and-Match Assignments</a:t>
            </a:r>
            <a:endParaRPr/>
          </a:p>
        </p:txBody>
      </p:sp>
      <p:pic>
        <p:nvPicPr>
          <p:cNvPr id="158" name="Google Shape;15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216025"/>
            <a:ext cx="8136000" cy="5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68312" y="412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The case Statement</a:t>
            </a:r>
            <a:endParaRPr/>
          </a:p>
        </p:txBody>
      </p:sp>
      <p:pic>
        <p:nvPicPr>
          <p:cNvPr id="164" name="Google Shape;16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1255712"/>
            <a:ext cx="7993200" cy="52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