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307" y="62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28000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28000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28000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28000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28000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28000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28000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28000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28000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marR="0" lvl="0" indent="0" algn="r" rtl="0">
              <a:lnSpc>
                <a:spcPct val="128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r" rtl="0">
              <a:lnSpc>
                <a:spcPct val="128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r" rtl="0">
              <a:lnSpc>
                <a:spcPct val="128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r" rtl="0">
              <a:lnSpc>
                <a:spcPct val="128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r" rtl="0">
              <a:lnSpc>
                <a:spcPct val="128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r" rtl="0">
              <a:lnSpc>
                <a:spcPct val="128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r" rtl="0">
              <a:lnSpc>
                <a:spcPct val="128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r" rtl="0">
              <a:lnSpc>
                <a:spcPct val="128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r" rtl="0">
              <a:lnSpc>
                <a:spcPct val="128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707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295400" y="2286000"/>
            <a:ext cx="9223368" cy="302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Linked Lists</a:t>
            </a:r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Single Linked Lists</a:t>
            </a:r>
            <a:endParaRPr sz="44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br>
              <a:rPr lang="en-US" sz="4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4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916938" y="446532"/>
            <a:ext cx="4874261" cy="103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Insert Middle</a:t>
            </a:r>
          </a:p>
          <a:p>
            <a:pPr marL="1270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/>
              <a:t>(after a desired node)</a:t>
            </a:r>
            <a:endParaRPr sz="2400"/>
          </a:p>
        </p:txBody>
      </p: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72" name="Google Shape;172;p10"/>
          <p:cNvSpPr txBox="1"/>
          <p:nvPr/>
        </p:nvSpPr>
        <p:spPr>
          <a:xfrm>
            <a:off x="304800" y="1684713"/>
            <a:ext cx="11425976" cy="3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insertMiddle</a:t>
            </a:r>
            <a:r>
              <a:rPr lang="en-US" sz="1800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target, int value){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45770" marR="1746250" lvl="0" indent="0" algn="l" rtl="0">
              <a:lnSpc>
                <a:spcPct val="106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//create a new node to be inserted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42595" marR="5080" lvl="0" indent="3810" algn="l" rtl="0">
              <a:lnSpc>
                <a:spcPct val="133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newItem</a:t>
            </a:r>
            <a:r>
              <a:rPr lang="en-US" sz="1800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new node(value);</a:t>
            </a:r>
            <a:endParaRPr sz="1800" b="0" i="0" u="none" strike="noStrike" cap="none" dirty="0">
              <a:solidFill>
                <a:srgbClr val="0070C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12750" marR="466090" lvl="0" indent="4445" algn="l" rtl="0">
              <a:lnSpc>
                <a:spcPct val="128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set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to point to the desired node of the list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12750" marR="466090" lvl="0" indent="4445" algn="l" rtl="0">
              <a:lnSpc>
                <a:spcPct val="128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</a:t>
            </a: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head;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17195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while (</a:t>
            </a: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US" sz="180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&gt;data 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!= target){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939800" marR="0" lvl="0" indent="0" algn="l" rtl="0">
              <a:lnSpc>
                <a:spcPct val="118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</a:t>
            </a: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-&gt;next;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2545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marL="425450" marR="2117725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newItem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-&gt;next = </a:t>
            </a: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-&gt;next;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25450" marR="2117725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-&gt;next = </a:t>
            </a: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newItem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40335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35906" y="1941540"/>
            <a:ext cx="3303327" cy="77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01801" y="4526037"/>
            <a:ext cx="4371538" cy="859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0"/>
          <p:cNvCxnSpPr>
            <a:stCxn id="173" idx="2"/>
            <a:endCxn id="174" idx="0"/>
          </p:cNvCxnSpPr>
          <p:nvPr/>
        </p:nvCxnSpPr>
        <p:spPr>
          <a:xfrm>
            <a:off x="9987570" y="2714659"/>
            <a:ext cx="0" cy="18114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Google Shape;176;p10"/>
          <p:cNvSpPr/>
          <p:nvPr/>
        </p:nvSpPr>
        <p:spPr>
          <a:xfrm>
            <a:off x="261435" y="1676400"/>
            <a:ext cx="7282365" cy="4419600"/>
          </a:xfrm>
          <a:prstGeom prst="rect">
            <a:avLst/>
          </a:prstGeom>
          <a:noFill/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7471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Deletion from a Linked List</a:t>
            </a:r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83" name="Google Shape;183;p12"/>
          <p:cNvSpPr txBox="1"/>
          <p:nvPr/>
        </p:nvSpPr>
        <p:spPr>
          <a:xfrm>
            <a:off x="1336675" y="1821180"/>
            <a:ext cx="5826125" cy="159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825" rIns="0" bIns="0" anchor="t" anchorCtr="0">
            <a:spAutoFit/>
          </a:bodyPr>
          <a:lstStyle/>
          <a:p>
            <a:pPr marL="184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Arial" panose="020B0604020202020204"/>
              <a:buChar char="●"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Deletion can be done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5445" marR="0" lvl="1" indent="-144145" algn="l" rtl="0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CC0000"/>
              </a:buClr>
              <a:buSzPts val="2040"/>
              <a:buFont typeface="Arial" panose="020B0604020202020204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 the first node of a linked list.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5445" marR="0" lvl="1" indent="-144145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CC0000"/>
              </a:buClr>
              <a:buSzPts val="2040"/>
              <a:buFont typeface="Arial" panose="020B0604020202020204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 the end of a linked list.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5445" marR="0" lvl="1" indent="-144145" algn="l" rtl="0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CC0000"/>
              </a:buClr>
              <a:buSzPts val="2040"/>
              <a:buFont typeface="Arial" panose="020B0604020202020204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Within the linked list.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4000" y="3581400"/>
            <a:ext cx="9220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57556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Delete First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Google Shape;191;p13"/>
          <p:cNvSpPr txBox="1"/>
          <p:nvPr/>
        </p:nvSpPr>
        <p:spPr>
          <a:xfrm>
            <a:off x="916939" y="1821179"/>
            <a:ext cx="10284461" cy="94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241300" marR="5080" lvl="0" indent="-22860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delete the first node of the linked list, we not only want to advance the pointer </a:t>
            </a:r>
            <a:r>
              <a:rPr lang="en-US" sz="2000" i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the  second node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41300" marR="5080" lvl="0" indent="-228600" algn="l" rtl="0">
              <a:lnSpc>
                <a:spcPct val="109000"/>
              </a:lnSpc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But we also want to release the memory occupied by the abandoned node.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86217" y="3657600"/>
            <a:ext cx="9220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57556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Delete First</a:t>
            </a:r>
          </a:p>
        </p:txBody>
      </p:sp>
      <p:sp>
        <p:nvSpPr>
          <p:cNvPr id="198" name="Google Shape;19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9" name="Google Shape;199;p14"/>
          <p:cNvSpPr txBox="1"/>
          <p:nvPr/>
        </p:nvSpPr>
        <p:spPr>
          <a:xfrm>
            <a:off x="916938" y="1805940"/>
            <a:ext cx="9217662" cy="123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183515" marR="0" lvl="0" indent="-170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Arial" panose="020B0604020202020204"/>
              <a:buChar char="●"/>
            </a:pPr>
            <a:r>
              <a:rPr lang="en-US" sz="24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Step1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Initialize the pointer </a:t>
            </a:r>
            <a:r>
              <a:rPr lang="en-US" sz="24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</a:t>
            </a:r>
            <a:r>
              <a:rPr lang="en-US" sz="24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point to the first node of the list.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Arial" panose="020B0604020202020204"/>
              <a:buChar char="●"/>
            </a:pPr>
            <a:r>
              <a:rPr lang="en-US" sz="24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Step2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Move the pointer </a:t>
            </a:r>
            <a:r>
              <a:rPr lang="en-US" sz="24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</a:t>
            </a:r>
            <a:r>
              <a:rPr lang="en-US" sz="24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the second node of the list.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Arial" panose="020B0604020202020204"/>
              <a:buChar char="●"/>
            </a:pPr>
            <a:r>
              <a:rPr lang="en-US" sz="24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Step3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Remove the node that is pointed by the pointer </a:t>
            </a:r>
            <a:r>
              <a:rPr lang="en-US" sz="24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2000" y="3339138"/>
            <a:ext cx="5102862" cy="159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2000" y="5022135"/>
            <a:ext cx="5102862" cy="171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4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64862" y="3339137"/>
            <a:ext cx="6148289" cy="173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57556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Delete First</a:t>
            </a:r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209" name="Google Shape;209;p15"/>
          <p:cNvSpPr txBox="1"/>
          <p:nvPr/>
        </p:nvSpPr>
        <p:spPr>
          <a:xfrm>
            <a:off x="825500" y="1947163"/>
            <a:ext cx="6718300" cy="329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deleteHead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</a:p>
          <a:p>
            <a:pPr marL="407035" marR="0" lvl="0" indent="0" algn="l" rtl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*cur;</a:t>
            </a:r>
          </a:p>
          <a:p>
            <a:pPr marL="848360" marR="326390" lvl="0" indent="-402590" algn="l" rtl="0">
              <a:lnSpc>
                <a:spcPct val="12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(head = = NULL) //list empty  </a:t>
            </a:r>
            <a:endParaRPr sz="1800" dirty="0">
              <a:solidFill>
                <a:srgbClr val="0070C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48360" marR="326390" lvl="0" indent="-402590" algn="l" rtl="0">
              <a:lnSpc>
                <a:spcPct val="12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return;</a:t>
            </a:r>
            <a:endParaRPr sz="1800" dirty="0">
              <a:solidFill>
                <a:srgbClr val="0070C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48360" marR="326390" lvl="0" indent="-402590" algn="l" rtl="0">
              <a:lnSpc>
                <a:spcPct val="128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61010" marR="5080" lvl="0" indent="0" algn="l" rtl="0">
              <a:lnSpc>
                <a:spcPct val="133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cur = head; 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save head pointer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61010" marR="5080" lvl="0" indent="0" algn="l" rtl="0">
              <a:lnSpc>
                <a:spcPct val="133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head = head-&gt;next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//advance head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33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 cur;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01000" y="1626870"/>
            <a:ext cx="34290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/>
          <p:nvPr/>
        </p:nvSpPr>
        <p:spPr>
          <a:xfrm>
            <a:off x="380999" y="1655567"/>
            <a:ext cx="6858001" cy="3830833"/>
          </a:xfrm>
          <a:prstGeom prst="rect">
            <a:avLst/>
          </a:prstGeom>
          <a:noFill/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510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Delete Last</a:t>
            </a:r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218" name="Google Shape;218;p16"/>
          <p:cNvSpPr txBox="1"/>
          <p:nvPr/>
        </p:nvSpPr>
        <p:spPr>
          <a:xfrm>
            <a:off x="916939" y="1819147"/>
            <a:ext cx="9690100" cy="80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241300" marR="508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</a:t>
            </a:r>
            <a:r>
              <a:rPr lang="en-US" sz="2400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delete</a:t>
            </a: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last node in a linked list, we use a local variable, </a:t>
            </a:r>
            <a:r>
              <a:rPr lang="en-US" sz="24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to point to the last node. We also use  another variable, </a:t>
            </a:r>
            <a:r>
              <a:rPr lang="en-US" sz="24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to point to the second last node in the linked list.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9" name="Google Shape;2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6939" y="3505200"/>
            <a:ext cx="1043686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510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Delete Last</a:t>
            </a:r>
          </a:p>
        </p:txBody>
      </p:sp>
      <p:sp>
        <p:nvSpPr>
          <p:cNvPr id="225" name="Google Shape;22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226" name="Google Shape;226;p17"/>
          <p:cNvSpPr txBox="1"/>
          <p:nvPr/>
        </p:nvSpPr>
        <p:spPr>
          <a:xfrm>
            <a:off x="916939" y="1816100"/>
            <a:ext cx="10050145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183515" marR="0" lvl="0" indent="-170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67"/>
              <a:buFont typeface="Arial" panose="020B0604020202020204"/>
              <a:buChar char="●"/>
            </a:pPr>
            <a:r>
              <a:rPr lang="en-US" sz="20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Step1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Initialize pointer 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point to the first node of the list, while the pointer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has a value of NULL.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3CC"/>
              </a:buClr>
              <a:buSzPts val="1667"/>
              <a:buFont typeface="Arial" panose="020B0604020202020204"/>
              <a:buChar char="●"/>
            </a:pPr>
            <a:r>
              <a:rPr lang="en-US" sz="20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Step2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Traverse the entire list until the pointer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points to the last node of the list.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3CC"/>
              </a:buClr>
              <a:buSzPts val="1667"/>
              <a:buFont typeface="Arial" panose="020B0604020202020204"/>
              <a:buChar char="●"/>
            </a:pPr>
            <a:r>
              <a:rPr lang="en-US" sz="20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Step3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Set NULL to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next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field of the node pointed by the pointer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srgbClr val="0033CC"/>
              </a:buClr>
              <a:buSzPts val="1667"/>
              <a:buFont typeface="Arial" panose="020B0604020202020204"/>
              <a:buChar char="●"/>
            </a:pPr>
            <a:r>
              <a:rPr lang="en-US" sz="20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Step4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Remove the last node that is pointed by the pointer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05000" y="3914183"/>
            <a:ext cx="3899753" cy="136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29400" y="3532270"/>
            <a:ext cx="3857625" cy="164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08110" y="5290487"/>
            <a:ext cx="3913660" cy="156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81800" y="5022075"/>
            <a:ext cx="3938207" cy="166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510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Delete Last</a:t>
            </a:r>
          </a:p>
        </p:txBody>
      </p:sp>
      <p:sp>
        <p:nvSpPr>
          <p:cNvPr id="236" name="Google Shape;2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237" name="Google Shape;237;p18"/>
          <p:cNvSpPr txBox="1"/>
          <p:nvPr/>
        </p:nvSpPr>
        <p:spPr>
          <a:xfrm>
            <a:off x="916939" y="1712975"/>
            <a:ext cx="6813128" cy="494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deleteTail</a:t>
            </a:r>
            <a:r>
              <a:rPr lang="en-US" sz="17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(){</a:t>
            </a:r>
            <a:endParaRPr sz="17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34390" marR="5080" lvl="0" indent="-520700" algn="l" rtl="0">
              <a:lnSpc>
                <a:spcPct val="128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206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(head == NULL) //list empty  </a:t>
            </a:r>
            <a:endParaRPr sz="1700" dirty="0">
              <a:solidFill>
                <a:srgbClr val="00206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34390" marR="5080" lvl="0" indent="-520700" algn="l" rtl="0">
              <a:lnSpc>
                <a:spcPct val="128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206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return;</a:t>
            </a:r>
            <a:endParaRPr sz="1700" dirty="0">
              <a:solidFill>
                <a:srgbClr val="00206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01625" marR="0" lvl="0" indent="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B0F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*cur = head;</a:t>
            </a:r>
            <a:endParaRPr sz="1700" dirty="0">
              <a:solidFill>
                <a:srgbClr val="00B0F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95910" marR="259715" lvl="0" indent="-2540" algn="l" rtl="0">
              <a:lnSpc>
                <a:spcPct val="127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B0F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</a:t>
            </a:r>
            <a:r>
              <a:rPr lang="en-US" sz="1700" dirty="0" err="1">
                <a:solidFill>
                  <a:srgbClr val="00B0F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700" dirty="0">
                <a:solidFill>
                  <a:srgbClr val="00B0F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NULL;</a:t>
            </a:r>
            <a:endParaRPr sz="1700" dirty="0">
              <a:solidFill>
                <a:srgbClr val="00B0F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95910" marR="259715" lvl="0" indent="-2540" algn="l" rtl="0">
              <a:lnSpc>
                <a:spcPct val="127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while (cur-&gt;next != NULL){</a:t>
            </a:r>
            <a:endParaRPr sz="17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783590" marR="960755" lvl="0" indent="6350" algn="l" rtl="0">
              <a:lnSpc>
                <a:spcPct val="159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7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cur;</a:t>
            </a:r>
            <a:endParaRPr sz="17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783590" marR="960755" lvl="0" indent="6350" algn="l" rtl="0">
              <a:lnSpc>
                <a:spcPct val="159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cur=cur-&gt;next;</a:t>
            </a:r>
          </a:p>
          <a:p>
            <a:pPr marL="301625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7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01625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9591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BF9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(</a:t>
            </a:r>
            <a:r>
              <a:rPr lang="en-US" sz="1700" dirty="0" err="1">
                <a:solidFill>
                  <a:srgbClr val="BF9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700" dirty="0">
                <a:solidFill>
                  <a:srgbClr val="BF9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!= NULL) </a:t>
            </a:r>
            <a:r>
              <a:rPr lang="en-US" sz="1700" dirty="0" err="1">
                <a:solidFill>
                  <a:srgbClr val="BF9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700" dirty="0">
                <a:solidFill>
                  <a:srgbClr val="BF9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-&gt;next = NULL;</a:t>
            </a:r>
            <a:endParaRPr sz="1700" dirty="0">
              <a:solidFill>
                <a:srgbClr val="BF9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9591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BF9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 head = NULL;</a:t>
            </a:r>
          </a:p>
          <a:p>
            <a:pPr marL="29591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9591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33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 cur;</a:t>
            </a:r>
            <a:endParaRPr sz="17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9591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7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77200" y="1712975"/>
            <a:ext cx="3653576" cy="497119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/>
          <p:nvPr/>
        </p:nvSpPr>
        <p:spPr>
          <a:xfrm>
            <a:off x="380999" y="1655567"/>
            <a:ext cx="6477001" cy="4592833"/>
          </a:xfrm>
          <a:prstGeom prst="rect">
            <a:avLst/>
          </a:prstGeom>
          <a:noFill/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606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Delete Any</a:t>
            </a:r>
          </a:p>
        </p:txBody>
      </p:sp>
      <p:sp>
        <p:nvSpPr>
          <p:cNvPr id="245" name="Google Shape;24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246" name="Google Shape;246;p19"/>
          <p:cNvSpPr txBox="1"/>
          <p:nvPr/>
        </p:nvSpPr>
        <p:spPr>
          <a:xfrm>
            <a:off x="916939" y="1819146"/>
            <a:ext cx="10513061" cy="80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241300" marR="508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</a:t>
            </a:r>
            <a:r>
              <a:rPr lang="en-US" sz="2400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delete</a:t>
            </a: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node that contains a particular value x in a linked list, we use a local variable, </a:t>
            </a:r>
            <a:r>
              <a:rPr lang="en-US" sz="240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to point to this  node, and another variable, </a:t>
            </a:r>
            <a:r>
              <a:rPr lang="en-US" sz="240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to hold the previous node.</a:t>
            </a: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90600" y="3505200"/>
            <a:ext cx="10439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606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Delete Any</a:t>
            </a:r>
          </a:p>
        </p:txBody>
      </p:sp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255" name="Google Shape;255;p20"/>
          <p:cNvSpPr txBox="1"/>
          <p:nvPr/>
        </p:nvSpPr>
        <p:spPr>
          <a:xfrm>
            <a:off x="762000" y="1824030"/>
            <a:ext cx="10896600" cy="190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184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67"/>
              <a:buFont typeface="Arial" panose="020B0604020202020204"/>
              <a:buChar char="●"/>
            </a:pPr>
            <a:r>
              <a:rPr lang="en-US" sz="20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Step1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Initialize pointer 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point to the first node of the list, while the  pointer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has a value of null.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4150" marR="5080" lvl="0" indent="-170815" algn="l" rtl="0">
              <a:lnSpc>
                <a:spcPct val="101000"/>
              </a:lnSpc>
              <a:spcBef>
                <a:spcPts val="120"/>
              </a:spcBef>
              <a:spcAft>
                <a:spcPts val="0"/>
              </a:spcAft>
              <a:buClr>
                <a:srgbClr val="0033CC"/>
              </a:buClr>
              <a:buSzPts val="1667"/>
              <a:buFont typeface="Arial" panose="020B0604020202020204"/>
              <a:buChar char="●"/>
            </a:pPr>
            <a:r>
              <a:rPr lang="en-US" sz="20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Step2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Traverse the entire list until the pointer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points to the node that contains value of 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and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points  to the previous node.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41300" marR="0" lvl="0" indent="-17145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0033CC"/>
              </a:buClr>
              <a:buSzPts val="1667"/>
              <a:buFont typeface="Arial" panose="020B0604020202020204"/>
              <a:buChar char="●"/>
            </a:pPr>
            <a:r>
              <a:rPr lang="en-US" sz="2000">
                <a:solidFill>
                  <a:srgbClr val="0000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Step3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Link the node pointed by pointer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the node after the </a:t>
            </a:r>
            <a:r>
              <a:rPr lang="en-US" sz="2000" i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</a:t>
            </a:r>
            <a:r>
              <a:rPr lang="en-US" sz="200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 node.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41300" marR="0" lvl="1" indent="-17145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33CC"/>
              </a:buClr>
              <a:buSzPts val="1667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rgbClr val="0000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Step4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Remove the node pointed by </a:t>
            </a:r>
            <a:r>
              <a:rPr lang="en-US" sz="2000" b="0" i="1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90600" y="3962400"/>
            <a:ext cx="61817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71600" y="5381625"/>
            <a:ext cx="56578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000750" y="3755099"/>
            <a:ext cx="61912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768749" y="5215256"/>
            <a:ext cx="63246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16939" y="5032893"/>
            <a:ext cx="8763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16939" y="6562725"/>
            <a:ext cx="6762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69461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Linked List</a:t>
            </a:r>
          </a:p>
        </p:txBody>
      </p:sp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96" name="Google Shape;96;p2"/>
          <p:cNvSpPr txBox="1"/>
          <p:nvPr/>
        </p:nvSpPr>
        <p:spPr>
          <a:xfrm>
            <a:off x="857308" y="1177946"/>
            <a:ext cx="9537065" cy="267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09550" marR="30480" lvl="0" indent="-170815" algn="l" rtl="0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47"/>
              <a:buFont typeface="Arial" panose="020B0604020202020204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linked list is a linear collection of data elements (called nodes), where the linear order is given by means of  pointers.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09550" marR="0" lvl="0" indent="-17145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033CC"/>
              </a:buClr>
              <a:buSzPts val="1647"/>
              <a:buFont typeface="Arial" panose="020B0604020202020204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Each node is divided into 2 parts:</a:t>
            </a:r>
          </a:p>
          <a:p>
            <a:pPr marL="410845" marR="0" lvl="1" indent="-144145" algn="l" rtl="0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CC0000"/>
              </a:buClr>
              <a:buSzPts val="1647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 contains the information of the element.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10210" marR="0" lvl="1" indent="-14351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rgbClr val="CC0000"/>
              </a:buClr>
              <a:buSzPts val="1647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nd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 is called the </a:t>
            </a:r>
            <a:r>
              <a:rPr lang="en-US" sz="2000" b="0" i="0" u="none" strike="noStrike" cap="none" dirty="0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 field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 </a:t>
            </a:r>
            <a:r>
              <a:rPr lang="en-US" sz="2000" b="0" i="0" u="none" strike="noStrike" cap="none" dirty="0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next pointer field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which contains the address of the next node in the list.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291329" y="3960362"/>
            <a:ext cx="3131041" cy="28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struct node{</a:t>
            </a:r>
            <a:endParaRPr sz="1800" b="0" i="0" u="none" strike="noStrike" cap="none" dirty="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648970" marR="0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data;</a:t>
            </a:r>
            <a:endParaRPr sz="1800" b="0" i="0" u="none" strike="noStrike" cap="none" dirty="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648970" marR="0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*next;</a:t>
            </a:r>
          </a:p>
          <a:p>
            <a:pPr marL="648970" lvl="0">
              <a:spcBef>
                <a:spcPts val="265"/>
              </a:spcBef>
            </a:pPr>
            <a:r>
              <a:rPr lang="en-US" sz="1800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node(int value)</a:t>
            </a:r>
          </a:p>
          <a:p>
            <a:pPr marL="648970" lvl="0">
              <a:spcBef>
                <a:spcPts val="265"/>
              </a:spcBef>
            </a:pPr>
            <a:r>
              <a:rPr lang="en-US" sz="1800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{</a:t>
            </a:r>
          </a:p>
          <a:p>
            <a:pPr marL="648970" lvl="0">
              <a:spcBef>
                <a:spcPts val="265"/>
              </a:spcBef>
            </a:pPr>
            <a:r>
              <a:rPr lang="en-US" sz="1800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data=value;</a:t>
            </a:r>
          </a:p>
          <a:p>
            <a:pPr marL="648970" lvl="0">
              <a:spcBef>
                <a:spcPts val="265"/>
              </a:spcBef>
            </a:pPr>
            <a:r>
              <a:rPr lang="en-US" sz="1800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next=NULL;</a:t>
            </a:r>
          </a:p>
          <a:p>
            <a:pPr marL="648970" lvl="0">
              <a:spcBef>
                <a:spcPts val="265"/>
              </a:spcBef>
            </a:pPr>
            <a:r>
              <a:rPr lang="en-US" sz="1800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}</a:t>
            </a:r>
          </a:p>
          <a:p>
            <a:pPr marL="648970" lvl="0">
              <a:spcBef>
                <a:spcPts val="265"/>
              </a:spcBef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81600" y="4486640"/>
            <a:ext cx="5642483" cy="11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990600" y="3960362"/>
            <a:ext cx="3356956" cy="2846913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551179" y="270302"/>
            <a:ext cx="386287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dirty="0"/>
              <a:t>Delete Any</a:t>
            </a: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268" name="Google Shape;268;p21"/>
          <p:cNvSpPr txBox="1"/>
          <p:nvPr/>
        </p:nvSpPr>
        <p:spPr>
          <a:xfrm>
            <a:off x="839470" y="1300797"/>
            <a:ext cx="5483861" cy="523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deleteAny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int x){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083310" marR="5080" lvl="0" indent="-490855" algn="l" rtl="0">
              <a:lnSpc>
                <a:spcPct val="128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(head == NULL) //list empty</a:t>
            </a:r>
            <a:endParaRPr sz="1800" dirty="0">
              <a:solidFill>
                <a:srgbClr val="00206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083310" marR="5080" lvl="0" indent="-490855" algn="l" rtl="0">
              <a:lnSpc>
                <a:spcPct val="128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return;</a:t>
            </a:r>
            <a:endParaRPr sz="1800" dirty="0">
              <a:solidFill>
                <a:srgbClr val="00206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71500" marR="0" lvl="0" indent="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*cur = head;</a:t>
            </a:r>
            <a:endParaRPr sz="1800" dirty="0">
              <a:solidFill>
                <a:srgbClr val="00B0F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59435" marR="420370" lvl="0" indent="-5715" algn="l" rtl="0">
              <a:lnSpc>
                <a:spcPct val="127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rgbClr val="00B0F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NULL;</a:t>
            </a:r>
            <a:endParaRPr sz="1800" dirty="0">
              <a:solidFill>
                <a:srgbClr val="00B0F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59435" marR="420370" lvl="0" indent="-5715" algn="l" rtl="0">
              <a:lnSpc>
                <a:spcPct val="127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while (cur-&gt;data != x){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085215" marR="937260" lvl="0" indent="-28575" algn="l" rtl="0">
              <a:lnSpc>
                <a:spcPct val="151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cur;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085215" marR="937260" lvl="0" indent="-28575" algn="l" rtl="0">
              <a:lnSpc>
                <a:spcPct val="151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cur=cur-&gt;next;</a:t>
            </a:r>
          </a:p>
          <a:p>
            <a:pPr marL="625475" marR="0" lvl="0" indent="0" algn="l" rtl="0">
              <a:lnSpc>
                <a:spcPct val="109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marL="647700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(</a:t>
            </a:r>
            <a:r>
              <a:rPr lang="en-US" sz="1800" dirty="0" err="1">
                <a:solidFill>
                  <a:schemeClr val="dk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chemeClr val="dk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!= NULL) </a:t>
            </a:r>
            <a:endParaRPr sz="1800" dirty="0">
              <a:solidFill>
                <a:schemeClr val="dk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647700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</a:t>
            </a:r>
            <a:r>
              <a:rPr lang="en-US" sz="1800" dirty="0" err="1">
                <a:solidFill>
                  <a:schemeClr val="dk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prev</a:t>
            </a:r>
            <a:r>
              <a:rPr lang="en-US" sz="1800" dirty="0">
                <a:solidFill>
                  <a:schemeClr val="dk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-&gt;next = cur-&gt;next;</a:t>
            </a:r>
            <a:endParaRPr sz="1800" dirty="0">
              <a:solidFill>
                <a:schemeClr val="dk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647700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F9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 head = NULL;</a:t>
            </a:r>
          </a:p>
          <a:p>
            <a:pPr marL="647700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647700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33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 cur;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269" name="Google Shape;269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05600" y="1600200"/>
            <a:ext cx="4914104" cy="508396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/>
          <p:nvPr/>
        </p:nvSpPr>
        <p:spPr>
          <a:xfrm>
            <a:off x="380999" y="1263489"/>
            <a:ext cx="6324601" cy="5228319"/>
          </a:xfrm>
          <a:prstGeom prst="rect">
            <a:avLst/>
          </a:prstGeom>
          <a:noFill/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Search</a:t>
            </a:r>
          </a:p>
        </p:txBody>
      </p:sp>
      <p:sp>
        <p:nvSpPr>
          <p:cNvPr id="276" name="Google Shape;276;p22"/>
          <p:cNvSpPr txBox="1">
            <a:spLocks noGrp="1"/>
          </p:cNvSpPr>
          <p:nvPr>
            <p:ph type="body" idx="1"/>
          </p:nvPr>
        </p:nvSpPr>
        <p:spPr>
          <a:xfrm>
            <a:off x="706969" y="1734186"/>
            <a:ext cx="10778067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you write an algorithm for search?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/>
              <a:t>Can you reuse any previously written code segment?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/>
              <a:t>How will you handle the case when an eleent is not present in the list?</a:t>
            </a:r>
            <a:endParaRPr lang="en-US">
              <a:sym typeface="+mn-ea"/>
            </a:endParaRPr>
          </a:p>
        </p:txBody>
      </p:sp>
      <p:sp>
        <p:nvSpPr>
          <p:cNvPr id="277" name="Google Shape;2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Thank You</a:t>
            </a:r>
          </a:p>
        </p:txBody>
      </p:sp>
      <p:sp>
        <p:nvSpPr>
          <p:cNvPr id="283" name="Google Shape;2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916959" y="611125"/>
            <a:ext cx="64212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Basic Operations</a:t>
            </a:r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06" name="Google Shape;106;p3"/>
          <p:cNvSpPr txBox="1"/>
          <p:nvPr/>
        </p:nvSpPr>
        <p:spPr>
          <a:xfrm>
            <a:off x="1261110" y="2430779"/>
            <a:ext cx="971169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3515" marR="0" lvl="0" indent="-170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4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Insert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Add a new node in the first, last or interior of the list.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>
                <a:srgbClr val="0033CC"/>
              </a:buClr>
              <a:buSzPts val="204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Delete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Delete a node from the first, last or interior of the list.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4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Search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Search a node containing particular value in the linked list.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0695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Linked List (Insertion)</a:t>
            </a:r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13" name="Google Shape;113;p4"/>
          <p:cNvSpPr txBox="1"/>
          <p:nvPr/>
        </p:nvSpPr>
        <p:spPr>
          <a:xfrm>
            <a:off x="916939" y="1808988"/>
            <a:ext cx="10589261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 a new node at the first, last or interior of a linked list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76400" y="2971800"/>
            <a:ext cx="82296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02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Insert First</a:t>
            </a:r>
          </a:p>
        </p:txBody>
      </p:sp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21" name="Google Shape;121;p6"/>
          <p:cNvSpPr txBox="1"/>
          <p:nvPr/>
        </p:nvSpPr>
        <p:spPr>
          <a:xfrm>
            <a:off x="916938" y="1805940"/>
            <a:ext cx="10055861" cy="123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183515" marR="0" lvl="0" indent="-170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 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Create a new node that is pointed by pointer </a:t>
            </a:r>
            <a:r>
              <a:rPr lang="en-US" sz="2400" b="0" i="1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newItem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 2.</a:t>
            </a:r>
            <a:r>
              <a:rPr lang="en-US" sz="2400" b="0" i="0" u="none" strike="noStrike" cap="none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 the new node to the first node of the linked list.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 3.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Set the pointer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the new node.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95600" y="3043457"/>
            <a:ext cx="653366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95600" y="4191000"/>
            <a:ext cx="680604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95600" y="5302898"/>
            <a:ext cx="6533662" cy="1558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02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Insert First</a:t>
            </a:r>
          </a:p>
        </p:txBody>
      </p:sp>
      <p:sp>
        <p:nvSpPr>
          <p:cNvPr id="130" name="Google Shape;13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31" name="Google Shape;131;p7"/>
          <p:cNvSpPr txBox="1"/>
          <p:nvPr/>
        </p:nvSpPr>
        <p:spPr>
          <a:xfrm>
            <a:off x="161730" y="3958110"/>
            <a:ext cx="8144069" cy="23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</a:t>
            </a:r>
            <a:r>
              <a:rPr lang="en-US" sz="1800" b="0" i="0" u="none" strike="noStrike" cap="none" dirty="0" err="1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insertHead</a:t>
            </a: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(int value){</a:t>
            </a:r>
            <a:endParaRPr sz="1800" b="0" i="0" u="none" strike="noStrike" cap="none" dirty="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1630" marR="2692400" lvl="0" indent="-2540" algn="l" rtl="0">
              <a:lnSpc>
                <a:spcPct val="123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//create a new node  </a:t>
            </a:r>
            <a:endParaRPr sz="1800" b="0" i="0" u="none" strike="noStrike" cap="none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1630" marR="2692400" lvl="0" indent="-2540" algn="l" rtl="0">
              <a:lnSpc>
                <a:spcPct val="123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</a:t>
            </a:r>
            <a:r>
              <a:rPr lang="en-US" sz="1800" b="0" i="0" u="none" strike="noStrike" cap="none" dirty="0" err="1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newItem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new node(value);</a:t>
            </a:r>
            <a:endParaRPr sz="1800" b="0" i="0" u="none" strike="noStrike" cap="none" dirty="0">
              <a:solidFill>
                <a:srgbClr val="0070C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1496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//insert the new node at the head</a:t>
            </a:r>
            <a:endParaRPr sz="1800" b="0" i="0" u="none" strike="noStrike" cap="none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14960" marR="2616200" lvl="0" indent="0" algn="l" rtl="0">
              <a:lnSpc>
                <a:spcPct val="116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54823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newItem</a:t>
            </a:r>
            <a:r>
              <a:rPr lang="en-US" sz="1800" b="0" i="0" u="none" strike="noStrike" cap="none" dirty="0">
                <a:solidFill>
                  <a:srgbClr val="54823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-&gt;next = head; </a:t>
            </a:r>
            <a:endParaRPr sz="1800" b="0" i="0" u="none" strike="noStrike" cap="none" dirty="0">
              <a:solidFill>
                <a:srgbClr val="548235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14960" marR="2616200" lvl="0" indent="0" algn="l" rtl="0">
              <a:lnSpc>
                <a:spcPct val="116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54823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head = </a:t>
            </a:r>
            <a:r>
              <a:rPr lang="en-US" sz="1800" b="0" i="0" u="none" strike="noStrike" cap="none" dirty="0" err="1">
                <a:solidFill>
                  <a:srgbClr val="54823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newItem</a:t>
            </a:r>
            <a:r>
              <a:rPr lang="en-US" sz="1800" b="0" i="0" u="none" strike="noStrike" cap="none" dirty="0">
                <a:solidFill>
                  <a:srgbClr val="54823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1463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1434614"/>
            <a:ext cx="4129601" cy="24646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379129" y="1752532"/>
            <a:ext cx="2841804" cy="215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struct node{</a:t>
            </a:r>
            <a:endParaRPr sz="1800" b="0" i="0" u="none" strike="noStrike" cap="none" dirty="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445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value;</a:t>
            </a:r>
          </a:p>
          <a:p>
            <a:pPr marL="412750" marR="0" lvl="0" indent="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*next;</a:t>
            </a:r>
            <a:endParaRPr sz="1800" b="0" i="0" u="none" strike="noStrike" cap="none" dirty="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};</a:t>
            </a:r>
            <a:endParaRPr sz="1800" b="0" i="0" u="none" strike="noStrike" cap="none" dirty="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*head=NULL;</a:t>
            </a:r>
            <a:endParaRPr sz="1800" b="0" i="0" u="none" strike="noStrike" cap="none" dirty="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161730" y="1747408"/>
            <a:ext cx="3276600" cy="2151871"/>
          </a:xfrm>
          <a:prstGeom prst="rect">
            <a:avLst/>
          </a:prstGeom>
          <a:noFill/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61730" y="3904169"/>
            <a:ext cx="7049901" cy="2801431"/>
          </a:xfrm>
          <a:prstGeom prst="rect">
            <a:avLst/>
          </a:prstGeom>
          <a:noFill/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50461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Printing Linked List</a:t>
            </a: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42" name="Google Shape;142;p11"/>
          <p:cNvSpPr txBox="1"/>
          <p:nvPr/>
        </p:nvSpPr>
        <p:spPr>
          <a:xfrm>
            <a:off x="1157604" y="1803908"/>
            <a:ext cx="8062595" cy="405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printList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</a:p>
          <a:p>
            <a:pPr marL="798830" marR="5080" lvl="0" indent="-379730" algn="l" rtl="0">
              <a:lnSpc>
                <a:spcPct val="143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(head == NULL) 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no list at all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798830" marR="5080" lvl="0" indent="-379730" algn="l" rtl="0">
              <a:lnSpc>
                <a:spcPct val="143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return;</a:t>
            </a:r>
            <a:endParaRPr sz="1800" dirty="0">
              <a:solidFill>
                <a:srgbClr val="0070C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10210" marR="922020" lvl="0" indent="11430" algn="l" rtl="0">
              <a:lnSpc>
                <a:spcPct val="143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*cur = head;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10210" marR="922020" lvl="0" indent="11430" algn="l" rtl="0">
              <a:lnSpc>
                <a:spcPct val="143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while (cur != NULL)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65125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</a:p>
          <a:p>
            <a:pPr marL="802005" marR="253365" lvl="0" indent="0" algn="l" rtl="0">
              <a:lnSpc>
                <a:spcPct val="144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cout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&lt;&lt;cur-&gt;data&lt;&lt;“ ”&lt;&lt;</a:t>
            </a: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endl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</a:p>
          <a:p>
            <a:pPr marL="802005" marR="253365" lvl="0" indent="0" algn="l" rtl="0">
              <a:lnSpc>
                <a:spcPct val="144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cur = cur-&gt;next;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65125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</p:txBody>
      </p:sp>
      <p:sp>
        <p:nvSpPr>
          <p:cNvPr id="143" name="Google Shape;143;p11"/>
          <p:cNvSpPr/>
          <p:nvPr/>
        </p:nvSpPr>
        <p:spPr>
          <a:xfrm>
            <a:off x="380999" y="1655567"/>
            <a:ext cx="8077201" cy="4592833"/>
          </a:xfrm>
          <a:prstGeom prst="rect">
            <a:avLst/>
          </a:prstGeom>
          <a:noFill/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368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Insert Last</a:t>
            </a:r>
          </a:p>
        </p:txBody>
      </p:sp>
      <p:sp>
        <p:nvSpPr>
          <p:cNvPr id="149" name="Google Shape;1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50" name="Google Shape;150;p8"/>
          <p:cNvSpPr txBox="1"/>
          <p:nvPr/>
        </p:nvSpPr>
        <p:spPr>
          <a:xfrm>
            <a:off x="916939" y="1733150"/>
            <a:ext cx="10360661" cy="14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183515" marR="0" lvl="0" indent="-170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240"/>
              <a:buFont typeface="Arial" panose="020B0604020202020204"/>
              <a:buChar char="●"/>
            </a:pPr>
            <a:r>
              <a:rPr lang="en-US" sz="28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Step1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Create the new node.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0033CC"/>
              </a:buClr>
              <a:buSzPts val="2240"/>
              <a:buFont typeface="Arial" panose="020B0604020202020204"/>
              <a:buChar char="●"/>
            </a:pPr>
            <a:r>
              <a:rPr lang="en-US" sz="28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Step2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Set a temporary pointer </a:t>
            </a:r>
            <a:r>
              <a:rPr lang="en-US" sz="2800" i="1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last 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point to the last node.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3515" marR="0" lvl="0" indent="-170815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33CC"/>
              </a:buClr>
              <a:buSzPts val="2240"/>
              <a:buFont typeface="Arial" panose="020B0604020202020204"/>
              <a:buChar char="●"/>
            </a:pPr>
            <a:r>
              <a:rPr lang="en-US" sz="2800">
                <a:solidFill>
                  <a:srgbClr val="0000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Step3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Set </a:t>
            </a:r>
            <a:r>
              <a:rPr lang="en-US" sz="2800" i="1">
                <a:solidFill>
                  <a:srgbClr val="CC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last 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point to the new node.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82299" y="3276600"/>
            <a:ext cx="6237961" cy="101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359816" y="4487994"/>
            <a:ext cx="6174585" cy="111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359815" y="5671066"/>
            <a:ext cx="6174585" cy="118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368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Insert Last</a:t>
            </a: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60" name="Google Shape;160;p9"/>
          <p:cNvSpPr txBox="1"/>
          <p:nvPr/>
        </p:nvSpPr>
        <p:spPr>
          <a:xfrm>
            <a:off x="466090" y="1828800"/>
            <a:ext cx="9947778" cy="31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412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insertTail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(int value){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03555" marR="174625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//create a new node to be inserted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03555" marR="174625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newItem</a:t>
            </a:r>
            <a:r>
              <a:rPr lang="en-US" sz="1800" dirty="0">
                <a:solidFill>
                  <a:srgbClr val="0070C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new node(value);</a:t>
            </a:r>
          </a:p>
          <a:p>
            <a:pPr marL="503555" marR="174625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70C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09270" marR="0" lvl="0" indent="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set </a:t>
            </a:r>
            <a:r>
              <a:rPr lang="en-US" sz="1800" dirty="0">
                <a:solidFill>
                  <a:srgbClr val="CC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last </a:t>
            </a:r>
            <a:r>
              <a:rPr lang="en-US" sz="1800" dirty="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to point to the last node of the list</a:t>
            </a:r>
          </a:p>
          <a:p>
            <a:pPr marL="509270" marR="2253615" lvl="0" indent="-5080" algn="l" rtl="0">
              <a:lnSpc>
                <a:spcPct val="116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*last = head;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09270" marR="2253615" lvl="0" indent="-5080" algn="l" rtl="0">
              <a:lnSpc>
                <a:spcPct val="116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while (last-&gt;next != NULL)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09270" marR="2253615" lvl="0" indent="-5080" algn="l" rtl="0">
              <a:lnSpc>
                <a:spcPct val="116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		last = last-&gt;next;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09270" marR="2253615" lvl="0" indent="-5080" algn="l" rtl="0">
              <a:lnSpc>
                <a:spcPct val="116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last-&gt;next = </a:t>
            </a:r>
            <a:r>
              <a:rPr lang="en-US" sz="1800" dirty="0" err="1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newItem</a:t>
            </a:r>
            <a:r>
              <a:rPr lang="en-US" sz="1800" dirty="0">
                <a:solidFill>
                  <a:srgbClr val="3A6D3A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dirty="0">
              <a:solidFill>
                <a:srgbClr val="3A6D3A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518160" marR="2773680" lvl="0" indent="457200" algn="l" rtl="0">
              <a:lnSpc>
                <a:spcPct val="116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4823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00" dirty="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96200" y="4114800"/>
            <a:ext cx="3714826" cy="159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72400" y="5852291"/>
            <a:ext cx="3805976" cy="98627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7913599" y="1660691"/>
            <a:ext cx="2841804" cy="215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struct node{</a:t>
            </a:r>
            <a:endParaRPr sz="180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4450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value;</a:t>
            </a:r>
          </a:p>
          <a:p>
            <a:pPr marL="412750" marR="0" lvl="0" indent="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*next;</a:t>
            </a:r>
            <a:endParaRPr sz="180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};</a:t>
            </a:r>
            <a:endParaRPr sz="180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struct node *head;</a:t>
            </a:r>
            <a:endParaRPr sz="1800">
              <a:solidFill>
                <a:srgbClr val="C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7696200" y="1655567"/>
            <a:ext cx="3276600" cy="2151871"/>
          </a:xfrm>
          <a:prstGeom prst="rect">
            <a:avLst/>
          </a:prstGeom>
          <a:noFill/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380999" y="1655567"/>
            <a:ext cx="7097803" cy="3830833"/>
          </a:xfrm>
          <a:prstGeom prst="rect">
            <a:avLst/>
          </a:prstGeom>
          <a:noFill/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1132</Words>
  <Application>Microsoft Office PowerPoint</Application>
  <PresentationFormat>Widescreen</PresentationFormat>
  <Paragraphs>183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Noto Sans Symbols</vt:lpstr>
      <vt:lpstr>Office Theme</vt:lpstr>
      <vt:lpstr>PowerPoint Presentation</vt:lpstr>
      <vt:lpstr>Linked List</vt:lpstr>
      <vt:lpstr>Basic Operations</vt:lpstr>
      <vt:lpstr>Linked List (Insertion)</vt:lpstr>
      <vt:lpstr>Insert First</vt:lpstr>
      <vt:lpstr>Insert First</vt:lpstr>
      <vt:lpstr>Printing Linked List</vt:lpstr>
      <vt:lpstr>Insert Last</vt:lpstr>
      <vt:lpstr>Insert Last</vt:lpstr>
      <vt:lpstr>Insert Middle (after a desired node)</vt:lpstr>
      <vt:lpstr>Deletion from a Linked List</vt:lpstr>
      <vt:lpstr>Delete First</vt:lpstr>
      <vt:lpstr>Delete First</vt:lpstr>
      <vt:lpstr>Delete First</vt:lpstr>
      <vt:lpstr>Delete Last</vt:lpstr>
      <vt:lpstr>Delete Last</vt:lpstr>
      <vt:lpstr>Delete Last</vt:lpstr>
      <vt:lpstr>Delete Any</vt:lpstr>
      <vt:lpstr>Delete Any</vt:lpstr>
      <vt:lpstr>Delete Any</vt:lpstr>
      <vt:lpstr>Search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Mushfiqul Haque</cp:lastModifiedBy>
  <cp:revision>19</cp:revision>
  <dcterms:created xsi:type="dcterms:W3CDTF">2024-11-23T17:05:00Z</dcterms:created>
  <dcterms:modified xsi:type="dcterms:W3CDTF">2025-03-19T17:57:04Z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95E4BF869E8C4A5593B9A4CEE265D438_12</vt:lpwstr>
  </property>
  <property fmtid="{D5CDD505-2E9C-101B-9397-08002B2CF9AE}" pid="4" name="KSOProductBuildVer">
    <vt:lpwstr>1033-12.2.0.20326</vt:lpwstr>
  </property>
</Properties>
</file>