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79" r:id="rId4"/>
    <p:sldId id="258" r:id="rId5"/>
    <p:sldId id="281" r:id="rId6"/>
    <p:sldId id="264" r:id="rId7"/>
    <p:sldId id="259" r:id="rId8"/>
    <p:sldId id="283" r:id="rId9"/>
    <p:sldId id="288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FD0C2-4CF7-7C2E-D446-939E518CB622}" v="6" dt="2023-12-01T19:47:19.264"/>
    <p1510:client id="{2F0CBA38-ECF8-478D-6865-C8D30BE02E74}" v="75" dt="2023-12-01T21:47:19.931"/>
    <p1510:client id="{2FD3DC8C-D818-2961-47CA-D8E29F8FB4B3}" v="333" dt="2023-11-26T21:50:47.066"/>
    <p1510:client id="{39500100-5145-3E59-3B1C-BAEAF35832FB}" v="398" dt="2023-12-01T20:50:36.440"/>
    <p1510:client id="{46E048FA-A0A0-492E-0497-B298BE4CE9DB}" v="177" dt="2023-12-01T20:41:58.261"/>
    <p1510:client id="{4D373039-0CF6-939F-71F2-9240BDC575D3}" v="122" dt="2023-11-27T16:33:34.318"/>
    <p1510:client id="{716C4937-E27F-D809-4A93-355BAF3AF95D}" v="409" dt="2023-12-02T00:54:08.483"/>
    <p1510:client id="{7D2E9425-0C04-FD50-1F03-40F24FB1CF02}" v="54" dt="2023-12-02T03:13:35.837"/>
    <p1510:client id="{9EBFD187-9FFE-6666-DE7F-A5E97B5CD962}" v="96" dt="2023-12-01T23:59:23.476"/>
    <p1510:client id="{A41CD7E8-B734-916E-A359-2214796ACFEE}" v="52" dt="2023-12-02T03:02:26.144"/>
    <p1510:client id="{CB034FD7-7E65-53B8-C310-B6546BB1FA66}" v="101" dt="2023-11-29T18:27:37.339"/>
    <p1510:client id="{D61F25D0-FCC3-6B50-1415-AB1AA64CE309}" v="18" dt="2023-11-26T21:57:16.366"/>
    <p1510:client id="{DBA243B3-FD8F-7C7A-426A-F086E293D2BB}" v="36" dt="2023-12-01T04:57:19.420"/>
    <p1510:client id="{E441B1F2-2C83-6845-3D71-3EE9C28BE4E2}" v="21" dt="2023-12-02T03:10:08.822"/>
    <p1510:client id="{E8E0F21C-DA6C-BBAC-F2AA-F11927224FFF}" v="1579" dt="2023-12-04T02:25:40.161"/>
    <p1510:client id="{FA692BCD-8CD0-4BF6-2C88-5CFCE753FAD8}" v="468" dt="2023-12-01T04:32:01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93D08-562D-402F-845C-1ABA714384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417498-4FD7-449D-9968-CDBBAD61F133}">
      <dgm:prSet/>
      <dgm:spPr/>
      <dgm:t>
        <a:bodyPr/>
        <a:lstStyle/>
        <a:p>
          <a:r>
            <a:rPr lang="en-US"/>
            <a:t>Common Approaches to solve the Maze Problem include:</a:t>
          </a:r>
        </a:p>
      </dgm:t>
    </dgm:pt>
    <dgm:pt modelId="{DB363623-6E98-4E22-BA95-D1E8EEFCEAD9}" type="parTrans" cxnId="{FD710AB4-963F-4344-B223-71BC9BC4D644}">
      <dgm:prSet/>
      <dgm:spPr/>
      <dgm:t>
        <a:bodyPr/>
        <a:lstStyle/>
        <a:p>
          <a:endParaRPr lang="en-US"/>
        </a:p>
      </dgm:t>
    </dgm:pt>
    <dgm:pt modelId="{D66F7FD2-BFF3-4771-9638-B5CAECB1095D}" type="sibTrans" cxnId="{FD710AB4-963F-4344-B223-71BC9BC4D644}">
      <dgm:prSet/>
      <dgm:spPr/>
      <dgm:t>
        <a:bodyPr/>
        <a:lstStyle/>
        <a:p>
          <a:endParaRPr lang="en-US"/>
        </a:p>
      </dgm:t>
    </dgm:pt>
    <dgm:pt modelId="{B7B88307-71B1-4C00-A827-AF42617C97D6}">
      <dgm:prSet/>
      <dgm:spPr/>
      <dgm:t>
        <a:bodyPr/>
        <a:lstStyle/>
        <a:p>
          <a:r>
            <a:rPr lang="en-US"/>
            <a:t>Depth-First Search (DFS)</a:t>
          </a:r>
        </a:p>
      </dgm:t>
    </dgm:pt>
    <dgm:pt modelId="{2349A3CD-7C28-42E3-991E-4C259366E1ED}" type="parTrans" cxnId="{9E2CE5DC-7F91-4E53-8429-F482B274FE2A}">
      <dgm:prSet/>
      <dgm:spPr/>
      <dgm:t>
        <a:bodyPr/>
        <a:lstStyle/>
        <a:p>
          <a:endParaRPr lang="en-US"/>
        </a:p>
      </dgm:t>
    </dgm:pt>
    <dgm:pt modelId="{E7F20359-E76C-4F4D-A2FF-97C9BEDEE134}" type="sibTrans" cxnId="{9E2CE5DC-7F91-4E53-8429-F482B274FE2A}">
      <dgm:prSet/>
      <dgm:spPr/>
      <dgm:t>
        <a:bodyPr/>
        <a:lstStyle/>
        <a:p>
          <a:endParaRPr lang="en-US"/>
        </a:p>
      </dgm:t>
    </dgm:pt>
    <dgm:pt modelId="{471189AD-B65B-463E-95BE-8BB562C43CF0}">
      <dgm:prSet/>
      <dgm:spPr/>
      <dgm:t>
        <a:bodyPr/>
        <a:lstStyle/>
        <a:p>
          <a:r>
            <a:rPr lang="en-US"/>
            <a:t>Breadth-First Search (BFS)</a:t>
          </a:r>
        </a:p>
      </dgm:t>
    </dgm:pt>
    <dgm:pt modelId="{277A1943-97D3-40BE-9A8B-F67A70CB1FAE}" type="parTrans" cxnId="{AF9AF29D-FFDA-4395-9ABE-356103ABF9CA}">
      <dgm:prSet/>
      <dgm:spPr/>
      <dgm:t>
        <a:bodyPr/>
        <a:lstStyle/>
        <a:p>
          <a:endParaRPr lang="en-US"/>
        </a:p>
      </dgm:t>
    </dgm:pt>
    <dgm:pt modelId="{BC372848-C2B1-4180-AC58-2474BB9311D9}" type="sibTrans" cxnId="{AF9AF29D-FFDA-4395-9ABE-356103ABF9CA}">
      <dgm:prSet/>
      <dgm:spPr/>
      <dgm:t>
        <a:bodyPr/>
        <a:lstStyle/>
        <a:p>
          <a:endParaRPr lang="en-US"/>
        </a:p>
      </dgm:t>
    </dgm:pt>
    <dgm:pt modelId="{8E0223C2-B796-4731-960F-AD9BCCA4B308}">
      <dgm:prSet/>
      <dgm:spPr/>
      <dgm:t>
        <a:bodyPr/>
        <a:lstStyle/>
        <a:p>
          <a:r>
            <a:rPr lang="en-US"/>
            <a:t>Dijkstra's Algorithm</a:t>
          </a:r>
        </a:p>
      </dgm:t>
    </dgm:pt>
    <dgm:pt modelId="{B20B0657-2CDC-45DC-8AC3-2B3319DF6F86}" type="parTrans" cxnId="{46C0AE3C-85B0-4D70-BE9C-3E899ABB21B1}">
      <dgm:prSet/>
      <dgm:spPr/>
      <dgm:t>
        <a:bodyPr/>
        <a:lstStyle/>
        <a:p>
          <a:endParaRPr lang="en-US"/>
        </a:p>
      </dgm:t>
    </dgm:pt>
    <dgm:pt modelId="{6970AE09-085F-4768-9675-DFD1291E2F3F}" type="sibTrans" cxnId="{46C0AE3C-85B0-4D70-BE9C-3E899ABB21B1}">
      <dgm:prSet/>
      <dgm:spPr/>
      <dgm:t>
        <a:bodyPr/>
        <a:lstStyle/>
        <a:p>
          <a:endParaRPr lang="en-US"/>
        </a:p>
      </dgm:t>
    </dgm:pt>
    <dgm:pt modelId="{316374C3-71E2-41E3-A79B-B97C71360E2E}">
      <dgm:prSet/>
      <dgm:spPr/>
      <dgm:t>
        <a:bodyPr/>
        <a:lstStyle/>
        <a:p>
          <a:r>
            <a:rPr lang="en-US"/>
            <a:t>A * Search Algorithm</a:t>
          </a:r>
        </a:p>
      </dgm:t>
    </dgm:pt>
    <dgm:pt modelId="{C68C1A5A-1263-4811-BE0C-859728F6947B}" type="parTrans" cxnId="{15460E4B-9BD2-4800-88DC-992B01D90DA0}">
      <dgm:prSet/>
      <dgm:spPr/>
      <dgm:t>
        <a:bodyPr/>
        <a:lstStyle/>
        <a:p>
          <a:endParaRPr lang="en-US"/>
        </a:p>
      </dgm:t>
    </dgm:pt>
    <dgm:pt modelId="{1C2F5A4D-53BD-4B4C-B999-0AA96E76CCE2}" type="sibTrans" cxnId="{15460E4B-9BD2-4800-88DC-992B01D90DA0}">
      <dgm:prSet/>
      <dgm:spPr/>
      <dgm:t>
        <a:bodyPr/>
        <a:lstStyle/>
        <a:p>
          <a:endParaRPr lang="en-US"/>
        </a:p>
      </dgm:t>
    </dgm:pt>
    <dgm:pt modelId="{CB1B3697-F324-4E70-BCD9-4B64764F46B2}">
      <dgm:prSet/>
      <dgm:spPr/>
      <dgm:t>
        <a:bodyPr/>
        <a:lstStyle/>
        <a:p>
          <a:r>
            <a:rPr lang="en-US"/>
            <a:t>Q-Learning</a:t>
          </a:r>
        </a:p>
      </dgm:t>
    </dgm:pt>
    <dgm:pt modelId="{DAC6EBCB-9814-43EE-B3FE-B4D76B78C8F4}" type="parTrans" cxnId="{8801BCA6-5EE8-4787-A8C2-585DB0179FAE}">
      <dgm:prSet/>
      <dgm:spPr/>
      <dgm:t>
        <a:bodyPr/>
        <a:lstStyle/>
        <a:p>
          <a:endParaRPr lang="en-US"/>
        </a:p>
      </dgm:t>
    </dgm:pt>
    <dgm:pt modelId="{A4D52B59-0CD2-43DD-9E6F-FCFE92383D54}" type="sibTrans" cxnId="{8801BCA6-5EE8-4787-A8C2-585DB0179FAE}">
      <dgm:prSet/>
      <dgm:spPr/>
      <dgm:t>
        <a:bodyPr/>
        <a:lstStyle/>
        <a:p>
          <a:endParaRPr lang="en-US"/>
        </a:p>
      </dgm:t>
    </dgm:pt>
    <dgm:pt modelId="{94CF8A91-536F-410E-9AF5-E867C1817951}" type="pres">
      <dgm:prSet presAssocID="{D2093D08-562D-402F-845C-1ABA714384D3}" presName="vert0" presStyleCnt="0">
        <dgm:presLayoutVars>
          <dgm:dir/>
          <dgm:animOne val="branch"/>
          <dgm:animLvl val="lvl"/>
        </dgm:presLayoutVars>
      </dgm:prSet>
      <dgm:spPr/>
    </dgm:pt>
    <dgm:pt modelId="{6A150604-B65F-418E-B4FC-D9E340373B61}" type="pres">
      <dgm:prSet presAssocID="{A6417498-4FD7-449D-9968-CDBBAD61F133}" presName="thickLine" presStyleLbl="alignNode1" presStyleIdx="0" presStyleCnt="6"/>
      <dgm:spPr/>
    </dgm:pt>
    <dgm:pt modelId="{F356A206-40B8-4E11-860C-0280935279B3}" type="pres">
      <dgm:prSet presAssocID="{A6417498-4FD7-449D-9968-CDBBAD61F133}" presName="horz1" presStyleCnt="0"/>
      <dgm:spPr/>
    </dgm:pt>
    <dgm:pt modelId="{78AEF4C8-45C3-471F-9535-F3BC685CC101}" type="pres">
      <dgm:prSet presAssocID="{A6417498-4FD7-449D-9968-CDBBAD61F133}" presName="tx1" presStyleLbl="revTx" presStyleIdx="0" presStyleCnt="6"/>
      <dgm:spPr/>
    </dgm:pt>
    <dgm:pt modelId="{A9140713-1B23-44DC-A49D-688F622EBF25}" type="pres">
      <dgm:prSet presAssocID="{A6417498-4FD7-449D-9968-CDBBAD61F133}" presName="vert1" presStyleCnt="0"/>
      <dgm:spPr/>
    </dgm:pt>
    <dgm:pt modelId="{4999BE01-7151-48BC-8F52-E72EE94398FC}" type="pres">
      <dgm:prSet presAssocID="{B7B88307-71B1-4C00-A827-AF42617C97D6}" presName="thickLine" presStyleLbl="alignNode1" presStyleIdx="1" presStyleCnt="6"/>
      <dgm:spPr/>
    </dgm:pt>
    <dgm:pt modelId="{2077C1F6-F9A7-4445-8960-76ED6DACE007}" type="pres">
      <dgm:prSet presAssocID="{B7B88307-71B1-4C00-A827-AF42617C97D6}" presName="horz1" presStyleCnt="0"/>
      <dgm:spPr/>
    </dgm:pt>
    <dgm:pt modelId="{92C084C9-2175-4042-95BD-618AB9F5B441}" type="pres">
      <dgm:prSet presAssocID="{B7B88307-71B1-4C00-A827-AF42617C97D6}" presName="tx1" presStyleLbl="revTx" presStyleIdx="1" presStyleCnt="6"/>
      <dgm:spPr/>
    </dgm:pt>
    <dgm:pt modelId="{45ED0C9E-3BAA-4374-906C-4E8F0A67714F}" type="pres">
      <dgm:prSet presAssocID="{B7B88307-71B1-4C00-A827-AF42617C97D6}" presName="vert1" presStyleCnt="0"/>
      <dgm:spPr/>
    </dgm:pt>
    <dgm:pt modelId="{FBCAC406-68B7-4B64-B24D-0C66F4A338B6}" type="pres">
      <dgm:prSet presAssocID="{471189AD-B65B-463E-95BE-8BB562C43CF0}" presName="thickLine" presStyleLbl="alignNode1" presStyleIdx="2" presStyleCnt="6"/>
      <dgm:spPr/>
    </dgm:pt>
    <dgm:pt modelId="{1A2F02EB-0188-4F66-A61D-9A3E6E3D9827}" type="pres">
      <dgm:prSet presAssocID="{471189AD-B65B-463E-95BE-8BB562C43CF0}" presName="horz1" presStyleCnt="0"/>
      <dgm:spPr/>
    </dgm:pt>
    <dgm:pt modelId="{257C8045-2E05-4FD8-86A9-DBA36C7380B5}" type="pres">
      <dgm:prSet presAssocID="{471189AD-B65B-463E-95BE-8BB562C43CF0}" presName="tx1" presStyleLbl="revTx" presStyleIdx="2" presStyleCnt="6"/>
      <dgm:spPr/>
    </dgm:pt>
    <dgm:pt modelId="{5CF0F7A6-AA4F-4778-BB3B-3863B69D3B6C}" type="pres">
      <dgm:prSet presAssocID="{471189AD-B65B-463E-95BE-8BB562C43CF0}" presName="vert1" presStyleCnt="0"/>
      <dgm:spPr/>
    </dgm:pt>
    <dgm:pt modelId="{F81D54BA-C82D-45F2-BD31-00D0906ECC7A}" type="pres">
      <dgm:prSet presAssocID="{8E0223C2-B796-4731-960F-AD9BCCA4B308}" presName="thickLine" presStyleLbl="alignNode1" presStyleIdx="3" presStyleCnt="6"/>
      <dgm:spPr/>
    </dgm:pt>
    <dgm:pt modelId="{8B63B789-5ACD-4DF2-B91A-535CF64B6AEF}" type="pres">
      <dgm:prSet presAssocID="{8E0223C2-B796-4731-960F-AD9BCCA4B308}" presName="horz1" presStyleCnt="0"/>
      <dgm:spPr/>
    </dgm:pt>
    <dgm:pt modelId="{C86A6295-2C73-4652-95A1-FE981530EE7F}" type="pres">
      <dgm:prSet presAssocID="{8E0223C2-B796-4731-960F-AD9BCCA4B308}" presName="tx1" presStyleLbl="revTx" presStyleIdx="3" presStyleCnt="6"/>
      <dgm:spPr/>
    </dgm:pt>
    <dgm:pt modelId="{150C371F-3A4C-4132-8226-BA7E1277DF31}" type="pres">
      <dgm:prSet presAssocID="{8E0223C2-B796-4731-960F-AD9BCCA4B308}" presName="vert1" presStyleCnt="0"/>
      <dgm:spPr/>
    </dgm:pt>
    <dgm:pt modelId="{08CBF45A-247C-46D7-B8ED-604D22F7813C}" type="pres">
      <dgm:prSet presAssocID="{316374C3-71E2-41E3-A79B-B97C71360E2E}" presName="thickLine" presStyleLbl="alignNode1" presStyleIdx="4" presStyleCnt="6"/>
      <dgm:spPr/>
    </dgm:pt>
    <dgm:pt modelId="{18AB1752-74A7-4B73-9EEC-EFAEE6FDC916}" type="pres">
      <dgm:prSet presAssocID="{316374C3-71E2-41E3-A79B-B97C71360E2E}" presName="horz1" presStyleCnt="0"/>
      <dgm:spPr/>
    </dgm:pt>
    <dgm:pt modelId="{D8B8E338-7D47-4D3E-A0D1-8F993E71D19B}" type="pres">
      <dgm:prSet presAssocID="{316374C3-71E2-41E3-A79B-B97C71360E2E}" presName="tx1" presStyleLbl="revTx" presStyleIdx="4" presStyleCnt="6"/>
      <dgm:spPr/>
    </dgm:pt>
    <dgm:pt modelId="{AE949E04-E9C3-424F-83F2-D29EA866DDD1}" type="pres">
      <dgm:prSet presAssocID="{316374C3-71E2-41E3-A79B-B97C71360E2E}" presName="vert1" presStyleCnt="0"/>
      <dgm:spPr/>
    </dgm:pt>
    <dgm:pt modelId="{4D654681-6F21-4F5B-9868-A3EBA706D9B0}" type="pres">
      <dgm:prSet presAssocID="{CB1B3697-F324-4E70-BCD9-4B64764F46B2}" presName="thickLine" presStyleLbl="alignNode1" presStyleIdx="5" presStyleCnt="6"/>
      <dgm:spPr/>
    </dgm:pt>
    <dgm:pt modelId="{D451701B-0CE3-4060-8851-82C5B9C1D61F}" type="pres">
      <dgm:prSet presAssocID="{CB1B3697-F324-4E70-BCD9-4B64764F46B2}" presName="horz1" presStyleCnt="0"/>
      <dgm:spPr/>
    </dgm:pt>
    <dgm:pt modelId="{8D31C17E-CF2B-40AE-96DC-CA95914A07D8}" type="pres">
      <dgm:prSet presAssocID="{CB1B3697-F324-4E70-BCD9-4B64764F46B2}" presName="tx1" presStyleLbl="revTx" presStyleIdx="5" presStyleCnt="6"/>
      <dgm:spPr/>
    </dgm:pt>
    <dgm:pt modelId="{CB62AF1A-887A-4ECF-9995-60AF51B9DFAF}" type="pres">
      <dgm:prSet presAssocID="{CB1B3697-F324-4E70-BCD9-4B64764F46B2}" presName="vert1" presStyleCnt="0"/>
      <dgm:spPr/>
    </dgm:pt>
  </dgm:ptLst>
  <dgm:cxnLst>
    <dgm:cxn modelId="{10DDBC23-88D5-4C64-990E-1B602A01980B}" type="presOf" srcId="{8E0223C2-B796-4731-960F-AD9BCCA4B308}" destId="{C86A6295-2C73-4652-95A1-FE981530EE7F}" srcOrd="0" destOrd="0" presId="urn:microsoft.com/office/officeart/2008/layout/LinedList"/>
    <dgm:cxn modelId="{46C0AE3C-85B0-4D70-BE9C-3E899ABB21B1}" srcId="{D2093D08-562D-402F-845C-1ABA714384D3}" destId="{8E0223C2-B796-4731-960F-AD9BCCA4B308}" srcOrd="3" destOrd="0" parTransId="{B20B0657-2CDC-45DC-8AC3-2B3319DF6F86}" sibTransId="{6970AE09-085F-4768-9675-DFD1291E2F3F}"/>
    <dgm:cxn modelId="{733A1947-5C1C-4EF5-8F8F-81053882E58C}" type="presOf" srcId="{D2093D08-562D-402F-845C-1ABA714384D3}" destId="{94CF8A91-536F-410E-9AF5-E867C1817951}" srcOrd="0" destOrd="0" presId="urn:microsoft.com/office/officeart/2008/layout/LinedList"/>
    <dgm:cxn modelId="{15460E4B-9BD2-4800-88DC-992B01D90DA0}" srcId="{D2093D08-562D-402F-845C-1ABA714384D3}" destId="{316374C3-71E2-41E3-A79B-B97C71360E2E}" srcOrd="4" destOrd="0" parTransId="{C68C1A5A-1263-4811-BE0C-859728F6947B}" sibTransId="{1C2F5A4D-53BD-4B4C-B999-0AA96E76CCE2}"/>
    <dgm:cxn modelId="{AF9AF29D-FFDA-4395-9ABE-356103ABF9CA}" srcId="{D2093D08-562D-402F-845C-1ABA714384D3}" destId="{471189AD-B65B-463E-95BE-8BB562C43CF0}" srcOrd="2" destOrd="0" parTransId="{277A1943-97D3-40BE-9A8B-F67A70CB1FAE}" sibTransId="{BC372848-C2B1-4180-AC58-2474BB9311D9}"/>
    <dgm:cxn modelId="{539647A6-C054-41A6-97FD-56EC712FDEB7}" type="presOf" srcId="{316374C3-71E2-41E3-A79B-B97C71360E2E}" destId="{D8B8E338-7D47-4D3E-A0D1-8F993E71D19B}" srcOrd="0" destOrd="0" presId="urn:microsoft.com/office/officeart/2008/layout/LinedList"/>
    <dgm:cxn modelId="{8801BCA6-5EE8-4787-A8C2-585DB0179FAE}" srcId="{D2093D08-562D-402F-845C-1ABA714384D3}" destId="{CB1B3697-F324-4E70-BCD9-4B64764F46B2}" srcOrd="5" destOrd="0" parTransId="{DAC6EBCB-9814-43EE-B3FE-B4D76B78C8F4}" sibTransId="{A4D52B59-0CD2-43DD-9E6F-FCFE92383D54}"/>
    <dgm:cxn modelId="{FD710AB4-963F-4344-B223-71BC9BC4D644}" srcId="{D2093D08-562D-402F-845C-1ABA714384D3}" destId="{A6417498-4FD7-449D-9968-CDBBAD61F133}" srcOrd="0" destOrd="0" parTransId="{DB363623-6E98-4E22-BA95-D1E8EEFCEAD9}" sibTransId="{D66F7FD2-BFF3-4771-9638-B5CAECB1095D}"/>
    <dgm:cxn modelId="{0C9D85C9-533F-4C42-89DC-4A1759F9672E}" type="presOf" srcId="{CB1B3697-F324-4E70-BCD9-4B64764F46B2}" destId="{8D31C17E-CF2B-40AE-96DC-CA95914A07D8}" srcOrd="0" destOrd="0" presId="urn:microsoft.com/office/officeart/2008/layout/LinedList"/>
    <dgm:cxn modelId="{9E2CE5DC-7F91-4E53-8429-F482B274FE2A}" srcId="{D2093D08-562D-402F-845C-1ABA714384D3}" destId="{B7B88307-71B1-4C00-A827-AF42617C97D6}" srcOrd="1" destOrd="0" parTransId="{2349A3CD-7C28-42E3-991E-4C259366E1ED}" sibTransId="{E7F20359-E76C-4F4D-A2FF-97C9BEDEE134}"/>
    <dgm:cxn modelId="{1D0245E3-458D-426B-9590-F316FA3CEC86}" type="presOf" srcId="{471189AD-B65B-463E-95BE-8BB562C43CF0}" destId="{257C8045-2E05-4FD8-86A9-DBA36C7380B5}" srcOrd="0" destOrd="0" presId="urn:microsoft.com/office/officeart/2008/layout/LinedList"/>
    <dgm:cxn modelId="{7AD2C2E4-EFC9-4101-B4D0-7454003BE370}" type="presOf" srcId="{B7B88307-71B1-4C00-A827-AF42617C97D6}" destId="{92C084C9-2175-4042-95BD-618AB9F5B441}" srcOrd="0" destOrd="0" presId="urn:microsoft.com/office/officeart/2008/layout/LinedList"/>
    <dgm:cxn modelId="{82E4E3F0-ED45-44C1-953A-FF19A2B07E58}" type="presOf" srcId="{A6417498-4FD7-449D-9968-CDBBAD61F133}" destId="{78AEF4C8-45C3-471F-9535-F3BC685CC101}" srcOrd="0" destOrd="0" presId="urn:microsoft.com/office/officeart/2008/layout/LinedList"/>
    <dgm:cxn modelId="{89B4064C-B059-4AA5-96A2-9E82EC1323F9}" type="presParOf" srcId="{94CF8A91-536F-410E-9AF5-E867C1817951}" destId="{6A150604-B65F-418E-B4FC-D9E340373B61}" srcOrd="0" destOrd="0" presId="urn:microsoft.com/office/officeart/2008/layout/LinedList"/>
    <dgm:cxn modelId="{D16FE218-4CA8-4416-A7FC-FE5A5587D399}" type="presParOf" srcId="{94CF8A91-536F-410E-9AF5-E867C1817951}" destId="{F356A206-40B8-4E11-860C-0280935279B3}" srcOrd="1" destOrd="0" presId="urn:microsoft.com/office/officeart/2008/layout/LinedList"/>
    <dgm:cxn modelId="{832AC0F5-B091-44F3-AAE4-E9F00B125D97}" type="presParOf" srcId="{F356A206-40B8-4E11-860C-0280935279B3}" destId="{78AEF4C8-45C3-471F-9535-F3BC685CC101}" srcOrd="0" destOrd="0" presId="urn:microsoft.com/office/officeart/2008/layout/LinedList"/>
    <dgm:cxn modelId="{928CC821-1399-459D-9DE9-2A142882E6D6}" type="presParOf" srcId="{F356A206-40B8-4E11-860C-0280935279B3}" destId="{A9140713-1B23-44DC-A49D-688F622EBF25}" srcOrd="1" destOrd="0" presId="urn:microsoft.com/office/officeart/2008/layout/LinedList"/>
    <dgm:cxn modelId="{402B2E98-2278-4444-B967-6B1AC15D6A08}" type="presParOf" srcId="{94CF8A91-536F-410E-9AF5-E867C1817951}" destId="{4999BE01-7151-48BC-8F52-E72EE94398FC}" srcOrd="2" destOrd="0" presId="urn:microsoft.com/office/officeart/2008/layout/LinedList"/>
    <dgm:cxn modelId="{D04398CE-854F-49E4-B713-98B79A99D409}" type="presParOf" srcId="{94CF8A91-536F-410E-9AF5-E867C1817951}" destId="{2077C1F6-F9A7-4445-8960-76ED6DACE007}" srcOrd="3" destOrd="0" presId="urn:microsoft.com/office/officeart/2008/layout/LinedList"/>
    <dgm:cxn modelId="{127D07D4-D740-445D-BDCC-4A160164CD6C}" type="presParOf" srcId="{2077C1F6-F9A7-4445-8960-76ED6DACE007}" destId="{92C084C9-2175-4042-95BD-618AB9F5B441}" srcOrd="0" destOrd="0" presId="urn:microsoft.com/office/officeart/2008/layout/LinedList"/>
    <dgm:cxn modelId="{FBB456AF-6796-4023-B12D-1E1ECDC4CEF5}" type="presParOf" srcId="{2077C1F6-F9A7-4445-8960-76ED6DACE007}" destId="{45ED0C9E-3BAA-4374-906C-4E8F0A67714F}" srcOrd="1" destOrd="0" presId="urn:microsoft.com/office/officeart/2008/layout/LinedList"/>
    <dgm:cxn modelId="{844BE7FE-D532-4BFD-A455-1A4AA183DCDE}" type="presParOf" srcId="{94CF8A91-536F-410E-9AF5-E867C1817951}" destId="{FBCAC406-68B7-4B64-B24D-0C66F4A338B6}" srcOrd="4" destOrd="0" presId="urn:microsoft.com/office/officeart/2008/layout/LinedList"/>
    <dgm:cxn modelId="{5640D485-75E3-4807-8DF9-4B4247412903}" type="presParOf" srcId="{94CF8A91-536F-410E-9AF5-E867C1817951}" destId="{1A2F02EB-0188-4F66-A61D-9A3E6E3D9827}" srcOrd="5" destOrd="0" presId="urn:microsoft.com/office/officeart/2008/layout/LinedList"/>
    <dgm:cxn modelId="{ACF06103-A6BE-422B-B1CD-1905C0111470}" type="presParOf" srcId="{1A2F02EB-0188-4F66-A61D-9A3E6E3D9827}" destId="{257C8045-2E05-4FD8-86A9-DBA36C7380B5}" srcOrd="0" destOrd="0" presId="urn:microsoft.com/office/officeart/2008/layout/LinedList"/>
    <dgm:cxn modelId="{ADE9B2F5-1070-4B4D-B9DA-B1B5CBE3762C}" type="presParOf" srcId="{1A2F02EB-0188-4F66-A61D-9A3E6E3D9827}" destId="{5CF0F7A6-AA4F-4778-BB3B-3863B69D3B6C}" srcOrd="1" destOrd="0" presId="urn:microsoft.com/office/officeart/2008/layout/LinedList"/>
    <dgm:cxn modelId="{FD80F588-E1F4-4DC2-8FAC-1716FA81C6ED}" type="presParOf" srcId="{94CF8A91-536F-410E-9AF5-E867C1817951}" destId="{F81D54BA-C82D-45F2-BD31-00D0906ECC7A}" srcOrd="6" destOrd="0" presId="urn:microsoft.com/office/officeart/2008/layout/LinedList"/>
    <dgm:cxn modelId="{783E1986-4246-4F1D-A144-4CEDA5BAFFE3}" type="presParOf" srcId="{94CF8A91-536F-410E-9AF5-E867C1817951}" destId="{8B63B789-5ACD-4DF2-B91A-535CF64B6AEF}" srcOrd="7" destOrd="0" presId="urn:microsoft.com/office/officeart/2008/layout/LinedList"/>
    <dgm:cxn modelId="{DCD39A28-B270-4ED1-8945-9556DC04A10B}" type="presParOf" srcId="{8B63B789-5ACD-4DF2-B91A-535CF64B6AEF}" destId="{C86A6295-2C73-4652-95A1-FE981530EE7F}" srcOrd="0" destOrd="0" presId="urn:microsoft.com/office/officeart/2008/layout/LinedList"/>
    <dgm:cxn modelId="{51D6AEB5-BB9E-48F7-81A7-7A2D4EA9F2EB}" type="presParOf" srcId="{8B63B789-5ACD-4DF2-B91A-535CF64B6AEF}" destId="{150C371F-3A4C-4132-8226-BA7E1277DF31}" srcOrd="1" destOrd="0" presId="urn:microsoft.com/office/officeart/2008/layout/LinedList"/>
    <dgm:cxn modelId="{F8F32871-0C07-4018-8FF7-F3E57BC18C3D}" type="presParOf" srcId="{94CF8A91-536F-410E-9AF5-E867C1817951}" destId="{08CBF45A-247C-46D7-B8ED-604D22F7813C}" srcOrd="8" destOrd="0" presId="urn:microsoft.com/office/officeart/2008/layout/LinedList"/>
    <dgm:cxn modelId="{7BAA6BDC-D848-4428-A36D-D0DE971AB0F0}" type="presParOf" srcId="{94CF8A91-536F-410E-9AF5-E867C1817951}" destId="{18AB1752-74A7-4B73-9EEC-EFAEE6FDC916}" srcOrd="9" destOrd="0" presId="urn:microsoft.com/office/officeart/2008/layout/LinedList"/>
    <dgm:cxn modelId="{0053593B-25A1-48E3-8FB1-C2260324F41C}" type="presParOf" srcId="{18AB1752-74A7-4B73-9EEC-EFAEE6FDC916}" destId="{D8B8E338-7D47-4D3E-A0D1-8F993E71D19B}" srcOrd="0" destOrd="0" presId="urn:microsoft.com/office/officeart/2008/layout/LinedList"/>
    <dgm:cxn modelId="{D68BFC8A-857A-4A22-959A-E4A7784DB468}" type="presParOf" srcId="{18AB1752-74A7-4B73-9EEC-EFAEE6FDC916}" destId="{AE949E04-E9C3-424F-83F2-D29EA866DDD1}" srcOrd="1" destOrd="0" presId="urn:microsoft.com/office/officeart/2008/layout/LinedList"/>
    <dgm:cxn modelId="{3DA7FBCC-70A4-4F1E-92A0-BE4CC45173E8}" type="presParOf" srcId="{94CF8A91-536F-410E-9AF5-E867C1817951}" destId="{4D654681-6F21-4F5B-9868-A3EBA706D9B0}" srcOrd="10" destOrd="0" presId="urn:microsoft.com/office/officeart/2008/layout/LinedList"/>
    <dgm:cxn modelId="{1BEC126D-6CCB-4E36-8D00-5BB94F98F469}" type="presParOf" srcId="{94CF8A91-536F-410E-9AF5-E867C1817951}" destId="{D451701B-0CE3-4060-8851-82C5B9C1D61F}" srcOrd="11" destOrd="0" presId="urn:microsoft.com/office/officeart/2008/layout/LinedList"/>
    <dgm:cxn modelId="{1F42619F-ADBF-4C9B-8436-5BA68E5B6E49}" type="presParOf" srcId="{D451701B-0CE3-4060-8851-82C5B9C1D61F}" destId="{8D31C17E-CF2B-40AE-96DC-CA95914A07D8}" srcOrd="0" destOrd="0" presId="urn:microsoft.com/office/officeart/2008/layout/LinedList"/>
    <dgm:cxn modelId="{E4EA2B85-7944-48CA-9C9F-5BB8E02799A1}" type="presParOf" srcId="{D451701B-0CE3-4060-8851-82C5B9C1D61F}" destId="{CB62AF1A-887A-4ECF-9995-60AF51B9DF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50604-B65F-418E-B4FC-D9E340373B6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F4C8-45C3-471F-9535-F3BC685CC10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Common Approaches to solve the Maze Problem include:</a:t>
          </a:r>
        </a:p>
      </dsp:txBody>
      <dsp:txXfrm>
        <a:off x="0" y="2124"/>
        <a:ext cx="10515600" cy="724514"/>
      </dsp:txXfrm>
    </dsp:sp>
    <dsp:sp modelId="{4999BE01-7151-48BC-8F52-E72EE94398F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084C9-2175-4042-95BD-618AB9F5B44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Depth-First Search (DFS)</a:t>
          </a:r>
        </a:p>
      </dsp:txBody>
      <dsp:txXfrm>
        <a:off x="0" y="726639"/>
        <a:ext cx="10515600" cy="724514"/>
      </dsp:txXfrm>
    </dsp:sp>
    <dsp:sp modelId="{FBCAC406-68B7-4B64-B24D-0C66F4A338B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C8045-2E05-4FD8-86A9-DBA36C7380B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Breadth-First Search (BFS)</a:t>
          </a:r>
        </a:p>
      </dsp:txBody>
      <dsp:txXfrm>
        <a:off x="0" y="1451154"/>
        <a:ext cx="10515600" cy="724514"/>
      </dsp:txXfrm>
    </dsp:sp>
    <dsp:sp modelId="{F81D54BA-C82D-45F2-BD31-00D0906ECC7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A6295-2C73-4652-95A1-FE981530EE7F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Dijkstra's Algorithm</a:t>
          </a:r>
        </a:p>
      </dsp:txBody>
      <dsp:txXfrm>
        <a:off x="0" y="2175669"/>
        <a:ext cx="10515600" cy="724514"/>
      </dsp:txXfrm>
    </dsp:sp>
    <dsp:sp modelId="{08CBF45A-247C-46D7-B8ED-604D22F7813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8E338-7D47-4D3E-A0D1-8F993E71D19B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* Search Algorithm</a:t>
          </a:r>
        </a:p>
      </dsp:txBody>
      <dsp:txXfrm>
        <a:off x="0" y="2900183"/>
        <a:ext cx="10515600" cy="724514"/>
      </dsp:txXfrm>
    </dsp:sp>
    <dsp:sp modelId="{4D654681-6F21-4F5B-9868-A3EBA706D9B0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1C17E-CF2B-40AE-96DC-CA95914A07D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Q-Learning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A15C-93E2-F040-B9B5-7FEEF9327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A1281-34FC-4AD9-83E7-28C8680129E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1D1D9F-AF3A-4E41-A25A-08903DC6D272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9A3787-8F11-49FE-9D85-12C62B01A23A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F3262-B3B8-4B2C-B7FD-A8FE93FC619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419EDE-4566-43E7-9586-216C014FB0AA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413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BCD418-4F29-4D07-AB5A-69316D4078BB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7EF774-EFF6-4C83-9D72-D2F6E31503EE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CED22D-A03B-4157-8655-AE1B3E221863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2C74E5-5443-4436-AC3C-D0D50289544B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94C76-5611-4F9F-A70D-1334AD1109A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DE4D4-15C7-406C-AEBD-78B0D5AF51B6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4236/jcc.2016.41100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B385-2DCA-364C-8CE4-79084729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1564" y="1128094"/>
            <a:ext cx="4446016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MAZE RUNNERS</a:t>
            </a:r>
            <a:endParaRPr lang="en-US" sz="4400" b="1">
              <a:cs typeface="Calibri Light"/>
            </a:endParaRPr>
          </a:p>
        </p:txBody>
      </p:sp>
      <p:pic>
        <p:nvPicPr>
          <p:cNvPr id="35" name="Picture 34" descr="Maze">
            <a:extLst>
              <a:ext uri="{FF2B5EF4-FFF2-40B4-BE49-F238E27FC236}">
                <a16:creationId xmlns:a16="http://schemas.microsoft.com/office/drawing/2014/main" id="{702ADA0E-6111-7FF0-0A7C-9E28F4C46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7" r="13146" b="-1"/>
          <a:stretch/>
        </p:blipFill>
        <p:spPr>
          <a:xfrm>
            <a:off x="2605" y="10"/>
            <a:ext cx="6323426" cy="53964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EFE4783-2DCE-C244-9D3A-0F56A2B3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171" y="2543364"/>
            <a:ext cx="4608409" cy="319928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algn="l"/>
            <a:r>
              <a:rPr lang="en-US" b="1"/>
              <a:t>COMP 8700 Introduction to AI</a:t>
            </a:r>
            <a:endParaRPr lang="en-US" b="1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Lavanya Nagaraju: 110122643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Rumman Ali:  110119198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Arsalan Hameed: 110120861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Sai Ganesh Grandhi: 110119671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8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51C-303B-4207-E15D-908AE614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 b="1"/>
              <a:t>Implementation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8B1E-3396-7377-7CE4-E295516E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31" y="1714225"/>
            <a:ext cx="7341275" cy="35912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>
                <a:cs typeface="Calibri"/>
              </a:rPr>
              <a:t>Programming languages - C++ and Java</a:t>
            </a:r>
            <a:endParaRPr lang="en-US" sz="2000">
              <a:cs typeface="Calibri"/>
            </a:endParaRPr>
          </a:p>
          <a:p>
            <a:r>
              <a:rPr lang="en-IN" sz="2000">
                <a:cs typeface="Calibri"/>
              </a:rPr>
              <a:t>Libraries – Java Standard Edition Library</a:t>
            </a:r>
          </a:p>
          <a:p>
            <a:r>
              <a:rPr lang="en-IN" sz="2000">
                <a:ea typeface="+mn-lt"/>
                <a:cs typeface="+mn-lt"/>
              </a:rPr>
              <a:t>Maze Runner has been developed to incorporate A*, DFS, and BFS algorithms, accompanied by a comprehensive analysis and comparison of their performances.</a:t>
            </a:r>
          </a:p>
          <a:p>
            <a:r>
              <a:rPr lang="en-IN" sz="2000">
                <a:ea typeface="+mn-lt"/>
                <a:cs typeface="+mn-lt"/>
              </a:rPr>
              <a:t>Maze Runner is structured with the objective for the agent to navigate from the starting point to the endpoint, while collecting rewards along its journey.</a:t>
            </a:r>
          </a:p>
          <a:p>
            <a:r>
              <a:rPr lang="en-IN" sz="2000">
                <a:cs typeface="Calibri"/>
              </a:rPr>
              <a:t>Gold, Kohinoor and stones are the rewards having different values, and agent should collect all of them before it reaches end point.</a:t>
            </a:r>
          </a:p>
          <a:p>
            <a:r>
              <a:rPr lang="en-IN" sz="2000">
                <a:cs typeface="Calibri"/>
              </a:rPr>
              <a:t>Algorithm's performance is measured using total step count and node expanded count.</a:t>
            </a:r>
          </a:p>
          <a:p>
            <a:endParaRPr lang="en-IN" sz="2000">
              <a:cs typeface="Calibri"/>
            </a:endParaRPr>
          </a:p>
          <a:p>
            <a:endParaRPr lang="en-IN" sz="200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66A6-7053-F6C4-EA5E-F1F5A6A3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8" y="6306383"/>
            <a:ext cx="2743200" cy="365125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EBF6B5-A8B6-5742-91AE-8DC29EBB8E4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4" name="Picture 3" descr="A large diamond on a rock&#10;&#10;Description automatically generated">
            <a:extLst>
              <a:ext uri="{FF2B5EF4-FFF2-40B4-BE49-F238E27FC236}">
                <a16:creationId xmlns:a16="http://schemas.microsoft.com/office/drawing/2014/main" id="{11855A2B-BC4B-8A8F-597D-23884748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" y="877110"/>
            <a:ext cx="2355715" cy="1666673"/>
          </a:xfrm>
          <a:prstGeom prst="rect">
            <a:avLst/>
          </a:prstGeom>
        </p:spPr>
      </p:pic>
      <p:pic>
        <p:nvPicPr>
          <p:cNvPr id="5" name="Picture 4" descr="A group of different colored gemstones&#10;&#10;Description automatically generated">
            <a:extLst>
              <a:ext uri="{FF2B5EF4-FFF2-40B4-BE49-F238E27FC236}">
                <a16:creationId xmlns:a16="http://schemas.microsoft.com/office/drawing/2014/main" id="{81AC6C22-4193-7468-7D63-CFFABACB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15" y="2526961"/>
            <a:ext cx="2075235" cy="1828395"/>
          </a:xfrm>
          <a:prstGeom prst="rect">
            <a:avLst/>
          </a:prstGeom>
        </p:spPr>
      </p:pic>
      <p:pic>
        <p:nvPicPr>
          <p:cNvPr id="6" name="Picture 5" descr="A pile of gold bars&#10;&#10;Description automatically generated">
            <a:extLst>
              <a:ext uri="{FF2B5EF4-FFF2-40B4-BE49-F238E27FC236}">
                <a16:creationId xmlns:a16="http://schemas.microsoft.com/office/drawing/2014/main" id="{A17615A6-10E7-03FD-4E22-A4210589A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" y="4366807"/>
            <a:ext cx="2354908" cy="17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FFF-021F-3940-AD66-025649B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cs typeface="Calibri Light"/>
              </a:rPr>
              <a:t>Results</a:t>
            </a:r>
            <a:endParaRPr lang="en-IN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BB437-F965-D601-80D6-8E2D07CC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18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159062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73018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57703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306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Total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142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Total expanded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487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43A88F-2ABB-4875-8C94-30DE107B449F}"/>
              </a:ext>
            </a:extLst>
          </p:cNvPr>
          <p:cNvSpPr txBox="1"/>
          <p:nvPr/>
        </p:nvSpPr>
        <p:spPr>
          <a:xfrm>
            <a:off x="1070042" y="3518170"/>
            <a:ext cx="690987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cs typeface="Calibri"/>
              </a:rPr>
              <a:t>The experiment is conducted on a same maze for all three algorithms to compare algorithm's performance.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cs typeface="Calibri"/>
              </a:rPr>
              <a:t>The results show that A* performed well in comparison and that is due to its heuristic properties.</a:t>
            </a:r>
          </a:p>
          <a:p>
            <a:endParaRPr lang="en-GB" sz="2400" dirty="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072D-3922-DE3B-0E1C-843C8FB8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8" y="635635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dirty="0" smtClean="0"/>
              <a:t>11</a:t>
            </a:fld>
            <a:endParaRPr lang="en-GB"/>
          </a:p>
        </p:txBody>
      </p:sp>
      <p:pic>
        <p:nvPicPr>
          <p:cNvPr id="8" name="Picture 7" descr="A magnifying glass over a word results&#10;&#10;Description automatically generated">
            <a:extLst>
              <a:ext uri="{FF2B5EF4-FFF2-40B4-BE49-F238E27FC236}">
                <a16:creationId xmlns:a16="http://schemas.microsoft.com/office/drawing/2014/main" id="{8AFD7767-B3E1-B42E-A7B4-1F3C5DEF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23" y="3430620"/>
            <a:ext cx="3289572" cy="24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C029-998E-EC48-E019-CBEF0D28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IN" sz="3200" b="1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F31C-C7A2-3D19-148C-4D15AEA4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1102664"/>
            <a:ext cx="5257800" cy="5064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>
                <a:cs typeface="Calibri"/>
              </a:rPr>
              <a:t>In maze runner, one can employ DFS, BFS and A* algorithms to find the shortest path towards the goal.</a:t>
            </a:r>
            <a:endParaRPr lang="en-US" sz="2000">
              <a:cs typeface="Calibri" panose="020F0502020204030204"/>
            </a:endParaRPr>
          </a:p>
          <a:p>
            <a:r>
              <a:rPr lang="en-IN" sz="2000">
                <a:cs typeface="Calibri"/>
              </a:rPr>
              <a:t>The Depth first search is proven not to be an effective path finding algorithm since it takes long time to discover the path to destination.</a:t>
            </a:r>
          </a:p>
          <a:p>
            <a:r>
              <a:rPr lang="en-IN" sz="2000">
                <a:cs typeface="Calibri"/>
              </a:rPr>
              <a:t>While solving the maze problem, the A* proved to be the best path finding method. This can be proven by the fact that the total steps and expanded nodes is least to find the goal state.</a:t>
            </a:r>
          </a:p>
          <a:p>
            <a:r>
              <a:rPr lang="en-IN" sz="2000">
                <a:cs typeface="Calibri"/>
              </a:rPr>
              <a:t>The informed search is faster and more likely to discover the best solution than the Uninformed search.</a:t>
            </a:r>
          </a:p>
          <a:p>
            <a:pPr marL="0" indent="0">
              <a:buNone/>
            </a:pPr>
            <a:endParaRPr lang="en-IN" sz="20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359F1E-1537-ED70-76DA-D3F004B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0" y="6237981"/>
            <a:ext cx="4114800" cy="365125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en-GB">
                <a:cs typeface="Calibri"/>
              </a:rPr>
              <a:t>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8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1812-2FC1-71B0-4904-0A722412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IN" sz="3200" b="1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EC9D-001E-CA5E-8587-BD710FEF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433971"/>
            <a:ext cx="5257800" cy="5733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>
                <a:cs typeface="Calibri" panose="020F0502020204030204"/>
              </a:rPr>
              <a:t>[1] </a:t>
            </a:r>
            <a:r>
              <a:rPr lang="en-IN" sz="2000" err="1">
                <a:latin typeface="Calibri"/>
                <a:ea typeface="Verdana"/>
                <a:cs typeface="Calibri" panose="020F0502020204030204"/>
              </a:rPr>
              <a:t>Barnouti</a:t>
            </a:r>
            <a:r>
              <a:rPr lang="en-IN" sz="2000">
                <a:latin typeface="Calibri"/>
                <a:ea typeface="Verdana"/>
                <a:cs typeface="Calibri" panose="020F0502020204030204"/>
              </a:rPr>
              <a:t>, N. , Al-Dabbagh, S. and Sahib Naser, M. (2016) Pathfinding in Strategy Games and Maze Solving Using A* Search Algorithm. </a:t>
            </a:r>
            <a:r>
              <a:rPr lang="en-IN" sz="2000" i="1">
                <a:latin typeface="Calibri"/>
                <a:ea typeface="Verdana"/>
                <a:cs typeface="Calibri" panose="020F0502020204030204"/>
              </a:rPr>
              <a:t>Journal of Computer and Communications</a:t>
            </a:r>
            <a:r>
              <a:rPr lang="en-IN" sz="2000">
                <a:latin typeface="Calibri"/>
                <a:ea typeface="Verdana"/>
                <a:cs typeface="Calibri" panose="020F0502020204030204"/>
              </a:rPr>
              <a:t>, </a:t>
            </a:r>
            <a:r>
              <a:rPr lang="en-IN" sz="2000" b="1">
                <a:latin typeface="Calibri"/>
                <a:ea typeface="Verdana"/>
                <a:cs typeface="Calibri" panose="020F0502020204030204"/>
              </a:rPr>
              <a:t>4</a:t>
            </a:r>
            <a:r>
              <a:rPr lang="en-IN" sz="2000">
                <a:latin typeface="Calibri"/>
                <a:ea typeface="Verdana"/>
                <a:cs typeface="Calibri" panose="020F0502020204030204"/>
              </a:rPr>
              <a:t>, 15-25. </a:t>
            </a:r>
            <a:r>
              <a:rPr lang="en-IN" sz="2000" err="1">
                <a:latin typeface="Calibri"/>
                <a:ea typeface="Verdana"/>
                <a:cs typeface="Calibri" panose="020F0502020204030204"/>
              </a:rPr>
              <a:t>doi</a:t>
            </a:r>
            <a:r>
              <a:rPr lang="en-IN" sz="2000">
                <a:latin typeface="Calibri"/>
                <a:ea typeface="Verdana"/>
                <a:cs typeface="Calibri" panose="020F0502020204030204"/>
              </a:rPr>
              <a:t>: </a:t>
            </a:r>
            <a:r>
              <a:rPr lang="en-IN" sz="2000">
                <a:latin typeface="Calibri"/>
                <a:ea typeface="Verdana"/>
                <a:cs typeface="Calibri" panose="020F0502020204030204"/>
                <a:hlinkClick r:id="rId2"/>
              </a:rPr>
              <a:t>10.4236/jcc.2016.411002</a:t>
            </a:r>
            <a:r>
              <a:rPr lang="en-IN" sz="2000">
                <a:latin typeface="Calibri"/>
                <a:ea typeface="Verdana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IN" sz="2000">
                <a:latin typeface="Calibri"/>
                <a:ea typeface="Verdana"/>
                <a:cs typeface="Calibri" panose="020F0502020204030204"/>
              </a:rPr>
              <a:t>[2] </a:t>
            </a:r>
            <a:r>
              <a:rPr lang="en-IN" sz="2000">
                <a:ea typeface="+mn-lt"/>
                <a:cs typeface="+mn-lt"/>
              </a:rPr>
              <a:t>M. O. A. Aqel, A. Issa, M. Khdair, M. </a:t>
            </a:r>
            <a:r>
              <a:rPr lang="en-IN" sz="2000" err="1">
                <a:ea typeface="+mn-lt"/>
                <a:cs typeface="+mn-lt"/>
              </a:rPr>
              <a:t>ElHabbash</a:t>
            </a:r>
            <a:r>
              <a:rPr lang="en-IN" sz="2000">
                <a:ea typeface="+mn-lt"/>
                <a:cs typeface="+mn-lt"/>
              </a:rPr>
              <a:t>, M. </a:t>
            </a:r>
            <a:r>
              <a:rPr lang="en-IN" sz="2000" err="1">
                <a:ea typeface="+mn-lt"/>
                <a:cs typeface="+mn-lt"/>
              </a:rPr>
              <a:t>AbuBaker</a:t>
            </a:r>
            <a:r>
              <a:rPr lang="en-IN" sz="2000">
                <a:ea typeface="+mn-lt"/>
                <a:cs typeface="+mn-lt"/>
              </a:rPr>
              <a:t> and M. Massoud, "Intelligent Maze Solving Robot Based on Image Processing and Graph Theory Algorithms," 2017 International Conference on Promising Electronic Technologies (ICPET), Deir El-Balah, Palestine, 2017, pp. 48-53, </a:t>
            </a:r>
            <a:r>
              <a:rPr lang="en-IN" sz="2000" err="1">
                <a:ea typeface="+mn-lt"/>
                <a:cs typeface="+mn-lt"/>
              </a:rPr>
              <a:t>doi</a:t>
            </a:r>
            <a:r>
              <a:rPr lang="en-IN" sz="2000">
                <a:ea typeface="+mn-lt"/>
                <a:cs typeface="+mn-lt"/>
              </a:rPr>
              <a:t>: 10.1109/ICPET.2017.15.</a:t>
            </a:r>
          </a:p>
          <a:p>
            <a:pPr marL="0" indent="0">
              <a:buNone/>
            </a:pPr>
            <a:r>
              <a:rPr lang="en-IN" sz="2000">
                <a:latin typeface="Calibri"/>
                <a:ea typeface="Verdana"/>
                <a:cs typeface="Calibri" panose="020F0502020204030204"/>
              </a:rPr>
              <a:t>[3] </a:t>
            </a:r>
            <a:r>
              <a:rPr lang="en-IN" sz="2000">
                <a:ea typeface="+mn-lt"/>
                <a:cs typeface="+mn-lt"/>
              </a:rPr>
              <a:t>Sadik, Adil &amp; Dhali, Maruf A &amp; Farid, Hasib &amp; Rashid, </a:t>
            </a:r>
            <a:r>
              <a:rPr lang="en-IN" sz="2000" err="1">
                <a:ea typeface="+mn-lt"/>
                <a:cs typeface="+mn-lt"/>
              </a:rPr>
              <a:t>Tafhim</a:t>
            </a:r>
            <a:r>
              <a:rPr lang="en-IN" sz="2000">
                <a:ea typeface="+mn-lt"/>
                <a:cs typeface="+mn-lt"/>
              </a:rPr>
              <a:t> &amp; Syed, Anas. (2010). A Comprehensive and Comparative Study of Maze-Solving Techniques by Implementing Graph Theory. 52 - 56. 10.1109/AICI.2010.18. </a:t>
            </a:r>
            <a:endParaRPr lang="en-IN" sz="2000">
              <a:latin typeface="Calibri"/>
              <a:ea typeface="Verdana"/>
              <a:cs typeface="Calibri" panose="020F050202020403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848D-2AFB-3DE9-5BA1-ABF740A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8" y="6343858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EBF6B5-A8B6-5742-91AE-8DC29EBB8E4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D6D7-FD2D-AAAD-F68D-E68F2D9C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38" y="2296667"/>
            <a:ext cx="10515600" cy="2006184"/>
          </a:xfrm>
        </p:spPr>
        <p:txBody>
          <a:bodyPr>
            <a:normAutofit/>
          </a:bodyPr>
          <a:lstStyle/>
          <a:p>
            <a:pPr algn="ctr"/>
            <a:r>
              <a:rPr lang="en-IN" sz="5400" b="1"/>
              <a:t>Q &amp;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25AB5-02FD-B243-7871-AD68CB87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0" y="6267573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4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E6E-EB39-47C4-5F73-EF6835E8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231"/>
            <a:ext cx="10515600" cy="1325563"/>
          </a:xfrm>
        </p:spPr>
        <p:txBody>
          <a:bodyPr/>
          <a:lstStyle/>
          <a:p>
            <a:pPr algn="ctr"/>
            <a:r>
              <a:rPr lang="en-IN" b="1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AD998-2E67-F114-9FA7-A4A10775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29" y="6247975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C99F-7EAB-A4FD-E597-F1D5E83C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GB" sz="3200" b="1">
                <a:cs typeface="Calibri Light"/>
              </a:rPr>
              <a:t>Contents</a:t>
            </a:r>
            <a:endParaRPr lang="en-GB" sz="3200" b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0441-F626-5863-0BDC-8D8D0F25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1102664"/>
            <a:ext cx="5257800" cy="5064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Introduction</a:t>
            </a:r>
          </a:p>
          <a:p>
            <a:r>
              <a:rPr lang="en-GB" sz="2400">
                <a:cs typeface="Calibri"/>
              </a:rPr>
              <a:t>Problem Statement</a:t>
            </a:r>
          </a:p>
          <a:p>
            <a:r>
              <a:rPr lang="en-GB" sz="2400">
                <a:cs typeface="Calibri"/>
              </a:rPr>
              <a:t>Background study</a:t>
            </a:r>
          </a:p>
          <a:p>
            <a:r>
              <a:rPr lang="en-GB" sz="2400">
                <a:cs typeface="Calibri"/>
              </a:rPr>
              <a:t>Literature review</a:t>
            </a:r>
          </a:p>
          <a:p>
            <a:r>
              <a:rPr lang="en-GB" sz="2400">
                <a:cs typeface="Calibri"/>
              </a:rPr>
              <a:t>Implementation &amp; results</a:t>
            </a:r>
          </a:p>
          <a:p>
            <a:r>
              <a:rPr lang="en-GB" sz="2400">
                <a:cs typeface="Calibri"/>
              </a:rPr>
              <a:t>Conclusion</a:t>
            </a:r>
          </a:p>
          <a:p>
            <a:r>
              <a:rPr lang="en-GB" sz="2400">
                <a:cs typeface="Calibri"/>
              </a:rPr>
              <a:t>References</a:t>
            </a:r>
          </a:p>
          <a:p>
            <a:r>
              <a:rPr lang="en-GB" sz="2400">
                <a:cs typeface="Calibri"/>
              </a:rPr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1E7A-BA03-B94E-AC38-93B3C10C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0" y="6267573"/>
            <a:ext cx="4114800" cy="365125"/>
          </a:xfrm>
        </p:spPr>
        <p:txBody>
          <a:bodyPr lIns="91440" tIns="45720" rIns="91440" bIns="4572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568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708D-8550-1B4F-5730-044BAB5A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US" sz="3200" b="1">
                <a:cs typeface="Calibri Light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5E6E-17DA-43DE-4360-29522FBE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90" y="703169"/>
            <a:ext cx="5257800" cy="5064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IN" sz="2000" b="1">
                <a:cs typeface="Calibri" panose="020F0502020204030204"/>
              </a:rPr>
              <a:t>Artificial Intelligence</a:t>
            </a:r>
            <a:r>
              <a:rPr lang="en-IN" sz="2000">
                <a:cs typeface="Calibri" panose="020F0502020204030204"/>
              </a:rPr>
              <a:t>, refers to the development of computer systems that can perform tasks that typically require human intelligence. </a:t>
            </a:r>
            <a:endParaRPr lang="en-US" sz="20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IN" sz="2000">
                <a:cs typeface="Calibri" panose="020F0502020204030204"/>
              </a:rPr>
              <a:t>Learning, reasoning, problem-solving, understanding natural language, speech recognition, and visual perception. </a:t>
            </a:r>
            <a:endParaRPr lang="en-US" sz="20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IN" sz="2000">
                <a:cs typeface="Calibri" panose="020F0502020204030204"/>
              </a:rPr>
              <a:t>The goal of AI is to create machines that can mimic cognitive functions associated with human minds.</a:t>
            </a:r>
            <a:endParaRPr lang="en-US" sz="20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IN" sz="2000">
                <a:cs typeface="Calibri" panose="020F0502020204030204"/>
              </a:rPr>
              <a:t>One of the classic problems in robotics and artificial intelligence is maze solving.</a:t>
            </a:r>
            <a:endParaRPr lang="en-US" sz="20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IN" sz="2000">
                <a:cs typeface="Calibri" panose="020F0502020204030204"/>
              </a:rPr>
              <a:t> The aim is to navigate through a maze and discover a path that leads from the starting point to the destination while avoiding obstacles.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A32E-5A2A-0FFF-6047-006ABA6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47" y="6289508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1E55-3DB7-2FAC-0BAD-DE1F1ACD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113938"/>
            <a:ext cx="4843762" cy="1213806"/>
          </a:xfrm>
        </p:spPr>
        <p:txBody>
          <a:bodyPr anchor="t">
            <a:normAutofit/>
          </a:bodyPr>
          <a:lstStyle/>
          <a:p>
            <a:r>
              <a:rPr lang="en-IN" sz="3200" b="1"/>
              <a:t>Problem statement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A31D-B931-6B24-5527-AECFEA96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" y="1114619"/>
            <a:ext cx="5255991" cy="4602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ea typeface="+mn-lt"/>
                <a:cs typeface="+mn-lt"/>
              </a:rPr>
              <a:t>Focuses mainly on solving </a:t>
            </a:r>
            <a:r>
              <a:rPr lang="en-IN" sz="2400" b="1">
                <a:ea typeface="+mn-lt"/>
                <a:cs typeface="+mn-lt"/>
              </a:rPr>
              <a:t>a maze problem </a:t>
            </a:r>
            <a:r>
              <a:rPr lang="en-IN" sz="2400">
                <a:ea typeface="+mn-lt"/>
                <a:cs typeface="+mn-lt"/>
              </a:rPr>
              <a:t>where the </a:t>
            </a:r>
            <a:r>
              <a:rPr lang="en-IN" sz="2400" b="1">
                <a:ea typeface="+mn-lt"/>
                <a:cs typeface="+mn-lt"/>
              </a:rPr>
              <a:t>agent </a:t>
            </a:r>
            <a:r>
              <a:rPr lang="en-IN" sz="2400">
                <a:ea typeface="+mn-lt"/>
                <a:cs typeface="+mn-lt"/>
              </a:rPr>
              <a:t>tries to find the </a:t>
            </a:r>
            <a:r>
              <a:rPr lang="en-IN" sz="2400" b="1">
                <a:ea typeface="+mn-lt"/>
                <a:cs typeface="+mn-lt"/>
              </a:rPr>
              <a:t>shortest path</a:t>
            </a:r>
            <a:r>
              <a:rPr lang="en-IN" sz="2400">
                <a:ea typeface="+mn-lt"/>
                <a:cs typeface="+mn-lt"/>
              </a:rPr>
              <a:t> out of the maze, using the</a:t>
            </a:r>
            <a:r>
              <a:rPr lang="en-IN" sz="2400" b="1">
                <a:ea typeface="+mn-lt"/>
                <a:cs typeface="+mn-lt"/>
              </a:rPr>
              <a:t> A* search algorithm.</a:t>
            </a:r>
            <a:endParaRPr lang="en-IN" sz="240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While finding the path, the agent has to collect rewards with different values.</a:t>
            </a:r>
            <a:endParaRPr lang="en-IN" sz="2400">
              <a:cs typeface="Calibri" panose="020F0502020204030204"/>
            </a:endParaRPr>
          </a:p>
          <a:p>
            <a:r>
              <a:rPr lang="en-IN" sz="2400">
                <a:cs typeface="Calibri" panose="020F0502020204030204"/>
              </a:rPr>
              <a:t>A comparative study is performed between A* search, DFS and BFS on the maze problem to find the shortest path.</a:t>
            </a:r>
          </a:p>
          <a:p>
            <a:endParaRPr lang="en-IN" sz="2400">
              <a:cs typeface="Calibri" panose="020F0502020204030204"/>
            </a:endParaRPr>
          </a:p>
        </p:txBody>
      </p:sp>
      <p:pic>
        <p:nvPicPr>
          <p:cNvPr id="23" name="Picture 22" descr="Close-up of a wooden maze">
            <a:extLst>
              <a:ext uri="{FF2B5EF4-FFF2-40B4-BE49-F238E27FC236}">
                <a16:creationId xmlns:a16="http://schemas.microsoft.com/office/drawing/2014/main" id="{573C7B85-AE99-0386-78C9-F44F21731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1" r="15719"/>
          <a:stretch/>
        </p:blipFill>
        <p:spPr>
          <a:xfrm>
            <a:off x="6524941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FC8-89C4-8A6E-55D1-0C0CF435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42" y="6276139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811EDA1-1D88-C62E-6A53-C289C1D4FB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6927" y="115567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DA6F0F0-80C2-E78D-2FED-CCF6C931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59" y="6273284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id with green line and white squares&#10;&#10;Description automatically generated">
            <a:extLst>
              <a:ext uri="{FF2B5EF4-FFF2-40B4-BE49-F238E27FC236}">
                <a16:creationId xmlns:a16="http://schemas.microsoft.com/office/drawing/2014/main" id="{A9CBA674-E7A7-C0FE-0B0C-C370811B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1" y="354787"/>
            <a:ext cx="5918582" cy="54598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F0F4-E349-7B11-C086-2752EB26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000">
                <a:cs typeface="Calibri"/>
              </a:rPr>
              <a:t>Maze is a puzzled technique explored by the solver using the most efficient route at the shortest possible time.</a:t>
            </a:r>
            <a:endParaRPr lang="en-US" sz="2000">
              <a:cs typeface="Calibri" panose="020F0502020204030204"/>
            </a:endParaRPr>
          </a:p>
          <a:p>
            <a:endParaRPr lang="en-IN" sz="2000">
              <a:cs typeface="Calibri"/>
            </a:endParaRPr>
          </a:p>
          <a:p>
            <a:endParaRPr lang="en-IN" sz="2000">
              <a:cs typeface="Calibri"/>
            </a:endParaRPr>
          </a:p>
          <a:p>
            <a:endParaRPr lang="en-IN" sz="2000">
              <a:cs typeface="Calibri"/>
            </a:endParaRPr>
          </a:p>
          <a:p>
            <a:endParaRPr lang="en-IN" sz="2000">
              <a:cs typeface="Calibri"/>
            </a:endParaRPr>
          </a:p>
          <a:p>
            <a:endParaRPr lang="en-IN" sz="200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23E053-37A0-7587-22E4-22868B5D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42" y="6249403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0B66-E442-90DB-7F8F-9E2EDB3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36" y="830700"/>
            <a:ext cx="4544762" cy="701643"/>
          </a:xfrm>
        </p:spPr>
        <p:txBody>
          <a:bodyPr anchor="t">
            <a:normAutofit/>
          </a:bodyPr>
          <a:lstStyle/>
          <a:p>
            <a:r>
              <a:rPr lang="en-IN" sz="3200" b="1"/>
              <a:t>Literature review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41F5-A672-EF31-9D51-3159AF58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IN" sz="2000">
              <a:cs typeface="Calibri"/>
            </a:endParaRPr>
          </a:p>
          <a:p>
            <a:endParaRPr lang="en-IN" sz="20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B24D6-743E-F3D8-C149-0978BA8CB7CD}"/>
              </a:ext>
            </a:extLst>
          </p:cNvPr>
          <p:cNvSpPr txBox="1"/>
          <p:nvPr/>
        </p:nvSpPr>
        <p:spPr>
          <a:xfrm>
            <a:off x="855688" y="1705131"/>
            <a:ext cx="103507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Name of the paper:</a:t>
            </a:r>
          </a:p>
          <a:p>
            <a:r>
              <a:rPr lang="en-US" sz="2400">
                <a:cs typeface="Calibri"/>
              </a:rPr>
              <a:t>Pathfinding in Strategy Games and Maze Solving Using A* Search Algorithm [1]</a:t>
            </a:r>
          </a:p>
          <a:p>
            <a:pPr algn="l"/>
            <a:endParaRPr lang="en-US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828AC-EA78-0190-D8BC-67B6FB6C0C8A}"/>
              </a:ext>
            </a:extLst>
          </p:cNvPr>
          <p:cNvSpPr txBox="1"/>
          <p:nvPr/>
        </p:nvSpPr>
        <p:spPr>
          <a:xfrm>
            <a:off x="918146" y="2642015"/>
            <a:ext cx="1035070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cs typeface="Calibri"/>
              </a:rPr>
              <a:t>Summary: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Finding the quickest route between a source and a destination while avoiding obstacles requires pathfinding, where the A* search algorithm is utilized.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They test the system's functionality using graphic representations of mazes or maps. For every map and maze, a set of 100 photos is used for assessment.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The system's overall performance is considered satisfactory, as the A* algorithm can reliably determine the shortest path between chosen locations on the pictures. </a:t>
            </a:r>
          </a:p>
          <a:p>
            <a:pPr algn="just"/>
            <a:endParaRPr lang="en-US" sz="2400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80D4-84E2-2E8D-8E26-E9B53AB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47" y="6249403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3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B47F729-3BB2-2C6C-35FB-9812CC356AA6}"/>
              </a:ext>
            </a:extLst>
          </p:cNvPr>
          <p:cNvSpPr txBox="1"/>
          <p:nvPr/>
        </p:nvSpPr>
        <p:spPr>
          <a:xfrm>
            <a:off x="918147" y="830705"/>
            <a:ext cx="103507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Name of the paper:</a:t>
            </a:r>
          </a:p>
          <a:p>
            <a:r>
              <a:rPr lang="en-US" sz="2400">
                <a:cs typeface="Calibri"/>
              </a:rPr>
              <a:t>Intelligent Maze Solving Robot Based on Image Processing and Graph Theory Algorithms [2]</a:t>
            </a:r>
            <a:endParaRPr lang="en-US"/>
          </a:p>
          <a:p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D9ECD-EBEC-FEF8-0F96-DB12EB7C9F10}"/>
              </a:ext>
            </a:extLst>
          </p:cNvPr>
          <p:cNvSpPr txBox="1"/>
          <p:nvPr/>
        </p:nvSpPr>
        <p:spPr>
          <a:xfrm>
            <a:off x="918146" y="2142344"/>
            <a:ext cx="103507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cs typeface="Calibri"/>
              </a:rPr>
              <a:t>Summary: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An artificial intelligence algorithm and image processing are used to power the robot's pathfinding.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A combination of graph theory techniques and Visual C++ and OpenCV packages are used to process the camera-captured image of the maze. </a:t>
            </a:r>
            <a:endParaRPr lang="en-US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The robot, which resembles a car, then receives instructions via Bluetooth that direct it in the best direction. </a:t>
            </a:r>
            <a:endParaRPr lang="en-US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cs typeface="Calibri"/>
              </a:rPr>
              <a:t>This method outperforms the conventional ones because it does not require the robot to navigate the maze cell by cell, which leads to faster navigation.</a:t>
            </a:r>
            <a:endParaRPr lang="en-US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4A5B0-E0C9-382E-8179-AD3E1D4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42" y="6262771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B47F729-3BB2-2C6C-35FB-9812CC356AA6}"/>
              </a:ext>
            </a:extLst>
          </p:cNvPr>
          <p:cNvSpPr txBox="1"/>
          <p:nvPr/>
        </p:nvSpPr>
        <p:spPr>
          <a:xfrm>
            <a:off x="918147" y="830705"/>
            <a:ext cx="103507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Name of the paper:</a:t>
            </a:r>
          </a:p>
          <a:p>
            <a:r>
              <a:rPr lang="en-US" sz="2400"/>
              <a:t>A comprehensive and comparative study of DFS, BFS, and A* search algorithms in a solving the maze transversal problem [3]</a:t>
            </a:r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D9ECD-EBEC-FEF8-0F96-DB12EB7C9F10}"/>
              </a:ext>
            </a:extLst>
          </p:cNvPr>
          <p:cNvSpPr txBox="1"/>
          <p:nvPr/>
        </p:nvSpPr>
        <p:spPr>
          <a:xfrm>
            <a:off x="918146" y="2142344"/>
            <a:ext cx="1035070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cs typeface="Calibri"/>
              </a:rPr>
              <a:t>Summary: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Maze transversal problem, pathfinding algorithms, Depth first Search (DFS), Breadth First Search (BFS) and A star (A*) were used for the comparison.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comparison procedure was carried out by running the different algorithms in three (3) mazes with the same dimensions but different obstacles and monitoring the execution time and path length.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findings of this study suggest that the A* search algorithm should be used in the Maze transversal problem as it finds the shortest path to the goal in the shortest possible time and length.</a:t>
            </a:r>
            <a:endParaRPr lang="en-US" sz="2400">
              <a:cs typeface="Calibri"/>
            </a:endParaRPr>
          </a:p>
          <a:p>
            <a:pPr algn="just"/>
            <a:endParaRPr lang="en-US" sz="240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4A5B0-E0C9-382E-8179-AD3E1D4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7" y="6236034"/>
            <a:ext cx="4114800" cy="365125"/>
          </a:xfrm>
        </p:spPr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7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MAZE RUNNERS</vt:lpstr>
      <vt:lpstr>Contents</vt:lpstr>
      <vt:lpstr>Introduction</vt:lpstr>
      <vt:lpstr>Problem statement</vt:lpstr>
      <vt:lpstr>PowerPoint Presentation</vt:lpstr>
      <vt:lpstr>PowerPoint Presentation</vt:lpstr>
      <vt:lpstr>Literature review</vt:lpstr>
      <vt:lpstr>PowerPoint Presentation</vt:lpstr>
      <vt:lpstr>PowerPoint Presentation</vt:lpstr>
      <vt:lpstr>Implementation</vt:lpstr>
      <vt:lpstr>Results</vt:lpstr>
      <vt:lpstr>Conclusion</vt:lpstr>
      <vt:lpstr>References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Marnie Robillard</dc:creator>
  <cp:revision>18</cp:revision>
  <dcterms:created xsi:type="dcterms:W3CDTF">2019-04-04T13:39:44Z</dcterms:created>
  <dcterms:modified xsi:type="dcterms:W3CDTF">2023-12-04T14:51:12Z</dcterms:modified>
</cp:coreProperties>
</file>