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42" r:id="rId5"/>
    <p:sldId id="359" r:id="rId6"/>
    <p:sldId id="375" r:id="rId7"/>
    <p:sldId id="374" r:id="rId8"/>
    <p:sldId id="378" r:id="rId9"/>
    <p:sldId id="382" r:id="rId10"/>
    <p:sldId id="376" r:id="rId11"/>
    <p:sldId id="383" r:id="rId12"/>
    <p:sldId id="373" r:id="rId13"/>
    <p:sldId id="381" r:id="rId14"/>
    <p:sldId id="377" r:id="rId15"/>
    <p:sldId id="384" r:id="rId16"/>
    <p:sldId id="385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55D6F8-BE02-449F-B728-9542FFDD6FFF}" v="2" dt="2025-04-19T16:49:12.468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388" autoAdjust="0"/>
  </p:normalViewPr>
  <p:slideViewPr>
    <p:cSldViewPr snapToGrid="0" snapToObjects="1" showGuide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779E1-F9B6-CEA9-CDF2-3B80A26BD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543C7-6018-75AE-F15E-D6B61B118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23E266-FCBA-A771-BFE8-D87CAE0D7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594EE-0214-21FF-585E-23459B391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69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C110A-DC18-CB3C-6A7F-3F310E5A6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D96F18-3910-AC5F-A28E-65784B6B0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2C2B05-702A-4FF3-95FD-690C0191F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8E292-ABF5-DED9-8705-C3AF4560B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66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3F340-1F6B-C78D-083B-4FA1FBD80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09C4A-BACC-7AF3-7867-4932A06C08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0243C-64C1-DDA6-74DF-1C04845ED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54A5-03B1-2075-E9D5-8E46FAA87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483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6B192-C1E7-8B47-9D19-66F87C74E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E328DD-5599-2621-613B-303997C30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07DF6-D7EB-F3FD-2B0D-5B72AFE32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D6EDF-78A1-E777-A891-4A9F66DEA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etwork of dots and lines&#10;&#10;AI-generated content may be incorrect.">
            <a:extLst>
              <a:ext uri="{FF2B5EF4-FFF2-40B4-BE49-F238E27FC236}">
                <a16:creationId xmlns:a16="http://schemas.microsoft.com/office/drawing/2014/main" id="{C943143F-5EBF-5120-C73A-F7ADA6F4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469" y="1300396"/>
            <a:ext cx="4257207" cy="4257207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33928"/>
            <a:ext cx="3857469" cy="3005528"/>
          </a:xfrm>
        </p:spPr>
        <p:txBody>
          <a:bodyPr anchor="b"/>
          <a:lstStyle/>
          <a:p>
            <a:r>
              <a:rPr lang="en-US" sz="2400" dirty="0"/>
              <a:t>A parallel algorithm for constructing multiple independent spanning trees in bubble-sort networks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09BB6-835F-8B84-BECC-8ABB8B3C3294}"/>
              </a:ext>
            </a:extLst>
          </p:cNvPr>
          <p:cNvSpPr txBox="1">
            <a:spLocks/>
          </p:cNvSpPr>
          <p:nvPr/>
        </p:nvSpPr>
        <p:spPr>
          <a:xfrm>
            <a:off x="6940446" y="5776209"/>
            <a:ext cx="5141626" cy="913150"/>
          </a:xfrm>
          <a:prstGeom prst="rect">
            <a:avLst/>
          </a:prstGeom>
        </p:spPr>
        <p:txBody>
          <a:bodyPr vert="horz" lIns="0" tIns="45720" rIns="0" bIns="0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r"/>
            <a:r>
              <a:rPr lang="en-US" sz="2000" dirty="0"/>
              <a:t> M Rumman </a:t>
            </a:r>
            <a:r>
              <a:rPr lang="en-US" sz="2000" dirty="0" err="1"/>
              <a:t>qadir</a:t>
            </a:r>
            <a:r>
              <a:rPr lang="en-US" sz="2000" dirty="0"/>
              <a:t> 22i-1204</a:t>
            </a:r>
          </a:p>
          <a:p>
            <a:pPr algn="r"/>
            <a:r>
              <a:rPr lang="en-US" sz="2000" dirty="0"/>
              <a:t>Awais </a:t>
            </a:r>
            <a:r>
              <a:rPr lang="en-US" sz="2000" dirty="0" err="1"/>
              <a:t>ahmed</a:t>
            </a:r>
            <a:r>
              <a:rPr lang="en-US" sz="2000" dirty="0"/>
              <a:t> 22i-1225</a:t>
            </a:r>
          </a:p>
          <a:p>
            <a:pPr algn="r"/>
            <a:r>
              <a:rPr lang="en-US" sz="2000" dirty="0"/>
              <a:t>Ahmed </a:t>
            </a:r>
            <a:r>
              <a:rPr lang="en-US" sz="2000" dirty="0" err="1"/>
              <a:t>asif</a:t>
            </a:r>
            <a:r>
              <a:rPr lang="en-US" sz="2000" dirty="0"/>
              <a:t> 22i-1299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Theoretical Results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879733219"/>
              </p:ext>
            </p:extLst>
          </p:nvPr>
        </p:nvGraphicFramePr>
        <p:xfrm>
          <a:off x="835025" y="2560638"/>
          <a:ext cx="10515946" cy="23786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7219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679396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Correctness (Theorem 1)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each Tₙᵗ is a spanning tree; disjoint paths guarantee independence.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O(1) per parent ⇒ O(n·n!) total, asymptotically optimal.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l"/>
                      <a:r>
                        <a:rPr lang="en-US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Height (Theorem 2)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 D(Bₙ)+(n–1) = n(n+1)/2–1.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Our Parallelization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MPI (inter-node): distribute permutations evenly across ranks.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OpenMP (intra-node): parallel for over local vertices for inv[ ], r(v), Parent calls.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METIS:</a:t>
            </a:r>
          </a:p>
          <a:p>
            <a:pPr marL="569214" lvl="1"/>
            <a:r>
              <a:rPr lang="en-US" dirty="0"/>
              <a:t>Build small proxy graph.</a:t>
            </a:r>
          </a:p>
          <a:p>
            <a:pPr marL="569214" lvl="1"/>
            <a:r>
              <a:rPr lang="en-US" dirty="0"/>
              <a:t>Partition into p parts.</a:t>
            </a:r>
          </a:p>
          <a:p>
            <a:pPr marL="569214" lvl="1"/>
            <a:r>
              <a:rPr lang="en-US" dirty="0"/>
              <a:t>Map prefix‐based full vertices to ranks for balanced load.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8DC5F-9339-1FA0-DC3C-B2B128B1E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B2A6C-7AD9-6D28-8E0F-B1D49021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MPI Parallelization: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54D6A-7506-13A2-538A-EECF4756467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1982106"/>
            <a:ext cx="10435631" cy="14468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MPI_Scatter</a:t>
            </a:r>
            <a:r>
              <a:rPr lang="en-US" dirty="0"/>
              <a:t>: distribute contiguous blocks of permutations to each rank (</a:t>
            </a:r>
            <a:r>
              <a:rPr lang="en-US" dirty="0" err="1"/>
              <a:t>MPI_Scatter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MPI_Bcast</a:t>
            </a:r>
            <a:r>
              <a:rPr lang="en-US" dirty="0"/>
              <a:t>: broadcast global parameters (n, tree count) to all ranks (</a:t>
            </a:r>
            <a:r>
              <a:rPr lang="en-US" dirty="0" err="1"/>
              <a:t>MPI_Bcast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MPI_Gather</a:t>
            </a:r>
            <a:r>
              <a:rPr lang="en-US" dirty="0"/>
              <a:t>: collect computed parent pointers or aggregate metrics (</a:t>
            </a:r>
            <a:r>
              <a:rPr lang="en-US" dirty="0" err="1"/>
              <a:t>MPI_Gather</a:t>
            </a:r>
            <a:r>
              <a:rPr lang="en-US" dirty="0"/>
              <a:t>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465BA-C363-7CF6-1497-5AEADBD9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A3C20B-E42A-59C3-9E90-0004ADDC0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036" y="3429000"/>
            <a:ext cx="4553585" cy="24577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7A22A37-C77C-362C-1A8A-486C9808B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4127" y="3429000"/>
            <a:ext cx="4553585" cy="245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0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01E5D-3B06-8B70-C968-8235270DA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AFC1-19AD-D50A-DD27-46603A8E9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 err="1"/>
              <a:t>Openmp</a:t>
            </a:r>
            <a:r>
              <a:rPr lang="en-US" dirty="0"/>
              <a:t> Parallelization: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5B41-E5FD-1C36-490C-DE1A54BDF646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7" y="2465539"/>
            <a:ext cx="5009145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Leverage </a:t>
            </a:r>
            <a:r>
              <a:rPr lang="en-US" b="1" dirty="0"/>
              <a:t>multithreading</a:t>
            </a:r>
            <a:r>
              <a:rPr lang="en-US" dirty="0"/>
              <a:t> within each MPI rank to process permutations concurrently.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parallel for</a:t>
            </a:r>
            <a:r>
              <a:rPr lang="en-US" dirty="0"/>
              <a:t> directives to distribute vertices across threads.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Exploit </a:t>
            </a:r>
            <a:r>
              <a:rPr lang="en-US" b="1" dirty="0"/>
              <a:t>shared memory</a:t>
            </a:r>
            <a:r>
              <a:rPr lang="en-US" dirty="0"/>
              <a:t>: threads access common data (inverse maps, parent pointers).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A24A-93B3-0769-272E-A7D55C3530A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5816183" y="2465539"/>
            <a:ext cx="5753628" cy="37237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 synchronization</a:t>
            </a:r>
            <a:r>
              <a:rPr lang="en-US" dirty="0"/>
              <a:t> needed—each thread works on distinct data, avoiding 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Maximizes node‑level performance by fully utilizing all CPU cores.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26690B-E936-2B34-1A38-8FB314F2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Kao et al. (2023), Information Sciences.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PDC Project </a:t>
            </a:r>
            <a:r>
              <a:rPr lang="fr-FR" dirty="0" err="1"/>
              <a:t>Spec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30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3" y="1309505"/>
            <a:ext cx="4466502" cy="126880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773180"/>
            <a:ext cx="4466504" cy="3729855"/>
          </a:xfrm>
        </p:spPr>
        <p:txBody>
          <a:bodyPr anchor="t"/>
          <a:lstStyle/>
          <a:p>
            <a:pPr>
              <a:spcBef>
                <a:spcPts val="0"/>
              </a:spcBef>
            </a:pPr>
            <a:r>
              <a:rPr lang="en-US" dirty="0"/>
              <a:t>Motivation &amp; Background</a:t>
            </a:r>
          </a:p>
          <a:p>
            <a:pPr>
              <a:spcBef>
                <a:spcPts val="0"/>
              </a:spcBef>
            </a:pPr>
            <a:r>
              <a:rPr lang="en-US" dirty="0"/>
              <a:t>Problem Statement</a:t>
            </a:r>
          </a:p>
          <a:p>
            <a:pPr>
              <a:spcBef>
                <a:spcPts val="0"/>
              </a:spcBef>
            </a:pPr>
            <a:r>
              <a:rPr lang="en-US" dirty="0"/>
              <a:t>Prior Work &amp; Gap Analysis</a:t>
            </a:r>
          </a:p>
          <a:p>
            <a:pPr>
              <a:spcBef>
                <a:spcPts val="0"/>
              </a:spcBef>
            </a:pPr>
            <a:r>
              <a:rPr lang="en-US" dirty="0"/>
              <a:t>Key Contributions</a:t>
            </a:r>
          </a:p>
          <a:p>
            <a:pPr>
              <a:spcBef>
                <a:spcPts val="0"/>
              </a:spcBef>
            </a:pPr>
            <a:r>
              <a:rPr lang="en-US" dirty="0"/>
              <a:t>Algorithm Overview</a:t>
            </a:r>
          </a:p>
          <a:p>
            <a:pPr>
              <a:spcBef>
                <a:spcPts val="0"/>
              </a:spcBef>
            </a:pPr>
            <a:r>
              <a:rPr lang="en-US" dirty="0"/>
              <a:t>Example on B₄</a:t>
            </a:r>
          </a:p>
          <a:p>
            <a:pPr>
              <a:spcBef>
                <a:spcPts val="0"/>
              </a:spcBef>
            </a:pPr>
            <a:r>
              <a:rPr lang="en-US" dirty="0"/>
              <a:t>Theoretical Results</a:t>
            </a:r>
          </a:p>
          <a:p>
            <a:pPr>
              <a:spcBef>
                <a:spcPts val="0"/>
              </a:spcBef>
            </a:pPr>
            <a:r>
              <a:rPr lang="en-US" dirty="0"/>
              <a:t>Our Parallelization Plan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Motivation &amp; 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Reliable broadcasting and fault‑tolerance require multiple disjoint paths.</a:t>
            </a:r>
          </a:p>
          <a:p>
            <a:r>
              <a:rPr lang="en-US" dirty="0"/>
              <a:t>Independent Spanning Trees (ISTs): rooted trees sharing no internal nodes or edges.</a:t>
            </a:r>
          </a:p>
          <a:p>
            <a:r>
              <a:rPr lang="en-US" dirty="0"/>
              <a:t>Bubble‑Sort Network Bₙ:</a:t>
            </a:r>
          </a:p>
          <a:p>
            <a:pPr lvl="1"/>
            <a:r>
              <a:rPr lang="en-US" dirty="0"/>
              <a:t>Nodes = all permutations of {1…n}.</a:t>
            </a:r>
          </a:p>
          <a:p>
            <a:pPr lvl="1"/>
            <a:r>
              <a:rPr lang="en-US" dirty="0"/>
              <a:t>Edges = adjacent‐swap connections (image: B₄ diagram).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891" y="511762"/>
            <a:ext cx="4960830" cy="2785158"/>
          </a:xfrm>
        </p:spPr>
        <p:txBody>
          <a:bodyPr/>
          <a:lstStyle/>
          <a:p>
            <a:r>
              <a:rPr lang="en-US" dirty="0"/>
              <a:t>Goal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640" y="3484615"/>
            <a:ext cx="4958081" cy="2387865"/>
          </a:xfrm>
        </p:spPr>
        <p:txBody>
          <a:bodyPr/>
          <a:lstStyle/>
          <a:p>
            <a:r>
              <a:rPr lang="en-US" dirty="0"/>
              <a:t>Construct the maximum (n–1) ISTs in Bₙ in parallel.</a:t>
            </a:r>
          </a:p>
        </p:txBody>
      </p:sp>
      <p:pic>
        <p:nvPicPr>
          <p:cNvPr id="8" name="Picture Placeholder 7" descr="A blue and purple spirals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Challenge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Previous IST algorithms for Bₙ were recursive and not parallelizable.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F9D62-6820-D510-1A48-B9A15B051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F07092C0-A0A4-8DF0-8F3F-7FEDE9D6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Prior work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BC867F7-E177-6964-E5E2-6EB5F01B76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5793802" cy="317177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Kao et al. (2019): amortized constant‐time parent finding via recursion.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IST construction for other networks (e.g., hypercubes, star graphs) already exists.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prior algorithms use recursive strategies with poor parallelism.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Few efforts addressed real-time or scalable IST computation in Bₙ.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36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Algorithm 1: non‑recursive parent finder, O(1) per vertex per tree.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Optimal total work: O(</a:t>
            </a:r>
            <a:r>
              <a:rPr lang="en-US" dirty="0" err="1"/>
              <a:t>n.n</a:t>
            </a:r>
            <a:r>
              <a:rPr lang="en-US" dirty="0"/>
              <a:t>!) with matching </a:t>
            </a:r>
            <a:r>
              <a:rPr lang="el-GR" dirty="0"/>
              <a:t>Ω(</a:t>
            </a:r>
            <a:r>
              <a:rPr lang="en-US" dirty="0" err="1"/>
              <a:t>n.n</a:t>
            </a:r>
            <a:r>
              <a:rPr lang="en-US" dirty="0"/>
              <a:t>!) lower bound.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Proofs: spanning‐tree correctness, pairwise independence.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Height bound: ≤ D(Bₙ)+(n–1) = n(n+1)/2–1.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CEC218-D0E2-10B0-3322-9743CA198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70BD0593-A3BB-9140-4994-06464127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Algorithm </a:t>
            </a:r>
            <a:r>
              <a:rPr lang="en-US" dirty="0" err="1"/>
              <a:t>OvervieW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E9239823-9A99-0D5C-FB6A-3C0C4F2BAF3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Preprocessing (per v):</a:t>
            </a:r>
          </a:p>
          <a:p>
            <a:pPr lvl="1"/>
            <a:r>
              <a:rPr lang="en-US" dirty="0"/>
              <a:t>Compute inverse array inv[ ], position of rightmost misplaced symbol r(v).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Parent(</a:t>
            </a:r>
            <a:r>
              <a:rPr lang="en-US" dirty="0" err="1"/>
              <a:t>v,t,n</a:t>
            </a:r>
            <a:r>
              <a:rPr lang="en-US" dirty="0"/>
              <a:t>): Six rules based on vₙ and tree index t → single adjacent swap.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FindPosition</a:t>
            </a:r>
            <a:r>
              <a:rPr lang="en-US" dirty="0"/>
              <a:t>(v, t):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Swap(</a:t>
            </a:r>
            <a:r>
              <a:rPr lang="en-US" dirty="0" err="1"/>
              <a:t>v,x</a:t>
            </a:r>
            <a:r>
              <a:rPr lang="en-US" dirty="0"/>
              <a:t>): use inv[x] to swap in O(1).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66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2" name="Picture 11" descr="A diagram of numbers and symbols&#10;&#10;AI-generated content may be incorrect.">
            <a:extLst>
              <a:ext uri="{FF2B5EF4-FFF2-40B4-BE49-F238E27FC236}">
                <a16:creationId xmlns:a16="http://schemas.microsoft.com/office/drawing/2014/main" id="{4DBDD39B-6599-99FC-AD6F-A3EE872F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29" y="374754"/>
            <a:ext cx="11576341" cy="6195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{FE444CBC-1157-4917-8845-F4CA99C81D52}tf11936837_win32</Template>
  <TotalTime>726</TotalTime>
  <Words>615</Words>
  <Application>Microsoft Office PowerPoint</Application>
  <PresentationFormat>Widescreen</PresentationFormat>
  <Paragraphs>95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Custom</vt:lpstr>
      <vt:lpstr>A parallel algorithm for constructing multiple independent spanning trees in bubble-sort networks</vt:lpstr>
      <vt:lpstr>Agenda</vt:lpstr>
      <vt:lpstr>Motivation &amp; Background</vt:lpstr>
      <vt:lpstr>Goal </vt:lpstr>
      <vt:lpstr>Challenge</vt:lpstr>
      <vt:lpstr>Prior work</vt:lpstr>
      <vt:lpstr>Properties</vt:lpstr>
      <vt:lpstr>Algorithm OvervieW</vt:lpstr>
      <vt:lpstr>PowerPoint Presentation</vt:lpstr>
      <vt:lpstr>Theoretical Results</vt:lpstr>
      <vt:lpstr>Our Parallelization Plan</vt:lpstr>
      <vt:lpstr>MPI Parallelization:</vt:lpstr>
      <vt:lpstr>Openmp Parallelization: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Awais Ahmed</cp:lastModifiedBy>
  <cp:revision>3</cp:revision>
  <dcterms:created xsi:type="dcterms:W3CDTF">2025-04-18T18:10:17Z</dcterms:created>
  <dcterms:modified xsi:type="dcterms:W3CDTF">2025-04-23T03:35:50Z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