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0" r:id="rId12"/>
    <p:sldId id="311" r:id="rId13"/>
    <p:sldId id="296" r:id="rId14"/>
    <p:sldId id="267" r:id="rId15"/>
    <p:sldId id="268" r:id="rId16"/>
    <p:sldId id="31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12" r:id="rId27"/>
    <p:sldId id="314" r:id="rId28"/>
    <p:sldId id="279" r:id="rId29"/>
    <p:sldId id="281" r:id="rId30"/>
    <p:sldId id="282" r:id="rId31"/>
    <p:sldId id="283" r:id="rId32"/>
    <p:sldId id="284" r:id="rId33"/>
    <p:sldId id="313" r:id="rId34"/>
    <p:sldId id="315" r:id="rId35"/>
    <p:sldId id="287" r:id="rId36"/>
    <p:sldId id="288" r:id="rId37"/>
    <p:sldId id="290" r:id="rId38"/>
    <p:sldId id="295" r:id="rId39"/>
    <p:sldId id="293" r:id="rId40"/>
    <p:sldId id="307" r:id="rId41"/>
    <p:sldId id="308" r:id="rId42"/>
    <p:sldId id="297" r:id="rId43"/>
    <p:sldId id="298" r:id="rId44"/>
    <p:sldId id="299" r:id="rId45"/>
    <p:sldId id="300" r:id="rId46"/>
    <p:sldId id="294" r:id="rId47"/>
    <p:sldId id="301" r:id="rId48"/>
    <p:sldId id="30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89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7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067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2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4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5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1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792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3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3B814C-4A56-489B-880C-C6BFE7BD4FD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8E8612-CFC5-45CF-9813-EECF0B39A4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9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80029" y="2157761"/>
            <a:ext cx="8915399" cy="2262781"/>
          </a:xfrm>
        </p:spPr>
        <p:txBody>
          <a:bodyPr>
            <a:noAutofit/>
          </a:bodyPr>
          <a:lstStyle/>
          <a:p>
            <a:r>
              <a:rPr lang="tr-TR" sz="8000" dirty="0">
                <a:latin typeface="Broadway" panose="04040905080B02020502" pitchFamily="82" charset="0"/>
              </a:rPr>
              <a:t>DENEY TASARIMI </a:t>
            </a:r>
            <a:endParaRPr lang="en-US" sz="8000" dirty="0">
              <a:latin typeface="Broadway" panose="04040905080B02020502" pitchFamily="82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215043" y="6057256"/>
            <a:ext cx="8045373" cy="455058"/>
          </a:xfrm>
        </p:spPr>
        <p:txBody>
          <a:bodyPr>
            <a:normAutofit/>
          </a:bodyPr>
          <a:lstStyle/>
          <a:p>
            <a:r>
              <a:rPr lang="tr-TR" sz="1400" b="1" dirty="0"/>
              <a:t>RÜMEYSA NAZLI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127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7" y="764554"/>
            <a:ext cx="6324600" cy="5435523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7738947" y="2466652"/>
            <a:ext cx="34680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Lucida Fax" panose="02060602050505020204" pitchFamily="18" charset="0"/>
              </a:rPr>
              <a:t>Varyansların</a:t>
            </a:r>
            <a:r>
              <a:rPr lang="tr-TR" dirty="0">
                <a:latin typeface="Lucida Fax" panose="02060602050505020204" pitchFamily="18" charset="0"/>
              </a:rPr>
              <a:t> homojenliği varsayımı sağlanmadığından </a:t>
            </a:r>
            <a:r>
              <a:rPr lang="tr-TR" dirty="0" err="1">
                <a:latin typeface="Lucida Fax" panose="02060602050505020204" pitchFamily="18" charset="0"/>
              </a:rPr>
              <a:t>Tamhane</a:t>
            </a:r>
            <a:r>
              <a:rPr lang="tr-TR" dirty="0">
                <a:latin typeface="Lucida Fax" panose="02060602050505020204" pitchFamily="18" charset="0"/>
              </a:rPr>
              <a:t> ve </a:t>
            </a:r>
            <a:r>
              <a:rPr lang="tr-TR" dirty="0" err="1">
                <a:latin typeface="Lucida Fax" panose="02060602050505020204" pitchFamily="18" charset="0"/>
              </a:rPr>
              <a:t>Dunnet</a:t>
            </a:r>
            <a:r>
              <a:rPr lang="tr-TR" dirty="0">
                <a:latin typeface="Lucida Fax" panose="02060602050505020204" pitchFamily="18" charset="0"/>
              </a:rPr>
              <a:t> testlerini yorumlayacağız. Burada </a:t>
            </a:r>
            <a:r>
              <a:rPr lang="tr-TR" dirty="0" err="1">
                <a:latin typeface="Lucida Fax" panose="02060602050505020204" pitchFamily="18" charset="0"/>
              </a:rPr>
              <a:t>sign</a:t>
            </a:r>
            <a:r>
              <a:rPr lang="tr-TR" dirty="0">
                <a:latin typeface="Lucida Fax" panose="02060602050505020204" pitchFamily="18" charset="0"/>
              </a:rPr>
              <a:t> değerleri .000 olduğundan gruplar arası anlamlı farklılık vardır diyebiliriz.</a:t>
            </a:r>
          </a:p>
          <a:p>
            <a:endParaRPr lang="tr-TR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5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81" y="767925"/>
            <a:ext cx="9502397" cy="302349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765609" y="4162297"/>
            <a:ext cx="8583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Son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olarak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"Descriptive"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tablosu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incelendiğinde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4.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grubun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ortalamasının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diğer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gruplardan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daha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büyük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olduğu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görülür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Yani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4. ü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lkenin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tr-TR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hisse senedi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tr-TR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fiyatlarının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diğer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grupların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tr-TR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hisse senedi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tr-TR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fiyatlarından</a:t>
            </a:r>
            <a:r>
              <a:rPr lang="en-US" b="1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daha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fazla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olduğu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söylenebilir</a:t>
            </a:r>
            <a:r>
              <a:rPr lang="en-US" b="0" i="0" dirty="0">
                <a:solidFill>
                  <a:srgbClr val="222222"/>
                </a:solidFill>
                <a:effectLst/>
                <a:latin typeface="Lucida Fax" panose="02060602050505020204" pitchFamily="18" charset="0"/>
              </a:rPr>
              <a:t>.</a:t>
            </a:r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1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61" y="574404"/>
            <a:ext cx="8207282" cy="270405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583474" y="3593587"/>
            <a:ext cx="91216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Lucida Fax" panose="02060602050505020204" pitchFamily="18" charset="0"/>
              </a:rPr>
              <a:t>Burada 4 farklı ülkenin hisse senedi fiyatlarının normalliğini test etmek için </a:t>
            </a:r>
            <a:r>
              <a:rPr lang="tr-TR" dirty="0" err="1">
                <a:latin typeface="Lucida Fax" panose="02060602050505020204" pitchFamily="18" charset="0"/>
              </a:rPr>
              <a:t>Kolmogorov-Simirnov</a:t>
            </a:r>
            <a:r>
              <a:rPr lang="tr-TR" dirty="0">
                <a:latin typeface="Lucida Fax" panose="02060602050505020204" pitchFamily="18" charset="0"/>
              </a:rPr>
              <a:t> ve </a:t>
            </a:r>
            <a:r>
              <a:rPr lang="tr-TR" dirty="0" err="1">
                <a:latin typeface="Lucida Fax" panose="02060602050505020204" pitchFamily="18" charset="0"/>
              </a:rPr>
              <a:t>Shapiro-Wilk</a:t>
            </a:r>
            <a:r>
              <a:rPr lang="tr-TR" dirty="0">
                <a:latin typeface="Lucida Fax" panose="02060602050505020204" pitchFamily="18" charset="0"/>
              </a:rPr>
              <a:t> testlerini yaptık.</a:t>
            </a:r>
          </a:p>
          <a:p>
            <a:endParaRPr lang="tr-TR" dirty="0">
              <a:latin typeface="Lucida Fax" panose="02060602050505020204" pitchFamily="18" charset="0"/>
            </a:endParaRPr>
          </a:p>
          <a:p>
            <a:r>
              <a:rPr lang="tr-TR" dirty="0" err="1">
                <a:latin typeface="Lucida Fax" panose="02060602050505020204" pitchFamily="18" charset="0"/>
              </a:rPr>
              <a:t>Kolmogorov-Simirnov</a:t>
            </a:r>
            <a:r>
              <a:rPr lang="tr-TR" dirty="0">
                <a:latin typeface="Lucida Fax" panose="02060602050505020204" pitchFamily="18" charset="0"/>
              </a:rPr>
              <a:t> testi veri sayısının 50’den fazla olduğu durumlarda kullanılır. Burada </a:t>
            </a:r>
            <a:r>
              <a:rPr lang="tr-TR" dirty="0" err="1">
                <a:latin typeface="Lucida Fax" panose="02060602050505020204" pitchFamily="18" charset="0"/>
              </a:rPr>
              <a:t>Kolmogorov-Simirnov</a:t>
            </a:r>
            <a:r>
              <a:rPr lang="tr-TR" dirty="0">
                <a:latin typeface="Lucida Fax" panose="02060602050505020204" pitchFamily="18" charset="0"/>
              </a:rPr>
              <a:t> testini yorumlamalıyız.</a:t>
            </a:r>
          </a:p>
          <a:p>
            <a:endParaRPr lang="tr-TR" dirty="0">
              <a:latin typeface="Lucida Fax" panose="02060602050505020204" pitchFamily="18" charset="0"/>
            </a:endParaRPr>
          </a:p>
          <a:p>
            <a:r>
              <a:rPr lang="tr-TR" dirty="0">
                <a:latin typeface="Lucida Fax" panose="02060602050505020204" pitchFamily="18" charset="0"/>
              </a:rPr>
              <a:t>P değeri 0.05’ten küçük olduğu için tüm grupların için H0 hipotezi reddedilir. Yani %95 güvenle veriler normal dağılımlı değildir.</a:t>
            </a:r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-938003" y="1137423"/>
            <a:ext cx="25883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Q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-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Q</a:t>
            </a:r>
          </a:p>
          <a:p>
            <a:pPr algn="ctr"/>
            <a:endParaRPr lang="tr-T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 P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L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O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T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52" y="289932"/>
            <a:ext cx="6777246" cy="62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4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66906" y="556652"/>
            <a:ext cx="6719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E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X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C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E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L </a:t>
            </a:r>
          </a:p>
          <a:p>
            <a:pPr algn="ctr"/>
            <a:endParaRPr lang="tr-T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N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L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Z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54" y="166359"/>
            <a:ext cx="3515083" cy="655782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83" y="848200"/>
            <a:ext cx="6921580" cy="458954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838660" y="5690014"/>
            <a:ext cx="6959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Lucida Fax" panose="02060602050505020204" pitchFamily="18" charset="0"/>
              </a:rPr>
              <a:t>Excel üzerinden yaptığımız hesaplamalara göre gruplar arasında anlamlı bir farklılık olduğunu söyleyebiliriz.</a:t>
            </a:r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6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50" y="264017"/>
            <a:ext cx="7421451" cy="5481753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107579" y="5957643"/>
            <a:ext cx="8196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Lucida Fax" panose="02060602050505020204" pitchFamily="18" charset="0"/>
              </a:rPr>
              <a:t>Excel üzerinden yaptığımız BARTLETT testine göre </a:t>
            </a:r>
            <a:r>
              <a:rPr lang="en-US" i="1" dirty="0">
                <a:latin typeface="Lucida Fax" panose="02060602050505020204" pitchFamily="18" charset="0"/>
              </a:rPr>
              <a:t>%95 </a:t>
            </a:r>
            <a:r>
              <a:rPr lang="en-US" i="1" dirty="0" err="1">
                <a:latin typeface="Lucida Fax" panose="02060602050505020204" pitchFamily="18" charset="0"/>
              </a:rPr>
              <a:t>güvenle</a:t>
            </a:r>
            <a:r>
              <a:rPr lang="en-US" i="1" dirty="0">
                <a:latin typeface="Lucida Fax" panose="02060602050505020204" pitchFamily="18" charset="0"/>
              </a:rPr>
              <a:t>, </a:t>
            </a:r>
            <a:r>
              <a:rPr lang="en-US" i="1" dirty="0" err="1">
                <a:latin typeface="Lucida Fax" panose="02060602050505020204" pitchFamily="18" charset="0"/>
              </a:rPr>
              <a:t>grupların</a:t>
            </a:r>
            <a:r>
              <a:rPr lang="en-US" i="1" dirty="0">
                <a:latin typeface="Lucida Fax" panose="02060602050505020204" pitchFamily="18" charset="0"/>
              </a:rPr>
              <a:t> </a:t>
            </a:r>
            <a:r>
              <a:rPr lang="tr-TR" i="1" dirty="0" err="1">
                <a:latin typeface="Lucida Fax" panose="02060602050505020204" pitchFamily="18" charset="0"/>
              </a:rPr>
              <a:t>varyanslarının</a:t>
            </a:r>
            <a:r>
              <a:rPr lang="tr-TR" i="1" dirty="0">
                <a:latin typeface="Lucida Fax" panose="02060602050505020204" pitchFamily="18" charset="0"/>
              </a:rPr>
              <a:t> homojen olmadığını söyleyebiliriz. (H0 </a:t>
            </a:r>
            <a:r>
              <a:rPr lang="tr-TR" i="1" dirty="0" err="1">
                <a:latin typeface="Lucida Fax" panose="02060602050505020204" pitchFamily="18" charset="0"/>
              </a:rPr>
              <a:t>red</a:t>
            </a:r>
            <a:r>
              <a:rPr lang="tr-TR" i="1" dirty="0">
                <a:latin typeface="Lucida Fax" panose="02060602050505020204" pitchFamily="18" charset="0"/>
              </a:rPr>
              <a:t>)</a:t>
            </a:r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8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68" y="843892"/>
            <a:ext cx="6982261" cy="301443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143026" y="4229204"/>
            <a:ext cx="8196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Lucida Fax" panose="02060602050505020204" pitchFamily="18" charset="0"/>
              </a:rPr>
              <a:t>Excel üzerinden yaptığımız COCHRAN testine göre </a:t>
            </a:r>
            <a:r>
              <a:rPr lang="en-US" i="1" dirty="0">
                <a:latin typeface="Lucida Fax" panose="02060602050505020204" pitchFamily="18" charset="0"/>
              </a:rPr>
              <a:t>%95 </a:t>
            </a:r>
            <a:r>
              <a:rPr lang="en-US" i="1" dirty="0" err="1">
                <a:latin typeface="Lucida Fax" panose="02060602050505020204" pitchFamily="18" charset="0"/>
              </a:rPr>
              <a:t>güvenle</a:t>
            </a:r>
            <a:r>
              <a:rPr lang="en-US" i="1" dirty="0">
                <a:latin typeface="Lucida Fax" panose="02060602050505020204" pitchFamily="18" charset="0"/>
              </a:rPr>
              <a:t>, </a:t>
            </a:r>
            <a:r>
              <a:rPr lang="en-US" i="1" dirty="0" err="1">
                <a:latin typeface="Lucida Fax" panose="02060602050505020204" pitchFamily="18" charset="0"/>
              </a:rPr>
              <a:t>grupların</a:t>
            </a:r>
            <a:r>
              <a:rPr lang="en-US" i="1" dirty="0">
                <a:latin typeface="Lucida Fax" panose="02060602050505020204" pitchFamily="18" charset="0"/>
              </a:rPr>
              <a:t> </a:t>
            </a:r>
            <a:r>
              <a:rPr lang="tr-TR" i="1" dirty="0" err="1">
                <a:latin typeface="Lucida Fax" panose="02060602050505020204" pitchFamily="18" charset="0"/>
              </a:rPr>
              <a:t>varyanslarının</a:t>
            </a:r>
            <a:r>
              <a:rPr lang="tr-TR" i="1" dirty="0">
                <a:latin typeface="Lucida Fax" panose="02060602050505020204" pitchFamily="18" charset="0"/>
              </a:rPr>
              <a:t> homojen olmadığını söyleyebiliriz. (H0 </a:t>
            </a:r>
            <a:r>
              <a:rPr lang="tr-TR" i="1" dirty="0" err="1">
                <a:latin typeface="Lucida Fax" panose="02060602050505020204" pitchFamily="18" charset="0"/>
              </a:rPr>
              <a:t>red</a:t>
            </a:r>
            <a:r>
              <a:rPr lang="tr-TR" i="1" dirty="0">
                <a:latin typeface="Lucida Fax" panose="02060602050505020204" pitchFamily="18" charset="0"/>
              </a:rPr>
              <a:t>)</a:t>
            </a:r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0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-1824638" y="-33453"/>
            <a:ext cx="440755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R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T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U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D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O</a:t>
            </a:r>
          </a:p>
          <a:p>
            <a:pPr algn="ctr"/>
            <a:endParaRPr lang="tr-T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 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N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L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Z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77" y="2429408"/>
            <a:ext cx="10048201" cy="20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8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62" y="234174"/>
            <a:ext cx="9591018" cy="63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460811" y="89210"/>
            <a:ext cx="9422782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dirty="0">
                <a:ln w="0"/>
                <a:solidFill>
                  <a:srgbClr val="ED6E0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İKİ YÖNLÜ </a:t>
            </a:r>
          </a:p>
          <a:p>
            <a:pPr algn="ctr"/>
            <a:r>
              <a:rPr lang="tr-TR" sz="3600" dirty="0">
                <a:ln w="0"/>
                <a:solidFill>
                  <a:srgbClr val="ED6E0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VARYANS ANALİZİ</a:t>
            </a:r>
          </a:p>
          <a:p>
            <a:pPr algn="ctr"/>
            <a:r>
              <a:rPr lang="tr-TR" sz="3600" dirty="0">
                <a:ln w="0"/>
                <a:solidFill>
                  <a:srgbClr val="ED6E0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(TWO-WAY ANOVA)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037064" y="1843536"/>
            <a:ext cx="106717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Lucida Fax" panose="02060602050505020204" pitchFamily="18" charset="0"/>
              </a:rPr>
              <a:t>İ</a:t>
            </a:r>
            <a:r>
              <a:rPr lang="en-US" dirty="0" err="1">
                <a:latin typeface="Lucida Fax" panose="02060602050505020204" pitchFamily="18" charset="0"/>
              </a:rPr>
              <a:t>ki-yönlü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varyans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analizi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faktörün</a:t>
            </a:r>
            <a:r>
              <a:rPr lang="en-US" dirty="0">
                <a:latin typeface="Lucida Fax" panose="02060602050505020204" pitchFamily="18" charset="0"/>
              </a:rPr>
              <a:t> (</a:t>
            </a:r>
            <a:r>
              <a:rPr lang="en-US" dirty="0" err="1">
                <a:latin typeface="Lucida Fax" panose="02060602050505020204" pitchFamily="18" charset="0"/>
              </a:rPr>
              <a:t>değişkenin</a:t>
            </a:r>
            <a:r>
              <a:rPr lang="en-US" dirty="0">
                <a:latin typeface="Lucida Fax" panose="02060602050505020204" pitchFamily="18" charset="0"/>
              </a:rPr>
              <a:t>) </a:t>
            </a:r>
            <a:r>
              <a:rPr lang="en-US" dirty="0" err="1">
                <a:latin typeface="Lucida Fax" panose="02060602050505020204" pitchFamily="18" charset="0"/>
              </a:rPr>
              <a:t>bağımlı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üzerine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ortak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etkisini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ölçmek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için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kullanılır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Faktörler</a:t>
            </a:r>
            <a:r>
              <a:rPr lang="en-US" dirty="0">
                <a:latin typeface="Lucida Fax" panose="02060602050505020204" pitchFamily="18" charset="0"/>
              </a:rPr>
              <a:t> (</a:t>
            </a:r>
            <a:r>
              <a:rPr lang="en-US" dirty="0" err="1">
                <a:latin typeface="Lucida Fax" panose="02060602050505020204" pitchFamily="18" charset="0"/>
              </a:rPr>
              <a:t>bağımsız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değişkenler</a:t>
            </a:r>
            <a:r>
              <a:rPr lang="en-US" dirty="0">
                <a:latin typeface="Lucida Fax" panose="02060602050505020204" pitchFamily="18" charset="0"/>
              </a:rPr>
              <a:t>) </a:t>
            </a:r>
            <a:r>
              <a:rPr lang="en-US" dirty="0" err="1">
                <a:latin typeface="Lucida Fax" panose="02060602050505020204" pitchFamily="18" charset="0"/>
              </a:rPr>
              <a:t>kategorik</a:t>
            </a:r>
            <a:r>
              <a:rPr lang="en-US" dirty="0">
                <a:latin typeface="Lucida Fax" panose="02060602050505020204" pitchFamily="18" charset="0"/>
              </a:rPr>
              <a:t>, </a:t>
            </a:r>
            <a:r>
              <a:rPr lang="en-US" dirty="0" err="1">
                <a:latin typeface="Lucida Fax" panose="02060602050505020204" pitchFamily="18" charset="0"/>
              </a:rPr>
              <a:t>bağımlı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ise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süreklidir</a:t>
            </a:r>
            <a:r>
              <a:rPr lang="en-US" dirty="0">
                <a:latin typeface="Lucida Fax" panose="02060602050505020204" pitchFamily="18" charset="0"/>
              </a:rPr>
              <a:t>.</a:t>
            </a:r>
          </a:p>
          <a:p>
            <a:r>
              <a:rPr lang="en-US" dirty="0" err="1">
                <a:latin typeface="Lucida Fax" panose="02060602050505020204" pitchFamily="18" charset="0"/>
              </a:rPr>
              <a:t>Karşılaştırılacak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grup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sayısı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faktörlerin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kaç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kategorili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oldukları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ile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ilgilidir</a:t>
            </a:r>
            <a:r>
              <a:rPr lang="en-US" dirty="0">
                <a:latin typeface="Lucida Fax" panose="02060602050505020204" pitchFamily="18" charset="0"/>
              </a:rPr>
              <a:t>.</a:t>
            </a:r>
          </a:p>
          <a:p>
            <a:r>
              <a:rPr lang="en-US" dirty="0" err="1">
                <a:latin typeface="Lucida Fax" panose="02060602050505020204" pitchFamily="18" charset="0"/>
              </a:rPr>
              <a:t>İki-yönlü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ANOVA’nın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asıl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amacı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faktörler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arasındaki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etkileşim</a:t>
            </a:r>
            <a:r>
              <a:rPr lang="en-US" dirty="0">
                <a:latin typeface="Lucida Fax" panose="02060602050505020204" pitchFamily="18" charset="0"/>
              </a:rPr>
              <a:t> (</a:t>
            </a:r>
            <a:r>
              <a:rPr lang="en-US" dirty="0" err="1">
                <a:latin typeface="Lucida Fax" panose="02060602050505020204" pitchFamily="18" charset="0"/>
              </a:rPr>
              <a:t>ortak</a:t>
            </a:r>
            <a:r>
              <a:rPr lang="en-US" dirty="0">
                <a:latin typeface="Lucida Fax" panose="02060602050505020204" pitchFamily="18" charset="0"/>
              </a:rPr>
              <a:t>) </a:t>
            </a:r>
            <a:r>
              <a:rPr lang="en-US" dirty="0" err="1">
                <a:latin typeface="Lucida Fax" panose="02060602050505020204" pitchFamily="18" charset="0"/>
              </a:rPr>
              <a:t>etkisini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incelemektir</a:t>
            </a:r>
            <a:r>
              <a:rPr lang="en-US" dirty="0">
                <a:latin typeface="Lucida Fax" panose="02060602050505020204" pitchFamily="18" charset="0"/>
              </a:rPr>
              <a:t>.</a:t>
            </a:r>
            <a:endParaRPr lang="tr-TR" dirty="0">
              <a:latin typeface="Lucida Fax" panose="02060602050505020204" pitchFamily="18" charset="0"/>
            </a:endParaRPr>
          </a:p>
          <a:p>
            <a:r>
              <a:rPr lang="en-US" dirty="0" err="1">
                <a:latin typeface="Lucida Fax" panose="02060602050505020204" pitchFamily="18" charset="0"/>
              </a:rPr>
              <a:t>Tek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yönlü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ANOVA’da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gibi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sıfır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hipotezini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reddedip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reddedemeyeceğimize</a:t>
            </a:r>
            <a:r>
              <a:rPr lang="en-US" dirty="0">
                <a:latin typeface="Lucida Fax" panose="02060602050505020204" pitchFamily="18" charset="0"/>
              </a:rPr>
              <a:t> F-</a:t>
            </a:r>
            <a:r>
              <a:rPr lang="en-US" dirty="0" err="1">
                <a:latin typeface="Lucida Fax" panose="02060602050505020204" pitchFamily="18" charset="0"/>
              </a:rPr>
              <a:t>testi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kullanarak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karar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vereceğiz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Eğer</a:t>
            </a:r>
            <a:r>
              <a:rPr lang="en-US" dirty="0">
                <a:latin typeface="Lucida Fax" panose="02060602050505020204" pitchFamily="18" charset="0"/>
              </a:rPr>
              <a:t> F-</a:t>
            </a:r>
            <a:r>
              <a:rPr lang="en-US" dirty="0" err="1">
                <a:latin typeface="Lucida Fax" panose="02060602050505020204" pitchFamily="18" charset="0"/>
              </a:rPr>
              <a:t>testinden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elde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edilen</a:t>
            </a:r>
            <a:r>
              <a:rPr lang="en-US" dirty="0">
                <a:latin typeface="Lucida Fax" panose="02060602050505020204" pitchFamily="18" charset="0"/>
              </a:rPr>
              <a:t> p-</a:t>
            </a:r>
            <a:r>
              <a:rPr lang="en-US" dirty="0" err="1">
                <a:latin typeface="Lucida Fax" panose="02060602050505020204" pitchFamily="18" charset="0"/>
              </a:rPr>
              <a:t>değeri</a:t>
            </a:r>
            <a:r>
              <a:rPr lang="en-US" dirty="0">
                <a:latin typeface="Lucida Fax" panose="02060602050505020204" pitchFamily="18" charset="0"/>
              </a:rPr>
              <a:t> 0.05’ten </a:t>
            </a:r>
            <a:r>
              <a:rPr lang="en-US" dirty="0" err="1">
                <a:latin typeface="Lucida Fax" panose="02060602050505020204" pitchFamily="18" charset="0"/>
              </a:rPr>
              <a:t>küçük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çıkarsa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sıfır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hipotezini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reddederek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alternatif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hipotezi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yani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söz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konusu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olan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bağımsız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gruplarının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bağımlı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açısından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farklılık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gösterdiği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sonucuna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varacağız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Burada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tane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bağımsız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yani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tane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grup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için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ikisi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için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ayrı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ayrı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sonuçlara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bakacağız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Ayrıca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değişkeninin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etkileşiminin</a:t>
            </a:r>
            <a:r>
              <a:rPr lang="en-US" dirty="0">
                <a:latin typeface="Lucida Fax" panose="02060602050505020204" pitchFamily="18" charset="0"/>
              </a:rPr>
              <a:t> de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olup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olmadığını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kontrol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etmemiz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gerekmektedir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endParaRPr lang="tr-TR" dirty="0">
              <a:latin typeface="Lucida Fax" panose="02060602050505020204" pitchFamily="18" charset="0"/>
            </a:endParaRPr>
          </a:p>
          <a:p>
            <a:endParaRPr lang="tr-TR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8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118732" y="1471960"/>
            <a:ext cx="917745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Lucida Bright" panose="02040602050505020304" pitchFamily="18" charset="0"/>
              </a:rPr>
              <a:t>İÇİNDEKİLER</a:t>
            </a:r>
          </a:p>
          <a:p>
            <a:r>
              <a:rPr lang="tr-TR" sz="2400" dirty="0">
                <a:latin typeface="Lucida Bright" panose="02040602050505020304" pitchFamily="18" charset="0"/>
              </a:rPr>
              <a:t>1-TEK YÖNLÜ VARYANS ANALİZİ(ONE-WAY ANOVA)</a:t>
            </a:r>
          </a:p>
          <a:p>
            <a:r>
              <a:rPr lang="tr-TR" sz="2400" dirty="0">
                <a:latin typeface="Lucida Bright" panose="02040602050505020304" pitchFamily="18" charset="0"/>
              </a:rPr>
              <a:t>	a)SPSS ANALİZ</a:t>
            </a:r>
          </a:p>
          <a:p>
            <a:r>
              <a:rPr lang="tr-TR" sz="2400" dirty="0">
                <a:latin typeface="Lucida Bright" panose="02040602050505020304" pitchFamily="18" charset="0"/>
              </a:rPr>
              <a:t>	b)EXCEL ANALİZ</a:t>
            </a:r>
          </a:p>
          <a:p>
            <a:r>
              <a:rPr lang="tr-TR" sz="2400" dirty="0">
                <a:latin typeface="Lucida Bright" panose="02040602050505020304" pitchFamily="18" charset="0"/>
              </a:rPr>
              <a:t>	c)R ANALİZ	</a:t>
            </a:r>
          </a:p>
          <a:p>
            <a:r>
              <a:rPr lang="tr-TR" sz="2400" dirty="0">
                <a:latin typeface="Lucida Bright" panose="02040602050505020304" pitchFamily="18" charset="0"/>
              </a:rPr>
              <a:t>2-İKİ YÖNLÜ VARYANS ANALİZİ(TWO-WAY ANOVA)</a:t>
            </a:r>
          </a:p>
          <a:p>
            <a:r>
              <a:rPr lang="tr-TR" sz="2400" dirty="0">
                <a:latin typeface="Lucida Bright" panose="02040602050505020304" pitchFamily="18" charset="0"/>
              </a:rPr>
              <a:t>	a)SPSS ANALİZ</a:t>
            </a:r>
          </a:p>
          <a:p>
            <a:r>
              <a:rPr lang="tr-TR" sz="2400" dirty="0">
                <a:latin typeface="Lucida Bright" panose="02040602050505020304" pitchFamily="18" charset="0"/>
              </a:rPr>
              <a:t>3-TEKRARLI ÖLÇÜMLER(REPEATED MEASURE)</a:t>
            </a:r>
          </a:p>
          <a:p>
            <a:r>
              <a:rPr lang="tr-TR" sz="2400" dirty="0">
                <a:latin typeface="Lucida Bright" panose="02040602050505020304" pitchFamily="18" charset="0"/>
              </a:rPr>
              <a:t>	a)SPSS ANALİZ</a:t>
            </a:r>
          </a:p>
          <a:p>
            <a:r>
              <a:rPr lang="tr-TR" sz="2400" dirty="0">
                <a:latin typeface="Lucida Bright" panose="02040602050505020304" pitchFamily="18" charset="0"/>
              </a:rPr>
              <a:t>	b)EXCEL ANALİZ	</a:t>
            </a:r>
          </a:p>
          <a:p>
            <a:r>
              <a:rPr lang="tr-TR" sz="2400" dirty="0">
                <a:latin typeface="Lucida Bright" panose="02040602050505020304" pitchFamily="18" charset="0"/>
              </a:rPr>
              <a:t>	</a:t>
            </a:r>
            <a:endParaRPr lang="en-US" sz="24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5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-1126275" y="2409102"/>
            <a:ext cx="29885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V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E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R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47" y="167270"/>
            <a:ext cx="3924300" cy="654576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921302" y="1485319"/>
            <a:ext cx="5319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Fax" panose="02060602050505020204" pitchFamily="18" charset="0"/>
              </a:rPr>
              <a:t>Bu </a:t>
            </a:r>
            <a:r>
              <a:rPr lang="en-US" dirty="0" err="1">
                <a:latin typeface="Lucida Fax" panose="02060602050505020204" pitchFamily="18" charset="0"/>
              </a:rPr>
              <a:t>veride</a:t>
            </a:r>
            <a:r>
              <a:rPr lang="en-US" dirty="0">
                <a:latin typeface="Lucida Fax" panose="02060602050505020204" pitchFamily="18" charset="0"/>
              </a:rPr>
              <a:t> 1’den 500’e </a:t>
            </a:r>
            <a:r>
              <a:rPr lang="en-US" dirty="0" err="1">
                <a:latin typeface="Lucida Fax" panose="02060602050505020204" pitchFamily="18" charset="0"/>
              </a:rPr>
              <a:t>kadar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numara</a:t>
            </a:r>
            <a:r>
              <a:rPr lang="en-US" dirty="0">
                <a:latin typeface="Lucida Fax" panose="02060602050505020204" pitchFamily="18" charset="0"/>
              </a:rPr>
              <a:t> (ID) </a:t>
            </a:r>
            <a:r>
              <a:rPr lang="en-US" dirty="0" err="1">
                <a:latin typeface="Lucida Fax" panose="02060602050505020204" pitchFamily="18" charset="0"/>
              </a:rPr>
              <a:t>verilen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öğrencilerin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matematik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testi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puanı</a:t>
            </a:r>
            <a:r>
              <a:rPr lang="tr-TR" dirty="0">
                <a:latin typeface="Lucida Fax" panose="02060602050505020204" pitchFamily="18" charset="0"/>
              </a:rPr>
              <a:t> (bağımlı değişken)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ile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babalarının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eğitim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düzeylerini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içeren</a:t>
            </a:r>
            <a:r>
              <a:rPr lang="en-US" dirty="0">
                <a:latin typeface="Lucida Fax" panose="02060602050505020204" pitchFamily="18" charset="0"/>
              </a:rPr>
              <a:t> “</a:t>
            </a:r>
            <a:r>
              <a:rPr lang="en-US" dirty="0" err="1">
                <a:latin typeface="Lucida Fax" panose="02060602050505020204" pitchFamily="18" charset="0"/>
              </a:rPr>
              <a:t>BabaEgitim</a:t>
            </a:r>
            <a:r>
              <a:rPr lang="en-US" dirty="0">
                <a:latin typeface="Lucida Fax" panose="02060602050505020204" pitchFamily="18" charset="0"/>
              </a:rPr>
              <a:t>” (</a:t>
            </a:r>
            <a:r>
              <a:rPr lang="tr-TR" dirty="0">
                <a:latin typeface="Lucida Fax" panose="02060602050505020204" pitchFamily="18" charset="0"/>
              </a:rPr>
              <a:t>2</a:t>
            </a:r>
            <a:r>
              <a:rPr lang="en-US" dirty="0">
                <a:latin typeface="Lucida Fax" panose="02060602050505020204" pitchFamily="18" charset="0"/>
              </a:rPr>
              <a:t> = </a:t>
            </a:r>
            <a:r>
              <a:rPr lang="en-US" dirty="0" err="1">
                <a:latin typeface="Lucida Fax" panose="02060602050505020204" pitchFamily="18" charset="0"/>
              </a:rPr>
              <a:t>Ortaokul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altı</a:t>
            </a:r>
            <a:r>
              <a:rPr lang="en-US" dirty="0">
                <a:latin typeface="Lucida Fax" panose="02060602050505020204" pitchFamily="18" charset="0"/>
              </a:rPr>
              <a:t>, </a:t>
            </a:r>
            <a:r>
              <a:rPr lang="tr-TR" dirty="0">
                <a:latin typeface="Lucida Fax" panose="02060602050505020204" pitchFamily="18" charset="0"/>
              </a:rPr>
              <a:t>3</a:t>
            </a:r>
            <a:r>
              <a:rPr lang="en-US" dirty="0">
                <a:latin typeface="Lucida Fax" panose="02060602050505020204" pitchFamily="18" charset="0"/>
              </a:rPr>
              <a:t> = </a:t>
            </a:r>
            <a:r>
              <a:rPr lang="en-US" dirty="0" err="1">
                <a:latin typeface="Lucida Fax" panose="02060602050505020204" pitchFamily="18" charset="0"/>
              </a:rPr>
              <a:t>Lise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Mezunu</a:t>
            </a:r>
            <a:r>
              <a:rPr lang="en-US" dirty="0">
                <a:latin typeface="Lucida Fax" panose="02060602050505020204" pitchFamily="18" charset="0"/>
              </a:rPr>
              <a:t>, </a:t>
            </a:r>
            <a:r>
              <a:rPr lang="tr-TR" dirty="0">
                <a:latin typeface="Lucida Fax" panose="02060602050505020204" pitchFamily="18" charset="0"/>
              </a:rPr>
              <a:t>4 </a:t>
            </a:r>
            <a:r>
              <a:rPr lang="en-US" dirty="0">
                <a:latin typeface="Lucida Fax" panose="02060602050505020204" pitchFamily="18" charset="0"/>
              </a:rPr>
              <a:t>= </a:t>
            </a:r>
            <a:r>
              <a:rPr lang="en-US" dirty="0" err="1">
                <a:latin typeface="Lucida Fax" panose="02060602050505020204" pitchFamily="18" charset="0"/>
              </a:rPr>
              <a:t>Yüksek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okul</a:t>
            </a:r>
            <a:r>
              <a:rPr lang="en-US" dirty="0">
                <a:latin typeface="Lucida Fax" panose="02060602050505020204" pitchFamily="18" charset="0"/>
              </a:rPr>
              <a:t>, and </a:t>
            </a:r>
            <a:r>
              <a:rPr lang="tr-TR" dirty="0">
                <a:latin typeface="Lucida Fax" panose="02060602050505020204" pitchFamily="18" charset="0"/>
              </a:rPr>
              <a:t>5</a:t>
            </a:r>
            <a:r>
              <a:rPr lang="en-US" dirty="0">
                <a:latin typeface="Lucida Fax" panose="02060602050505020204" pitchFamily="18" charset="0"/>
              </a:rPr>
              <a:t> = </a:t>
            </a:r>
            <a:r>
              <a:rPr lang="en-US" dirty="0" err="1">
                <a:latin typeface="Lucida Fax" panose="02060602050505020204" pitchFamily="18" charset="0"/>
              </a:rPr>
              <a:t>Üniversite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üzeri</a:t>
            </a:r>
            <a:r>
              <a:rPr lang="en-US" dirty="0">
                <a:latin typeface="Lucida Fax" panose="02060602050505020204" pitchFamily="18" charset="0"/>
              </a:rPr>
              <a:t>) </a:t>
            </a:r>
            <a:r>
              <a:rPr lang="en-US" dirty="0" err="1">
                <a:latin typeface="Lucida Fax" panose="02060602050505020204" pitchFamily="18" charset="0"/>
              </a:rPr>
              <a:t>değişkeni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ile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Öğrenci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cinsiyetini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gösteren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Cinsiyet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bağımsız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olarak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kullanılmıştır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endParaRPr lang="tr-TR" dirty="0">
              <a:latin typeface="Lucida Fax" panose="02060602050505020204" pitchFamily="18" charset="0"/>
            </a:endParaRPr>
          </a:p>
          <a:p>
            <a:endParaRPr lang="tr-TR" dirty="0">
              <a:latin typeface="Lucida Fax" panose="02060602050505020204" pitchFamily="18" charset="0"/>
            </a:endParaRPr>
          </a:p>
          <a:p>
            <a:r>
              <a:rPr lang="en-US" dirty="0" err="1">
                <a:latin typeface="Lucida Fax" panose="02060602050505020204" pitchFamily="18" charset="0"/>
              </a:rPr>
              <a:t>İki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yönlü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ANOVA’da</a:t>
            </a:r>
            <a:r>
              <a:rPr lang="en-US" dirty="0">
                <a:latin typeface="Lucida Fax" panose="02060602050505020204" pitchFamily="18" charset="0"/>
              </a:rPr>
              <a:t> da </a:t>
            </a:r>
            <a:r>
              <a:rPr lang="en-US" dirty="0" err="1">
                <a:latin typeface="Lucida Fax" panose="02060602050505020204" pitchFamily="18" charset="0"/>
              </a:rPr>
              <a:t>grupların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varyanslarının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homojen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yani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birbirlerine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yakın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varsayılır</a:t>
            </a:r>
            <a:r>
              <a:rPr lang="en-US" dirty="0">
                <a:latin typeface="Lucida Fax" panose="02060602050505020204" pitchFamily="18" charset="0"/>
              </a:rPr>
              <a:t>.</a:t>
            </a:r>
            <a:r>
              <a:rPr lang="tr-TR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ANOVA’da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gibi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burada</a:t>
            </a:r>
            <a:r>
              <a:rPr lang="en-US" dirty="0">
                <a:latin typeface="Lucida Fax" panose="02060602050505020204" pitchFamily="18" charset="0"/>
              </a:rPr>
              <a:t> da </a:t>
            </a:r>
            <a:r>
              <a:rPr lang="en-US" dirty="0" err="1">
                <a:latin typeface="Lucida Fax" panose="02060602050505020204" pitchFamily="18" charset="0"/>
              </a:rPr>
              <a:t>varyans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homojenliğini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Levene’s</a:t>
            </a:r>
            <a:r>
              <a:rPr lang="en-US" dirty="0">
                <a:latin typeface="Lucida Fax" panose="02060602050505020204" pitchFamily="18" charset="0"/>
              </a:rPr>
              <a:t> test </a:t>
            </a:r>
            <a:r>
              <a:rPr lang="en-US" dirty="0" err="1">
                <a:latin typeface="Lucida Fax" panose="02060602050505020204" pitchFamily="18" charset="0"/>
              </a:rPr>
              <a:t>ile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kontrol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edebiliriz</a:t>
            </a:r>
            <a:r>
              <a:rPr lang="en-US" dirty="0">
                <a:latin typeface="Lucida Fax" panose="0206060205050502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11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0" y="678897"/>
            <a:ext cx="6802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P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 </a:t>
            </a:r>
          </a:p>
          <a:p>
            <a:pPr algn="ctr"/>
            <a:endParaRPr lang="tr-T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N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L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Z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96" y="405941"/>
            <a:ext cx="5348274" cy="605511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394" y="1486290"/>
            <a:ext cx="4515548" cy="38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6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2" y="551404"/>
            <a:ext cx="5790744" cy="54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25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64" y="500990"/>
            <a:ext cx="5278710" cy="55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67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088994" y="907255"/>
            <a:ext cx="82816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Fax" panose="02060602050505020204" pitchFamily="18" charset="0"/>
              </a:rPr>
              <a:t>Aşağıdaki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tabloda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bağımsız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değişkenin</a:t>
            </a:r>
            <a:r>
              <a:rPr lang="en-US" dirty="0">
                <a:latin typeface="Lucida Fax" panose="02060602050505020204" pitchFamily="18" charset="0"/>
              </a:rPr>
              <a:t> de her </a:t>
            </a:r>
            <a:r>
              <a:rPr lang="en-US" dirty="0" err="1">
                <a:latin typeface="Lucida Fax" panose="02060602050505020204" pitchFamily="18" charset="0"/>
              </a:rPr>
              <a:t>bir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kategorisine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düşen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kişi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sayısını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görmekteyiz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Örneğin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verimizde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erkek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sayısı</a:t>
            </a:r>
            <a:r>
              <a:rPr lang="en-US" dirty="0">
                <a:latin typeface="Lucida Fax" panose="02060602050505020204" pitchFamily="18" charset="0"/>
              </a:rPr>
              <a:t> 220 </a:t>
            </a:r>
            <a:r>
              <a:rPr lang="en-US" dirty="0" err="1">
                <a:latin typeface="Lucida Fax" panose="02060602050505020204" pitchFamily="18" charset="0"/>
              </a:rPr>
              <a:t>iken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lise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mezunu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babaya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sahip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kişi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sayısı</a:t>
            </a:r>
            <a:r>
              <a:rPr lang="en-US" dirty="0">
                <a:latin typeface="Lucida Fax" panose="02060602050505020204" pitchFamily="18" charset="0"/>
              </a:rPr>
              <a:t> 129’dur.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09" y="2300055"/>
            <a:ext cx="5947149" cy="3594077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4606" y="877374"/>
            <a:ext cx="6802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P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 </a:t>
            </a:r>
          </a:p>
          <a:p>
            <a:pPr algn="ctr"/>
            <a:endParaRPr lang="tr-T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Ç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K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T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ı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97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095787" y="2767765"/>
            <a:ext cx="3088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Fax" panose="02060602050505020204" pitchFamily="18" charset="0"/>
              </a:rPr>
              <a:t>Yandaki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tabloda</a:t>
            </a:r>
            <a:r>
              <a:rPr lang="en-US" dirty="0">
                <a:latin typeface="Lucida Fax" panose="02060602050505020204" pitchFamily="18" charset="0"/>
              </a:rPr>
              <a:t> da </a:t>
            </a:r>
            <a:r>
              <a:rPr lang="en-US" dirty="0" err="1">
                <a:latin typeface="Lucida Fax" panose="02060602050505020204" pitchFamily="18" charset="0"/>
              </a:rPr>
              <a:t>iki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bağımsız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ait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ortalama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standart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sapma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değerleri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verilmektedir</a:t>
            </a:r>
            <a:r>
              <a:rPr lang="en-US" dirty="0">
                <a:latin typeface="Lucida Fax" panose="02060602050505020204" pitchFamily="18" charset="0"/>
              </a:rPr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26" y="769962"/>
            <a:ext cx="6307556" cy="54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7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89" y="200722"/>
            <a:ext cx="6672960" cy="642237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71" y="2033318"/>
            <a:ext cx="3824752" cy="275718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5758" y="1149752"/>
            <a:ext cx="680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NORMALL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K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9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18" y="280290"/>
            <a:ext cx="5482566" cy="395226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64" y="2547240"/>
            <a:ext cx="3656094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7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24" y="1421562"/>
            <a:ext cx="6330645" cy="52238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25551" y="332745"/>
            <a:ext cx="11006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Fax" panose="02060602050505020204" pitchFamily="18" charset="0"/>
              </a:rPr>
              <a:t>Aşağıdaki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Tablo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Levene’s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testi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sonuçlarını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göstermektedir</a:t>
            </a:r>
            <a:r>
              <a:rPr lang="en-US" dirty="0">
                <a:latin typeface="Lucida Fax" panose="02060602050505020204" pitchFamily="18" charset="0"/>
              </a:rPr>
              <a:t>. Bu test </a:t>
            </a:r>
            <a:r>
              <a:rPr lang="en-US" dirty="0" err="1">
                <a:latin typeface="Lucida Fax" panose="02060602050505020204" pitchFamily="18" charset="0"/>
              </a:rPr>
              <a:t>varyans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homojenliğini</a:t>
            </a:r>
            <a:r>
              <a:rPr lang="en-US" dirty="0">
                <a:latin typeface="Lucida Fax" panose="02060602050505020204" pitchFamily="18" charset="0"/>
              </a:rPr>
              <a:t> test </a:t>
            </a:r>
            <a:r>
              <a:rPr lang="en-US" dirty="0" err="1">
                <a:latin typeface="Lucida Fax" panose="02060602050505020204" pitchFamily="18" charset="0"/>
              </a:rPr>
              <a:t>etmek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için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kullanılmaktadır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Tablodaki</a:t>
            </a:r>
            <a:r>
              <a:rPr lang="en-US" dirty="0">
                <a:latin typeface="Lucida Fax" panose="02060602050505020204" pitchFamily="18" charset="0"/>
              </a:rPr>
              <a:t> p </a:t>
            </a:r>
            <a:r>
              <a:rPr lang="en-US" dirty="0" err="1">
                <a:latin typeface="Lucida Fax" panose="02060602050505020204" pitchFamily="18" charset="0"/>
              </a:rPr>
              <a:t>değerine</a:t>
            </a:r>
            <a:r>
              <a:rPr lang="en-US" dirty="0">
                <a:latin typeface="Lucida Fax" panose="02060602050505020204" pitchFamily="18" charset="0"/>
              </a:rPr>
              <a:t> (0.133) </a:t>
            </a:r>
            <a:r>
              <a:rPr lang="en-US" dirty="0" err="1">
                <a:latin typeface="Lucida Fax" panose="02060602050505020204" pitchFamily="18" charset="0"/>
              </a:rPr>
              <a:t>göre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Levene’s</a:t>
            </a:r>
            <a:r>
              <a:rPr lang="en-US" dirty="0">
                <a:latin typeface="Lucida Fax" panose="02060602050505020204" pitchFamily="18" charset="0"/>
              </a:rPr>
              <a:t> test </a:t>
            </a:r>
            <a:r>
              <a:rPr lang="en-US" dirty="0" err="1">
                <a:latin typeface="Lucida Fax" panose="02060602050505020204" pitchFamily="18" charset="0"/>
              </a:rPr>
              <a:t>manidar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bulunmamıştır</a:t>
            </a:r>
            <a:r>
              <a:rPr lang="en-US" dirty="0">
                <a:latin typeface="Lucida Fax" panose="02060602050505020204" pitchFamily="18" charset="0"/>
              </a:rPr>
              <a:t> (p&gt;0.05). </a:t>
            </a:r>
            <a:r>
              <a:rPr lang="en-US" dirty="0" err="1">
                <a:latin typeface="Lucida Fax" panose="02060602050505020204" pitchFamily="18" charset="0"/>
              </a:rPr>
              <a:t>Varyans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homojenliği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varsayımının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sağlandığını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söyleyebiliriz</a:t>
            </a:r>
            <a:r>
              <a:rPr lang="en-US" dirty="0">
                <a:latin typeface="Lucida Fax" panose="02060602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947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45" y="3005497"/>
            <a:ext cx="7703324" cy="3528147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903249" y="143175"/>
            <a:ext cx="111289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Fax" panose="02060602050505020204" pitchFamily="18" charset="0"/>
              </a:rPr>
              <a:t>Bu </a:t>
            </a:r>
            <a:r>
              <a:rPr lang="en-US" sz="1600" dirty="0" err="1">
                <a:latin typeface="Lucida Fax" panose="02060602050505020204" pitchFamily="18" charset="0"/>
              </a:rPr>
              <a:t>tabloda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ana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etki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değişkenlerinin</a:t>
            </a:r>
            <a:r>
              <a:rPr lang="en-US" sz="1600" dirty="0">
                <a:latin typeface="Lucida Fax" panose="02060602050505020204" pitchFamily="18" charset="0"/>
              </a:rPr>
              <a:t> (</a:t>
            </a:r>
            <a:r>
              <a:rPr lang="en-US" sz="1600" dirty="0" err="1">
                <a:latin typeface="Lucida Fax" panose="02060602050505020204" pitchFamily="18" charset="0"/>
              </a:rPr>
              <a:t>Cinsiyet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ve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BabaEğitim</a:t>
            </a:r>
            <a:r>
              <a:rPr lang="en-US" sz="1600" dirty="0">
                <a:latin typeface="Lucida Fax" panose="02060602050505020204" pitchFamily="18" charset="0"/>
              </a:rPr>
              <a:t>) </a:t>
            </a:r>
            <a:r>
              <a:rPr lang="en-US" sz="1600" dirty="0" err="1">
                <a:latin typeface="Lucida Fax" panose="02060602050505020204" pitchFamily="18" charset="0"/>
              </a:rPr>
              <a:t>yanı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sıra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etkileşim</a:t>
            </a:r>
            <a:r>
              <a:rPr lang="en-US" sz="1600" dirty="0">
                <a:latin typeface="Lucida Fax" panose="02060602050505020204" pitchFamily="18" charset="0"/>
              </a:rPr>
              <a:t> (</a:t>
            </a:r>
            <a:r>
              <a:rPr lang="en-US" sz="1600" dirty="0" err="1">
                <a:latin typeface="Lucida Fax" panose="02060602050505020204" pitchFamily="18" charset="0"/>
              </a:rPr>
              <a:t>Cinsiyet</a:t>
            </a:r>
            <a:r>
              <a:rPr lang="en-US" sz="1600" dirty="0">
                <a:latin typeface="Lucida Fax" panose="02060602050505020204" pitchFamily="18" charset="0"/>
              </a:rPr>
              <a:t>*</a:t>
            </a:r>
            <a:r>
              <a:rPr lang="en-US" sz="1600" dirty="0" err="1">
                <a:latin typeface="Lucida Fax" panose="02060602050505020204" pitchFamily="18" charset="0"/>
              </a:rPr>
              <a:t>BabaEğitim</a:t>
            </a:r>
            <a:r>
              <a:rPr lang="en-US" sz="1600" dirty="0">
                <a:latin typeface="Lucida Fax" panose="02060602050505020204" pitchFamily="18" charset="0"/>
              </a:rPr>
              <a:t>) </a:t>
            </a:r>
            <a:r>
              <a:rPr lang="en-US" sz="1600" dirty="0" err="1">
                <a:latin typeface="Lucida Fax" panose="02060602050505020204" pitchFamily="18" charset="0"/>
              </a:rPr>
              <a:t>değişkeninin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anlamlı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bulunup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bulunmadığı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tespit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edilebilir</a:t>
            </a:r>
            <a:r>
              <a:rPr lang="en-US" sz="1600" dirty="0">
                <a:latin typeface="Lucida Fax" panose="02060602050505020204" pitchFamily="18" charset="0"/>
              </a:rPr>
              <a:t>.</a:t>
            </a:r>
            <a:endParaRPr lang="tr-TR" sz="1600" dirty="0">
              <a:latin typeface="Lucida Fax" panose="02060602050505020204" pitchFamily="18" charset="0"/>
            </a:endParaRPr>
          </a:p>
          <a:p>
            <a:endParaRPr lang="tr-TR" sz="1600" dirty="0">
              <a:latin typeface="Lucida Fax" panose="02060602050505020204" pitchFamily="18" charset="0"/>
            </a:endParaRPr>
          </a:p>
          <a:p>
            <a:r>
              <a:rPr lang="en-US" sz="1600" dirty="0">
                <a:latin typeface="Lucida Fax" panose="02060602050505020204" pitchFamily="18" charset="0"/>
              </a:rPr>
              <a:t>ANOVA </a:t>
            </a:r>
            <a:r>
              <a:rPr lang="en-US" sz="1600" dirty="0" err="1">
                <a:latin typeface="Lucida Fax" panose="02060602050505020204" pitchFamily="18" charset="0"/>
              </a:rPr>
              <a:t>Tablosu</a:t>
            </a:r>
            <a:r>
              <a:rPr lang="en-US" sz="1600" dirty="0">
                <a:latin typeface="Lucida Fax" panose="02060602050505020204" pitchFamily="18" charset="0"/>
              </a:rPr>
              <a:t> ANOVA </a:t>
            </a:r>
            <a:r>
              <a:rPr lang="en-US" sz="1600" dirty="0" err="1">
                <a:latin typeface="Lucida Fax" panose="02060602050505020204" pitchFamily="18" charset="0"/>
              </a:rPr>
              <a:t>ana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etki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değişkenlerinin</a:t>
            </a:r>
            <a:r>
              <a:rPr lang="en-US" sz="1600" dirty="0">
                <a:latin typeface="Lucida Fax" panose="02060602050505020204" pitchFamily="18" charset="0"/>
              </a:rPr>
              <a:t> (</a:t>
            </a:r>
            <a:r>
              <a:rPr lang="en-US" sz="1600" dirty="0" err="1">
                <a:latin typeface="Lucida Fax" panose="02060602050505020204" pitchFamily="18" charset="0"/>
              </a:rPr>
              <a:t>Cinsiyet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ve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BabaEğitim</a:t>
            </a:r>
            <a:r>
              <a:rPr lang="en-US" sz="1600" dirty="0">
                <a:latin typeface="Lucida Fax" panose="02060602050505020204" pitchFamily="18" charset="0"/>
              </a:rPr>
              <a:t>) </a:t>
            </a:r>
            <a:r>
              <a:rPr lang="en-US" sz="1600" dirty="0" err="1">
                <a:latin typeface="Lucida Fax" panose="02060602050505020204" pitchFamily="18" charset="0"/>
              </a:rPr>
              <a:t>değişkeninin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ve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anlamlı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bulunduğunu</a:t>
            </a:r>
            <a:r>
              <a:rPr lang="en-US" sz="1600" dirty="0">
                <a:latin typeface="Lucida Fax" panose="02060602050505020204" pitchFamily="18" charset="0"/>
              </a:rPr>
              <a:t> (p0.05) </a:t>
            </a:r>
            <a:r>
              <a:rPr lang="en-US" sz="1600" dirty="0" err="1">
                <a:latin typeface="Lucida Fax" panose="02060602050505020204" pitchFamily="18" charset="0"/>
              </a:rPr>
              <a:t>söyleyebiliriz</a:t>
            </a:r>
            <a:r>
              <a:rPr lang="en-US" sz="1600" dirty="0">
                <a:latin typeface="Lucida Fax" panose="02060602050505020204" pitchFamily="18" charset="0"/>
              </a:rPr>
              <a:t>.</a:t>
            </a:r>
            <a:endParaRPr lang="tr-TR" sz="1600" dirty="0">
              <a:latin typeface="Lucida Fax" panose="02060602050505020204" pitchFamily="18" charset="0"/>
            </a:endParaRPr>
          </a:p>
          <a:p>
            <a:endParaRPr lang="tr-TR" sz="1600" dirty="0">
              <a:latin typeface="Lucida Fax" panose="02060602050505020204" pitchFamily="18" charset="0"/>
            </a:endParaRPr>
          </a:p>
          <a:p>
            <a:r>
              <a:rPr lang="en-US" sz="1600" dirty="0" err="1">
                <a:latin typeface="Lucida Fax" panose="02060602050505020204" pitchFamily="18" charset="0"/>
              </a:rPr>
              <a:t>Tabloya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göre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BabaEğitim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düzeyi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hesaba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katılmadığında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Cinsiyet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açısından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matematik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puanları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arasında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fark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olduğunu</a:t>
            </a:r>
            <a:r>
              <a:rPr lang="en-US" sz="1600" dirty="0">
                <a:latin typeface="Lucida Fax" panose="02060602050505020204" pitchFamily="18" charset="0"/>
              </a:rPr>
              <a:t> (p=0.01); </a:t>
            </a:r>
            <a:r>
              <a:rPr lang="en-US" sz="1600" dirty="0" err="1">
                <a:latin typeface="Lucida Fax" panose="02060602050505020204" pitchFamily="18" charset="0"/>
              </a:rPr>
              <a:t>Cinsiyet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hesaba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katılmadığında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BabaEğitim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düzeyi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açısında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matematik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puanlarının</a:t>
            </a:r>
            <a:r>
              <a:rPr lang="en-US" sz="1600" dirty="0">
                <a:latin typeface="Lucida Fax" panose="02060602050505020204" pitchFamily="18" charset="0"/>
              </a:rPr>
              <a:t> </a:t>
            </a:r>
            <a:r>
              <a:rPr lang="en-US" sz="1600" dirty="0" err="1">
                <a:latin typeface="Lucida Fax" panose="02060602050505020204" pitchFamily="18" charset="0"/>
              </a:rPr>
              <a:t>farklılaştığı</a:t>
            </a:r>
            <a:r>
              <a:rPr lang="tr-TR" sz="1600" dirty="0">
                <a:latin typeface="Lucida Fax" panose="02060602050505020204" pitchFamily="18" charset="0"/>
              </a:rPr>
              <a:t> (p&lt;0.001); iki ana etki</a:t>
            </a:r>
          </a:p>
          <a:p>
            <a:r>
              <a:rPr lang="tr-TR" sz="1600" dirty="0">
                <a:latin typeface="Lucida Fax" panose="02060602050505020204" pitchFamily="18" charset="0"/>
              </a:rPr>
              <a:t>değişkeni arasında bir etkileşim olmadığını (p=.156)</a:t>
            </a:r>
          </a:p>
          <a:p>
            <a:r>
              <a:rPr lang="tr-TR" sz="1600" dirty="0">
                <a:latin typeface="Lucida Fax" panose="02060602050505020204" pitchFamily="18" charset="0"/>
              </a:rPr>
              <a:t>söyleyebiliriz. </a:t>
            </a:r>
            <a:endParaRPr lang="en-US" sz="16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2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215482" y="657922"/>
            <a:ext cx="9422782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dirty="0">
                <a:ln w="0"/>
                <a:solidFill>
                  <a:srgbClr val="ED6E0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TEK YÖNLÜ </a:t>
            </a:r>
          </a:p>
          <a:p>
            <a:pPr algn="ctr"/>
            <a:r>
              <a:rPr lang="tr-TR" sz="3600" dirty="0">
                <a:ln w="0"/>
                <a:solidFill>
                  <a:srgbClr val="ED6E0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VARYANS ANALİZİ</a:t>
            </a:r>
          </a:p>
          <a:p>
            <a:pPr algn="ctr"/>
            <a:r>
              <a:rPr lang="tr-TR" sz="3600" dirty="0">
                <a:ln w="0"/>
                <a:solidFill>
                  <a:srgbClr val="ED6E0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(ONE-WAY ANOVA)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605774" y="2854712"/>
            <a:ext cx="9662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Fax" panose="02060602050505020204" pitchFamily="18" charset="0"/>
              </a:rPr>
              <a:t>Tek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yönlü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varyans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analizi</a:t>
            </a:r>
            <a:r>
              <a:rPr lang="en-US" dirty="0">
                <a:latin typeface="Lucida Fax" panose="02060602050505020204" pitchFamily="18" charset="0"/>
              </a:rPr>
              <a:t> (ANOVA) normal </a:t>
            </a:r>
            <a:r>
              <a:rPr lang="en-US" dirty="0" err="1">
                <a:latin typeface="Lucida Fax" panose="02060602050505020204" pitchFamily="18" charset="0"/>
              </a:rPr>
              <a:t>dağılımlı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seride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üç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daha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fazla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bağımsız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ortalama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arasındaki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farkın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manidarlığının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hesaplanmasında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kullanılır</a:t>
            </a:r>
            <a:r>
              <a:rPr lang="en-US" dirty="0">
                <a:latin typeface="Lucida Fax" panose="02060602050505020204" pitchFamily="18" charset="0"/>
              </a:rPr>
              <a:t>. ANOVA </a:t>
            </a:r>
            <a:r>
              <a:rPr lang="en-US" dirty="0" err="1">
                <a:latin typeface="Lucida Fax" panose="02060602050505020204" pitchFamily="18" charset="0"/>
              </a:rPr>
              <a:t>tek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başına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üç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veya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daha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fazla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grubun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aritmetik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ortalamalarını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kümülatif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olarak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karşılaştırır</a:t>
            </a:r>
            <a:r>
              <a:rPr lang="en-US" dirty="0">
                <a:latin typeface="Lucida Fax" panose="02060602050505020204" pitchFamily="18" charset="0"/>
              </a:rPr>
              <a:t>; </a:t>
            </a:r>
            <a:r>
              <a:rPr lang="en-US" dirty="0" err="1">
                <a:latin typeface="Lucida Fax" panose="02060602050505020204" pitchFamily="18" charset="0"/>
              </a:rPr>
              <a:t>bu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karşılaştırmalardan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birisi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olduğunda</a:t>
            </a:r>
            <a:r>
              <a:rPr lang="en-US" dirty="0">
                <a:latin typeface="Lucida Fax" panose="02060602050505020204" pitchFamily="18" charset="0"/>
              </a:rPr>
              <a:t> ANOVA </a:t>
            </a:r>
            <a:r>
              <a:rPr lang="en-US" dirty="0" err="1">
                <a:latin typeface="Lucida Fax" panose="02060602050505020204" pitchFamily="18" charset="0"/>
              </a:rPr>
              <a:t>sonucu</a:t>
            </a:r>
            <a:r>
              <a:rPr lang="en-US" dirty="0">
                <a:latin typeface="Lucida Fax" panose="02060602050505020204" pitchFamily="18" charset="0"/>
              </a:rPr>
              <a:t> da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bulunur</a:t>
            </a:r>
            <a:r>
              <a:rPr lang="en-US" dirty="0">
                <a:latin typeface="Lucida Fax" panose="02060602050505020204" pitchFamily="18" charset="0"/>
              </a:rPr>
              <a:t>. Bu </a:t>
            </a:r>
            <a:r>
              <a:rPr lang="en-US" dirty="0" err="1">
                <a:latin typeface="Lucida Fax" panose="02060602050505020204" pitchFamily="18" charset="0"/>
              </a:rPr>
              <a:t>durumda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hipotezler</a:t>
            </a:r>
            <a:r>
              <a:rPr lang="en-US" dirty="0">
                <a:latin typeface="Lucida Fax" panose="02060602050505020204" pitchFamily="18" charset="0"/>
              </a:rPr>
              <a:t>;</a:t>
            </a:r>
            <a:endParaRPr lang="tr-TR" dirty="0">
              <a:latin typeface="Lucida Fax" panose="02060602050505020204" pitchFamily="18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  <a:p>
            <a:r>
              <a:rPr lang="en-US" dirty="0">
                <a:latin typeface="Lucida Fax" panose="02060602050505020204" pitchFamily="18" charset="0"/>
              </a:rPr>
              <a:t>H</a:t>
            </a:r>
            <a:r>
              <a:rPr lang="en-US" baseline="-25000" dirty="0">
                <a:latin typeface="Lucida Fax" panose="02060602050505020204" pitchFamily="18" charset="0"/>
              </a:rPr>
              <a:t>0</a:t>
            </a:r>
            <a:r>
              <a:rPr lang="en-US" dirty="0">
                <a:latin typeface="Lucida Fax" panose="02060602050505020204" pitchFamily="18" charset="0"/>
              </a:rPr>
              <a:t>: </a:t>
            </a:r>
            <a:r>
              <a:rPr lang="en-US" dirty="0" err="1">
                <a:latin typeface="Lucida Fax" panose="02060602050505020204" pitchFamily="18" charset="0"/>
              </a:rPr>
              <a:t>Ortalamalar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arasında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fark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yoktur</a:t>
            </a:r>
            <a:r>
              <a:rPr lang="en-US" dirty="0">
                <a:latin typeface="Lucida Fax" panose="02060602050505020204" pitchFamily="18" charset="0"/>
              </a:rPr>
              <a:t>.</a:t>
            </a:r>
            <a:br>
              <a:rPr lang="en-US" dirty="0">
                <a:latin typeface="Lucida Fax" panose="02060602050505020204" pitchFamily="18" charset="0"/>
              </a:rPr>
            </a:br>
            <a:r>
              <a:rPr lang="en-US" dirty="0">
                <a:latin typeface="Lucida Fax" panose="02060602050505020204" pitchFamily="18" charset="0"/>
              </a:rPr>
              <a:t>H</a:t>
            </a:r>
            <a:r>
              <a:rPr lang="en-US" baseline="-25000" dirty="0">
                <a:latin typeface="Lucida Fax" panose="02060602050505020204" pitchFamily="18" charset="0"/>
              </a:rPr>
              <a:t>1</a:t>
            </a:r>
            <a:r>
              <a:rPr lang="en-US" dirty="0">
                <a:latin typeface="Lucida Fax" panose="02060602050505020204" pitchFamily="18" charset="0"/>
              </a:rPr>
              <a:t>: </a:t>
            </a:r>
            <a:r>
              <a:rPr lang="en-US" dirty="0" err="1">
                <a:latin typeface="Lucida Fax" panose="02060602050505020204" pitchFamily="18" charset="0"/>
              </a:rPr>
              <a:t>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ortalama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arasında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farklılık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vardır</a:t>
            </a:r>
            <a:r>
              <a:rPr lang="en-US" dirty="0">
                <a:latin typeface="Lucida Fax" panose="02060602050505020204" pitchFamily="18" charset="0"/>
              </a:rPr>
              <a:t>.</a:t>
            </a:r>
          </a:p>
          <a:p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1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09" y="156115"/>
            <a:ext cx="7265672" cy="657922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597590" y="1737565"/>
            <a:ext cx="3256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Fax" panose="02060602050505020204" pitchFamily="18" charset="0"/>
              </a:rPr>
              <a:t>Yandaki</a:t>
            </a:r>
            <a:r>
              <a:rPr lang="en-US" dirty="0">
                <a:latin typeface="Lucida Fax" panose="02060602050505020204" pitchFamily="18" charset="0"/>
              </a:rPr>
              <a:t> post hoc </a:t>
            </a:r>
            <a:r>
              <a:rPr lang="en-US" dirty="0" err="1">
                <a:latin typeface="Lucida Fax" panose="02060602050505020204" pitchFamily="18" charset="0"/>
              </a:rPr>
              <a:t>tablosunda</a:t>
            </a:r>
            <a:r>
              <a:rPr lang="en-US" dirty="0">
                <a:latin typeface="Lucida Fax" panose="02060602050505020204" pitchFamily="18" charset="0"/>
              </a:rPr>
              <a:t> Tukey</a:t>
            </a:r>
            <a:r>
              <a:rPr lang="tr-TR" dirty="0">
                <a:latin typeface="Lucida Fax" panose="02060602050505020204" pitchFamily="18" charset="0"/>
              </a:rPr>
              <a:t> ve </a:t>
            </a:r>
            <a:r>
              <a:rPr lang="tr-TR" dirty="0" err="1">
                <a:latin typeface="Lucida Fax" panose="02060602050505020204" pitchFamily="18" charset="0"/>
              </a:rPr>
              <a:t>Scheffe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testi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kullanılarak</a:t>
            </a:r>
            <a:r>
              <a:rPr lang="en-US" dirty="0">
                <a:latin typeface="Lucida Fax" panose="02060602050505020204" pitchFamily="18" charset="0"/>
              </a:rPr>
              <a:t> Baba </a:t>
            </a:r>
            <a:r>
              <a:rPr lang="en-US" dirty="0" err="1">
                <a:latin typeface="Lucida Fax" panose="02060602050505020204" pitchFamily="18" charset="0"/>
              </a:rPr>
              <a:t>Eğitim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için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yapılan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çoklu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karşılaştırma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sonuçları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verilmiştir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Üniversite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üzeri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babaeğitim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düzeyi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ile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diğer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eğitim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düzeyleri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arasında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farklılıklar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gözlenmektedir</a:t>
            </a:r>
            <a:r>
              <a:rPr lang="en-US" dirty="0">
                <a:latin typeface="Lucida Fax" panose="0206060205050502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1912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6791093" y="2367843"/>
            <a:ext cx="48953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Fax" panose="02060602050505020204" pitchFamily="18" charset="0"/>
              </a:rPr>
              <a:t>Yandaki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Tabloda</a:t>
            </a:r>
            <a:r>
              <a:rPr lang="en-US" dirty="0">
                <a:latin typeface="Lucida Fax" panose="02060602050505020204" pitchFamily="18" charset="0"/>
              </a:rPr>
              <a:t> ANOVA </a:t>
            </a:r>
            <a:r>
              <a:rPr lang="en-US" dirty="0" err="1">
                <a:latin typeface="Lucida Fax" panose="02060602050505020204" pitchFamily="18" charset="0"/>
              </a:rPr>
              <a:t>sonucunda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tahmin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edilen</a:t>
            </a:r>
            <a:r>
              <a:rPr lang="en-US" dirty="0">
                <a:latin typeface="Lucida Fax" panose="02060602050505020204" pitchFamily="18" charset="0"/>
              </a:rPr>
              <a:t>/</a:t>
            </a:r>
            <a:r>
              <a:rPr lang="en-US" dirty="0" err="1">
                <a:latin typeface="Lucida Fax" panose="02060602050505020204" pitchFamily="18" charset="0"/>
              </a:rPr>
              <a:t>hesaplanan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aritmetik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ortalama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standart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sapma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değerleri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gözükmektedir</a:t>
            </a:r>
            <a:r>
              <a:rPr lang="en-US" dirty="0">
                <a:latin typeface="Lucida Fax" panose="02060602050505020204" pitchFamily="18" charset="0"/>
              </a:rPr>
              <a:t>. Bu </a:t>
            </a:r>
            <a:r>
              <a:rPr lang="en-US" dirty="0" err="1">
                <a:latin typeface="Lucida Fax" panose="02060602050505020204" pitchFamily="18" charset="0"/>
              </a:rPr>
              <a:t>değerler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başlangıçta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elde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edilen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betimleyici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istatistikteki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değerlerden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biraz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farklıdır</a:t>
            </a:r>
            <a:r>
              <a:rPr lang="en-US" dirty="0">
                <a:latin typeface="Lucida Fax" panose="02060602050505020204" pitchFamily="18" charset="0"/>
              </a:rPr>
              <a:t>.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16" y="189572"/>
            <a:ext cx="4993016" cy="305543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15" y="3245006"/>
            <a:ext cx="4993017" cy="34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21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7727795" y="739144"/>
            <a:ext cx="420400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Fax" panose="02060602050505020204" pitchFamily="18" charset="0"/>
              </a:rPr>
              <a:t>Yandaki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etkileşim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grafiğinde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BabaEğitim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Cinsiyet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değişkenleri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arasındaki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etkileşim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gösterilmektedir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Burada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dikkat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edilmesi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gereken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ait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çizginin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birbirini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kesip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kesmediğidir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Birbirini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kesen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eğriler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genelde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etkileşimin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varlığına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işarettir</a:t>
            </a:r>
            <a:r>
              <a:rPr lang="en-US" dirty="0">
                <a:latin typeface="Lucida Fax" panose="02060602050505020204" pitchFamily="18" charset="0"/>
              </a:rPr>
              <a:t>.</a:t>
            </a:r>
            <a:endParaRPr lang="tr-TR" dirty="0">
              <a:latin typeface="Lucida Fax" panose="02060602050505020204" pitchFamily="18" charset="0"/>
            </a:endParaRPr>
          </a:p>
          <a:p>
            <a:endParaRPr lang="tr-TR" dirty="0">
              <a:latin typeface="Lucida Fax" panose="02060602050505020204" pitchFamily="18" charset="0"/>
            </a:endParaRPr>
          </a:p>
          <a:p>
            <a:r>
              <a:rPr lang="en-US" dirty="0">
                <a:latin typeface="Lucida Fax" panose="02060602050505020204" pitchFamily="18" charset="0"/>
              </a:rPr>
              <a:t>B</a:t>
            </a:r>
            <a:r>
              <a:rPr lang="tr-TR" dirty="0">
                <a:latin typeface="Lucida Fax" panose="02060602050505020204" pitchFamily="18" charset="0"/>
              </a:rPr>
              <a:t>E</a:t>
            </a:r>
            <a:r>
              <a:rPr lang="en-US" dirty="0" err="1">
                <a:latin typeface="Lucida Fax" panose="02060602050505020204" pitchFamily="18" charset="0"/>
              </a:rPr>
              <a:t>tkileşim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grafiğindeki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çizgiler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birbirini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kestiğinde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etkileşimden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bahsetmek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çoğu</a:t>
            </a:r>
            <a:r>
              <a:rPr lang="en-US" dirty="0">
                <a:latin typeface="Lucida Fax" panose="02060602050505020204" pitchFamily="18" charset="0"/>
              </a:rPr>
              <a:t> zaman </a:t>
            </a:r>
            <a:r>
              <a:rPr lang="en-US" dirty="0" err="1">
                <a:latin typeface="Lucida Fax" panose="02060602050505020204" pitchFamily="18" charset="0"/>
              </a:rPr>
              <a:t>mümkündür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tr-TR" dirty="0">
                <a:latin typeface="Lucida Fax" panose="02060602050505020204" pitchFamily="18" charset="0"/>
              </a:rPr>
              <a:t>B</a:t>
            </a:r>
            <a:r>
              <a:rPr lang="en-US" dirty="0" err="1">
                <a:latin typeface="Lucida Fax" panose="02060602050505020204" pitchFamily="18" charset="0"/>
              </a:rPr>
              <a:t>izim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analizlerimizde</a:t>
            </a:r>
            <a:r>
              <a:rPr lang="en-US" dirty="0">
                <a:latin typeface="Lucida Fax" panose="02060602050505020204" pitchFamily="18" charset="0"/>
              </a:rPr>
              <a:t> de </a:t>
            </a:r>
            <a:r>
              <a:rPr lang="en-US" dirty="0" err="1">
                <a:latin typeface="Lucida Fax" panose="02060602050505020204" pitchFamily="18" charset="0"/>
              </a:rPr>
              <a:t>etkileşim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grafiğinde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çizgilerin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birbirini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kesmediğini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etkileşim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değişkeninin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çıkmadığını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tr-TR" dirty="0">
                <a:latin typeface="Lucida Fax" panose="02060602050505020204" pitchFamily="18" charset="0"/>
              </a:rPr>
              <a:t>görebiliriz. </a:t>
            </a:r>
            <a:r>
              <a:rPr lang="en-US" dirty="0">
                <a:latin typeface="Lucida Fax" panose="02060602050505020204" pitchFamily="18" charset="0"/>
              </a:rPr>
              <a:t>(p=0.156)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96" y="513489"/>
            <a:ext cx="6460274" cy="58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3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91" y="849508"/>
            <a:ext cx="8670167" cy="2517983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843667" y="3456701"/>
            <a:ext cx="92629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>
              <a:latin typeface="Lucida Fax" panose="02060602050505020204" pitchFamily="18" charset="0"/>
            </a:endParaRPr>
          </a:p>
          <a:p>
            <a:r>
              <a:rPr lang="tr-TR" dirty="0" err="1">
                <a:latin typeface="Lucida Fax" panose="02060602050505020204" pitchFamily="18" charset="0"/>
              </a:rPr>
              <a:t>Kolmogorov-Simirnov</a:t>
            </a:r>
            <a:r>
              <a:rPr lang="tr-TR" dirty="0">
                <a:latin typeface="Lucida Fax" panose="02060602050505020204" pitchFamily="18" charset="0"/>
              </a:rPr>
              <a:t> testi veri sayısının 50’den fazla olduğu durumlarda kullanılıyordu. Dolayısıyla burada </a:t>
            </a:r>
            <a:r>
              <a:rPr lang="tr-TR" dirty="0" err="1">
                <a:latin typeface="Lucida Fax" panose="02060602050505020204" pitchFamily="18" charset="0"/>
              </a:rPr>
              <a:t>Kolmogorov-Simirnov</a:t>
            </a:r>
            <a:r>
              <a:rPr lang="tr-TR" dirty="0">
                <a:latin typeface="Lucida Fax" panose="02060602050505020204" pitchFamily="18" charset="0"/>
              </a:rPr>
              <a:t> testini yorumlamalıyız.</a:t>
            </a:r>
          </a:p>
          <a:p>
            <a:endParaRPr lang="tr-TR" dirty="0">
              <a:latin typeface="Lucida Fax" panose="02060602050505020204" pitchFamily="18" charset="0"/>
            </a:endParaRPr>
          </a:p>
          <a:p>
            <a:r>
              <a:rPr lang="tr-TR" dirty="0">
                <a:latin typeface="Lucida Fax" panose="02060602050505020204" pitchFamily="18" charset="0"/>
              </a:rPr>
              <a:t>P değerleri 0.05’ten küçük olduğu için tüm grupların için H0 hipotezi reddedilir. Yani %95 güvenle veriler normal dağılımlı değildir.</a:t>
            </a:r>
          </a:p>
        </p:txBody>
      </p:sp>
    </p:spTree>
    <p:extLst>
      <p:ext uri="{BB962C8B-B14F-4D97-AF65-F5344CB8AC3E}">
        <p14:creationId xmlns:p14="http://schemas.microsoft.com/office/powerpoint/2010/main" val="1328728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29" y="578235"/>
            <a:ext cx="6284991" cy="57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94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87" y="389399"/>
            <a:ext cx="6488894" cy="6128808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78059" y="452982"/>
            <a:ext cx="59101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K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U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T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U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 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R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F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Ğ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</p:txBody>
      </p:sp>
    </p:spTree>
    <p:extLst>
      <p:ext uri="{BB962C8B-B14F-4D97-AF65-F5344CB8AC3E}">
        <p14:creationId xmlns:p14="http://schemas.microsoft.com/office/powerpoint/2010/main" val="2428055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81" y="455807"/>
            <a:ext cx="7056865" cy="59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50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43" y="282845"/>
            <a:ext cx="7531835" cy="6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0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616926" y="234176"/>
            <a:ext cx="9422782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dirty="0">
                <a:ln w="0"/>
                <a:solidFill>
                  <a:srgbClr val="ED6E0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TEKRARLI ÖLÇÜM ANOVA</a:t>
            </a:r>
          </a:p>
          <a:p>
            <a:pPr algn="ctr"/>
            <a:r>
              <a:rPr lang="tr-TR" sz="3600" dirty="0">
                <a:ln w="0"/>
                <a:solidFill>
                  <a:srgbClr val="ED6E0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(REPEATED MEASURE)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115121" y="1590622"/>
            <a:ext cx="104263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Fax" panose="02060602050505020204" pitchFamily="18" charset="0"/>
              </a:rPr>
              <a:t>Tekrarlı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ölçümler</a:t>
            </a:r>
            <a:r>
              <a:rPr lang="en-US" dirty="0">
                <a:latin typeface="Lucida Fax" panose="02060602050505020204" pitchFamily="18" charset="0"/>
              </a:rPr>
              <a:t> ANOVA </a:t>
            </a:r>
            <a:r>
              <a:rPr lang="en-US" dirty="0" err="1">
                <a:latin typeface="Lucida Fax" panose="02060602050505020204" pitchFamily="18" charset="0"/>
              </a:rPr>
              <a:t>üç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veya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daha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fazla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grup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ortalamalarının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karşılaştırılmasında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kullanılmaktadır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Burada</a:t>
            </a:r>
            <a:r>
              <a:rPr lang="en-US" dirty="0">
                <a:latin typeface="Lucida Fax" panose="02060602050505020204" pitchFamily="18" charset="0"/>
              </a:rPr>
              <a:t> her </a:t>
            </a:r>
            <a:r>
              <a:rPr lang="en-US" dirty="0" err="1">
                <a:latin typeface="Lucida Fax" panose="02060602050505020204" pitchFamily="18" charset="0"/>
              </a:rPr>
              <a:t>grup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verisi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aynı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elemanlardan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toplanmış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olmalıdır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endParaRPr lang="tr-TR" dirty="0">
              <a:latin typeface="Lucida Fax" panose="02060602050505020204" pitchFamily="18" charset="0"/>
            </a:endParaRPr>
          </a:p>
          <a:p>
            <a:endParaRPr lang="tr-TR" dirty="0">
              <a:latin typeface="Lucida Fax" panose="02060602050505020204" pitchFamily="18" charset="0"/>
            </a:endParaRPr>
          </a:p>
          <a:p>
            <a:r>
              <a:rPr lang="en-US" dirty="0">
                <a:latin typeface="Lucida Fax" panose="02060602050505020204" pitchFamily="18" charset="0"/>
              </a:rPr>
              <a:t>Bu </a:t>
            </a:r>
            <a:r>
              <a:rPr lang="en-US" dirty="0" err="1">
                <a:latin typeface="Lucida Fax" panose="02060602050505020204" pitchFamily="18" charset="0"/>
              </a:rPr>
              <a:t>genelde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durumda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ortaya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çıkar</a:t>
            </a:r>
            <a:r>
              <a:rPr lang="en-US" dirty="0">
                <a:latin typeface="Lucida Fax" panose="02060602050505020204" pitchFamily="18" charset="0"/>
              </a:rPr>
              <a:t>: • (1) </a:t>
            </a:r>
            <a:r>
              <a:rPr lang="en-US" dirty="0" err="1">
                <a:latin typeface="Lucida Fax" panose="02060602050505020204" pitchFamily="18" charset="0"/>
              </a:rPr>
              <a:t>bir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deneyin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daha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müdahalenin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etkisini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görmek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amacıyla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katılımcılardan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birden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fazla</a:t>
            </a:r>
            <a:r>
              <a:rPr lang="en-US" dirty="0">
                <a:latin typeface="Lucida Fax" panose="02060602050505020204" pitchFamily="18" charset="0"/>
              </a:rPr>
              <a:t> zaman </a:t>
            </a:r>
            <a:r>
              <a:rPr lang="en-US" dirty="0" err="1">
                <a:latin typeface="Lucida Fax" panose="02060602050505020204" pitchFamily="18" charset="0"/>
              </a:rPr>
              <a:t>noktasında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veri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toplandığında</a:t>
            </a:r>
            <a:r>
              <a:rPr lang="en-US" dirty="0">
                <a:latin typeface="Lucida Fax" panose="02060602050505020204" pitchFamily="18" charset="0"/>
              </a:rPr>
              <a:t> • (2) </a:t>
            </a:r>
            <a:r>
              <a:rPr lang="en-US" dirty="0" err="1">
                <a:latin typeface="Lucida Fax" panose="02060602050505020204" pitchFamily="18" charset="0"/>
              </a:rPr>
              <a:t>katılımcılar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birden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fazla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deneye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ya</a:t>
            </a:r>
            <a:r>
              <a:rPr lang="en-US" dirty="0">
                <a:latin typeface="Lucida Fax" panose="02060602050505020204" pitchFamily="18" charset="0"/>
              </a:rPr>
              <a:t> da </a:t>
            </a:r>
            <a:r>
              <a:rPr lang="en-US" dirty="0" err="1">
                <a:latin typeface="Lucida Fax" panose="02060602050505020204" pitchFamily="18" charset="0"/>
              </a:rPr>
              <a:t>duruma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maruz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kaldıklarında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farklı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durumlara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verilen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cevaplar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karşılaştırılmak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istendiğinde</a:t>
            </a:r>
            <a:endParaRPr lang="tr-TR" dirty="0">
              <a:latin typeface="Lucida Fax" panose="02060602050505020204" pitchFamily="18" charset="0"/>
            </a:endParaRPr>
          </a:p>
          <a:p>
            <a:endParaRPr lang="tr-TR" dirty="0">
              <a:latin typeface="Lucida Fax" panose="02060602050505020204" pitchFamily="18" charset="0"/>
            </a:endParaRPr>
          </a:p>
          <a:p>
            <a:r>
              <a:rPr lang="en-US" dirty="0" err="1">
                <a:latin typeface="Lucida Fax" panose="02060602050505020204" pitchFamily="18" charset="0"/>
              </a:rPr>
              <a:t>Tekrarlı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ölçümler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ANOVA’da</a:t>
            </a:r>
            <a:r>
              <a:rPr lang="en-US" dirty="0">
                <a:latin typeface="Lucida Fax" panose="02060602050505020204" pitchFamily="18" charset="0"/>
              </a:rPr>
              <a:t> F </a:t>
            </a:r>
            <a:r>
              <a:rPr lang="en-US" dirty="0" err="1">
                <a:latin typeface="Lucida Fax" panose="02060602050505020204" pitchFamily="18" charset="0"/>
              </a:rPr>
              <a:t>testini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kullandığımız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için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testin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sonuçlarının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geçerli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olabilmesi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için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diğer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parametrik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testlerde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gibi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bazı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varsayımların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yerine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gelmesi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gerekmektedir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endParaRPr lang="tr-TR" dirty="0">
              <a:latin typeface="Lucida Fax" panose="02060602050505020204" pitchFamily="18" charset="0"/>
            </a:endParaRPr>
          </a:p>
          <a:p>
            <a:r>
              <a:rPr lang="en-US" dirty="0">
                <a:latin typeface="Lucida Fax" panose="02060602050505020204" pitchFamily="18" charset="0"/>
              </a:rPr>
              <a:t>• </a:t>
            </a:r>
            <a:r>
              <a:rPr lang="en-US" dirty="0" err="1">
                <a:latin typeface="Lucida Fax" panose="02060602050505020204" pitchFamily="18" charset="0"/>
              </a:rPr>
              <a:t>Verilerin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bağımsız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olması</a:t>
            </a:r>
            <a:r>
              <a:rPr lang="en-US" dirty="0">
                <a:latin typeface="Lucida Fax" panose="02060602050505020204" pitchFamily="18" charset="0"/>
              </a:rPr>
              <a:t> (</a:t>
            </a:r>
            <a:r>
              <a:rPr lang="en-US" dirty="0" err="1">
                <a:latin typeface="Lucida Fax" panose="02060602050505020204" pitchFamily="18" charset="0"/>
              </a:rPr>
              <a:t>bağımsızlık</a:t>
            </a:r>
            <a:r>
              <a:rPr lang="en-US" dirty="0">
                <a:latin typeface="Lucida Fax" panose="02060602050505020204" pitchFamily="18" charset="0"/>
              </a:rPr>
              <a:t>) </a:t>
            </a:r>
            <a:endParaRPr lang="tr-TR" dirty="0">
              <a:latin typeface="Lucida Fax" panose="02060602050505020204" pitchFamily="18" charset="0"/>
            </a:endParaRPr>
          </a:p>
          <a:p>
            <a:r>
              <a:rPr lang="en-US" dirty="0">
                <a:latin typeface="Lucida Fax" panose="02060602050505020204" pitchFamily="18" charset="0"/>
              </a:rPr>
              <a:t>• </a:t>
            </a:r>
            <a:r>
              <a:rPr lang="en-US" dirty="0" err="1">
                <a:latin typeface="Lucida Fax" panose="02060602050505020204" pitchFamily="18" charset="0"/>
              </a:rPr>
              <a:t>Bağımlı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eşit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aralıklı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ölçek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olması</a:t>
            </a:r>
            <a:r>
              <a:rPr lang="en-US" dirty="0">
                <a:latin typeface="Lucida Fax" panose="02060602050505020204" pitchFamily="18" charset="0"/>
              </a:rPr>
              <a:t> (</a:t>
            </a:r>
            <a:r>
              <a:rPr lang="en-US" dirty="0" err="1">
                <a:latin typeface="Lucida Fax" panose="02060602050505020204" pitchFamily="18" charset="0"/>
              </a:rPr>
              <a:t>sürekli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olması</a:t>
            </a:r>
            <a:r>
              <a:rPr lang="en-US" dirty="0">
                <a:latin typeface="Lucida Fax" panose="02060602050505020204" pitchFamily="18" charset="0"/>
              </a:rPr>
              <a:t>) </a:t>
            </a:r>
            <a:endParaRPr lang="tr-TR" dirty="0">
              <a:latin typeface="Lucida Fax" panose="02060602050505020204" pitchFamily="18" charset="0"/>
            </a:endParaRPr>
          </a:p>
          <a:p>
            <a:r>
              <a:rPr lang="en-US" dirty="0">
                <a:latin typeface="Lucida Fax" panose="02060602050505020204" pitchFamily="18" charset="0"/>
              </a:rPr>
              <a:t>• </a:t>
            </a:r>
            <a:r>
              <a:rPr lang="en-US" dirty="0" err="1">
                <a:latin typeface="Lucida Fax" panose="02060602050505020204" pitchFamily="18" charset="0"/>
              </a:rPr>
              <a:t>Bir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grup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değişkenine</a:t>
            </a:r>
            <a:r>
              <a:rPr lang="en-US" dirty="0">
                <a:latin typeface="Lucida Fax" panose="02060602050505020204" pitchFamily="18" charset="0"/>
              </a:rPr>
              <a:t> (categorical) </a:t>
            </a:r>
            <a:r>
              <a:rPr lang="en-US" dirty="0" err="1">
                <a:latin typeface="Lucida Fax" panose="02060602050505020204" pitchFamily="18" charset="0"/>
              </a:rPr>
              <a:t>sahip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olunmalıdır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Bağımsız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az</a:t>
            </a:r>
            <a:r>
              <a:rPr lang="en-US" dirty="0">
                <a:latin typeface="Lucida Fax" panose="02060602050505020204" pitchFamily="18" charset="0"/>
              </a:rPr>
              <a:t> 2 </a:t>
            </a:r>
            <a:r>
              <a:rPr lang="en-US" dirty="0" err="1">
                <a:latin typeface="Lucida Fax" panose="02060602050505020204" pitchFamily="18" charset="0"/>
              </a:rPr>
              <a:t>bağlantılı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kategori</a:t>
            </a:r>
            <a:r>
              <a:rPr lang="en-US" dirty="0">
                <a:latin typeface="Lucida Fax" panose="02060602050505020204" pitchFamily="18" charset="0"/>
              </a:rPr>
              <a:t> (</a:t>
            </a:r>
            <a:r>
              <a:rPr lang="en-US" dirty="0" err="1">
                <a:latin typeface="Lucida Fax" panose="02060602050505020204" pitchFamily="18" charset="0"/>
              </a:rPr>
              <a:t>aynı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bireylerden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toplanan</a:t>
            </a:r>
            <a:r>
              <a:rPr lang="en-US" dirty="0">
                <a:latin typeface="Lucida Fax" panose="02060602050505020204" pitchFamily="18" charset="0"/>
              </a:rPr>
              <a:t>) </a:t>
            </a:r>
            <a:r>
              <a:rPr lang="en-US" dirty="0" err="1">
                <a:latin typeface="Lucida Fax" panose="02060602050505020204" pitchFamily="18" charset="0"/>
              </a:rPr>
              <a:t>içermelidir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endParaRPr lang="tr-TR" dirty="0">
              <a:latin typeface="Lucida Fax" panose="02060602050505020204" pitchFamily="18" charset="0"/>
            </a:endParaRPr>
          </a:p>
          <a:p>
            <a:r>
              <a:rPr lang="en-US" dirty="0">
                <a:latin typeface="Lucida Fax" panose="02060602050505020204" pitchFamily="18" charset="0"/>
              </a:rPr>
              <a:t>• </a:t>
            </a:r>
            <a:r>
              <a:rPr lang="en-US" dirty="0" err="1">
                <a:latin typeface="Lucida Fax" panose="02060602050505020204" pitchFamily="18" charset="0"/>
              </a:rPr>
              <a:t>Sorun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çıkaracak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üzeyde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uçdeğer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olmaması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endParaRPr lang="tr-TR" dirty="0">
              <a:latin typeface="Lucida Fax" panose="02060602050505020204" pitchFamily="18" charset="0"/>
            </a:endParaRPr>
          </a:p>
          <a:p>
            <a:r>
              <a:rPr lang="en-US" dirty="0">
                <a:latin typeface="Lucida Fax" panose="02060602050505020204" pitchFamily="18" charset="0"/>
              </a:rPr>
              <a:t>• </a:t>
            </a:r>
            <a:r>
              <a:rPr lang="en-US" dirty="0" err="1">
                <a:latin typeface="Lucida Fax" panose="02060602050505020204" pitchFamily="18" charset="0"/>
              </a:rPr>
              <a:t>Grup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içi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dağılımların</a:t>
            </a:r>
            <a:r>
              <a:rPr lang="en-US" dirty="0">
                <a:latin typeface="Lucida Fax" panose="02060602050505020204" pitchFamily="18" charset="0"/>
              </a:rPr>
              <a:t> normal </a:t>
            </a:r>
            <a:r>
              <a:rPr lang="en-US" dirty="0" err="1">
                <a:latin typeface="Lucida Fax" panose="02060602050505020204" pitchFamily="18" charset="0"/>
              </a:rPr>
              <a:t>olması</a:t>
            </a:r>
            <a:r>
              <a:rPr lang="en-US" dirty="0">
                <a:latin typeface="Lucida Fax" panose="02060602050505020204" pitchFamily="18" charset="0"/>
              </a:rPr>
              <a:t> (within group normality) (</a:t>
            </a:r>
            <a:r>
              <a:rPr lang="en-US" dirty="0" err="1">
                <a:latin typeface="Lucida Fax" panose="02060602050505020204" pitchFamily="18" charset="0"/>
              </a:rPr>
              <a:t>normallik</a:t>
            </a:r>
            <a:r>
              <a:rPr lang="en-US" dirty="0">
                <a:latin typeface="Lucida Fax" panose="0206060205050502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2739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0" y="2189543"/>
            <a:ext cx="674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V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E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R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0" y="184790"/>
            <a:ext cx="4844739" cy="6548275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 flipH="1">
            <a:off x="14362771" y="2408664"/>
            <a:ext cx="1613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 flipH="1">
            <a:off x="6149340" y="1242935"/>
            <a:ext cx="5507890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Lucida Fax" panose="0206060205050502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Bu veri yeni bir havalimanı yaratılmasının sonucu olarak çocukların stres seviyelerindeki değişimlerin gerçek bir incelemesini gösterir.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Lucida Fax" panose="0206060205050502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Çocuklar,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Lucida Fax" panose="0206060205050502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1) havaalanı inşa edilmeden önce, 2) açıldıktan 6 ay,3) açıldıktan 18 ay sonra ve 4) açtıktan 36 ay sonra test edilmiştir.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Lucida Fax" panose="0206060205050502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Dört çocuktan her birinde aynı çocukları kullanılmış ve aynı şehirde, ancak gürültü etki alanının dışında yaşayan kontrol grubu çocuklarına sahiplerdir. (Konumları 1 = Havaalanına Yakın; 2 = Havaalanından Uzak) olarak kodlanmıştır.) Seçtiğimiz bağımlı değişken, bu çocuklarda stres için bilinen bir belirteç olan bir değişken olan epinefrin düzeyidir.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6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3" y="177454"/>
            <a:ext cx="2516575" cy="6680546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913751" y="2310509"/>
            <a:ext cx="531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Lucida Fax" panose="02060602050505020204" pitchFamily="18" charset="0"/>
              </a:rPr>
              <a:t>Bu veri R </a:t>
            </a:r>
            <a:r>
              <a:rPr lang="tr-TR" dirty="0" err="1">
                <a:latin typeface="Lucida Fax" panose="02060602050505020204" pitchFamily="18" charset="0"/>
              </a:rPr>
              <a:t>Studio</a:t>
            </a:r>
            <a:r>
              <a:rPr lang="tr-TR" dirty="0">
                <a:latin typeface="Lucida Fax" panose="02060602050505020204" pitchFamily="18" charset="0"/>
              </a:rPr>
              <a:t> </a:t>
            </a:r>
            <a:r>
              <a:rPr lang="tr-TR" dirty="0" err="1">
                <a:latin typeface="Lucida Fax" panose="02060602050505020204" pitchFamily="18" charset="0"/>
              </a:rPr>
              <a:t>datasets</a:t>
            </a:r>
            <a:r>
              <a:rPr lang="tr-TR" dirty="0">
                <a:latin typeface="Lucida Fax" panose="02060602050505020204" pitchFamily="18" charset="0"/>
              </a:rPr>
              <a:t> kütüphanesinde </a:t>
            </a:r>
            <a:r>
              <a:rPr lang="tr-TR" dirty="0" err="1">
                <a:latin typeface="Lucida Fax" panose="02060602050505020204" pitchFamily="18" charset="0"/>
              </a:rPr>
              <a:t>EuStockMarkets</a:t>
            </a:r>
            <a:r>
              <a:rPr lang="tr-TR" dirty="0">
                <a:latin typeface="Lucida Fax" panose="02060602050505020204" pitchFamily="18" charset="0"/>
              </a:rPr>
              <a:t> verisidir. Kullandığımız veri 4 farklı ülkenin hisse senetleri fiyatlarını gösteriyor. Her ülke için 1860 gözlem değeri bulunmakta.</a:t>
            </a:r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-880950" y="1725734"/>
            <a:ext cx="2509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V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E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R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85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2302" y="678897"/>
            <a:ext cx="6802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P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 </a:t>
            </a:r>
          </a:p>
          <a:p>
            <a:pPr algn="ctr"/>
            <a:endParaRPr lang="tr-T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N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L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Z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81" y="200303"/>
            <a:ext cx="5057640" cy="646638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05" y="1173295"/>
            <a:ext cx="5134786" cy="45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1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91" y="451973"/>
            <a:ext cx="5426811" cy="59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08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82" y="882362"/>
            <a:ext cx="4715108" cy="5079967"/>
          </a:xfrm>
          <a:prstGeom prst="rect">
            <a:avLst/>
          </a:prstGeom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 flipH="1">
            <a:off x="6602346" y="2868347"/>
            <a:ext cx="5150227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tr-T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</a:rPr>
              <a:t>Bu</a:t>
            </a:r>
            <a:r>
              <a:rPr kumimoji="0" lang="tr-TR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</a:rPr>
              <a:t> tabloda 2.ölçüm değerinin ortalamasının en büyük olduğu 1. ölçüm değerlerinin ortalamasının ise en kü</a:t>
            </a:r>
            <a:r>
              <a:rPr lang="tr-TR" altLang="en-US" dirty="0">
                <a:latin typeface="Lucida Fax" panose="02060602050505020204" pitchFamily="18" charset="0"/>
              </a:rPr>
              <a:t>çük olduğu gözlemlenmiştir.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22302" y="678897"/>
            <a:ext cx="6802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P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 </a:t>
            </a:r>
          </a:p>
          <a:p>
            <a:pPr algn="ctr"/>
            <a:endParaRPr lang="tr-T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Ç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K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T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ı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9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09" y="3018935"/>
            <a:ext cx="9833774" cy="318114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49735" y="374292"/>
            <a:ext cx="105267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Fax" panose="02060602050505020204" pitchFamily="18" charset="0"/>
              </a:rPr>
              <a:t>Aşağıdaki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tabloda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Mauchly’s</a:t>
            </a:r>
            <a:r>
              <a:rPr lang="en-US" dirty="0">
                <a:latin typeface="Lucida Fax" panose="02060602050505020204" pitchFamily="18" charset="0"/>
              </a:rPr>
              <a:t> test </a:t>
            </a:r>
            <a:r>
              <a:rPr lang="en-US" dirty="0" err="1">
                <a:latin typeface="Lucida Fax" panose="02060602050505020204" pitchFamily="18" charset="0"/>
              </a:rPr>
              <a:t>değeri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olup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olmadığı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sunulmaktadır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Mauchly’s</a:t>
            </a:r>
            <a:r>
              <a:rPr lang="en-US" dirty="0">
                <a:latin typeface="Lucida Fax" panose="02060602050505020204" pitchFamily="18" charset="0"/>
              </a:rPr>
              <a:t> test </a:t>
            </a:r>
            <a:r>
              <a:rPr lang="en-US" dirty="0" err="1">
                <a:latin typeface="Lucida Fax" panose="02060602050505020204" pitchFamily="18" charset="0"/>
              </a:rPr>
              <a:t>küresellik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varsayımını</a:t>
            </a:r>
            <a:r>
              <a:rPr lang="en-US" dirty="0">
                <a:latin typeface="Lucida Fax" panose="02060602050505020204" pitchFamily="18" charset="0"/>
              </a:rPr>
              <a:t> test </a:t>
            </a:r>
            <a:r>
              <a:rPr lang="en-US" dirty="0" err="1">
                <a:latin typeface="Lucida Fax" panose="02060602050505020204" pitchFamily="18" charset="0"/>
              </a:rPr>
              <a:t>etmek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için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kullanılır</a:t>
            </a:r>
            <a:r>
              <a:rPr lang="en-US" dirty="0">
                <a:latin typeface="Lucida Fax" panose="02060602050505020204" pitchFamily="18" charset="0"/>
              </a:rPr>
              <a:t>. Bu </a:t>
            </a:r>
            <a:r>
              <a:rPr lang="en-US" dirty="0" err="1">
                <a:latin typeface="Lucida Fax" panose="02060602050505020204" pitchFamily="18" charset="0"/>
              </a:rPr>
              <a:t>testin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bulunmaması</a:t>
            </a:r>
            <a:r>
              <a:rPr lang="en-US" dirty="0">
                <a:latin typeface="Lucida Fax" panose="02060602050505020204" pitchFamily="18" charset="0"/>
              </a:rPr>
              <a:t> (p&gt;0.05) </a:t>
            </a:r>
            <a:r>
              <a:rPr lang="en-US" dirty="0" err="1">
                <a:latin typeface="Lucida Fax" panose="02060602050505020204" pitchFamily="18" charset="0"/>
              </a:rPr>
              <a:t>küresellik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varsayımının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sağlandığı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anlamına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gelir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Aşağıdaki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tabloya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göre</a:t>
            </a:r>
            <a:r>
              <a:rPr lang="en-US" dirty="0">
                <a:latin typeface="Lucida Fax" panose="02060602050505020204" pitchFamily="18" charset="0"/>
              </a:rPr>
              <a:t> (p=0.0</a:t>
            </a:r>
            <a:r>
              <a:rPr lang="tr-TR" dirty="0">
                <a:latin typeface="Lucida Fax" panose="02060602050505020204" pitchFamily="18" charset="0"/>
              </a:rPr>
              <a:t>02</a:t>
            </a:r>
            <a:r>
              <a:rPr lang="en-US" dirty="0">
                <a:latin typeface="Lucida Fax" panose="02060602050505020204" pitchFamily="18" charset="0"/>
              </a:rPr>
              <a:t>) </a:t>
            </a:r>
            <a:r>
              <a:rPr lang="en-US" dirty="0" err="1">
                <a:latin typeface="Lucida Fax" panose="02060602050505020204" pitchFamily="18" charset="0"/>
              </a:rPr>
              <a:t>kullanmış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olduğumuz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veride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küresellik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varsayımı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sağlan</a:t>
            </a:r>
            <a:r>
              <a:rPr lang="tr-TR" dirty="0" err="1">
                <a:latin typeface="Lucida Fax" panose="02060602050505020204" pitchFamily="18" charset="0"/>
              </a:rPr>
              <a:t>ma</a:t>
            </a:r>
            <a:r>
              <a:rPr lang="en-US" dirty="0" err="1">
                <a:latin typeface="Lucida Fax" panose="02060602050505020204" pitchFamily="18" charset="0"/>
              </a:rPr>
              <a:t>mıştır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diyebiliriz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endParaRPr lang="tr-TR" dirty="0">
              <a:latin typeface="Lucida Fax" panose="02060602050505020204" pitchFamily="18" charset="0"/>
            </a:endParaRPr>
          </a:p>
          <a:p>
            <a:endParaRPr lang="tr-TR" dirty="0">
              <a:latin typeface="Lucida Fax" panose="02060602050505020204" pitchFamily="18" charset="0"/>
            </a:endParaRPr>
          </a:p>
          <a:p>
            <a:r>
              <a:rPr lang="tr-TR" dirty="0">
                <a:latin typeface="Lucida Fax" panose="02060602050505020204" pitchFamily="18" charset="0"/>
              </a:rPr>
              <a:t>Küresellik varsayımı sağlanmazsa </a:t>
            </a:r>
            <a:r>
              <a:rPr lang="tr-TR" dirty="0" err="1">
                <a:latin typeface="Lucida Fax" panose="02060602050505020204" pitchFamily="18" charset="0"/>
              </a:rPr>
              <a:t>Greenhouse-Geisser</a:t>
            </a:r>
            <a:r>
              <a:rPr lang="tr-TR" dirty="0">
                <a:latin typeface="Lucida Fax" panose="02060602050505020204" pitchFamily="18" charset="0"/>
              </a:rPr>
              <a:t> ve </a:t>
            </a:r>
            <a:r>
              <a:rPr lang="tr-TR" dirty="0" err="1">
                <a:latin typeface="Lucida Fax" panose="02060602050505020204" pitchFamily="18" charset="0"/>
              </a:rPr>
              <a:t>Huynh-Feldt</a:t>
            </a:r>
            <a:r>
              <a:rPr lang="tr-TR" dirty="0">
                <a:latin typeface="Lucida Fax" panose="02060602050505020204" pitchFamily="18" charset="0"/>
              </a:rPr>
              <a:t> düzeltmeleri F değeri için tercih edilmektedir.</a:t>
            </a:r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32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97" y="3253598"/>
            <a:ext cx="8370501" cy="300161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09907" y="656131"/>
            <a:ext cx="10359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Fax" panose="02060602050505020204" pitchFamily="18" charset="0"/>
              </a:rPr>
              <a:t>Aşağıdaki</a:t>
            </a:r>
            <a:r>
              <a:rPr lang="en-US" dirty="0">
                <a:latin typeface="Lucida Fax" panose="02060602050505020204" pitchFamily="18" charset="0"/>
              </a:rPr>
              <a:t> ANOVA </a:t>
            </a:r>
            <a:r>
              <a:rPr lang="en-US" dirty="0" err="1">
                <a:latin typeface="Lucida Fax" panose="02060602050505020204" pitchFamily="18" charset="0"/>
              </a:rPr>
              <a:t>Tablosunda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grup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içi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etki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tekrarlanan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değişkene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ait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varyans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açıklanamayan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varyans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değerleri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görülmektedir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Tek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yönlü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ANOVA’da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gibi</a:t>
            </a:r>
            <a:r>
              <a:rPr lang="en-US" dirty="0">
                <a:latin typeface="Lucida Fax" panose="02060602050505020204" pitchFamily="18" charset="0"/>
              </a:rPr>
              <a:t> F </a:t>
            </a:r>
            <a:r>
              <a:rPr lang="en-US" dirty="0" err="1">
                <a:latin typeface="Lucida Fax" panose="02060602050505020204" pitchFamily="18" charset="0"/>
              </a:rPr>
              <a:t>değerinden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elde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edilen</a:t>
            </a:r>
            <a:r>
              <a:rPr lang="en-US" dirty="0">
                <a:latin typeface="Lucida Fax" panose="02060602050505020204" pitchFamily="18" charset="0"/>
              </a:rPr>
              <a:t> p </a:t>
            </a:r>
            <a:r>
              <a:rPr lang="en-US" dirty="0" err="1">
                <a:latin typeface="Lucida Fax" panose="02060602050505020204" pitchFamily="18" charset="0"/>
              </a:rPr>
              <a:t>değerine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göre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sıfır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hipotezini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reddedip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reddedemeyeceğimizi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belirlemeliyiz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Buradaki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tablodaki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değere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göre</a:t>
            </a:r>
            <a:r>
              <a:rPr lang="en-US" dirty="0">
                <a:latin typeface="Lucida Fax" panose="02060602050505020204" pitchFamily="18" charset="0"/>
              </a:rPr>
              <a:t> (p&lt;0.0</a:t>
            </a:r>
            <a:r>
              <a:rPr lang="tr-TR" dirty="0">
                <a:latin typeface="Lucida Fax" panose="02060602050505020204" pitchFamily="18" charset="0"/>
              </a:rPr>
              <a:t>5) </a:t>
            </a:r>
            <a:r>
              <a:rPr lang="en-US" dirty="0" err="1">
                <a:latin typeface="Lucida Fax" panose="02060602050505020204" pitchFamily="18" charset="0"/>
              </a:rPr>
              <a:t>sıfır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hipotezini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reddedebiliriz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Yani</a:t>
            </a:r>
            <a:r>
              <a:rPr lang="en-US" dirty="0">
                <a:latin typeface="Lucida Fax" panose="02060602050505020204" pitchFamily="18" charset="0"/>
              </a:rPr>
              <a:t>: </a:t>
            </a:r>
            <a:r>
              <a:rPr lang="en-US" dirty="0" err="1">
                <a:latin typeface="Lucida Fax" panose="02060602050505020204" pitchFamily="18" charset="0"/>
              </a:rPr>
              <a:t>uygulanan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tr-TR" dirty="0">
                <a:latin typeface="Lucida Fax" panose="02060602050505020204" pitchFamily="18" charset="0"/>
              </a:rPr>
              <a:t>dört</a:t>
            </a:r>
            <a:r>
              <a:rPr lang="en-US" dirty="0">
                <a:latin typeface="Lucida Fax" panose="02060602050505020204" pitchFamily="18" charset="0"/>
              </a:rPr>
              <a:t> test </a:t>
            </a:r>
            <a:r>
              <a:rPr lang="en-US" dirty="0" err="1">
                <a:latin typeface="Lucida Fax" panose="02060602050505020204" pitchFamily="18" charset="0"/>
              </a:rPr>
              <a:t>arasında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katılımcılar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arasında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fark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bulunmaktadır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diyebiliriz</a:t>
            </a:r>
            <a:r>
              <a:rPr lang="en-US" dirty="0">
                <a:latin typeface="Lucida Fax" panose="0206060205050502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659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22" y="1298536"/>
            <a:ext cx="7297312" cy="515445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137424" y="218473"/>
            <a:ext cx="10125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Fax" panose="02060602050505020204" pitchFamily="18" charset="0"/>
              </a:rPr>
              <a:t>Tabloda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Bonferroni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yöntemi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kullanarak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tr-TR" dirty="0">
                <a:latin typeface="Lucida Fax" panose="02060602050505020204" pitchFamily="18" charset="0"/>
              </a:rPr>
              <a:t>dört</a:t>
            </a:r>
            <a:r>
              <a:rPr lang="en-US" dirty="0">
                <a:latin typeface="Lucida Fax" panose="02060602050505020204" pitchFamily="18" charset="0"/>
              </a:rPr>
              <a:t> test </a:t>
            </a:r>
            <a:r>
              <a:rPr lang="en-US" dirty="0" err="1">
                <a:latin typeface="Lucida Fax" panose="02060602050505020204" pitchFamily="18" charset="0"/>
              </a:rPr>
              <a:t>arasında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çoklu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karşılaştırma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yaptık</a:t>
            </a:r>
            <a:r>
              <a:rPr lang="en-US" dirty="0">
                <a:latin typeface="Lucida Fax" panose="02060602050505020204" pitchFamily="18" charset="0"/>
              </a:rPr>
              <a:t>.</a:t>
            </a:r>
            <a:r>
              <a:rPr lang="tr-TR" dirty="0">
                <a:latin typeface="Lucida Fax" panose="02060602050505020204" pitchFamily="18" charset="0"/>
              </a:rPr>
              <a:t> Tabloda </a:t>
            </a:r>
            <a:r>
              <a:rPr lang="tr-TR" dirty="0" err="1">
                <a:latin typeface="Lucida Fax" panose="02060602050505020204" pitchFamily="18" charset="0"/>
              </a:rPr>
              <a:t>sig</a:t>
            </a:r>
            <a:r>
              <a:rPr lang="tr-TR" dirty="0">
                <a:latin typeface="Lucida Fax" panose="02060602050505020204" pitchFamily="18" charset="0"/>
              </a:rPr>
              <a:t> değeri .000&lt;0.05 olduğundan dolayı H0 hipotezi reddedilir.  Yani %95 önem düzeyinde dört değişken arasında anlamlı farklılık vardır. </a:t>
            </a:r>
            <a:r>
              <a:rPr lang="en-US" dirty="0">
                <a:latin typeface="Lucida Fax" panose="02060602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6104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87" y="1291102"/>
            <a:ext cx="6800850" cy="54578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25551" y="0"/>
            <a:ext cx="110174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Lucida Fax" panose="02060602050505020204" pitchFamily="18" charset="0"/>
              </a:rPr>
            </a:b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Burada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soldan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sağa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genel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bir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artış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olduğunu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görebiliyoruz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,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ancak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3.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ve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4.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zamanlar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arasında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tr-TR" dirty="0">
                <a:solidFill>
                  <a:srgbClr val="212121"/>
                </a:solidFill>
                <a:latin typeface="Lucida Fax" panose="02060602050505020204" pitchFamily="18" charset="0"/>
              </a:rPr>
              <a:t>değerlerin birbirine yaklaştığını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görüyoruz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. Bu, hem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önemli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bir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doğrusal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hem de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önemli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bir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kuadratik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bileşene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sahip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olabileceğimizi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Lucida Fax" panose="02060602050505020204" pitchFamily="18" charset="0"/>
              </a:rPr>
              <a:t>göstermektedir</a:t>
            </a:r>
            <a:r>
              <a:rPr lang="en-US" dirty="0">
                <a:solidFill>
                  <a:srgbClr val="212121"/>
                </a:solidFill>
                <a:latin typeface="Lucida Fax" panose="02060602050505020204" pitchFamily="18" charset="0"/>
              </a:rPr>
              <a:t>. </a:t>
            </a:r>
            <a:br>
              <a:rPr lang="en-US" dirty="0">
                <a:latin typeface="Lucida Fax" panose="02060602050505020204" pitchFamily="18" charset="0"/>
              </a:rPr>
            </a:br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87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55755" y="478595"/>
            <a:ext cx="6719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E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X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C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E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L </a:t>
            </a:r>
          </a:p>
          <a:p>
            <a:pPr algn="ctr"/>
            <a:endParaRPr lang="tr-T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N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L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Z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3" y="512284"/>
            <a:ext cx="10651351" cy="454988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629045" y="5511595"/>
            <a:ext cx="9489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Lucida Fax" panose="02060602050505020204" pitchFamily="18" charset="0"/>
              </a:rPr>
              <a:t>Excel üzerinden yaptığımız teste göre </a:t>
            </a:r>
            <a:r>
              <a:rPr lang="en-US" i="1" dirty="0">
                <a:latin typeface="Lucida Fax" panose="02060602050505020204" pitchFamily="18" charset="0"/>
              </a:rPr>
              <a:t>%95 </a:t>
            </a:r>
            <a:r>
              <a:rPr lang="en-US" i="1" dirty="0" err="1">
                <a:latin typeface="Lucida Fax" panose="02060602050505020204" pitchFamily="18" charset="0"/>
              </a:rPr>
              <a:t>güvenle</a:t>
            </a:r>
            <a:r>
              <a:rPr lang="en-US" i="1" dirty="0">
                <a:latin typeface="Lucida Fax" panose="02060602050505020204" pitchFamily="18" charset="0"/>
              </a:rPr>
              <a:t>, </a:t>
            </a:r>
            <a:r>
              <a:rPr lang="tr-TR" i="1" dirty="0">
                <a:latin typeface="Lucida Fax" panose="02060602050505020204" pitchFamily="18" charset="0"/>
              </a:rPr>
              <a:t>gruplar arası farklılık vardır. Ayrıca çocukların gürültüye karşı verdikleri tepki vardır. (H0 </a:t>
            </a:r>
            <a:r>
              <a:rPr lang="tr-TR" i="1" dirty="0" err="1">
                <a:latin typeface="Lucida Fax" panose="02060602050505020204" pitchFamily="18" charset="0"/>
              </a:rPr>
              <a:t>red</a:t>
            </a:r>
            <a:r>
              <a:rPr lang="tr-TR" i="1" dirty="0">
                <a:latin typeface="Lucida Fax" panose="02060602050505020204" pitchFamily="18" charset="0"/>
              </a:rPr>
              <a:t>)</a:t>
            </a:r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58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53" y="545498"/>
            <a:ext cx="7048849" cy="5913388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2302" y="255150"/>
            <a:ext cx="68022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ÇU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B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U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K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 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G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R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F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Ğ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</p:txBody>
      </p:sp>
    </p:spTree>
    <p:extLst>
      <p:ext uri="{BB962C8B-B14F-4D97-AF65-F5344CB8AC3E}">
        <p14:creationId xmlns:p14="http://schemas.microsoft.com/office/powerpoint/2010/main" val="157628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59" y="546409"/>
            <a:ext cx="8523808" cy="6055114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-1103970" y="546409"/>
            <a:ext cx="29885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P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endParaRPr lang="tr-T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N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A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L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İ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Z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3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45" y="753637"/>
            <a:ext cx="8033409" cy="52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5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63" y="285053"/>
            <a:ext cx="4703724" cy="611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4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66" y="341188"/>
            <a:ext cx="6299802" cy="4235521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-1126279" y="631120"/>
            <a:ext cx="29885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P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S</a:t>
            </a:r>
          </a:p>
          <a:p>
            <a:pPr algn="ctr"/>
            <a:endParaRPr lang="tr-T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 Ç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K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T</a:t>
            </a:r>
          </a:p>
          <a:p>
            <a:pPr algn="ctr"/>
            <a:r>
              <a:rPr lang="tr-T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I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947853" y="4770715"/>
            <a:ext cx="10738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Lucida Fax" panose="02060602050505020204" pitchFamily="18" charset="0"/>
              </a:rPr>
              <a:t>Elde edilen SPSS çıktısına göre </a:t>
            </a:r>
            <a:r>
              <a:rPr lang="tr-TR" dirty="0" err="1">
                <a:latin typeface="Lucida Fax" panose="02060602050505020204" pitchFamily="18" charset="0"/>
              </a:rPr>
              <a:t>Levene</a:t>
            </a:r>
            <a:r>
              <a:rPr lang="tr-TR" dirty="0">
                <a:latin typeface="Lucida Fax" panose="02060602050505020204" pitchFamily="18" charset="0"/>
              </a:rPr>
              <a:t> Test istatistiğine ait p değeri .000 olarak elde edilmiştir. Bu sonuç </a:t>
            </a:r>
            <a:r>
              <a:rPr lang="tr-TR" dirty="0" err="1">
                <a:latin typeface="Lucida Fax" panose="02060602050505020204" pitchFamily="18" charset="0"/>
              </a:rPr>
              <a:t>varyansların</a:t>
            </a:r>
            <a:r>
              <a:rPr lang="tr-TR" dirty="0">
                <a:latin typeface="Lucida Fax" panose="02060602050505020204" pitchFamily="18" charset="0"/>
              </a:rPr>
              <a:t> homojen olmadığını göstermektedir. ANOVA testi sonucu incelendiğinde Sd1=3, Sd2=7436 olan F testi 595.020 olarak gözlemlenmiştir. </a:t>
            </a:r>
            <a:r>
              <a:rPr lang="en-US" dirty="0"/>
              <a:t>ANOVA </a:t>
            </a:r>
            <a:r>
              <a:rPr lang="en-US" dirty="0" err="1"/>
              <a:t>tablosu</a:t>
            </a:r>
            <a:r>
              <a:rPr lang="en-US" dirty="0"/>
              <a:t> </a:t>
            </a:r>
            <a:r>
              <a:rPr lang="en-US" dirty="0" err="1"/>
              <a:t>incelendiğinde</a:t>
            </a:r>
            <a:r>
              <a:rPr lang="en-US" dirty="0"/>
              <a:t>, "Sig." </a:t>
            </a:r>
            <a:r>
              <a:rPr lang="en-US" dirty="0" err="1"/>
              <a:t>değeri</a:t>
            </a:r>
            <a:r>
              <a:rPr lang="en-US" dirty="0"/>
              <a:t> 0.000&lt;0.05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varyans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H0</a:t>
            </a:r>
            <a:r>
              <a:rPr lang="tr-TR" dirty="0"/>
              <a:t> </a:t>
            </a:r>
            <a:r>
              <a:rPr lang="en-US" dirty="0" err="1"/>
              <a:t>hipotezi</a:t>
            </a:r>
            <a:r>
              <a:rPr lang="en-US" dirty="0"/>
              <a:t> </a:t>
            </a:r>
            <a:r>
              <a:rPr lang="en-US" dirty="0" err="1"/>
              <a:t>reddedilir</a:t>
            </a:r>
            <a:r>
              <a:rPr lang="en-US" dirty="0"/>
              <a:t>. </a:t>
            </a:r>
            <a:r>
              <a:rPr lang="tr-TR" dirty="0"/>
              <a:t> </a:t>
            </a:r>
            <a:r>
              <a:rPr lang="en-US" dirty="0" err="1"/>
              <a:t>Yani</a:t>
            </a:r>
            <a:r>
              <a:rPr lang="en-US" dirty="0"/>
              <a:t> </a:t>
            </a:r>
            <a:r>
              <a:rPr lang="en-US" b="1" i="1" dirty="0"/>
              <a:t>" %95 </a:t>
            </a:r>
            <a:r>
              <a:rPr lang="en-US" b="1" i="1" dirty="0" err="1"/>
              <a:t>güvenle</a:t>
            </a:r>
            <a:r>
              <a:rPr lang="en-US" b="1" i="1" dirty="0"/>
              <a:t>, </a:t>
            </a:r>
            <a:r>
              <a:rPr lang="en-US" b="1" i="1" dirty="0" err="1"/>
              <a:t>grupların</a:t>
            </a:r>
            <a:r>
              <a:rPr lang="en-US" b="1" i="1" dirty="0"/>
              <a:t> </a:t>
            </a:r>
            <a:r>
              <a:rPr lang="en-US" b="1" i="1" dirty="0" err="1"/>
              <a:t>ortalamaları</a:t>
            </a:r>
            <a:r>
              <a:rPr lang="en-US" b="1" i="1" dirty="0"/>
              <a:t> </a:t>
            </a:r>
            <a:r>
              <a:rPr lang="en-US" b="1" i="1" dirty="0" err="1"/>
              <a:t>arasında</a:t>
            </a:r>
            <a:r>
              <a:rPr lang="en-US" b="1" i="1" dirty="0"/>
              <a:t> </a:t>
            </a:r>
            <a:r>
              <a:rPr lang="en-US" b="1" i="1" dirty="0" err="1"/>
              <a:t>istatistiksel</a:t>
            </a:r>
            <a:r>
              <a:rPr lang="en-US" b="1" i="1" dirty="0"/>
              <a:t> </a:t>
            </a:r>
            <a:r>
              <a:rPr lang="en-US" b="1" i="1" dirty="0" err="1"/>
              <a:t>olarak</a:t>
            </a:r>
            <a:r>
              <a:rPr lang="en-US" b="1" i="1" dirty="0"/>
              <a:t> </a:t>
            </a:r>
            <a:r>
              <a:rPr lang="en-US" b="1" i="1" dirty="0" err="1"/>
              <a:t>anlamlı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farklılık</a:t>
            </a:r>
            <a:r>
              <a:rPr lang="en-US" b="1" i="1" dirty="0"/>
              <a:t> </a:t>
            </a:r>
            <a:r>
              <a:rPr lang="en-US" b="1" i="1" dirty="0" err="1"/>
              <a:t>vardır</a:t>
            </a:r>
            <a:r>
              <a:rPr lang="en-US" b="1" i="1" dirty="0"/>
              <a:t>."</a:t>
            </a:r>
            <a:r>
              <a:rPr lang="en-US" dirty="0"/>
              <a:t> </a:t>
            </a:r>
            <a:r>
              <a:rPr lang="en-US" dirty="0" err="1"/>
              <a:t>denilebilir</a:t>
            </a:r>
            <a:r>
              <a:rPr lang="en-US" dirty="0"/>
              <a:t>.</a:t>
            </a:r>
            <a:r>
              <a:rPr lang="en-US" b="1" dirty="0"/>
              <a:t> </a:t>
            </a:r>
            <a:endParaRPr lang="tr-TR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3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9" y="236034"/>
            <a:ext cx="6869389" cy="629858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024235" y="445190"/>
            <a:ext cx="36845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Lucida Fax" panose="02060602050505020204" pitchFamily="18" charset="0"/>
              </a:rPr>
              <a:t>Varyansların</a:t>
            </a:r>
            <a:r>
              <a:rPr lang="tr-TR" dirty="0">
                <a:latin typeface="Lucida Fax" panose="02060602050505020204" pitchFamily="18" charset="0"/>
              </a:rPr>
              <a:t> homojenliği varsayımı sağlanmadığından </a:t>
            </a:r>
            <a:r>
              <a:rPr lang="tr-TR" dirty="0" err="1">
                <a:latin typeface="Lucida Fax" panose="02060602050505020204" pitchFamily="18" charset="0"/>
              </a:rPr>
              <a:t>Tukey</a:t>
            </a:r>
            <a:r>
              <a:rPr lang="tr-TR" dirty="0">
                <a:latin typeface="Lucida Fax" panose="02060602050505020204" pitchFamily="18" charset="0"/>
              </a:rPr>
              <a:t> ve </a:t>
            </a:r>
            <a:r>
              <a:rPr lang="tr-TR" dirty="0" err="1">
                <a:latin typeface="Lucida Fax" panose="02060602050505020204" pitchFamily="18" charset="0"/>
              </a:rPr>
              <a:t>Scheffe</a:t>
            </a:r>
            <a:r>
              <a:rPr lang="tr-TR" dirty="0">
                <a:latin typeface="Lucida Fax" panose="02060602050505020204" pitchFamily="18" charset="0"/>
              </a:rPr>
              <a:t> testlerini yorumlayamayız. </a:t>
            </a:r>
          </a:p>
          <a:p>
            <a:endParaRPr lang="tr-TR" dirty="0">
              <a:latin typeface="Lucida Fax" panose="02060602050505020204" pitchFamily="18" charset="0"/>
            </a:endParaRPr>
          </a:p>
          <a:p>
            <a:r>
              <a:rPr lang="en-US" dirty="0">
                <a:latin typeface="Lucida Fax" panose="02060602050505020204" pitchFamily="18" charset="0"/>
              </a:rPr>
              <a:t>Bu </a:t>
            </a:r>
            <a:r>
              <a:rPr lang="en-US" dirty="0" err="1">
                <a:latin typeface="Lucida Fax" panose="02060602050505020204" pitchFamily="18" charset="0"/>
              </a:rPr>
              <a:t>tabloda</a:t>
            </a:r>
            <a:r>
              <a:rPr lang="en-US" dirty="0">
                <a:latin typeface="Lucida Fax" panose="02060602050505020204" pitchFamily="18" charset="0"/>
              </a:rPr>
              <a:t> her </a:t>
            </a:r>
            <a:r>
              <a:rPr lang="en-US" dirty="0" err="1">
                <a:latin typeface="Lucida Fax" panose="02060602050505020204" pitchFamily="18" charset="0"/>
              </a:rPr>
              <a:t>grubun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ikişerli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karşılaştırmaları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yapılmış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karşılaştırılan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grupların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ortalamaları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arasındaki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farklar</a:t>
            </a:r>
            <a:r>
              <a:rPr lang="en-US" dirty="0">
                <a:latin typeface="Lucida Fax" panose="02060602050505020204" pitchFamily="18" charset="0"/>
              </a:rPr>
              <a:t>(Mean Difference) </a:t>
            </a:r>
            <a:r>
              <a:rPr lang="en-US" dirty="0" err="1">
                <a:latin typeface="Lucida Fax" panose="02060602050505020204" pitchFamily="18" charset="0"/>
              </a:rPr>
              <a:t>sayısal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olarak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verilmiştir</a:t>
            </a:r>
            <a:r>
              <a:rPr lang="en-US" dirty="0">
                <a:latin typeface="Lucida Fax" panose="02060602050505020204" pitchFamily="18" charset="0"/>
              </a:rPr>
              <a:t>. Bu </a:t>
            </a:r>
            <a:r>
              <a:rPr lang="en-US" dirty="0" err="1">
                <a:latin typeface="Lucida Fax" panose="02060602050505020204" pitchFamily="18" charset="0"/>
              </a:rPr>
              <a:t>sayısal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değerlerin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yanında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yıldız</a:t>
            </a:r>
            <a:r>
              <a:rPr lang="en-US" dirty="0">
                <a:latin typeface="Lucida Fax" panose="02060602050505020204" pitchFamily="18" charset="0"/>
              </a:rPr>
              <a:t> (*) </a:t>
            </a:r>
            <a:r>
              <a:rPr lang="en-US" dirty="0" err="1">
                <a:latin typeface="Lucida Fax" panose="02060602050505020204" pitchFamily="18" charset="0"/>
              </a:rPr>
              <a:t>işaretinin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bulunması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ikilinin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ortalamaları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arasında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farklılık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olduğunu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göstermektedir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Tablo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incelendiğinde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tr-TR" dirty="0">
                <a:latin typeface="Lucida Fax" panose="02060602050505020204" pitchFamily="18" charset="0"/>
              </a:rPr>
              <a:t>bütün </a:t>
            </a:r>
            <a:r>
              <a:rPr lang="en-US" dirty="0" err="1">
                <a:latin typeface="Lucida Fax" panose="02060602050505020204" pitchFamily="18" charset="0"/>
              </a:rPr>
              <a:t>ikililerinin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yanında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yıldız</a:t>
            </a:r>
            <a:r>
              <a:rPr lang="en-US" dirty="0">
                <a:latin typeface="Lucida Fax" panose="02060602050505020204" pitchFamily="18" charset="0"/>
              </a:rPr>
              <a:t>(*) </a:t>
            </a:r>
            <a:r>
              <a:rPr lang="en-US" dirty="0" err="1">
                <a:latin typeface="Lucida Fax" panose="02060602050505020204" pitchFamily="18" charset="0"/>
              </a:rPr>
              <a:t>işareti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olduğu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görülür</a:t>
            </a:r>
            <a:r>
              <a:rPr lang="en-US" dirty="0">
                <a:latin typeface="Lucida Fax" panose="02060602050505020204" pitchFamily="18" charset="0"/>
              </a:rPr>
              <a:t>. </a:t>
            </a:r>
            <a:r>
              <a:rPr lang="en-US" dirty="0" err="1">
                <a:latin typeface="Lucida Fax" panose="02060602050505020204" pitchFamily="18" charset="0"/>
              </a:rPr>
              <a:t>Yani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bu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ikililerin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ortalamaları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arasında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anlamlı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bir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farklılık</a:t>
            </a:r>
            <a:r>
              <a:rPr lang="en-US" dirty="0">
                <a:latin typeface="Lucida Fax" panose="02060602050505020204" pitchFamily="18" charset="0"/>
              </a:rPr>
              <a:t> </a:t>
            </a:r>
            <a:r>
              <a:rPr lang="en-US" dirty="0" err="1">
                <a:latin typeface="Lucida Fax" panose="02060602050505020204" pitchFamily="18" charset="0"/>
              </a:rPr>
              <a:t>vardır</a:t>
            </a:r>
            <a:r>
              <a:rPr lang="en-US" dirty="0">
                <a:latin typeface="Lucida Fax" panose="02060602050505020204" pitchFamily="18" charset="0"/>
              </a:rPr>
              <a:t>. </a:t>
            </a:r>
            <a:endParaRPr lang="tr-TR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391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402</TotalTime>
  <Words>1709</Words>
  <Application>Microsoft Office PowerPoint</Application>
  <PresentationFormat>Geniş ekran</PresentationFormat>
  <Paragraphs>235</Paragraphs>
  <Slides>48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5" baseType="lpstr">
      <vt:lpstr>Arial</vt:lpstr>
      <vt:lpstr>Broadway</vt:lpstr>
      <vt:lpstr>Gill Sans MT</vt:lpstr>
      <vt:lpstr>Impact</vt:lpstr>
      <vt:lpstr>Lucida Bright</vt:lpstr>
      <vt:lpstr>Lucida Fax</vt:lpstr>
      <vt:lpstr>Badge</vt:lpstr>
      <vt:lpstr>DENEY TASARIMI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DENEY TASARIMI </dc:title>
  <dc:creator>IB-PC16</dc:creator>
  <cp:lastModifiedBy>rümeysa nazlı</cp:lastModifiedBy>
  <cp:revision>47</cp:revision>
  <dcterms:created xsi:type="dcterms:W3CDTF">2019-04-15T11:32:45Z</dcterms:created>
  <dcterms:modified xsi:type="dcterms:W3CDTF">2021-03-09T13:01:18Z</dcterms:modified>
</cp:coreProperties>
</file>