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49"/>
  </p:notesMasterIdLst>
  <p:handoutMasterIdLst>
    <p:handoutMasterId r:id="rId50"/>
  </p:handoutMasterIdLst>
  <p:sldIdLst>
    <p:sldId id="256" r:id="rId2"/>
    <p:sldId id="261" r:id="rId3"/>
    <p:sldId id="257" r:id="rId4"/>
    <p:sldId id="288" r:id="rId5"/>
    <p:sldId id="289" r:id="rId6"/>
    <p:sldId id="287" r:id="rId7"/>
    <p:sldId id="286" r:id="rId8"/>
    <p:sldId id="307" r:id="rId9"/>
    <p:sldId id="304" r:id="rId10"/>
    <p:sldId id="306" r:id="rId11"/>
    <p:sldId id="285" r:id="rId12"/>
    <p:sldId id="284" r:id="rId13"/>
    <p:sldId id="283" r:id="rId14"/>
    <p:sldId id="259" r:id="rId15"/>
    <p:sldId id="265" r:id="rId16"/>
    <p:sldId id="291" r:id="rId17"/>
    <p:sldId id="296" r:id="rId18"/>
    <p:sldId id="292" r:id="rId19"/>
    <p:sldId id="297" r:id="rId20"/>
    <p:sldId id="293" r:id="rId21"/>
    <p:sldId id="294" r:id="rId22"/>
    <p:sldId id="295" r:id="rId23"/>
    <p:sldId id="308" r:id="rId24"/>
    <p:sldId id="298" r:id="rId25"/>
    <p:sldId id="299" r:id="rId26"/>
    <p:sldId id="300" r:id="rId27"/>
    <p:sldId id="301" r:id="rId28"/>
    <p:sldId id="302" r:id="rId29"/>
    <p:sldId id="326" r:id="rId30"/>
    <p:sldId id="303" r:id="rId31"/>
    <p:sldId id="310" r:id="rId32"/>
    <p:sldId id="311" r:id="rId33"/>
    <p:sldId id="312" r:id="rId34"/>
    <p:sldId id="313" r:id="rId35"/>
    <p:sldId id="314" r:id="rId36"/>
    <p:sldId id="317" r:id="rId37"/>
    <p:sldId id="315" r:id="rId38"/>
    <p:sldId id="329" r:id="rId39"/>
    <p:sldId id="328" r:id="rId40"/>
    <p:sldId id="316" r:id="rId41"/>
    <p:sldId id="327" r:id="rId42"/>
    <p:sldId id="319" r:id="rId43"/>
    <p:sldId id="320" r:id="rId44"/>
    <p:sldId id="323" r:id="rId45"/>
    <p:sldId id="321" r:id="rId46"/>
    <p:sldId id="322" r:id="rId47"/>
    <p:sldId id="325" r:id="rId48"/>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BED"/>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6408" autoAdjust="0"/>
  </p:normalViewPr>
  <p:slideViewPr>
    <p:cSldViewPr snapToGrid="0" showGuides="1">
      <p:cViewPr varScale="1">
        <p:scale>
          <a:sx n="86" d="100"/>
          <a:sy n="86" d="100"/>
        </p:scale>
        <p:origin x="586" y="67"/>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07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80623D1-77B8-4B38-843E-D17B197DD6A4}" type="datetime1">
              <a:rPr lang="tr-TR" smtClean="0"/>
              <a:t>9.03.2021</a:t>
            </a:fld>
            <a:endParaRPr lang="tr-TR" dirty="0"/>
          </a:p>
        </p:txBody>
      </p:sp>
      <p:sp>
        <p:nvSpPr>
          <p:cNvPr id="4" name="Alt Bilgi Yer Tutucusu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tr-TR" smtClean="0"/>
              <a:t>‹#›</a:t>
            </a:fld>
            <a:endParaRPr lang="tr-TR"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C2BAEF7-3E72-49CD-9C60-3F66F8DF1958}" type="datetime1">
              <a:rPr lang="tr-TR" noProof="0" smtClean="0"/>
              <a:t>9.03.2021</a:t>
            </a:fld>
            <a:endParaRPr lang="tr-TR" noProof="0"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tr-TR" noProof="0" smtClean="0"/>
              <a:t>‹#›</a:t>
            </a:fld>
            <a:endParaRPr lang="tr-TR"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1</a:t>
            </a:fld>
            <a:endParaRPr lang="tr-TR" dirty="0"/>
          </a:p>
        </p:txBody>
      </p:sp>
    </p:spTree>
    <p:extLst>
      <p:ext uri="{BB962C8B-B14F-4D97-AF65-F5344CB8AC3E}">
        <p14:creationId xmlns:p14="http://schemas.microsoft.com/office/powerpoint/2010/main" val="384833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18</a:t>
            </a:fld>
            <a:endParaRPr lang="tr-TR" dirty="0"/>
          </a:p>
        </p:txBody>
      </p:sp>
    </p:spTree>
    <p:extLst>
      <p:ext uri="{BB962C8B-B14F-4D97-AF65-F5344CB8AC3E}">
        <p14:creationId xmlns:p14="http://schemas.microsoft.com/office/powerpoint/2010/main" val="408540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21</a:t>
            </a:fld>
            <a:endParaRPr lang="tr-TR" dirty="0"/>
          </a:p>
        </p:txBody>
      </p:sp>
    </p:spTree>
    <p:extLst>
      <p:ext uri="{BB962C8B-B14F-4D97-AF65-F5344CB8AC3E}">
        <p14:creationId xmlns:p14="http://schemas.microsoft.com/office/powerpoint/2010/main" val="168088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22</a:t>
            </a:fld>
            <a:endParaRPr lang="tr-TR" dirty="0"/>
          </a:p>
        </p:txBody>
      </p:sp>
    </p:spTree>
    <p:extLst>
      <p:ext uri="{BB962C8B-B14F-4D97-AF65-F5344CB8AC3E}">
        <p14:creationId xmlns:p14="http://schemas.microsoft.com/office/powerpoint/2010/main" val="54483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23</a:t>
            </a:fld>
            <a:endParaRPr lang="tr-TR" dirty="0"/>
          </a:p>
        </p:txBody>
      </p:sp>
    </p:spTree>
    <p:extLst>
      <p:ext uri="{BB962C8B-B14F-4D97-AF65-F5344CB8AC3E}">
        <p14:creationId xmlns:p14="http://schemas.microsoft.com/office/powerpoint/2010/main" val="3234811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24</a:t>
            </a:fld>
            <a:endParaRPr lang="tr-TR" dirty="0"/>
          </a:p>
        </p:txBody>
      </p:sp>
    </p:spTree>
    <p:extLst>
      <p:ext uri="{BB962C8B-B14F-4D97-AF65-F5344CB8AC3E}">
        <p14:creationId xmlns:p14="http://schemas.microsoft.com/office/powerpoint/2010/main" val="3879817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27</a:t>
            </a:fld>
            <a:endParaRPr lang="tr-TR" dirty="0"/>
          </a:p>
        </p:txBody>
      </p:sp>
    </p:spTree>
    <p:extLst>
      <p:ext uri="{BB962C8B-B14F-4D97-AF65-F5344CB8AC3E}">
        <p14:creationId xmlns:p14="http://schemas.microsoft.com/office/powerpoint/2010/main" val="1549798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28</a:t>
            </a:fld>
            <a:endParaRPr lang="tr-TR" dirty="0"/>
          </a:p>
        </p:txBody>
      </p:sp>
    </p:spTree>
    <p:extLst>
      <p:ext uri="{BB962C8B-B14F-4D97-AF65-F5344CB8AC3E}">
        <p14:creationId xmlns:p14="http://schemas.microsoft.com/office/powerpoint/2010/main" val="3029068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29</a:t>
            </a:fld>
            <a:endParaRPr lang="tr-TR" dirty="0"/>
          </a:p>
        </p:txBody>
      </p:sp>
    </p:spTree>
    <p:extLst>
      <p:ext uri="{BB962C8B-B14F-4D97-AF65-F5344CB8AC3E}">
        <p14:creationId xmlns:p14="http://schemas.microsoft.com/office/powerpoint/2010/main" val="591879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30</a:t>
            </a:fld>
            <a:endParaRPr lang="tr-TR" dirty="0"/>
          </a:p>
        </p:txBody>
      </p:sp>
    </p:spTree>
    <p:extLst>
      <p:ext uri="{BB962C8B-B14F-4D97-AF65-F5344CB8AC3E}">
        <p14:creationId xmlns:p14="http://schemas.microsoft.com/office/powerpoint/2010/main" val="100923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33</a:t>
            </a:fld>
            <a:endParaRPr lang="tr-TR" dirty="0"/>
          </a:p>
        </p:txBody>
      </p:sp>
    </p:spTree>
    <p:extLst>
      <p:ext uri="{BB962C8B-B14F-4D97-AF65-F5344CB8AC3E}">
        <p14:creationId xmlns:p14="http://schemas.microsoft.com/office/powerpoint/2010/main" val="2922385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2</a:t>
            </a:fld>
            <a:endParaRPr lang="tr-TR" dirty="0"/>
          </a:p>
        </p:txBody>
      </p:sp>
    </p:spTree>
    <p:extLst>
      <p:ext uri="{BB962C8B-B14F-4D97-AF65-F5344CB8AC3E}">
        <p14:creationId xmlns:p14="http://schemas.microsoft.com/office/powerpoint/2010/main" val="3056828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34</a:t>
            </a:fld>
            <a:endParaRPr lang="tr-TR" dirty="0"/>
          </a:p>
        </p:txBody>
      </p:sp>
    </p:spTree>
    <p:extLst>
      <p:ext uri="{BB962C8B-B14F-4D97-AF65-F5344CB8AC3E}">
        <p14:creationId xmlns:p14="http://schemas.microsoft.com/office/powerpoint/2010/main" val="2520701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35</a:t>
            </a:fld>
            <a:endParaRPr lang="tr-TR" dirty="0"/>
          </a:p>
        </p:txBody>
      </p:sp>
    </p:spTree>
    <p:extLst>
      <p:ext uri="{BB962C8B-B14F-4D97-AF65-F5344CB8AC3E}">
        <p14:creationId xmlns:p14="http://schemas.microsoft.com/office/powerpoint/2010/main" val="2030694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37</a:t>
            </a:fld>
            <a:endParaRPr lang="tr-TR" dirty="0"/>
          </a:p>
        </p:txBody>
      </p:sp>
    </p:spTree>
    <p:extLst>
      <p:ext uri="{BB962C8B-B14F-4D97-AF65-F5344CB8AC3E}">
        <p14:creationId xmlns:p14="http://schemas.microsoft.com/office/powerpoint/2010/main" val="707498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39</a:t>
            </a:fld>
            <a:endParaRPr lang="tr-TR" dirty="0"/>
          </a:p>
        </p:txBody>
      </p:sp>
    </p:spTree>
    <p:extLst>
      <p:ext uri="{BB962C8B-B14F-4D97-AF65-F5344CB8AC3E}">
        <p14:creationId xmlns:p14="http://schemas.microsoft.com/office/powerpoint/2010/main" val="1550104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3</a:t>
            </a:fld>
            <a:endParaRPr lang="tr-TR" dirty="0"/>
          </a:p>
        </p:txBody>
      </p:sp>
    </p:spTree>
    <p:extLst>
      <p:ext uri="{BB962C8B-B14F-4D97-AF65-F5344CB8AC3E}">
        <p14:creationId xmlns:p14="http://schemas.microsoft.com/office/powerpoint/2010/main" val="290181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4</a:t>
            </a:fld>
            <a:endParaRPr lang="tr-TR" dirty="0"/>
          </a:p>
        </p:txBody>
      </p:sp>
    </p:spTree>
    <p:extLst>
      <p:ext uri="{BB962C8B-B14F-4D97-AF65-F5344CB8AC3E}">
        <p14:creationId xmlns:p14="http://schemas.microsoft.com/office/powerpoint/2010/main" val="3544128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6</a:t>
            </a:fld>
            <a:endParaRPr lang="tr-TR" dirty="0"/>
          </a:p>
        </p:txBody>
      </p:sp>
    </p:spTree>
    <p:extLst>
      <p:ext uri="{BB962C8B-B14F-4D97-AF65-F5344CB8AC3E}">
        <p14:creationId xmlns:p14="http://schemas.microsoft.com/office/powerpoint/2010/main" val="3213840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12</a:t>
            </a:fld>
            <a:endParaRPr lang="tr-TR" dirty="0"/>
          </a:p>
        </p:txBody>
      </p:sp>
    </p:spTree>
    <p:extLst>
      <p:ext uri="{BB962C8B-B14F-4D97-AF65-F5344CB8AC3E}">
        <p14:creationId xmlns:p14="http://schemas.microsoft.com/office/powerpoint/2010/main" val="2203339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14</a:t>
            </a:fld>
            <a:endParaRPr lang="tr-TR" dirty="0"/>
          </a:p>
        </p:txBody>
      </p:sp>
    </p:spTree>
    <p:extLst>
      <p:ext uri="{BB962C8B-B14F-4D97-AF65-F5344CB8AC3E}">
        <p14:creationId xmlns:p14="http://schemas.microsoft.com/office/powerpoint/2010/main" val="442413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15</a:t>
            </a:fld>
            <a:endParaRPr lang="tr-TR" dirty="0"/>
          </a:p>
        </p:txBody>
      </p:sp>
    </p:spTree>
    <p:extLst>
      <p:ext uri="{BB962C8B-B14F-4D97-AF65-F5344CB8AC3E}">
        <p14:creationId xmlns:p14="http://schemas.microsoft.com/office/powerpoint/2010/main" val="1004597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16</a:t>
            </a:fld>
            <a:endParaRPr lang="tr-TR" dirty="0"/>
          </a:p>
        </p:txBody>
      </p:sp>
    </p:spTree>
    <p:extLst>
      <p:ext uri="{BB962C8B-B14F-4D97-AF65-F5344CB8AC3E}">
        <p14:creationId xmlns:p14="http://schemas.microsoft.com/office/powerpoint/2010/main" val="287040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lu Slayt Başlığı">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2" name="Başlık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tr-TR" noProof="0" dirty="0"/>
              <a:t>ANA BAŞLIK STİLİNİ DÜZENLEMEK İÇİN TIKLAYIN</a:t>
            </a:r>
          </a:p>
        </p:txBody>
      </p:sp>
      <p:sp>
        <p:nvSpPr>
          <p:cNvPr id="4" name="Tarih Yer Tutucusu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7" name="Dikdörtgen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3" name="Alt Başlık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endParaRPr lang="tr-TR" noProof="0" dirty="0"/>
          </a:p>
        </p:txBody>
      </p:sp>
      <p:sp>
        <p:nvSpPr>
          <p:cNvPr id="10" name="Resim Yer Tutucusu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676B4374-8F24-43DE-860D-E5C6EA850AB4}"/>
              </a:ext>
            </a:extLst>
          </p:cNvPr>
          <p:cNvGrpSpPr/>
          <p:nvPr userDrawn="1"/>
        </p:nvGrpSpPr>
        <p:grpSpPr>
          <a:xfrm>
            <a:off x="2795960" y="2253996"/>
            <a:ext cx="6576818" cy="100584"/>
            <a:chOff x="2914513" y="2253996"/>
            <a:chExt cx="6576818"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2914513"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3" name="Düz Bağlayıcı 12">
              <a:extLst>
                <a:ext uri="{FF2B5EF4-FFF2-40B4-BE49-F238E27FC236}">
                  <a16:creationId xmlns:a16="http://schemas.microsoft.com/office/drawing/2014/main" id="{64C71ABE-575A-48CF-82B1-EDE8535F3993}"/>
                </a:ext>
              </a:extLst>
            </p:cNvPr>
            <p:cNvCxnSpPr>
              <a:endCxn id="14" idx="2"/>
            </p:cNvCxnSpPr>
            <p:nvPr userDrawn="1"/>
          </p:nvCxnSpPr>
          <p:spPr>
            <a:xfrm>
              <a:off x="2987256" y="2304288"/>
              <a:ext cx="640349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9390747"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grpSp>
        <p:nvGrpSpPr>
          <p:cNvPr id="16" name="Grup 15">
            <a:extLst>
              <a:ext uri="{FF2B5EF4-FFF2-40B4-BE49-F238E27FC236}">
                <a16:creationId xmlns:a16="http://schemas.microsoft.com/office/drawing/2014/main" id="{E9BB74A1-0BEA-4AD8-8138-0641A45D8B40}"/>
              </a:ext>
            </a:extLst>
          </p:cNvPr>
          <p:cNvGrpSpPr/>
          <p:nvPr userDrawn="1"/>
        </p:nvGrpSpPr>
        <p:grpSpPr>
          <a:xfrm>
            <a:off x="4051215" y="5305363"/>
            <a:ext cx="4064860" cy="100584"/>
            <a:chOff x="2584201" y="2253996"/>
            <a:chExt cx="7080401"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2584201"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A6085D92-5F70-4097-A2FF-C15B13788D08}"/>
                </a:ext>
              </a:extLst>
            </p:cNvPr>
            <p:cNvCxnSpPr/>
            <p:nvPr userDrawn="1"/>
          </p:nvCxnSpPr>
          <p:spPr>
            <a:xfrm>
              <a:off x="2650566" y="2304288"/>
              <a:ext cx="6904822" cy="3391"/>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948902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spTree>
    <p:extLst>
      <p:ext uri="{BB962C8B-B14F-4D97-AF65-F5344CB8AC3E}">
        <p14:creationId xmlns:p14="http://schemas.microsoft.com/office/powerpoint/2010/main" val="34246382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ayı Karşılaştırması">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tr-TR" noProof="0"/>
              <a:t>Asıl başlık stilini düzenlemek için tıklayın</a:t>
            </a:r>
            <a:endParaRPr lang="tr-TR" noProof="0" dirty="0"/>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Düz Bağlayıcı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16" name="Metin Yer Tutucusu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rtl="0">
              <a:buNone/>
              <a:defRPr sz="7000" b="1" baseline="0">
                <a:ln w="6350">
                  <a:solidFill>
                    <a:schemeClr val="tx1"/>
                  </a:solidFill>
                </a:ln>
                <a:noFill/>
                <a:latin typeface="+mj-lt"/>
              </a:defRPr>
            </a:lvl1pPr>
          </a:lstStyle>
          <a:p>
            <a:pPr lvl="0" rtl="0"/>
            <a:r>
              <a:rPr lang="tr-TR" noProof="0" dirty="0"/>
              <a:t>12.345 ₺</a:t>
            </a:r>
          </a:p>
        </p:txBody>
      </p:sp>
      <p:sp>
        <p:nvSpPr>
          <p:cNvPr id="34" name="Metin Yer Tutucusu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6" name="Metin Yer Tutucusu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26" name="Metin Yer Tutucusu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rtl="0">
              <a:buNone/>
              <a:defRPr sz="7000" b="1">
                <a:ln w="6350">
                  <a:solidFill>
                    <a:schemeClr val="tx1"/>
                  </a:solidFill>
                </a:ln>
                <a:noFill/>
                <a:latin typeface="+mj-lt"/>
              </a:defRPr>
            </a:lvl1pPr>
          </a:lstStyle>
          <a:p>
            <a:pPr lvl="0" rtl="0"/>
            <a:r>
              <a:rPr lang="tr-TR" noProof="0" dirty="0"/>
              <a:t>6.789 ₺</a:t>
            </a:r>
          </a:p>
        </p:txBody>
      </p:sp>
      <p:sp>
        <p:nvSpPr>
          <p:cNvPr id="27" name="Metin Yer Tutucusu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28" name="Metin Yer Tutucusu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Tree>
    <p:extLst>
      <p:ext uri="{BB962C8B-B14F-4D97-AF65-F5344CB8AC3E}">
        <p14:creationId xmlns:p14="http://schemas.microsoft.com/office/powerpoint/2010/main" val="34041195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ire ile İçerik Düzeni">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tr-TR" noProof="0" dirty="0"/>
              <a:t>DÜZENLEMEK İÇİN TIKLAYIN</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4581382"/>
            <a:ext cx="2604344" cy="100800"/>
            <a:chOff x="-1228304" y="3240138"/>
            <a:chExt cx="2604344" cy="100800"/>
          </a:xfrm>
        </p:grpSpPr>
        <p:cxnSp>
          <p:nvCxnSpPr>
            <p:cNvPr id="13" name="Düz Bağlayıcı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2572871"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27524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6" name="Metin Yer Tutucusu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27" name="Metin Yer Tutucusu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rtl="0">
              <a:buNone/>
              <a:defRPr sz="7000" b="1">
                <a:ln w="6350">
                  <a:solidFill>
                    <a:schemeClr val="tx1"/>
                  </a:solidFill>
                </a:ln>
                <a:noFill/>
                <a:latin typeface="+mj-lt"/>
              </a:defRPr>
            </a:lvl1pPr>
          </a:lstStyle>
          <a:p>
            <a:pPr lvl="0" rtl="0"/>
            <a:r>
              <a:rPr lang="tr-TR" noProof="0" dirty="0"/>
              <a:t>25 ₺</a:t>
            </a:r>
          </a:p>
        </p:txBody>
      </p:sp>
      <p:sp>
        <p:nvSpPr>
          <p:cNvPr id="28" name="Metin Yer Tutucusu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Bölüm 1</a:t>
            </a:r>
            <a:br>
              <a:rPr lang="tr-TR" noProof="0" dirty="0"/>
            </a:br>
            <a:r>
              <a:rPr lang="tr-TR" noProof="0" dirty="0"/>
              <a:t>Başlık</a:t>
            </a:r>
          </a:p>
        </p:txBody>
      </p:sp>
      <p:sp>
        <p:nvSpPr>
          <p:cNvPr id="29" name="Metin Yer Tutucusu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MİLYAR</a:t>
            </a:r>
          </a:p>
        </p:txBody>
      </p:sp>
      <p:sp>
        <p:nvSpPr>
          <p:cNvPr id="30" name="Metin Yer Tutucusu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rtl="0">
              <a:buNone/>
              <a:defRPr sz="7000" b="1">
                <a:ln w="6350">
                  <a:solidFill>
                    <a:schemeClr val="tx1"/>
                  </a:solidFill>
                </a:ln>
                <a:noFill/>
                <a:latin typeface="+mj-lt"/>
              </a:defRPr>
            </a:lvl1pPr>
          </a:lstStyle>
          <a:p>
            <a:pPr lvl="0" rtl="0"/>
            <a:r>
              <a:rPr lang="tr-TR" noProof="0" dirty="0"/>
              <a:t>50 ₺</a:t>
            </a:r>
          </a:p>
        </p:txBody>
      </p:sp>
      <p:sp>
        <p:nvSpPr>
          <p:cNvPr id="31" name="Metin Yer Tutucusu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Bölüm 1</a:t>
            </a:r>
            <a:br>
              <a:rPr lang="tr-TR" noProof="0" dirty="0"/>
            </a:br>
            <a:r>
              <a:rPr lang="tr-TR" noProof="0" dirty="0"/>
              <a:t>Başlık</a:t>
            </a:r>
          </a:p>
        </p:txBody>
      </p:sp>
      <p:sp>
        <p:nvSpPr>
          <p:cNvPr id="32" name="Metin Yer Tutucusu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MİLYAR</a:t>
            </a:r>
          </a:p>
        </p:txBody>
      </p:sp>
      <p:sp>
        <p:nvSpPr>
          <p:cNvPr id="33" name="Metin Yer Tutucusu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rtl="0">
              <a:buNone/>
              <a:defRPr sz="7000" b="1">
                <a:ln w="6350">
                  <a:solidFill>
                    <a:schemeClr val="tx1"/>
                  </a:solidFill>
                </a:ln>
                <a:noFill/>
                <a:latin typeface="+mj-lt"/>
              </a:defRPr>
            </a:lvl1pPr>
          </a:lstStyle>
          <a:p>
            <a:pPr lvl="0" rtl="0"/>
            <a:r>
              <a:rPr lang="tr-TR" noProof="0" dirty="0"/>
              <a:t>100 ₺</a:t>
            </a:r>
          </a:p>
        </p:txBody>
      </p:sp>
      <p:sp>
        <p:nvSpPr>
          <p:cNvPr id="34" name="Metin Yer Tutucusu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Bölüm 1</a:t>
            </a:r>
            <a:br>
              <a:rPr lang="tr-TR" noProof="0" dirty="0"/>
            </a:br>
            <a:r>
              <a:rPr lang="tr-TR" noProof="0" dirty="0"/>
              <a:t>Başlık</a:t>
            </a:r>
          </a:p>
        </p:txBody>
      </p:sp>
      <p:sp>
        <p:nvSpPr>
          <p:cNvPr id="35" name="Metin Yer Tutucusu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MİLYAR</a:t>
            </a:r>
          </a:p>
        </p:txBody>
      </p:sp>
    </p:spTree>
    <p:extLst>
      <p:ext uri="{BB962C8B-B14F-4D97-AF65-F5344CB8AC3E}">
        <p14:creationId xmlns:p14="http://schemas.microsoft.com/office/powerpoint/2010/main" val="39429258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lt başlıklı İki İçerik">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tr-TR" noProof="0" dirty="0"/>
              <a:t>BAŞLIĞI DÜZENLEMEK İÇİN TIKLAYIN</a:t>
            </a:r>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Düz Bağlayıcı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34" name="Metin Yer Tutucusu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6" name="Metin Yer Tutucusu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23" name="Metin Yer Tutucusu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24" name="Metin Yer Tutucusu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Tree>
    <p:extLst>
      <p:ext uri="{BB962C8B-B14F-4D97-AF65-F5344CB8AC3E}">
        <p14:creationId xmlns:p14="http://schemas.microsoft.com/office/powerpoint/2010/main" val="7780866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f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tr-TR" noProof="0" dirty="0"/>
              <a:t>DÜZENLEMEK İÇİN TIKLAYIN</a:t>
            </a:r>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a:off x="-6" y="1374243"/>
            <a:ext cx="3037103" cy="100800"/>
            <a:chOff x="646012" y="3239179"/>
            <a:chExt cx="1548318" cy="100800"/>
          </a:xfrm>
        </p:grpSpPr>
        <p:cxnSp>
          <p:nvCxnSpPr>
            <p:cNvPr id="12" name="Düz Bağlayıcı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152188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142942"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1" name="Resim Yer Tutucusu 11" descr="Rakiplerin logoları çeyrek daire">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tr-TR" noProof="0" dirty="0"/>
              <a:t>Rakip 2</a:t>
            </a:r>
          </a:p>
          <a:p>
            <a:pPr rtl="0"/>
            <a:r>
              <a:rPr lang="tr-TR" noProof="0" dirty="0"/>
              <a:t>Logo</a:t>
            </a:r>
          </a:p>
        </p:txBody>
      </p:sp>
      <p:sp>
        <p:nvSpPr>
          <p:cNvPr id="22" name="Resim Yer Tutucusu 11" descr="Rakiplerin logoları çeyrek daire">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tr-TR" noProof="0" dirty="0"/>
              <a:t>Rakip 1</a:t>
            </a:r>
          </a:p>
          <a:p>
            <a:pPr rtl="0"/>
            <a:r>
              <a:rPr lang="tr-TR" noProof="0" dirty="0"/>
              <a:t>Logo</a:t>
            </a:r>
          </a:p>
        </p:txBody>
      </p:sp>
      <p:sp>
        <p:nvSpPr>
          <p:cNvPr id="25" name="Resim Yer Tutucusu 11" descr="Rakiplerin logoları çeyrek daire">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tr-TR" noProof="0" dirty="0"/>
              <a:t>Rakip 3</a:t>
            </a:r>
          </a:p>
          <a:p>
            <a:pPr rtl="0"/>
            <a:r>
              <a:rPr lang="tr-TR" noProof="0" dirty="0"/>
              <a:t>Logo</a:t>
            </a:r>
          </a:p>
        </p:txBody>
      </p:sp>
      <p:sp>
        <p:nvSpPr>
          <p:cNvPr id="26" name="Resim Yer Tutucusu 11" descr="Rakiplerin logoları çeyrek daire">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rtl="0">
              <a:buNone/>
              <a:defRPr sz="2000" i="1">
                <a:solidFill>
                  <a:schemeClr val="tx1"/>
                </a:solidFill>
              </a:defRPr>
            </a:lvl1pPr>
          </a:lstStyle>
          <a:p>
            <a:pPr rtl="0"/>
            <a:r>
              <a:rPr lang="tr-TR" noProof="0" dirty="0"/>
              <a:t>Rakip 4</a:t>
            </a:r>
          </a:p>
          <a:p>
            <a:pPr rtl="0"/>
            <a:r>
              <a:rPr lang="tr-TR" noProof="0" dirty="0"/>
              <a:t>Logo</a:t>
            </a:r>
          </a:p>
        </p:txBody>
      </p:sp>
      <p:sp>
        <p:nvSpPr>
          <p:cNvPr id="27" name="Resim Yer Tutucusu 11" descr="Rakiplerin logoları çeyrek daire">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tr-TR" noProof="0" dirty="0"/>
              <a:t>Rakip 5</a:t>
            </a:r>
          </a:p>
          <a:p>
            <a:pPr rtl="0"/>
            <a:r>
              <a:rPr lang="tr-TR" noProof="0" dirty="0"/>
              <a:t>Logo</a:t>
            </a:r>
          </a:p>
        </p:txBody>
      </p:sp>
      <p:sp>
        <p:nvSpPr>
          <p:cNvPr id="28" name="Resim Yer Tutucusu 11" descr="Rakiplerin logoları çeyrek daire">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tr-TR" noProof="0" dirty="0"/>
              <a:t>Rakip 6</a:t>
            </a:r>
          </a:p>
          <a:p>
            <a:pPr rtl="0"/>
            <a:r>
              <a:rPr lang="tr-TR" noProof="0" dirty="0"/>
              <a:t>Logo</a:t>
            </a:r>
          </a:p>
        </p:txBody>
      </p:sp>
      <p:sp>
        <p:nvSpPr>
          <p:cNvPr id="29" name="Metin Yer Tutucusu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tr-TR" noProof="0" dirty="0"/>
              <a:t>Daha pahalı</a:t>
            </a:r>
          </a:p>
        </p:txBody>
      </p:sp>
      <p:sp>
        <p:nvSpPr>
          <p:cNvPr id="30" name="Metin Yer Tutucusu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tr-TR" noProof="0" dirty="0"/>
              <a:t>Daha az kullanışlı</a:t>
            </a:r>
          </a:p>
        </p:txBody>
      </p:sp>
      <p:sp>
        <p:nvSpPr>
          <p:cNvPr id="31" name="Metin Yer Tutucusu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tr-TR" noProof="0" dirty="0"/>
              <a:t>Daha kullanışlı</a:t>
            </a:r>
          </a:p>
        </p:txBody>
      </p:sp>
      <p:sp>
        <p:nvSpPr>
          <p:cNvPr id="32" name="Resim Yer Tutucusu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tr-TR" noProof="0"/>
              <a:t>Resim eklemek için simgeye tıklayın</a:t>
            </a:r>
            <a:endParaRPr lang="tr-TR" noProof="0" dirty="0"/>
          </a:p>
        </p:txBody>
      </p:sp>
      <p:sp>
        <p:nvSpPr>
          <p:cNvPr id="33" name="Metin Yer Tutucusu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tr-TR" noProof="0" dirty="0"/>
              <a:t>Daha az pahalı</a:t>
            </a:r>
          </a:p>
        </p:txBody>
      </p:sp>
      <p:grpSp>
        <p:nvGrpSpPr>
          <p:cNvPr id="4" name="Gr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Düz Bağlayıcı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grpSp>
        <p:nvGrpSpPr>
          <p:cNvPr id="37" name="Gr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Düz Bağlayıcı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Tree>
    <p:extLst>
      <p:ext uri="{BB962C8B-B14F-4D97-AF65-F5344CB8AC3E}">
        <p14:creationId xmlns:p14="http://schemas.microsoft.com/office/powerpoint/2010/main" val="29395588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Üç Bölüm İçerik Düzeni">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tr-TR" noProof="0" dirty="0"/>
              <a:t>DÜZENLEMEK İÇİN TIKLAYIN</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Düz Bağlayıcı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Metin Yer Tutucusu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1</a:t>
            </a:r>
          </a:p>
        </p:txBody>
      </p:sp>
      <p:sp>
        <p:nvSpPr>
          <p:cNvPr id="22" name="Metin Yer Tutucusu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2</a:t>
            </a:r>
          </a:p>
        </p:txBody>
      </p:sp>
      <p:sp>
        <p:nvSpPr>
          <p:cNvPr id="23" name="Metin Yer Tutucusu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3</a:t>
            </a:r>
          </a:p>
        </p:txBody>
      </p:sp>
      <p:cxnSp>
        <p:nvCxnSpPr>
          <p:cNvPr id="24" name="Düz Bağlayıcı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Düz Bağlayıcı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Düz Bağlayıcı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Düz Bağlayıcı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Metin Yer Tutucusu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0" name="Metin Yer Tutucusu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1" name="Metin Yer Tutucusu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43" name="Metin Yer Tutucusu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4" name="Metin Yer Tutucusu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5" name="Metin Yer Tutucusu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46" name="Metin Yer Tutucusu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7" name="Metin Yer Tutucusu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8" name="Metin Yer Tutucusu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Tree>
    <p:extLst>
      <p:ext uri="{BB962C8B-B14F-4D97-AF65-F5344CB8AC3E}">
        <p14:creationId xmlns:p14="http://schemas.microsoft.com/office/powerpoint/2010/main" val="30782733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o ve Grafik İçer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tr-TR" noProof="0" dirty="0"/>
              <a:t>BAŞLIĞI DÜZENLEMEK İÇİN TIKLAYIN</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Düz Bağlayıcı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36" name="Metin Yer Tutucusu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24" name="Metin Yer Tutucusu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 name="İçerik Yer Tutucusu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22" name="İçerik Yer Tutucusu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Tree>
    <p:extLst>
      <p:ext uri="{BB962C8B-B14F-4D97-AF65-F5344CB8AC3E}">
        <p14:creationId xmlns:p14="http://schemas.microsoft.com/office/powerpoint/2010/main" val="7789154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aman Çizelgesi İçer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tr-TR" noProof="0" dirty="0"/>
              <a:t>ZAMAN ÇİZELGESİ</a:t>
            </a:r>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9222077" y="1375202"/>
            <a:ext cx="2969921" cy="100800"/>
            <a:chOff x="2729179" y="3240138"/>
            <a:chExt cx="1514062" cy="100800"/>
          </a:xfrm>
        </p:grpSpPr>
        <p:cxnSp>
          <p:nvCxnSpPr>
            <p:cNvPr id="12" name="Düz Bağlayıcı 11">
              <a:extLst>
                <a:ext uri="{FF2B5EF4-FFF2-40B4-BE49-F238E27FC236}">
                  <a16:creationId xmlns:a16="http://schemas.microsoft.com/office/drawing/2014/main" id="{370B72A7-B625-48B8-88E6-BCE2A4DD531E}"/>
                </a:ext>
              </a:extLst>
            </p:cNvPr>
            <p:cNvCxnSpPr>
              <a:cxnSpLocks/>
            </p:cNvCxnSpPr>
            <p:nvPr userDrawn="1"/>
          </p:nvCxnSpPr>
          <p:spPr>
            <a:xfrm>
              <a:off x="2729179" y="3290538"/>
              <a:ext cx="148095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191853"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16" name="Metin Yer Tutucusu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20XX</a:t>
            </a:r>
          </a:p>
        </p:txBody>
      </p:sp>
      <p:sp>
        <p:nvSpPr>
          <p:cNvPr id="34" name="Metin Yer Tutucusu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6" name="Metin Yer Tutucusu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cxnSp>
        <p:nvCxnSpPr>
          <p:cNvPr id="14" name="Düz Bağlayıcı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32" name="Metin Yer Tutucusu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3" name="Metin Yer Tutucusu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5" name="Metin Yer Tutucusu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7" name="Metin Yer Tutucusu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8" name="Metin Yer Tutucusu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9" name="Metin Yer Tutucusu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0" name="Metin Yer Tutucusu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20XX</a:t>
            </a:r>
          </a:p>
        </p:txBody>
      </p:sp>
      <p:sp>
        <p:nvSpPr>
          <p:cNvPr id="41" name="Metin Yer Tutucusu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20XX</a:t>
            </a:r>
          </a:p>
        </p:txBody>
      </p:sp>
      <p:sp>
        <p:nvSpPr>
          <p:cNvPr id="42" name="Metin Yer Tutucusu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20XX</a:t>
            </a:r>
          </a:p>
        </p:txBody>
      </p:sp>
    </p:spTree>
    <p:extLst>
      <p:ext uri="{BB962C8B-B14F-4D97-AF65-F5344CB8AC3E}">
        <p14:creationId xmlns:p14="http://schemas.microsoft.com/office/powerpoint/2010/main" val="36275356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o Düzeni">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tr-TR" noProof="0" dirty="0"/>
              <a:t>DÜZENLEMEK İÇİN TIKLAYIN</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3598737"/>
            <a:ext cx="2653124" cy="100800"/>
            <a:chOff x="-1228304" y="3240138"/>
            <a:chExt cx="2653124" cy="100800"/>
          </a:xfrm>
        </p:grpSpPr>
        <p:cxnSp>
          <p:nvCxnSpPr>
            <p:cNvPr id="13" name="Düz Bağlayıcı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258818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32402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Başlık Yer Tutucusu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tr-TR" noProof="0"/>
              <a:t>Tablo eklemek için simgeye tıklayın</a:t>
            </a:r>
            <a:endParaRPr lang="tr-TR" noProof="0" dirty="0"/>
          </a:p>
        </p:txBody>
      </p:sp>
    </p:spTree>
    <p:extLst>
      <p:ext uri="{BB962C8B-B14F-4D97-AF65-F5344CB8AC3E}">
        <p14:creationId xmlns:p14="http://schemas.microsoft.com/office/powerpoint/2010/main" val="31839232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kip İçerik Düzeni">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tr-TR" noProof="0" dirty="0"/>
              <a:t>DÜZENLEMEK İÇİN TIKLAYIN</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2993948"/>
            <a:ext cx="2114608" cy="100800"/>
            <a:chOff x="0" y="3240138"/>
            <a:chExt cx="2114608" cy="100800"/>
          </a:xfrm>
        </p:grpSpPr>
        <p:cxnSp>
          <p:nvCxnSpPr>
            <p:cNvPr id="13" name="Düz Bağlayıcı 12">
              <a:extLst>
                <a:ext uri="{FF2B5EF4-FFF2-40B4-BE49-F238E27FC236}">
                  <a16:creationId xmlns:a16="http://schemas.microsoft.com/office/drawing/2014/main" id="{785A4134-866D-4143-AC1E-8A2FFDB49855}"/>
                </a:ext>
              </a:extLst>
            </p:cNvPr>
            <p:cNvCxnSpPr/>
            <p:nvPr userDrawn="1"/>
          </p:nvCxnSpPr>
          <p:spPr>
            <a:xfrm>
              <a:off x="0" y="3290538"/>
              <a:ext cx="203498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01380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Metin Yer Tutucusu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0" name="Metin Yer Tutucusu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1" name="Metin Yer Tutucusu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9" name="Resim Yer Tutucusu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
        <p:nvSpPr>
          <p:cNvPr id="35" name="Resim Yer Tutucusu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
        <p:nvSpPr>
          <p:cNvPr id="36" name="Resim Yer Tutucusu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
        <p:nvSpPr>
          <p:cNvPr id="37" name="Metin Yer Tutucusu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8" name="Metin Yer Tutucusu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9" name="Metin Yer Tutucusu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41" name="Metin Yer Tutucusu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2" name="Metin Yer Tutucusu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9" name="Metin Yer Tutucusu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cxnSp>
        <p:nvCxnSpPr>
          <p:cNvPr id="32" name="Düz Bağlayıcı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Düz Bağlayıcı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kip İçerik Düzeni Slaydı">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tr-TR" noProof="0"/>
              <a:t>Asıl başlık stilini düzenlemek için tıklayın</a:t>
            </a:r>
            <a:endParaRPr lang="tr-TR" noProof="0" dirty="0"/>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7090471" y="1375202"/>
            <a:ext cx="5119457" cy="100800"/>
            <a:chOff x="428300" y="3240138"/>
            <a:chExt cx="3196410" cy="100800"/>
          </a:xfrm>
        </p:grpSpPr>
        <p:cxnSp>
          <p:nvCxnSpPr>
            <p:cNvPr id="12" name="Düz Bağlayıcı 11">
              <a:extLst>
                <a:ext uri="{FF2B5EF4-FFF2-40B4-BE49-F238E27FC236}">
                  <a16:creationId xmlns:a16="http://schemas.microsoft.com/office/drawing/2014/main" id="{370B72A7-B625-48B8-88E6-BCE2A4DD531E}"/>
                </a:ext>
              </a:extLst>
            </p:cNvPr>
            <p:cNvCxnSpPr>
              <a:cxnSpLocks/>
              <a:endCxn id="13" idx="2"/>
            </p:cNvCxnSpPr>
            <p:nvPr userDrawn="1"/>
          </p:nvCxnSpPr>
          <p:spPr>
            <a:xfrm>
              <a:off x="428300" y="3290538"/>
              <a:ext cx="313068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55898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4" name="Metin Yer Tutucusu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2" name="Metin Yer Tutucusu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3" name="Resim Yer Tutucusu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cxnSp>
        <p:nvCxnSpPr>
          <p:cNvPr id="23" name="Düz Bağlayıcı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Metin Yer Tutucusu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1" name="Metin Yer Tutucusu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42" name="Resim Yer Tutucusu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cxnSp>
        <p:nvCxnSpPr>
          <p:cNvPr id="43" name="Düz Bağlayıcı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Metin Yer Tutucusu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5" name="Metin Yer Tutucusu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47" name="Metin Yer Tutucusu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8" name="Metin Yer Tutucusu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50" name="Metin Yer Tutucusu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51" name="Metin Yer Tutucusu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53" name="Metin Yer Tutucusu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54" name="Metin Yer Tutucusu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cxnSp>
        <p:nvCxnSpPr>
          <p:cNvPr id="56" name="Düz Bağlayıcı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Düz Bağlayıcı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Resim Yer Tutucusu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
        <p:nvSpPr>
          <p:cNvPr id="55" name="Resim Yer Tutucusu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
        <p:nvSpPr>
          <p:cNvPr id="46" name="Resim Yer Tutucusu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
        <p:nvSpPr>
          <p:cNvPr id="52" name="Resim Yer Tutucusu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1744313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simli Bölüm Üst Bilgisi">
    <p:spTree>
      <p:nvGrpSpPr>
        <p:cNvPr id="1" name=""/>
        <p:cNvGrpSpPr/>
        <p:nvPr/>
      </p:nvGrpSpPr>
      <p:grpSpPr>
        <a:xfrm>
          <a:off x="0" y="0"/>
          <a:ext cx="0" cy="0"/>
          <a:chOff x="0" y="0"/>
          <a:chExt cx="0" cy="0"/>
        </a:xfrm>
      </p:grpSpPr>
      <p:sp>
        <p:nvSpPr>
          <p:cNvPr id="8" name="Resim Yer Tutucusu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tr-TR" noProof="0"/>
              <a:t>Resim eklemek için simgeye tıklayın</a:t>
            </a:r>
            <a:endParaRPr lang="tr-TR" noProof="0" dirty="0"/>
          </a:p>
        </p:txBody>
      </p:sp>
      <p:sp>
        <p:nvSpPr>
          <p:cNvPr id="7" name="Dikdörtgen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 name="Başlık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tr-TR" noProof="0" dirty="0"/>
              <a:t>SUNUM</a:t>
            </a:r>
            <a:br>
              <a:rPr lang="tr-TR" noProof="0" dirty="0"/>
            </a:br>
            <a:r>
              <a:rPr lang="tr-TR" noProof="0" dirty="0"/>
              <a:t>DESTESİ</a:t>
            </a:r>
            <a:br>
              <a:rPr lang="tr-TR" noProof="0" dirty="0"/>
            </a:br>
            <a:r>
              <a:rPr lang="tr-TR" noProof="0" dirty="0"/>
              <a:t>BAŞLIĞI</a:t>
            </a:r>
          </a:p>
        </p:txBody>
      </p:sp>
      <p:sp>
        <p:nvSpPr>
          <p:cNvPr id="4" name="Tarih Yer Tutucusu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grpSp>
        <p:nvGrpSpPr>
          <p:cNvPr id="9" name="Grup 8">
            <a:extLst>
              <a:ext uri="{FF2B5EF4-FFF2-40B4-BE49-F238E27FC236}">
                <a16:creationId xmlns:a16="http://schemas.microsoft.com/office/drawing/2014/main" id="{6F3E26A6-6962-4A35-AA86-805537D45296}"/>
              </a:ext>
            </a:extLst>
          </p:cNvPr>
          <p:cNvGrpSpPr/>
          <p:nvPr userDrawn="1"/>
        </p:nvGrpSpPr>
        <p:grpSpPr>
          <a:xfrm>
            <a:off x="6769768" y="1947412"/>
            <a:ext cx="3273188" cy="102440"/>
            <a:chOff x="3631690" y="2252140"/>
            <a:chExt cx="5701427"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1" name="Düz Bağlayıcı 10">
              <a:extLst>
                <a:ext uri="{FF2B5EF4-FFF2-40B4-BE49-F238E27FC236}">
                  <a16:creationId xmlns:a16="http://schemas.microsoft.com/office/drawing/2014/main" id="{192040D0-01C2-4643-8F84-3B8F334E545C}"/>
                </a:ext>
              </a:extLst>
            </p:cNvPr>
            <p:cNvCxnSpPr>
              <a:endCxn id="12" idx="2"/>
            </p:cNvCxnSpPr>
            <p:nvPr userDrawn="1"/>
          </p:nvCxnSpPr>
          <p:spPr>
            <a:xfrm flipV="1">
              <a:off x="3681984" y="2302432"/>
              <a:ext cx="5475553" cy="5247"/>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9157538"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grpSp>
        <p:nvGrpSpPr>
          <p:cNvPr id="13" name="Grup 12">
            <a:extLst>
              <a:ext uri="{FF2B5EF4-FFF2-40B4-BE49-F238E27FC236}">
                <a16:creationId xmlns:a16="http://schemas.microsoft.com/office/drawing/2014/main" id="{BB49A8A6-FEDB-4D20-B581-A84DB8EFE977}"/>
              </a:ext>
            </a:extLst>
          </p:cNvPr>
          <p:cNvGrpSpPr/>
          <p:nvPr userDrawn="1"/>
        </p:nvGrpSpPr>
        <p:grpSpPr>
          <a:xfrm>
            <a:off x="6769768" y="4654084"/>
            <a:ext cx="3282161" cy="100584"/>
            <a:chOff x="3631690" y="2253996"/>
            <a:chExt cx="5717057"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5" name="Düz Bağlayıcı 14">
              <a:extLst>
                <a:ext uri="{FF2B5EF4-FFF2-40B4-BE49-F238E27FC236}">
                  <a16:creationId xmlns:a16="http://schemas.microsoft.com/office/drawing/2014/main" id="{7CC5D776-F60A-4A0C-AA7C-EFACDA2CEA88}"/>
                </a:ext>
              </a:extLst>
            </p:cNvPr>
            <p:cNvCxnSpPr>
              <a:endCxn id="16" idx="2"/>
            </p:cNvCxnSpPr>
            <p:nvPr userDrawn="1"/>
          </p:nvCxnSpPr>
          <p:spPr>
            <a:xfrm flipV="1">
              <a:off x="3681984" y="2304288"/>
              <a:ext cx="5491183" cy="3391"/>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917316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sp>
        <p:nvSpPr>
          <p:cNvPr id="17" name="Alt Başlık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endParaRPr lang="tr-TR" noProof="0" dirty="0"/>
          </a:p>
        </p:txBody>
      </p:sp>
      <p:sp>
        <p:nvSpPr>
          <p:cNvPr id="18" name="Resim Yer Tutucusu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9076924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sta Grafiği Düzeni">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tr-TR" noProof="0" dirty="0"/>
              <a:t>DÜZENLEMEK İÇİN TIKLAYIN</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2811097"/>
            <a:ext cx="1929954" cy="100800"/>
            <a:chOff x="-1228304" y="3250524"/>
            <a:chExt cx="1929954" cy="100800"/>
          </a:xfrm>
        </p:grpSpPr>
        <p:cxnSp>
          <p:nvCxnSpPr>
            <p:cNvPr id="13" name="Düz Bağlayıcı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19108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600850"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Metin Yer Tutucusu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rtl="0">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1.500.000 ₺</a:t>
            </a:r>
          </a:p>
        </p:txBody>
      </p:sp>
      <p:sp>
        <p:nvSpPr>
          <p:cNvPr id="37" name="Metin Yer Tutucusu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Kategori Başlığı</a:t>
            </a:r>
          </a:p>
        </p:txBody>
      </p:sp>
      <p:sp>
        <p:nvSpPr>
          <p:cNvPr id="39" name="Metin Yer Tutucusu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rtl="0">
              <a:spcBef>
                <a:spcPts val="600"/>
              </a:spcBef>
              <a:buNone/>
              <a:defRPr sz="1800" b="1" i="0" baseline="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1.500.000 ₺</a:t>
            </a:r>
          </a:p>
        </p:txBody>
      </p:sp>
      <p:sp>
        <p:nvSpPr>
          <p:cNvPr id="40" name="Metin Yer Tutucusu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Kategori Başlığı</a:t>
            </a:r>
          </a:p>
        </p:txBody>
      </p:sp>
      <p:sp>
        <p:nvSpPr>
          <p:cNvPr id="42" name="Metin Yer Tutucusu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rtl="0">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1.500.000 ₺</a:t>
            </a:r>
          </a:p>
        </p:txBody>
      </p:sp>
      <p:sp>
        <p:nvSpPr>
          <p:cNvPr id="43" name="Metin Yer Tutucusu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Kategori Başlığı</a:t>
            </a:r>
          </a:p>
        </p:txBody>
      </p:sp>
      <p:sp>
        <p:nvSpPr>
          <p:cNvPr id="45" name="Metin Yer Tutucusu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rtl="0">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1.500.000 ₺</a:t>
            </a:r>
          </a:p>
        </p:txBody>
      </p:sp>
      <p:sp>
        <p:nvSpPr>
          <p:cNvPr id="46" name="Metin Yer Tutucusu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Kategori Başlığı</a:t>
            </a:r>
          </a:p>
        </p:txBody>
      </p:sp>
      <p:sp>
        <p:nvSpPr>
          <p:cNvPr id="48" name="Metin Yer Tutucusu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rtl="0">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1.500.000 ₺</a:t>
            </a:r>
          </a:p>
        </p:txBody>
      </p:sp>
      <p:sp>
        <p:nvSpPr>
          <p:cNvPr id="49" name="Metin Yer Tutucusu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Kategori Başlığı</a:t>
            </a:r>
          </a:p>
        </p:txBody>
      </p:sp>
      <p:sp>
        <p:nvSpPr>
          <p:cNvPr id="51" name="Metin Yer Tutucusu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rtl="0">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1.500.000 ₺</a:t>
            </a:r>
          </a:p>
        </p:txBody>
      </p:sp>
      <p:sp>
        <p:nvSpPr>
          <p:cNvPr id="52" name="Metin Yer Tutucusu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Kategori Başlığı</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12" name="Grafik Yer Tutucusu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tr-TR" noProof="0"/>
              <a:t>Grafik eklemek için simgeye tıklayın</a:t>
            </a:r>
            <a:endParaRPr lang="tr-TR"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cxnSp>
        <p:nvCxnSpPr>
          <p:cNvPr id="41" name="Düz Bağlayıcı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sim ve İçer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tr-TR" noProof="0" dirty="0"/>
              <a:t>DÜZENLEMEK İÇİN TIKLAYIN</a:t>
            </a:r>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Düz Bağlayıcı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4" name="Metin Yer Tutucusu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2" name="Resim Yer Tutucusu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12869787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şekkürler İçeriği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3" name="Resim Yer Tutucusu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tr-TR" noProof="0"/>
              <a:t>Resim eklemek için simgeye tıklayın</a:t>
            </a:r>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sp>
        <p:nvSpPr>
          <p:cNvPr id="21" name="Başlık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tr-TR" noProof="0" dirty="0"/>
              <a:t>TEŞEKKÜRLER!</a:t>
            </a:r>
          </a:p>
        </p:txBody>
      </p:sp>
      <p:sp>
        <p:nvSpPr>
          <p:cNvPr id="22" name="Metin Yer Tutucusu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tr-TR" noProof="0" dirty="0" err="1"/>
              <a:t>August</a:t>
            </a:r>
            <a:r>
              <a:rPr lang="tr-TR" noProof="0" dirty="0"/>
              <a:t> </a:t>
            </a:r>
            <a:r>
              <a:rPr lang="tr-TR" noProof="0" dirty="0" err="1"/>
              <a:t>Bergqvist</a:t>
            </a:r>
            <a:endParaRPr lang="tr-TR" noProof="0" dirty="0"/>
          </a:p>
        </p:txBody>
      </p:sp>
      <p:sp>
        <p:nvSpPr>
          <p:cNvPr id="23" name="Metin Yer Tutucusu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tr-TR" noProof="0" dirty="0"/>
              <a:t>Telefon:</a:t>
            </a:r>
          </a:p>
        </p:txBody>
      </p:sp>
      <p:sp>
        <p:nvSpPr>
          <p:cNvPr id="24" name="Metin Yer Tutucusu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tr-TR" noProof="0" dirty="0"/>
              <a:t>+7 888 999-000-11</a:t>
            </a:r>
          </a:p>
        </p:txBody>
      </p:sp>
      <p:sp>
        <p:nvSpPr>
          <p:cNvPr id="25" name="Metin Yer Tutucusu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tr-TR" noProof="0" dirty="0"/>
              <a:t>E-posta:</a:t>
            </a:r>
          </a:p>
        </p:txBody>
      </p:sp>
      <p:sp>
        <p:nvSpPr>
          <p:cNvPr id="26" name="Metin Yer Tutucusu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tr-TR" noProof="0" dirty="0"/>
              <a:t>Bergqvist@vanarsdelltd.com</a:t>
            </a:r>
          </a:p>
        </p:txBody>
      </p:sp>
      <p:sp>
        <p:nvSpPr>
          <p:cNvPr id="27" name="Metin Yer Tutucusu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tr-TR" noProof="0" dirty="0"/>
              <a:t>Web sitesi:</a:t>
            </a:r>
          </a:p>
        </p:txBody>
      </p:sp>
      <p:sp>
        <p:nvSpPr>
          <p:cNvPr id="28" name="Metin Yer Tutucusu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tr-TR" noProof="0" dirty="0"/>
              <a:t>www.vanarsdelltd.com</a:t>
            </a:r>
          </a:p>
        </p:txBody>
      </p:sp>
      <p:grpSp>
        <p:nvGrpSpPr>
          <p:cNvPr id="4" name="Grup 3">
            <a:extLst>
              <a:ext uri="{FF2B5EF4-FFF2-40B4-BE49-F238E27FC236}">
                <a16:creationId xmlns:a16="http://schemas.microsoft.com/office/drawing/2014/main" id="{5F591C52-0202-44BA-A6BE-E2362516B893}"/>
              </a:ext>
            </a:extLst>
          </p:cNvPr>
          <p:cNvGrpSpPr/>
          <p:nvPr userDrawn="1"/>
        </p:nvGrpSpPr>
        <p:grpSpPr>
          <a:xfrm>
            <a:off x="801542" y="2750589"/>
            <a:ext cx="4785056" cy="100800"/>
            <a:chOff x="808547" y="2750589"/>
            <a:chExt cx="4785056" cy="100800"/>
          </a:xfrm>
        </p:grpSpPr>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808547" y="2750589"/>
              <a:ext cx="4696124" cy="100800"/>
              <a:chOff x="372436" y="3240138"/>
              <a:chExt cx="3061964" cy="100800"/>
            </a:xfrm>
          </p:grpSpPr>
          <p:cxnSp>
            <p:nvCxnSpPr>
              <p:cNvPr id="12" name="Düz Bağlayıcı 11">
                <a:extLst>
                  <a:ext uri="{FF2B5EF4-FFF2-40B4-BE49-F238E27FC236}">
                    <a16:creationId xmlns:a16="http://schemas.microsoft.com/office/drawing/2014/main" id="{370B72A7-B625-48B8-88E6-BCE2A4DD531E}"/>
                  </a:ext>
                </a:extLst>
              </p:cNvPr>
              <p:cNvCxnSpPr/>
              <p:nvPr userDrawn="1"/>
            </p:nvCxnSpPr>
            <p:spPr>
              <a:xfrm>
                <a:off x="372436" y="3285674"/>
                <a:ext cx="300742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49280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grpSp>
        <p:nvGrpSpPr>
          <p:cNvPr id="32" name="Grup 31">
            <a:extLst>
              <a:ext uri="{FF2B5EF4-FFF2-40B4-BE49-F238E27FC236}">
                <a16:creationId xmlns:a16="http://schemas.microsoft.com/office/drawing/2014/main" id="{63E1608D-F119-4C0D-8D91-7CB089C037C8}"/>
              </a:ext>
            </a:extLst>
          </p:cNvPr>
          <p:cNvGrpSpPr/>
          <p:nvPr userDrawn="1"/>
        </p:nvGrpSpPr>
        <p:grpSpPr>
          <a:xfrm>
            <a:off x="801542" y="1660573"/>
            <a:ext cx="4781611" cy="105664"/>
            <a:chOff x="808547" y="2745725"/>
            <a:chExt cx="4781611" cy="105664"/>
          </a:xfrm>
        </p:grpSpPr>
        <p:grpSp>
          <p:nvGrpSpPr>
            <p:cNvPr id="33" name="Grup 32">
              <a:extLst>
                <a:ext uri="{FF2B5EF4-FFF2-40B4-BE49-F238E27FC236}">
                  <a16:creationId xmlns:a16="http://schemas.microsoft.com/office/drawing/2014/main" id="{EBDC0121-6865-4B65-A28B-1CEDB16AAD9E}"/>
                </a:ext>
              </a:extLst>
            </p:cNvPr>
            <p:cNvGrpSpPr/>
            <p:nvPr userDrawn="1"/>
          </p:nvGrpSpPr>
          <p:grpSpPr>
            <a:xfrm flipH="1">
              <a:off x="808547" y="2750589"/>
              <a:ext cx="4680811" cy="100800"/>
              <a:chOff x="382421" y="3240138"/>
              <a:chExt cx="3051979" cy="100800"/>
            </a:xfrm>
          </p:grpSpPr>
          <p:cxnSp>
            <p:nvCxnSpPr>
              <p:cNvPr id="35" name="Düz Bağlayıcı 34">
                <a:extLst>
                  <a:ext uri="{FF2B5EF4-FFF2-40B4-BE49-F238E27FC236}">
                    <a16:creationId xmlns:a16="http://schemas.microsoft.com/office/drawing/2014/main" id="{386E3714-07DE-4318-B5BC-25F879B97D59}"/>
                  </a:ext>
                </a:extLst>
              </p:cNvPr>
              <p:cNvCxnSpPr>
                <a:stCxn id="34" idx="6"/>
              </p:cNvCxnSpPr>
              <p:nvPr userDrawn="1"/>
            </p:nvCxnSpPr>
            <p:spPr>
              <a:xfrm>
                <a:off x="382421" y="3285674"/>
                <a:ext cx="300742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489357"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Tree>
    <p:extLst>
      <p:ext uri="{BB962C8B-B14F-4D97-AF65-F5344CB8AC3E}">
        <p14:creationId xmlns:p14="http://schemas.microsoft.com/office/powerpoint/2010/main" val="27883942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k İçer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3" name="Resim Yer Tutucusu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tr-TR" noProof="0" dirty="0"/>
              <a:t>EK</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nvGrpSpPr>
          <p:cNvPr id="4" name="Grup 3">
            <a:extLst>
              <a:ext uri="{FF2B5EF4-FFF2-40B4-BE49-F238E27FC236}">
                <a16:creationId xmlns:a16="http://schemas.microsoft.com/office/drawing/2014/main" id="{908B302A-0F76-466E-9FCE-DCEECCBCF6C9}"/>
              </a:ext>
            </a:extLst>
          </p:cNvPr>
          <p:cNvGrpSpPr/>
          <p:nvPr userDrawn="1"/>
        </p:nvGrpSpPr>
        <p:grpSpPr>
          <a:xfrm>
            <a:off x="5758092" y="1509426"/>
            <a:ext cx="702666" cy="100800"/>
            <a:chOff x="5790022" y="1509426"/>
            <a:chExt cx="702666" cy="100800"/>
          </a:xfrm>
        </p:grpSpPr>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5790022" y="1509426"/>
              <a:ext cx="642698" cy="100800"/>
              <a:chOff x="2325637" y="3240138"/>
              <a:chExt cx="419050" cy="100800"/>
            </a:xfrm>
          </p:grpSpPr>
          <p:cxnSp>
            <p:nvCxnSpPr>
              <p:cNvPr id="12" name="Düz Bağlayıcı 11">
                <a:extLst>
                  <a:ext uri="{FF2B5EF4-FFF2-40B4-BE49-F238E27FC236}">
                    <a16:creationId xmlns:a16="http://schemas.microsoft.com/office/drawing/2014/main" id="{370B72A7-B625-48B8-88E6-BCE2A4DD531E}"/>
                  </a:ext>
                </a:extLst>
              </p:cNvPr>
              <p:cNvCxnSpPr/>
              <p:nvPr userDrawn="1"/>
            </p:nvCxnSpPr>
            <p:spPr>
              <a:xfrm>
                <a:off x="2325637" y="3290538"/>
                <a:ext cx="41500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678963"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639188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Tree>
    <p:extLst>
      <p:ext uri="{BB962C8B-B14F-4D97-AF65-F5344CB8AC3E}">
        <p14:creationId xmlns:p14="http://schemas.microsoft.com/office/powerpoint/2010/main" val="25764489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eferanslar İçeriği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tr-TR" noProof="0" dirty="0"/>
              <a:t>REFERANSLAR</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7934641" y="1375202"/>
            <a:ext cx="4257361" cy="100800"/>
            <a:chOff x="675502" y="3240138"/>
            <a:chExt cx="2658150" cy="100800"/>
          </a:xfrm>
        </p:grpSpPr>
        <p:cxnSp>
          <p:nvCxnSpPr>
            <p:cNvPr id="12" name="Düz Bağlayıcı 11">
              <a:extLst>
                <a:ext uri="{FF2B5EF4-FFF2-40B4-BE49-F238E27FC236}">
                  <a16:creationId xmlns:a16="http://schemas.microsoft.com/office/drawing/2014/main" id="{370B72A7-B625-48B8-88E6-BCE2A4DD531E}"/>
                </a:ext>
              </a:extLst>
            </p:cNvPr>
            <p:cNvCxnSpPr>
              <a:cxnSpLocks/>
            </p:cNvCxnSpPr>
            <p:nvPr userDrawn="1"/>
          </p:nvCxnSpPr>
          <p:spPr>
            <a:xfrm>
              <a:off x="675502" y="3290538"/>
              <a:ext cx="260272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267928"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40" name="Metin Yer Tutucusu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Müşteri başlığı</a:t>
            </a:r>
          </a:p>
        </p:txBody>
      </p:sp>
      <p:sp>
        <p:nvSpPr>
          <p:cNvPr id="41" name="Metin Yer Tutucusu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a:t>
            </a:r>
            <a:br>
              <a:rPr lang="tr-TR" noProof="0" dirty="0"/>
            </a:br>
            <a:r>
              <a:rPr lang="tr-TR" noProof="0" dirty="0"/>
              <a:t>düzenleme</a:t>
            </a:r>
          </a:p>
        </p:txBody>
      </p:sp>
      <p:sp>
        <p:nvSpPr>
          <p:cNvPr id="42" name="Resim Yer Tutucusu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cxnSp>
        <p:nvCxnSpPr>
          <p:cNvPr id="43" name="Düz Bağlayıcı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Metin Yer Tutucusu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tr-TR" noProof="0"/>
              <a:t>Asıl metin stillerini düzenlemek için tıklayın</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58" name="Metin Yer Tutucusu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Müşteri başlığı</a:t>
            </a:r>
          </a:p>
        </p:txBody>
      </p:sp>
      <p:sp>
        <p:nvSpPr>
          <p:cNvPr id="59" name="Metin Yer Tutucusu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a:t>
            </a:r>
            <a:br>
              <a:rPr lang="tr-TR" noProof="0" dirty="0"/>
            </a:br>
            <a:r>
              <a:rPr lang="tr-TR" noProof="0" dirty="0"/>
              <a:t>düzenleme</a:t>
            </a:r>
          </a:p>
        </p:txBody>
      </p:sp>
      <p:sp>
        <p:nvSpPr>
          <p:cNvPr id="60" name="Resim Yer Tutucusu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cxnSp>
        <p:nvCxnSpPr>
          <p:cNvPr id="61" name="Düz Bağlayıcı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Metin Yer Tutucusu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tr-TR" noProof="0"/>
              <a:t>Asıl metin stillerini düzenlemek için tıklayın</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64" name="Metin Yer Tutucusu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Müşteri başlığı</a:t>
            </a:r>
          </a:p>
        </p:txBody>
      </p:sp>
      <p:sp>
        <p:nvSpPr>
          <p:cNvPr id="65" name="Metin Yer Tutucusu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a:t>
            </a:r>
            <a:br>
              <a:rPr lang="tr-TR" noProof="0" dirty="0"/>
            </a:br>
            <a:r>
              <a:rPr lang="tr-TR" noProof="0" dirty="0"/>
              <a:t>düzenleme</a:t>
            </a:r>
          </a:p>
        </p:txBody>
      </p:sp>
      <p:sp>
        <p:nvSpPr>
          <p:cNvPr id="66" name="Resim Yer Tutucusu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cxnSp>
        <p:nvCxnSpPr>
          <p:cNvPr id="67" name="Düz Bağlayıcı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Metin Yer Tutucusu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tr-TR" noProof="0"/>
              <a:t>Asıl metin stillerini düzenlemek için tıklayın</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Tree>
    <p:extLst>
      <p:ext uri="{BB962C8B-B14F-4D97-AF65-F5344CB8AC3E}">
        <p14:creationId xmlns:p14="http://schemas.microsoft.com/office/powerpoint/2010/main" val="8641312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Örnek Olay İncelemesi İçerik Düzeni">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tr-TR" noProof="0" dirty="0"/>
              <a:t>ÖRNEK OLAY İNCELEMESİ</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3319328"/>
            <a:ext cx="4036735" cy="100800"/>
            <a:chOff x="-1228304" y="3240138"/>
            <a:chExt cx="4036735" cy="100800"/>
          </a:xfrm>
        </p:grpSpPr>
        <p:cxnSp>
          <p:nvCxnSpPr>
            <p:cNvPr id="13" name="Düz Bağlayıcı 12">
              <a:extLst>
                <a:ext uri="{FF2B5EF4-FFF2-40B4-BE49-F238E27FC236}">
                  <a16:creationId xmlns:a16="http://schemas.microsoft.com/office/drawing/2014/main" id="{785A4134-866D-4143-AC1E-8A2FFDB49855}"/>
                </a:ext>
              </a:extLst>
            </p:cNvPr>
            <p:cNvCxnSpPr>
              <a:cxnSpLocks/>
              <a:endCxn id="14" idx="2"/>
            </p:cNvCxnSpPr>
            <p:nvPr userDrawn="1"/>
          </p:nvCxnSpPr>
          <p:spPr>
            <a:xfrm>
              <a:off x="-1228304" y="3290538"/>
              <a:ext cx="393593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70763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Metin Yer Tutucusu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8" name="Metin Yer Tutucusu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Tree>
    <p:extLst>
      <p:ext uri="{BB962C8B-B14F-4D97-AF65-F5344CB8AC3E}">
        <p14:creationId xmlns:p14="http://schemas.microsoft.com/office/powerpoint/2010/main" val="22059565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ep Telefonu ve İçer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tr-TR" noProof="0" dirty="0"/>
              <a:t>BAŞLIĞI DÜZENLEMEK İÇİN TIKLAYIN</a:t>
            </a:r>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Düz Bağlayıcı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3" name="Metin Yer Tutucusu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 name="Dikdörtgen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21" name="Resim Yer Tutucusu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
        <p:nvSpPr>
          <p:cNvPr id="22" name="Resim Yer Tutucusu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31957634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l ile">
    <p:spTree>
      <p:nvGrpSpPr>
        <p:cNvPr id="1" name=""/>
        <p:cNvGrpSpPr/>
        <p:nvPr/>
      </p:nvGrpSpPr>
      <p:grpSpPr>
        <a:xfrm>
          <a:off x="0" y="0"/>
          <a:ext cx="0" cy="0"/>
          <a:chOff x="0" y="0"/>
          <a:chExt cx="0" cy="0"/>
        </a:xfrm>
      </p:grpSpPr>
      <p:sp>
        <p:nvSpPr>
          <p:cNvPr id="35" name="Dikdörtgen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1" name="Metin Yer Tutucusu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22" name="Metin Yer Tutucusu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dirty="0"/>
              <a:t>Ana metin</a:t>
            </a:r>
            <a:br>
              <a:rPr lang="tr-TR" noProof="0" dirty="0"/>
            </a:br>
            <a:r>
              <a:rPr lang="tr-TR" noProof="0" dirty="0"/>
              <a:t>stilleri</a:t>
            </a:r>
          </a:p>
        </p:txBody>
      </p:sp>
      <p:sp>
        <p:nvSpPr>
          <p:cNvPr id="23" name="Metin Yer Tutucusu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tr-TR" noProof="0"/>
              <a:t>Asıl metin stillerini düzenlemek için tıklayın</a:t>
            </a:r>
          </a:p>
        </p:txBody>
      </p:sp>
      <p:sp>
        <p:nvSpPr>
          <p:cNvPr id="24" name="Resim Yer Tutucusu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tr-TR" noProof="0"/>
              <a:t>Resim eklemek için simgeye tıklayın</a:t>
            </a:r>
            <a:endParaRPr lang="tr-TR" noProof="0" dirty="0"/>
          </a:p>
        </p:txBody>
      </p:sp>
      <p:sp>
        <p:nvSpPr>
          <p:cNvPr id="25" name="Resim Yer Tutucusu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tr-TR" noProof="0"/>
              <a:t>Resim eklemek için simgeye tıklayın</a:t>
            </a:r>
            <a:endParaRPr lang="tr-TR" noProof="0" dirty="0"/>
          </a:p>
        </p:txBody>
      </p:sp>
      <p:sp>
        <p:nvSpPr>
          <p:cNvPr id="26" name="Metin Yer Tutucusu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tr-TR" noProof="0"/>
              <a:t>Asıl metin stillerini düzenlemek için tıklayın</a:t>
            </a:r>
          </a:p>
        </p:txBody>
      </p:sp>
      <p:sp>
        <p:nvSpPr>
          <p:cNvPr id="27" name="Metin Yer Tutucusu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dirty="0"/>
              <a:t>Ana metin</a:t>
            </a:r>
            <a:br>
              <a:rPr lang="tr-TR" noProof="0" dirty="0"/>
            </a:br>
            <a:r>
              <a:rPr lang="tr-TR" noProof="0" dirty="0"/>
              <a:t>stilleri</a:t>
            </a:r>
          </a:p>
        </p:txBody>
      </p:sp>
      <p:sp>
        <p:nvSpPr>
          <p:cNvPr id="28" name="Resim Yer Tutucusu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tr-TR" noProof="0"/>
              <a:t>Resim eklemek için simgeye tıklayın</a:t>
            </a:r>
            <a:endParaRPr lang="tr-TR" noProof="0" dirty="0"/>
          </a:p>
        </p:txBody>
      </p:sp>
      <p:sp>
        <p:nvSpPr>
          <p:cNvPr id="29" name="Metin Yer Tutucusu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tr-TR" noProof="0"/>
              <a:t>Asıl metin stillerini düzenlemek için tıklayın</a:t>
            </a:r>
          </a:p>
        </p:txBody>
      </p:sp>
      <p:sp>
        <p:nvSpPr>
          <p:cNvPr id="30" name="Metin Yer Tutucusu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dirty="0"/>
              <a:t>Ana metin</a:t>
            </a:r>
            <a:br>
              <a:rPr lang="tr-TR" noProof="0" dirty="0"/>
            </a:br>
            <a:r>
              <a:rPr lang="tr-TR" noProof="0" dirty="0"/>
              <a:t>stilleri</a:t>
            </a:r>
          </a:p>
        </p:txBody>
      </p:sp>
      <p:sp>
        <p:nvSpPr>
          <p:cNvPr id="32" name="Metin Yer Tutucusu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tr-TR" noProof="0"/>
              <a:t>Asıl metin stillerini düzenlemek için tıklayın</a:t>
            </a:r>
          </a:p>
        </p:txBody>
      </p:sp>
      <p:sp>
        <p:nvSpPr>
          <p:cNvPr id="33" name="Metin Yer Tutucusu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tr-TR" noProof="0"/>
              <a:t>Asıl metin stillerini düzenlemek için tıklayın</a:t>
            </a:r>
          </a:p>
        </p:txBody>
      </p:sp>
      <p:sp>
        <p:nvSpPr>
          <p:cNvPr id="34" name="Metin Yer Tutucusu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tr-TR" noProof="0" dirty="0"/>
              <a:t>1</a:t>
            </a:r>
          </a:p>
        </p:txBody>
      </p:sp>
      <p:sp>
        <p:nvSpPr>
          <p:cNvPr id="36" name="Metin Yer Tutucusu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tr-TR" noProof="0" dirty="0"/>
              <a:t>1</a:t>
            </a:r>
          </a:p>
        </p:txBody>
      </p:sp>
      <p:sp>
        <p:nvSpPr>
          <p:cNvPr id="37" name="Metin Yer Tutucusu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tr-TR" noProof="0" dirty="0"/>
              <a:t>1</a:t>
            </a:r>
          </a:p>
        </p:txBody>
      </p:sp>
      <p:sp>
        <p:nvSpPr>
          <p:cNvPr id="40" name="Metin Yer Tutucusu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38" name="Başlık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tr-TR" noProof="0" dirty="0"/>
              <a:t>BU ŞABLONU KULLANMA</a:t>
            </a:r>
          </a:p>
        </p:txBody>
      </p:sp>
      <p:sp>
        <p:nvSpPr>
          <p:cNvPr id="41" name="Resim Yer Tutucusu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grpSp>
        <p:nvGrpSpPr>
          <p:cNvPr id="31" name="Gr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Düz Bağlayıcı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Tree>
    <p:extLst>
      <p:ext uri="{BB962C8B-B14F-4D97-AF65-F5344CB8AC3E}">
        <p14:creationId xmlns:p14="http://schemas.microsoft.com/office/powerpoint/2010/main" val="32535776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2" name="Başlık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tr-TR" noProof="0" dirty="0"/>
              <a:t>ANA BAŞLIK STİLİNİ DÜZENLEMEK İÇİN TIKLAYIN</a:t>
            </a:r>
          </a:p>
        </p:txBody>
      </p:sp>
      <p:sp>
        <p:nvSpPr>
          <p:cNvPr id="4" name="Tarih Yer Tutucusu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7" name="Dikdörtgen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3" name="Alt Başlık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endParaRPr lang="tr-TR" noProof="0" dirty="0"/>
          </a:p>
        </p:txBody>
      </p:sp>
      <p:grpSp>
        <p:nvGrpSpPr>
          <p:cNvPr id="15" name="Gr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3" name="Düz Bağlayıcı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grpSp>
        <p:nvGrpSpPr>
          <p:cNvPr id="16" name="Gr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spTree>
    <p:extLst>
      <p:ext uri="{BB962C8B-B14F-4D97-AF65-F5344CB8AC3E}">
        <p14:creationId xmlns:p14="http://schemas.microsoft.com/office/powerpoint/2010/main" val="13641896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ölüm Üst Bilgisi">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 name="Başlık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tr-TR" noProof="0" dirty="0"/>
              <a:t>SUNUM</a:t>
            </a:r>
            <a:br>
              <a:rPr lang="tr-TR" noProof="0" dirty="0"/>
            </a:br>
            <a:r>
              <a:rPr lang="tr-TR" noProof="0" dirty="0"/>
              <a:t>DESTESİ</a:t>
            </a:r>
            <a:br>
              <a:rPr lang="tr-TR" noProof="0" dirty="0"/>
            </a:br>
            <a:r>
              <a:rPr lang="tr-TR" noProof="0" dirty="0"/>
              <a:t>BAŞLIĞI</a:t>
            </a:r>
          </a:p>
        </p:txBody>
      </p:sp>
      <p:sp>
        <p:nvSpPr>
          <p:cNvPr id="4" name="Tarih Yer Tutucusu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grpSp>
        <p:nvGrpSpPr>
          <p:cNvPr id="9" name="Gr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1" name="Düz Bağlayıcı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grpSp>
        <p:nvGrpSpPr>
          <p:cNvPr id="13" name="Gr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5" name="Düz Bağlayıcı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sp>
        <p:nvSpPr>
          <p:cNvPr id="17" name="Alt Başlık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endParaRPr lang="tr-TR" noProof="0" dirty="0"/>
          </a:p>
        </p:txBody>
      </p:sp>
    </p:spTree>
    <p:extLst>
      <p:ext uri="{BB962C8B-B14F-4D97-AF65-F5344CB8AC3E}">
        <p14:creationId xmlns:p14="http://schemas.microsoft.com/office/powerpoint/2010/main" val="37919589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şlık ve Resimli İçerik">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tr-TR" noProof="0" dirty="0"/>
              <a:t>DÜZENLEMEK İÇİN TIKLAYIN</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2993948"/>
            <a:ext cx="4024950" cy="100800"/>
            <a:chOff x="0" y="3240138"/>
            <a:chExt cx="4024950" cy="100800"/>
          </a:xfrm>
        </p:grpSpPr>
        <p:cxnSp>
          <p:nvCxnSpPr>
            <p:cNvPr id="13" name="Düz Bağlayıcı 12">
              <a:extLst>
                <a:ext uri="{FF2B5EF4-FFF2-40B4-BE49-F238E27FC236}">
                  <a16:creationId xmlns:a16="http://schemas.microsoft.com/office/drawing/2014/main" id="{785A4134-866D-4143-AC1E-8A2FFDB49855}"/>
                </a:ext>
              </a:extLst>
            </p:cNvPr>
            <p:cNvCxnSpPr>
              <a:endCxn id="14" idx="2"/>
            </p:cNvCxnSpPr>
            <p:nvPr userDrawn="1"/>
          </p:nvCxnSpPr>
          <p:spPr>
            <a:xfrm>
              <a:off x="0" y="3290538"/>
              <a:ext cx="392415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92415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6" name="Metin Yer Tutucusu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Resim Yer Tutucusu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25399692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şlık ve İçerik">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tr-TR" noProof="0"/>
              <a:t>Asıl başlık stilini düzenlemek için tıklayın</a:t>
            </a:r>
            <a:endParaRPr lang="tr-TR" noProof="0" dirty="0"/>
          </a:p>
        </p:txBody>
      </p:sp>
      <p:sp>
        <p:nvSpPr>
          <p:cNvPr id="3" name="Tarih Yer Tutucusu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tr-TR" noProof="0" dirty="0"/>
              <a:t>GG.AA. 20XX</a:t>
            </a:r>
          </a:p>
        </p:txBody>
      </p:sp>
      <p:sp>
        <p:nvSpPr>
          <p:cNvPr id="4" name="Alt Bilgi Yer Tutucusu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tr-TR" noProof="0" dirty="0"/>
              <a:t>ALT BİLGİ EKLE</a:t>
            </a:r>
          </a:p>
        </p:txBody>
      </p:sp>
      <p:sp>
        <p:nvSpPr>
          <p:cNvPr id="5" name="Slayt Numarası Yer Tutucusu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tr-TR" noProof="0" smtClean="0"/>
              <a:pPr/>
              <a:t>‹#›</a:t>
            </a:fld>
            <a:endParaRPr lang="tr-TR" noProof="0" dirty="0"/>
          </a:p>
        </p:txBody>
      </p:sp>
      <p:sp>
        <p:nvSpPr>
          <p:cNvPr id="6" name="İçerik Yer Tutucusu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Tree>
    <p:extLst>
      <p:ext uri="{BB962C8B-B14F-4D97-AF65-F5344CB8AC3E}">
        <p14:creationId xmlns:p14="http://schemas.microsoft.com/office/powerpoint/2010/main" val="7844681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ki İçerik">
    <p:spTree>
      <p:nvGrpSpPr>
        <p:cNvPr id="1" name=""/>
        <p:cNvGrpSpPr/>
        <p:nvPr/>
      </p:nvGrpSpPr>
      <p:grpSpPr>
        <a:xfrm>
          <a:off x="0" y="0"/>
          <a:ext cx="0" cy="0"/>
          <a:chOff x="0" y="0"/>
          <a:chExt cx="0" cy="0"/>
        </a:xfrm>
      </p:grpSpPr>
      <p:sp>
        <p:nvSpPr>
          <p:cNvPr id="9" name="Dikdörtgen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tr-TR" noProof="0"/>
              <a:t>Asıl başlık stilini düzenlemek için tıklayın</a:t>
            </a:r>
            <a:endParaRPr lang="tr-TR" noProof="0" dirty="0"/>
          </a:p>
        </p:txBody>
      </p:sp>
      <p:sp>
        <p:nvSpPr>
          <p:cNvPr id="3" name="Tarih Yer Tutucusu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tr-TR" noProof="0" dirty="0"/>
              <a:t>GG.AA. 20XX</a:t>
            </a:r>
          </a:p>
        </p:txBody>
      </p:sp>
      <p:sp>
        <p:nvSpPr>
          <p:cNvPr id="4" name="Alt Bilgi Yer Tutucusu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tr-TR" noProof="0" dirty="0"/>
              <a:t>ALT BİLGİ EKLE</a:t>
            </a:r>
          </a:p>
        </p:txBody>
      </p:sp>
      <p:sp>
        <p:nvSpPr>
          <p:cNvPr id="5" name="Slayt Numarası Yer Tutucusu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tr-TR" noProof="0" smtClean="0"/>
              <a:pPr/>
              <a:t>‹#›</a:t>
            </a:fld>
            <a:endParaRPr lang="tr-TR" noProof="0" dirty="0"/>
          </a:p>
        </p:txBody>
      </p:sp>
      <p:sp>
        <p:nvSpPr>
          <p:cNvPr id="7" name="İçerik Yer Tutucusu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8" name="İçerik Yer Tutucusu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Tree>
    <p:extLst>
      <p:ext uri="{BB962C8B-B14F-4D97-AF65-F5344CB8AC3E}">
        <p14:creationId xmlns:p14="http://schemas.microsoft.com/office/powerpoint/2010/main" val="8849159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tr-TR" noProof="0"/>
              <a:t>Asıl başlık stilini düzenlemek için tıklayın</a:t>
            </a:r>
            <a:endParaRPr lang="tr-TR" noProof="0" dirty="0"/>
          </a:p>
        </p:txBody>
      </p:sp>
      <p:sp>
        <p:nvSpPr>
          <p:cNvPr id="3" name="Tarih Yer Tutucusu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tr-TR" noProof="0" dirty="0"/>
              <a:t>GG.AA. 20XX</a:t>
            </a:r>
          </a:p>
        </p:txBody>
      </p:sp>
      <p:sp>
        <p:nvSpPr>
          <p:cNvPr id="4" name="Alt Bilgi Yer Tutucusu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tr-TR" noProof="0" dirty="0"/>
              <a:t>ALT BİLGİ EKLE</a:t>
            </a:r>
          </a:p>
        </p:txBody>
      </p:sp>
      <p:sp>
        <p:nvSpPr>
          <p:cNvPr id="5" name="Slayt Numarası Yer Tutucusu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tr-TR" noProof="0" smtClean="0"/>
              <a:pPr/>
              <a:t>‹#›</a:t>
            </a:fld>
            <a:endParaRPr lang="tr-TR" noProof="0" dirty="0"/>
          </a:p>
        </p:txBody>
      </p:sp>
      <p:sp>
        <p:nvSpPr>
          <p:cNvPr id="7" name="Metin Yer Tutucusu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8" name="İçerik Yer Tutucusu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9" name="Metin Yer Tutucusu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0" name="İçerik Yer Tutucusu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Tree>
    <p:extLst>
      <p:ext uri="{BB962C8B-B14F-4D97-AF65-F5344CB8AC3E}">
        <p14:creationId xmlns:p14="http://schemas.microsoft.com/office/powerpoint/2010/main" val="21408030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sim Yazılı İçerik">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3" name="Tarih Yer Tutucusu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tr-TR" noProof="0" dirty="0"/>
              <a:t>GG.AA. 20XX</a:t>
            </a:r>
          </a:p>
        </p:txBody>
      </p:sp>
      <p:sp>
        <p:nvSpPr>
          <p:cNvPr id="4" name="Alt Bilgi Yer Tutucusu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tr-TR" noProof="0" dirty="0"/>
              <a:t>ALT BİLGİ EKLE</a:t>
            </a:r>
          </a:p>
        </p:txBody>
      </p:sp>
      <p:sp>
        <p:nvSpPr>
          <p:cNvPr id="5" name="Slayt Numarası Yer Tutucusu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tr-TR" noProof="0" smtClean="0"/>
              <a:pPr/>
              <a:t>‹#›</a:t>
            </a:fld>
            <a:endParaRPr lang="tr-TR" noProof="0" dirty="0"/>
          </a:p>
        </p:txBody>
      </p:sp>
      <p:sp>
        <p:nvSpPr>
          <p:cNvPr id="8" name="Başlık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endParaRPr lang="tr-TR" noProof="0" dirty="0"/>
          </a:p>
        </p:txBody>
      </p:sp>
      <p:sp>
        <p:nvSpPr>
          <p:cNvPr id="9" name="Metin Yer Tutucusu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10" name="İçerik Yer Tutucusu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Tree>
    <p:extLst>
      <p:ext uri="{BB962C8B-B14F-4D97-AF65-F5344CB8AC3E}">
        <p14:creationId xmlns:p14="http://schemas.microsoft.com/office/powerpoint/2010/main" val="21279995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sim Yazılı Resim">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3" name="Tarih Yer Tutucusu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tr-TR" noProof="0" dirty="0"/>
              <a:t>GG.AA. 20XX</a:t>
            </a:r>
          </a:p>
        </p:txBody>
      </p:sp>
      <p:sp>
        <p:nvSpPr>
          <p:cNvPr id="4" name="Alt Bilgi Yer Tutucusu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tr-TR" noProof="0" dirty="0"/>
              <a:t>ALT BİLGİ EKLE</a:t>
            </a:r>
          </a:p>
        </p:txBody>
      </p:sp>
      <p:sp>
        <p:nvSpPr>
          <p:cNvPr id="5" name="Slayt Numarası Yer Tutucusu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tr-TR" noProof="0" smtClean="0"/>
              <a:pPr/>
              <a:t>‹#›</a:t>
            </a:fld>
            <a:endParaRPr lang="tr-TR" noProof="0" dirty="0"/>
          </a:p>
        </p:txBody>
      </p:sp>
      <p:sp>
        <p:nvSpPr>
          <p:cNvPr id="8" name="Başlık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endParaRPr lang="tr-TR" noProof="0" dirty="0"/>
          </a:p>
        </p:txBody>
      </p:sp>
      <p:sp>
        <p:nvSpPr>
          <p:cNvPr id="9" name="Metin Yer Tutucusu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11" name="Resim Yer Tutucusu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25853051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Yalnızca Başlık">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tr-TR" noProof="0"/>
              <a:t>Asıl başlık stilini düzenlemek için tıklayın</a:t>
            </a:r>
            <a:endParaRPr lang="tr-TR" noProof="0" dirty="0"/>
          </a:p>
        </p:txBody>
      </p:sp>
      <p:sp>
        <p:nvSpPr>
          <p:cNvPr id="3" name="Tarih Yer Tutucusu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tr-TR" noProof="0" dirty="0"/>
              <a:t>GG.AA. 20XX</a:t>
            </a:r>
          </a:p>
        </p:txBody>
      </p:sp>
      <p:sp>
        <p:nvSpPr>
          <p:cNvPr id="4" name="Alt Bilgi Yer Tutucusu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tr-TR" noProof="0" dirty="0"/>
              <a:t>ALT BİLGİ EKLE</a:t>
            </a:r>
          </a:p>
        </p:txBody>
      </p:sp>
      <p:sp>
        <p:nvSpPr>
          <p:cNvPr id="5" name="Slayt Numarası Yer Tutucusu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tr-TR" noProof="0" smtClean="0"/>
              <a:pPr/>
              <a:t>‹#›</a:t>
            </a:fld>
            <a:endParaRPr lang="tr-TR" noProof="0" dirty="0"/>
          </a:p>
        </p:txBody>
      </p:sp>
    </p:spTree>
    <p:extLst>
      <p:ext uri="{BB962C8B-B14F-4D97-AF65-F5344CB8AC3E}">
        <p14:creationId xmlns:p14="http://schemas.microsoft.com/office/powerpoint/2010/main" val="8839916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oş">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3" name="Tarih Yer Tutucusu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tr-TR" noProof="0" dirty="0"/>
              <a:t>GG.AA. 20XX</a:t>
            </a:r>
          </a:p>
        </p:txBody>
      </p:sp>
      <p:sp>
        <p:nvSpPr>
          <p:cNvPr id="4" name="Alt Bilgi Yer Tutucusu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tr-TR" noProof="0" dirty="0"/>
              <a:t>ALT BİLGİ EKLE</a:t>
            </a:r>
          </a:p>
        </p:txBody>
      </p:sp>
      <p:sp>
        <p:nvSpPr>
          <p:cNvPr id="5" name="Slayt Numarası Yer Tutucusu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tr-TR" noProof="0" smtClean="0"/>
              <a:pPr/>
              <a:t>‹#›</a:t>
            </a:fld>
            <a:endParaRPr lang="tr-TR" noProof="0" dirty="0"/>
          </a:p>
        </p:txBody>
      </p:sp>
    </p:spTree>
    <p:extLst>
      <p:ext uri="{BB962C8B-B14F-4D97-AF65-F5344CB8AC3E}">
        <p14:creationId xmlns:p14="http://schemas.microsoft.com/office/powerpoint/2010/main" val="22317158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şlık, Resim ve İçer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tr-TR" noProof="0" dirty="0"/>
              <a:t>DÜZENLEMEK İÇİN TIKLAYIN</a:t>
            </a:r>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Düz Bağlayıcı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4" name="Metin Yer Tutucusu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2" name="Resim Yer Tutucusu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12476382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şlık ve İçerik Düzeni sürüm 2">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tr-TR" noProof="0" dirty="0"/>
              <a:t>DÜZENLEMEK İÇİN TIKLAYIN</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3122284"/>
            <a:ext cx="2708255" cy="100800"/>
            <a:chOff x="0" y="3240138"/>
            <a:chExt cx="2708255" cy="100800"/>
          </a:xfrm>
        </p:grpSpPr>
        <p:cxnSp>
          <p:nvCxnSpPr>
            <p:cNvPr id="13" name="Düz Bağlayıcı 12">
              <a:extLst>
                <a:ext uri="{FF2B5EF4-FFF2-40B4-BE49-F238E27FC236}">
                  <a16:creationId xmlns:a16="http://schemas.microsoft.com/office/drawing/2014/main" id="{785A4134-866D-4143-AC1E-8A2FFDB49855}"/>
                </a:ext>
              </a:extLst>
            </p:cNvPr>
            <p:cNvCxnSpPr/>
            <p:nvPr userDrawn="1"/>
          </p:nvCxnSpPr>
          <p:spPr>
            <a:xfrm>
              <a:off x="0" y="3290538"/>
              <a:ext cx="260872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60745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Metin Yer Tutucusu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23" name="Resim Yer Tutucusu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231033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geler İçer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tr-TR" noProof="0" dirty="0"/>
              <a:t>DÜZENLEMEK İÇİN TIKLAYIN</a:t>
            </a:r>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6358690" y="1375202"/>
            <a:ext cx="5833310" cy="100800"/>
            <a:chOff x="-322276" y="3240138"/>
            <a:chExt cx="3803436" cy="100800"/>
          </a:xfrm>
        </p:grpSpPr>
        <p:cxnSp>
          <p:nvCxnSpPr>
            <p:cNvPr id="12" name="Düz Bağlayıcı 11">
              <a:extLst>
                <a:ext uri="{FF2B5EF4-FFF2-40B4-BE49-F238E27FC236}">
                  <a16:creationId xmlns:a16="http://schemas.microsoft.com/office/drawing/2014/main" id="{370B72A7-B625-48B8-88E6-BCE2A4DD531E}"/>
                </a:ext>
              </a:extLst>
            </p:cNvPr>
            <p:cNvCxnSpPr>
              <a:cxnSpLocks/>
              <a:endCxn id="13" idx="2"/>
            </p:cNvCxnSpPr>
            <p:nvPr userDrawn="1"/>
          </p:nvCxnSpPr>
          <p:spPr>
            <a:xfrm>
              <a:off x="-322276" y="3290538"/>
              <a:ext cx="373771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41543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4" name="Metin Yer Tutucusu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4" name="Resim Yer Tutucusu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tr-TR" noProof="0"/>
              <a:t>Resim eklemek için simgeye tıklayın</a:t>
            </a:r>
            <a:endParaRPr lang="tr-TR" noProof="0" dirty="0"/>
          </a:p>
        </p:txBody>
      </p:sp>
      <p:sp>
        <p:nvSpPr>
          <p:cNvPr id="22" name="Metin Yer Tutucusu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Metin stillerini düzenleme</a:t>
            </a:r>
          </a:p>
        </p:txBody>
      </p:sp>
      <p:sp>
        <p:nvSpPr>
          <p:cNvPr id="23" name="Metin Yer Tutucusu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24" name="Resim Yer Tutucusu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tr-TR" noProof="0"/>
              <a:t>Resim eklemek için simgeye tıklayın</a:t>
            </a:r>
            <a:endParaRPr lang="tr-TR" noProof="0" dirty="0"/>
          </a:p>
        </p:txBody>
      </p:sp>
      <p:sp>
        <p:nvSpPr>
          <p:cNvPr id="25" name="Metin Yer Tutucusu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Metin stillerini düzenleme</a:t>
            </a:r>
          </a:p>
        </p:txBody>
      </p:sp>
      <p:sp>
        <p:nvSpPr>
          <p:cNvPr id="26" name="Metin Yer Tutucusu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27" name="Resim Yer Tutucusu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tr-TR" noProof="0"/>
              <a:t>Resim eklemek için simgeye tıklayın</a:t>
            </a:r>
            <a:endParaRPr lang="tr-TR" noProof="0" dirty="0"/>
          </a:p>
        </p:txBody>
      </p:sp>
      <p:sp>
        <p:nvSpPr>
          <p:cNvPr id="28" name="Metin Yer Tutucusu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Metin stillerini düzenleme</a:t>
            </a:r>
          </a:p>
        </p:txBody>
      </p:sp>
      <p:sp>
        <p:nvSpPr>
          <p:cNvPr id="29" name="Metin Yer Tutucusu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0" name="Resim Yer Tutucusu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tr-TR" noProof="0"/>
              <a:t>Resim eklemek için simgeye tıklayın</a:t>
            </a:r>
            <a:endParaRPr lang="tr-TR" noProof="0" dirty="0"/>
          </a:p>
        </p:txBody>
      </p:sp>
      <p:sp>
        <p:nvSpPr>
          <p:cNvPr id="31" name="Metin Yer Tutucusu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Metin stillerini düzenleme</a:t>
            </a:r>
          </a:p>
        </p:txBody>
      </p:sp>
    </p:spTree>
    <p:extLst>
      <p:ext uri="{BB962C8B-B14F-4D97-AF65-F5344CB8AC3E}">
        <p14:creationId xmlns:p14="http://schemas.microsoft.com/office/powerpoint/2010/main" val="3311456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zleme ve İçerik Düzeni">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tr-TR" noProof="0" dirty="0"/>
              <a:t>DÜZENLEMEK İÇİN TIKLAYIN</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Dikdörtgen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2993948"/>
            <a:ext cx="2313809" cy="100800"/>
            <a:chOff x="0" y="3240138"/>
            <a:chExt cx="2313809" cy="100800"/>
          </a:xfrm>
        </p:grpSpPr>
        <p:cxnSp>
          <p:nvCxnSpPr>
            <p:cNvPr id="13" name="Düz Bağlayıcı 12">
              <a:extLst>
                <a:ext uri="{FF2B5EF4-FFF2-40B4-BE49-F238E27FC236}">
                  <a16:creationId xmlns:a16="http://schemas.microsoft.com/office/drawing/2014/main" id="{785A4134-866D-4143-AC1E-8A2FFDB49855}"/>
                </a:ext>
              </a:extLst>
            </p:cNvPr>
            <p:cNvCxnSpPr/>
            <p:nvPr userDrawn="1"/>
          </p:nvCxnSpPr>
          <p:spPr>
            <a:xfrm>
              <a:off x="0" y="3290538"/>
              <a:ext cx="221428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213009"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6" name="Metin Yer Tutucusu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sim Yer Tutucusu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2698864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şlık ve Alt Başlık İçerik Düzeni">
    <p:spTree>
      <p:nvGrpSpPr>
        <p:cNvPr id="1" name=""/>
        <p:cNvGrpSpPr/>
        <p:nvPr/>
      </p:nvGrpSpPr>
      <p:grpSpPr>
        <a:xfrm>
          <a:off x="0" y="0"/>
          <a:ext cx="0" cy="0"/>
          <a:chOff x="0" y="0"/>
          <a:chExt cx="0" cy="0"/>
        </a:xfrm>
      </p:grpSpPr>
      <p:sp>
        <p:nvSpPr>
          <p:cNvPr id="22" name="Resim Yer Tutucusu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tr-TR" noProof="0"/>
              <a:t>Resim eklemek için simgeye tıklayın</a:t>
            </a:r>
            <a:endParaRPr lang="tr-TR" noProof="0" dirty="0"/>
          </a:p>
        </p:txBody>
      </p:sp>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tr-TR" noProof="0" dirty="0"/>
              <a:t>DÜZENLEMEK İÇİN TIKLAYIN</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up 8">
            <a:extLst>
              <a:ext uri="{FF2B5EF4-FFF2-40B4-BE49-F238E27FC236}">
                <a16:creationId xmlns:a16="http://schemas.microsoft.com/office/drawing/2014/main" id="{78842051-6173-4CC2-8C4A-8AE31FE7BA54}"/>
              </a:ext>
            </a:extLst>
          </p:cNvPr>
          <p:cNvGrpSpPr/>
          <p:nvPr userDrawn="1"/>
        </p:nvGrpSpPr>
        <p:grpSpPr>
          <a:xfrm>
            <a:off x="5169221" y="1373283"/>
            <a:ext cx="1835628" cy="100800"/>
            <a:chOff x="3257058" y="1373283"/>
            <a:chExt cx="1835628" cy="100800"/>
          </a:xfrm>
        </p:grpSpPr>
        <p:grpSp>
          <p:nvGrpSpPr>
            <p:cNvPr id="15" name="Grup 14">
              <a:extLst>
                <a:ext uri="{FF2B5EF4-FFF2-40B4-BE49-F238E27FC236}">
                  <a16:creationId xmlns:a16="http://schemas.microsoft.com/office/drawing/2014/main" id="{B7317392-EF87-4050-8BBE-32F74B0CF15A}"/>
                </a:ext>
              </a:extLst>
            </p:cNvPr>
            <p:cNvGrpSpPr/>
            <p:nvPr userDrawn="1"/>
          </p:nvGrpSpPr>
          <p:grpSpPr>
            <a:xfrm>
              <a:off x="3341153" y="1373283"/>
              <a:ext cx="1751533" cy="100800"/>
              <a:chOff x="191675" y="3237441"/>
              <a:chExt cx="1751533" cy="100800"/>
            </a:xfrm>
          </p:grpSpPr>
          <p:cxnSp>
            <p:nvCxnSpPr>
              <p:cNvPr id="13" name="Düz Bağlayıcı 12">
                <a:extLst>
                  <a:ext uri="{FF2B5EF4-FFF2-40B4-BE49-F238E27FC236}">
                    <a16:creationId xmlns:a16="http://schemas.microsoft.com/office/drawing/2014/main" id="{785A4134-866D-4143-AC1E-8A2FFDB49855}"/>
                  </a:ext>
                </a:extLst>
              </p:cNvPr>
              <p:cNvCxnSpPr/>
              <p:nvPr userDrawn="1"/>
            </p:nvCxnSpPr>
            <p:spPr>
              <a:xfrm>
                <a:off x="191675" y="3290538"/>
                <a:ext cx="1701133"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25705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Tree>
    <p:extLst>
      <p:ext uri="{BB962C8B-B14F-4D97-AF65-F5344CB8AC3E}">
        <p14:creationId xmlns:p14="http://schemas.microsoft.com/office/powerpoint/2010/main" val="32350281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Üç İçer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tr-TR" noProof="0"/>
              <a:t>Asıl başlık stilini düzenlemek için tıklayın</a:t>
            </a:r>
            <a:endParaRPr lang="tr-TR" noProof="0" dirty="0"/>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8963219" y="1375202"/>
            <a:ext cx="3228783" cy="100800"/>
            <a:chOff x="304631" y="3240138"/>
            <a:chExt cx="2015937" cy="100800"/>
          </a:xfrm>
        </p:grpSpPr>
        <p:cxnSp>
          <p:nvCxnSpPr>
            <p:cNvPr id="12" name="Düz Bağlayıcı 11">
              <a:extLst>
                <a:ext uri="{FF2B5EF4-FFF2-40B4-BE49-F238E27FC236}">
                  <a16:creationId xmlns:a16="http://schemas.microsoft.com/office/drawing/2014/main" id="{370B72A7-B625-48B8-88E6-BCE2A4DD531E}"/>
                </a:ext>
              </a:extLst>
            </p:cNvPr>
            <p:cNvCxnSpPr>
              <a:cxnSpLocks/>
            </p:cNvCxnSpPr>
            <p:nvPr userDrawn="1"/>
          </p:nvCxnSpPr>
          <p:spPr>
            <a:xfrm>
              <a:off x="304631" y="3290538"/>
              <a:ext cx="197819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254844"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4" name="Metin Yer Tutucusu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2" name="Metin Yer Tutucusu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16" name="Metin Yer Tutucusu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1</a:t>
            </a:r>
          </a:p>
        </p:txBody>
      </p:sp>
      <p:sp>
        <p:nvSpPr>
          <p:cNvPr id="34" name="Metin Yer Tutucusu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5" name="Metin Yer Tutucusu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2</a:t>
            </a:r>
          </a:p>
        </p:txBody>
      </p:sp>
      <p:sp>
        <p:nvSpPr>
          <p:cNvPr id="36" name="Metin Yer Tutucusu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7" name="Metin Yer Tutucusu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8" name="Metin Yer Tutucusu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3</a:t>
            </a:r>
          </a:p>
        </p:txBody>
      </p:sp>
      <p:sp>
        <p:nvSpPr>
          <p:cNvPr id="39" name="Metin Yer Tutucusu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cxnSp>
        <p:nvCxnSpPr>
          <p:cNvPr id="21" name="Düz Bağlayıcı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Düz Bağlayıcı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dirty="0"/>
              <a:t>Asıl başlık stilini düzenlemek için tıklayın</a:t>
            </a:r>
          </a:p>
        </p:txBody>
      </p:sp>
      <p:sp>
        <p:nvSpPr>
          <p:cNvPr id="3" name="Metin Yer Tutucusu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tr-TR" noProof="0" dirty="0"/>
              <a:t>GG.AA. 20XX</a:t>
            </a:r>
          </a:p>
        </p:txBody>
      </p:sp>
      <p:sp>
        <p:nvSpPr>
          <p:cNvPr id="5" name="Alt Bilgi Yer Tutucusu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tr-TR" noProof="0" dirty="0"/>
              <a:t>ALT BİLGİ EKLE</a:t>
            </a:r>
          </a:p>
        </p:txBody>
      </p:sp>
      <p:sp>
        <p:nvSpPr>
          <p:cNvPr id="6" name="Slayt Numarası Yer Tutucusu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pPr rtl="0"/>
            <a:fld id="{8D581BC7-E183-40DB-AC97-C19EA4EB8894}" type="slidenum">
              <a:rPr lang="tr-TR" noProof="0" smtClean="0"/>
              <a:pPr/>
              <a:t>‹#›</a:t>
            </a:fld>
            <a:endParaRPr lang="tr-TR"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0" name="Düz Bağlayıcı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3" name="Düz Bağlayıcı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8.xml"/><Relationship Id="rId5" Type="http://schemas.openxmlformats.org/officeDocument/2006/relationships/image" Target="../media/image52.PNG"/><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0.svg"/></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2.xml"/><Relationship Id="rId16" Type="http://schemas.openxmlformats.org/officeDocument/2006/relationships/image" Target="../media/image19.svg"/><Relationship Id="rId1" Type="http://schemas.openxmlformats.org/officeDocument/2006/relationships/slideLayout" Target="../slideLayouts/slideLayout6.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66.PNG"/><Relationship Id="rId4" Type="http://schemas.openxmlformats.org/officeDocument/2006/relationships/image" Target="../media/image65.PNG"/></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79.PNG"/><Relationship Id="rId4" Type="http://schemas.openxmlformats.org/officeDocument/2006/relationships/image" Target="../media/image78.PNG"/></Relationships>
</file>

<file path=ppt/slides/_rels/slide2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92.PNG"/><Relationship Id="rId4" Type="http://schemas.openxmlformats.org/officeDocument/2006/relationships/image" Target="../media/image91.PNG"/></Relationships>
</file>

<file path=ppt/slides/_rels/slide3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36.xml.rels><?xml version="1.0" encoding="UTF-8" standalone="yes"?>
<Relationships xmlns="http://schemas.openxmlformats.org/package/2006/relationships"><Relationship Id="rId3" Type="http://schemas.openxmlformats.org/officeDocument/2006/relationships/image" Target="../media/image100.svg"/><Relationship Id="rId2" Type="http://schemas.openxmlformats.org/officeDocument/2006/relationships/image" Target="../media/image99.png"/><Relationship Id="rId1" Type="http://schemas.openxmlformats.org/officeDocument/2006/relationships/slideLayout" Target="../slideLayouts/slideLayout11.xml"/><Relationship Id="rId6" Type="http://schemas.openxmlformats.org/officeDocument/2006/relationships/image" Target="../media/image79.PNG"/><Relationship Id="rId5" Type="http://schemas.openxmlformats.org/officeDocument/2006/relationships/image" Target="../media/image92.PNG"/><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02.gif"/><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104.svg"/><Relationship Id="rId4" Type="http://schemas.openxmlformats.org/officeDocument/2006/relationships/image" Target="../media/image103.png"/></Relationships>
</file>

<file path=ppt/slides/_rels/slide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8.xml"/><Relationship Id="rId5" Type="http://schemas.openxmlformats.org/officeDocument/2006/relationships/image" Target="../media/image108.PNG"/><Relationship Id="rId4" Type="http://schemas.openxmlformats.org/officeDocument/2006/relationships/image" Target="../media/image107.PNG"/></Relationships>
</file>

<file path=ppt/slides/_rels/slide4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8.xml"/><Relationship Id="rId5" Type="http://schemas.openxmlformats.org/officeDocument/2006/relationships/image" Target="../media/image112.PNG"/><Relationship Id="rId4" Type="http://schemas.openxmlformats.org/officeDocument/2006/relationships/image" Target="../media/image111.PNG"/></Relationships>
</file>

<file path=ppt/slides/_rels/slide42.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8.xml"/><Relationship Id="rId5" Type="http://schemas.openxmlformats.org/officeDocument/2006/relationships/image" Target="../media/image116.PNG"/><Relationship Id="rId4" Type="http://schemas.openxmlformats.org/officeDocument/2006/relationships/image" Target="../media/image115.PNG"/></Relationships>
</file>

<file path=ppt/slides/_rels/slide43.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8.xml"/><Relationship Id="rId4" Type="http://schemas.openxmlformats.org/officeDocument/2006/relationships/image" Target="../media/image122.PNG"/></Relationships>
</file>

<file path=ppt/slides/_rels/slide4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8.xml"/><Relationship Id="rId5" Type="http://schemas.openxmlformats.org/officeDocument/2006/relationships/image" Target="../media/image126.PNG"/><Relationship Id="rId4" Type="http://schemas.openxmlformats.org/officeDocument/2006/relationships/image" Target="../media/image125.PNG"/></Relationships>
</file>

<file path=ppt/slides/_rels/slide47.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en.wikipedia.org/wiki/Statistics" TargetMode="Externa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4F6FF42-70E3-4A7F-B5D8-2928FCB71A74}"/>
              </a:ext>
            </a:extLst>
          </p:cNvPr>
          <p:cNvSpPr>
            <a:spLocks noGrp="1"/>
          </p:cNvSpPr>
          <p:nvPr>
            <p:ph type="ctrTitle"/>
          </p:nvPr>
        </p:nvSpPr>
        <p:spPr/>
        <p:txBody>
          <a:bodyPr rtlCol="0">
            <a:normAutofit fontScale="90000"/>
          </a:bodyPr>
          <a:lstStyle/>
          <a:p>
            <a:pPr rtl="0"/>
            <a:r>
              <a:rPr lang="tr-TR" dirty="0"/>
              <a:t>İLERİ REGRESYON ANALİZİ FİNAL SUNUMU</a:t>
            </a:r>
          </a:p>
        </p:txBody>
      </p:sp>
      <p:sp>
        <p:nvSpPr>
          <p:cNvPr id="5" name="Alt Başlık 4">
            <a:extLst>
              <a:ext uri="{FF2B5EF4-FFF2-40B4-BE49-F238E27FC236}">
                <a16:creationId xmlns:a16="http://schemas.microsoft.com/office/drawing/2014/main" id="{F40A11AA-C85D-4AF4-92B2-0F4E36F4EC91}"/>
              </a:ext>
            </a:extLst>
          </p:cNvPr>
          <p:cNvSpPr>
            <a:spLocks noGrp="1"/>
          </p:cNvSpPr>
          <p:nvPr>
            <p:ph type="subTitle" idx="1"/>
          </p:nvPr>
        </p:nvSpPr>
        <p:spPr/>
        <p:txBody>
          <a:bodyPr rtlCol="0">
            <a:normAutofit/>
          </a:bodyPr>
          <a:lstStyle/>
          <a:p>
            <a:pPr rtl="0"/>
            <a:r>
              <a:rPr lang="tr-TR" dirty="0"/>
              <a:t>RÜMEYSA NAZLİ</a:t>
            </a:r>
          </a:p>
        </p:txBody>
      </p:sp>
    </p:spTree>
    <p:extLst>
      <p:ext uri="{BB962C8B-B14F-4D97-AF65-F5344CB8AC3E}">
        <p14:creationId xmlns:p14="http://schemas.microsoft.com/office/powerpoint/2010/main" val="21040483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6">
            <a:extLst>
              <a:ext uri="{FF2B5EF4-FFF2-40B4-BE49-F238E27FC236}">
                <a16:creationId xmlns:a16="http://schemas.microsoft.com/office/drawing/2014/main" id="{FD26FF0B-A059-4F5C-9B9A-C4629FACE2FE}"/>
              </a:ext>
            </a:extLst>
          </p:cNvPr>
          <p:cNvSpPr>
            <a:spLocks noGrp="1"/>
          </p:cNvSpPr>
          <p:nvPr>
            <p:ph type="sldNum" sz="quarter" idx="12"/>
          </p:nvPr>
        </p:nvSpPr>
        <p:spPr/>
        <p:txBody>
          <a:bodyPr/>
          <a:lstStyle/>
          <a:p>
            <a:pPr rtl="0"/>
            <a:fld id="{8D581BC7-E183-40DB-AC97-C19EA4EB8894}" type="slidenum">
              <a:rPr lang="tr-TR" noProof="0" smtClean="0"/>
              <a:t>10</a:t>
            </a:fld>
            <a:endParaRPr lang="tr-TR" noProof="0" dirty="0"/>
          </a:p>
        </p:txBody>
      </p:sp>
      <p:sp>
        <p:nvSpPr>
          <p:cNvPr id="8" name="Başlık 2">
            <a:extLst>
              <a:ext uri="{FF2B5EF4-FFF2-40B4-BE49-F238E27FC236}">
                <a16:creationId xmlns:a16="http://schemas.microsoft.com/office/drawing/2014/main" id="{B09DF189-97EF-4C72-A0CD-CB7D4951AFD4}"/>
              </a:ext>
            </a:extLst>
          </p:cNvPr>
          <p:cNvSpPr>
            <a:spLocks noGrp="1"/>
          </p:cNvSpPr>
          <p:nvPr>
            <p:ph type="title"/>
          </p:nvPr>
        </p:nvSpPr>
        <p:spPr>
          <a:xfrm>
            <a:off x="1621672" y="623856"/>
            <a:ext cx="8966405" cy="569086"/>
          </a:xfrm>
        </p:spPr>
        <p:txBody>
          <a:bodyPr>
            <a:normAutofit fontScale="90000"/>
          </a:bodyPr>
          <a:lstStyle/>
          <a:p>
            <a:r>
              <a:rPr lang="tr-TR" dirty="0"/>
              <a:t>OTOKORELASYON ve DEĞİŞEN VARYANS</a:t>
            </a:r>
          </a:p>
        </p:txBody>
      </p:sp>
      <p:sp>
        <p:nvSpPr>
          <p:cNvPr id="11" name="Dikdörtgen 10">
            <a:extLst>
              <a:ext uri="{FF2B5EF4-FFF2-40B4-BE49-F238E27FC236}">
                <a16:creationId xmlns:a16="http://schemas.microsoft.com/office/drawing/2014/main" id="{9C9DD07C-975D-4C78-97EA-4FA910329F99}"/>
              </a:ext>
            </a:extLst>
          </p:cNvPr>
          <p:cNvSpPr/>
          <p:nvPr/>
        </p:nvSpPr>
        <p:spPr>
          <a:xfrm>
            <a:off x="155452" y="3838485"/>
            <a:ext cx="3196102" cy="1938992"/>
          </a:xfrm>
          <a:prstGeom prst="rect">
            <a:avLst/>
          </a:prstGeom>
        </p:spPr>
        <p:txBody>
          <a:bodyPr wrap="square">
            <a:spAutoFit/>
          </a:bodyPr>
          <a:lstStyle/>
          <a:p>
            <a:pPr algn="ctr"/>
            <a:r>
              <a:rPr lang="tr-TR" sz="2000" b="1" dirty="0">
                <a:solidFill>
                  <a:schemeClr val="bg2"/>
                </a:solidFill>
              </a:rPr>
              <a:t>P-</a:t>
            </a:r>
            <a:r>
              <a:rPr lang="tr-TR" sz="2000" b="1" dirty="0" err="1">
                <a:solidFill>
                  <a:schemeClr val="bg2"/>
                </a:solidFill>
              </a:rPr>
              <a:t>value</a:t>
            </a:r>
            <a:r>
              <a:rPr lang="tr-TR" sz="2000" b="1" dirty="0">
                <a:solidFill>
                  <a:schemeClr val="bg2"/>
                </a:solidFill>
              </a:rPr>
              <a:t> değerimiz 0.05’ten küçüktür. Bu durumda H0 RED ; yani ‘’verimizde </a:t>
            </a:r>
            <a:r>
              <a:rPr lang="tr-TR" sz="2000" b="1" dirty="0" err="1">
                <a:solidFill>
                  <a:schemeClr val="bg2"/>
                </a:solidFill>
              </a:rPr>
              <a:t>otokorelasyon</a:t>
            </a:r>
            <a:r>
              <a:rPr lang="tr-TR" sz="2000" b="1" dirty="0">
                <a:solidFill>
                  <a:schemeClr val="bg2"/>
                </a:solidFill>
              </a:rPr>
              <a:t> sorunu vardır’’, diyebiliriz.</a:t>
            </a:r>
          </a:p>
          <a:p>
            <a:endParaRPr lang="tr-TR" sz="2000" b="1" dirty="0">
              <a:solidFill>
                <a:schemeClr val="bg2"/>
              </a:solidFill>
            </a:endParaRPr>
          </a:p>
        </p:txBody>
      </p:sp>
      <p:sp>
        <p:nvSpPr>
          <p:cNvPr id="15" name="Dikdörtgen 14">
            <a:extLst>
              <a:ext uri="{FF2B5EF4-FFF2-40B4-BE49-F238E27FC236}">
                <a16:creationId xmlns:a16="http://schemas.microsoft.com/office/drawing/2014/main" id="{2AC95865-7A95-49C5-B389-FB15787DA7D3}"/>
              </a:ext>
            </a:extLst>
          </p:cNvPr>
          <p:cNvSpPr/>
          <p:nvPr/>
        </p:nvSpPr>
        <p:spPr>
          <a:xfrm>
            <a:off x="1310933" y="1477568"/>
            <a:ext cx="9570128" cy="400110"/>
          </a:xfrm>
          <a:prstGeom prst="rect">
            <a:avLst/>
          </a:prstGeom>
        </p:spPr>
        <p:txBody>
          <a:bodyPr wrap="square">
            <a:spAutoFit/>
          </a:bodyPr>
          <a:lstStyle/>
          <a:p>
            <a:pPr algn="ctr"/>
            <a:r>
              <a:rPr lang="tr-TR" sz="2000" b="1" dirty="0" err="1">
                <a:solidFill>
                  <a:schemeClr val="bg2"/>
                </a:solidFill>
              </a:rPr>
              <a:t>Otokorelasyon</a:t>
            </a:r>
            <a:r>
              <a:rPr lang="tr-TR" sz="2000" b="1" dirty="0">
                <a:solidFill>
                  <a:schemeClr val="bg2"/>
                </a:solidFill>
              </a:rPr>
              <a:t>; Hata teriminin birbirini izleyen değerleri arasındaki ilişkiyi tanımlar. </a:t>
            </a:r>
            <a:endParaRPr lang="tr-TR" sz="2000" b="1" baseline="-25000" dirty="0">
              <a:solidFill>
                <a:schemeClr val="bg2"/>
              </a:solidFill>
            </a:endParaRPr>
          </a:p>
        </p:txBody>
      </p:sp>
      <p:sp>
        <p:nvSpPr>
          <p:cNvPr id="16" name="Dikdörtgen 15">
            <a:extLst>
              <a:ext uri="{FF2B5EF4-FFF2-40B4-BE49-F238E27FC236}">
                <a16:creationId xmlns:a16="http://schemas.microsoft.com/office/drawing/2014/main" id="{07EFD38D-88D2-4098-BCA8-B012C0A984CB}"/>
              </a:ext>
            </a:extLst>
          </p:cNvPr>
          <p:cNvSpPr/>
          <p:nvPr/>
        </p:nvSpPr>
        <p:spPr>
          <a:xfrm>
            <a:off x="398178" y="3034550"/>
            <a:ext cx="2710649" cy="646331"/>
          </a:xfrm>
          <a:prstGeom prst="rect">
            <a:avLst/>
          </a:prstGeom>
        </p:spPr>
        <p:txBody>
          <a:bodyPr wrap="square">
            <a:spAutoFit/>
          </a:bodyPr>
          <a:lstStyle/>
          <a:p>
            <a:r>
              <a:rPr lang="tr-TR" b="1" dirty="0">
                <a:solidFill>
                  <a:schemeClr val="bg2"/>
                </a:solidFill>
              </a:rPr>
              <a:t>H0: </a:t>
            </a:r>
            <a:r>
              <a:rPr lang="tr-TR" b="1" dirty="0" err="1">
                <a:solidFill>
                  <a:schemeClr val="bg2"/>
                </a:solidFill>
              </a:rPr>
              <a:t>Otokorelasyon</a:t>
            </a:r>
            <a:r>
              <a:rPr lang="tr-TR" b="1" dirty="0">
                <a:solidFill>
                  <a:schemeClr val="bg2"/>
                </a:solidFill>
              </a:rPr>
              <a:t> yoktur.</a:t>
            </a:r>
          </a:p>
          <a:p>
            <a:r>
              <a:rPr lang="tr-TR" b="1" dirty="0">
                <a:solidFill>
                  <a:schemeClr val="bg2"/>
                </a:solidFill>
              </a:rPr>
              <a:t>H1: </a:t>
            </a:r>
            <a:r>
              <a:rPr lang="tr-TR" b="1" dirty="0" err="1">
                <a:solidFill>
                  <a:schemeClr val="bg2"/>
                </a:solidFill>
              </a:rPr>
              <a:t>Otokorelasyon</a:t>
            </a:r>
            <a:r>
              <a:rPr lang="tr-TR" b="1" dirty="0">
                <a:solidFill>
                  <a:schemeClr val="bg2"/>
                </a:solidFill>
              </a:rPr>
              <a:t> vardır.</a:t>
            </a:r>
          </a:p>
        </p:txBody>
      </p:sp>
      <p:pic>
        <p:nvPicPr>
          <p:cNvPr id="3" name="Resim 2">
            <a:extLst>
              <a:ext uri="{FF2B5EF4-FFF2-40B4-BE49-F238E27FC236}">
                <a16:creationId xmlns:a16="http://schemas.microsoft.com/office/drawing/2014/main" id="{545EEADE-0B6E-4AE1-93B4-2D0748260363}"/>
              </a:ext>
            </a:extLst>
          </p:cNvPr>
          <p:cNvPicPr>
            <a:picLocks noChangeAspect="1"/>
          </p:cNvPicPr>
          <p:nvPr/>
        </p:nvPicPr>
        <p:blipFill>
          <a:blip r:embed="rId2"/>
          <a:stretch>
            <a:fillRect/>
          </a:stretch>
        </p:blipFill>
        <p:spPr>
          <a:xfrm>
            <a:off x="5381355" y="1945734"/>
            <a:ext cx="1447035" cy="901919"/>
          </a:xfrm>
          <a:prstGeom prst="rect">
            <a:avLst/>
          </a:prstGeom>
        </p:spPr>
      </p:pic>
      <p:pic>
        <p:nvPicPr>
          <p:cNvPr id="6" name="Resim 5">
            <a:extLst>
              <a:ext uri="{FF2B5EF4-FFF2-40B4-BE49-F238E27FC236}">
                <a16:creationId xmlns:a16="http://schemas.microsoft.com/office/drawing/2014/main" id="{955B8504-A7A9-4B55-8C53-F42D45223291}"/>
              </a:ext>
            </a:extLst>
          </p:cNvPr>
          <p:cNvPicPr>
            <a:picLocks noChangeAspect="1"/>
          </p:cNvPicPr>
          <p:nvPr/>
        </p:nvPicPr>
        <p:blipFill>
          <a:blip r:embed="rId3"/>
          <a:stretch>
            <a:fillRect/>
          </a:stretch>
        </p:blipFill>
        <p:spPr>
          <a:xfrm>
            <a:off x="3680996" y="3019051"/>
            <a:ext cx="4830008" cy="2247812"/>
          </a:xfrm>
          <a:prstGeom prst="rect">
            <a:avLst/>
          </a:prstGeom>
        </p:spPr>
      </p:pic>
      <p:sp>
        <p:nvSpPr>
          <p:cNvPr id="14" name="Dikdörtgen 13">
            <a:extLst>
              <a:ext uri="{FF2B5EF4-FFF2-40B4-BE49-F238E27FC236}">
                <a16:creationId xmlns:a16="http://schemas.microsoft.com/office/drawing/2014/main" id="{0936C149-E7CA-4E50-AC97-CDD32474C2C5}"/>
              </a:ext>
            </a:extLst>
          </p:cNvPr>
          <p:cNvSpPr/>
          <p:nvPr/>
        </p:nvSpPr>
        <p:spPr>
          <a:xfrm>
            <a:off x="5295800" y="4963574"/>
            <a:ext cx="1433474" cy="3032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17" name="Dikdörtgen 16">
            <a:extLst>
              <a:ext uri="{FF2B5EF4-FFF2-40B4-BE49-F238E27FC236}">
                <a16:creationId xmlns:a16="http://schemas.microsoft.com/office/drawing/2014/main" id="{B7DCF195-1F04-4F24-983F-8B14A0667323}"/>
              </a:ext>
            </a:extLst>
          </p:cNvPr>
          <p:cNvSpPr/>
          <p:nvPr/>
        </p:nvSpPr>
        <p:spPr>
          <a:xfrm>
            <a:off x="4640332" y="3577701"/>
            <a:ext cx="1611028" cy="2063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18" name="Dikdörtgen: Çapraz Köşeleri Kesik 17">
            <a:extLst>
              <a:ext uri="{FF2B5EF4-FFF2-40B4-BE49-F238E27FC236}">
                <a16:creationId xmlns:a16="http://schemas.microsoft.com/office/drawing/2014/main" id="{7B8B72FF-60A6-4DB0-B9D4-BF89706B621F}"/>
              </a:ext>
            </a:extLst>
          </p:cNvPr>
          <p:cNvSpPr/>
          <p:nvPr/>
        </p:nvSpPr>
        <p:spPr>
          <a:xfrm>
            <a:off x="398177" y="2500815"/>
            <a:ext cx="2710649" cy="303289"/>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Otokorelasyon</a:t>
            </a:r>
            <a:endParaRPr lang="tr-TR" sz="2000" b="1" dirty="0">
              <a:solidFill>
                <a:schemeClr val="bg2"/>
              </a:solidFill>
            </a:endParaRPr>
          </a:p>
        </p:txBody>
      </p:sp>
      <p:sp>
        <p:nvSpPr>
          <p:cNvPr id="19" name="Dikdörtgen: Çapraz Köşeleri Kesik 18">
            <a:extLst>
              <a:ext uri="{FF2B5EF4-FFF2-40B4-BE49-F238E27FC236}">
                <a16:creationId xmlns:a16="http://schemas.microsoft.com/office/drawing/2014/main" id="{5CB309EF-0368-4B93-AD01-26BEA32336CB}"/>
              </a:ext>
            </a:extLst>
          </p:cNvPr>
          <p:cNvSpPr/>
          <p:nvPr/>
        </p:nvSpPr>
        <p:spPr>
          <a:xfrm>
            <a:off x="9232752" y="2500814"/>
            <a:ext cx="2710649" cy="303289"/>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a:solidFill>
                  <a:schemeClr val="bg2"/>
                </a:solidFill>
              </a:rPr>
              <a:t>Değişen </a:t>
            </a:r>
            <a:r>
              <a:rPr lang="tr-TR" sz="2000" b="1" dirty="0" err="1">
                <a:solidFill>
                  <a:schemeClr val="bg2"/>
                </a:solidFill>
              </a:rPr>
              <a:t>Varyans</a:t>
            </a:r>
            <a:endParaRPr lang="tr-TR" sz="2000" b="1" dirty="0">
              <a:solidFill>
                <a:schemeClr val="bg2"/>
              </a:solidFill>
            </a:endParaRPr>
          </a:p>
        </p:txBody>
      </p:sp>
      <p:sp>
        <p:nvSpPr>
          <p:cNvPr id="20" name="Dikdörtgen 19">
            <a:extLst>
              <a:ext uri="{FF2B5EF4-FFF2-40B4-BE49-F238E27FC236}">
                <a16:creationId xmlns:a16="http://schemas.microsoft.com/office/drawing/2014/main" id="{52B7E9B9-DE35-4716-A8B4-53BCA2770464}"/>
              </a:ext>
            </a:extLst>
          </p:cNvPr>
          <p:cNvSpPr/>
          <p:nvPr/>
        </p:nvSpPr>
        <p:spPr>
          <a:xfrm>
            <a:off x="9186178" y="3035193"/>
            <a:ext cx="2803796" cy="646331"/>
          </a:xfrm>
          <a:prstGeom prst="rect">
            <a:avLst/>
          </a:prstGeom>
        </p:spPr>
        <p:txBody>
          <a:bodyPr wrap="square">
            <a:spAutoFit/>
          </a:bodyPr>
          <a:lstStyle/>
          <a:p>
            <a:r>
              <a:rPr lang="tr-TR" b="1" dirty="0">
                <a:solidFill>
                  <a:schemeClr val="bg2"/>
                </a:solidFill>
              </a:rPr>
              <a:t>H0: Sabit </a:t>
            </a:r>
            <a:r>
              <a:rPr lang="tr-TR" b="1" dirty="0" err="1">
                <a:solidFill>
                  <a:schemeClr val="bg2"/>
                </a:solidFill>
              </a:rPr>
              <a:t>varyans</a:t>
            </a:r>
            <a:r>
              <a:rPr lang="tr-TR" b="1" dirty="0">
                <a:solidFill>
                  <a:schemeClr val="bg2"/>
                </a:solidFill>
              </a:rPr>
              <a:t> var.</a:t>
            </a:r>
          </a:p>
          <a:p>
            <a:r>
              <a:rPr lang="tr-TR" b="1" dirty="0">
                <a:solidFill>
                  <a:schemeClr val="bg2"/>
                </a:solidFill>
              </a:rPr>
              <a:t>H1:Sabit </a:t>
            </a:r>
            <a:r>
              <a:rPr lang="tr-TR" b="1" dirty="0" err="1">
                <a:solidFill>
                  <a:schemeClr val="bg2"/>
                </a:solidFill>
              </a:rPr>
              <a:t>varyans</a:t>
            </a:r>
            <a:r>
              <a:rPr lang="tr-TR" b="1" dirty="0">
                <a:solidFill>
                  <a:schemeClr val="bg2"/>
                </a:solidFill>
              </a:rPr>
              <a:t> yok.</a:t>
            </a:r>
          </a:p>
        </p:txBody>
      </p:sp>
      <p:sp>
        <p:nvSpPr>
          <p:cNvPr id="21" name="Dikdörtgen 20">
            <a:extLst>
              <a:ext uri="{FF2B5EF4-FFF2-40B4-BE49-F238E27FC236}">
                <a16:creationId xmlns:a16="http://schemas.microsoft.com/office/drawing/2014/main" id="{B09FE124-B395-4974-AC3C-FFBDB8ADE88A}"/>
              </a:ext>
            </a:extLst>
          </p:cNvPr>
          <p:cNvSpPr/>
          <p:nvPr/>
        </p:nvSpPr>
        <p:spPr>
          <a:xfrm>
            <a:off x="8840446" y="3869543"/>
            <a:ext cx="3196102" cy="2246769"/>
          </a:xfrm>
          <a:prstGeom prst="rect">
            <a:avLst/>
          </a:prstGeom>
        </p:spPr>
        <p:txBody>
          <a:bodyPr wrap="square">
            <a:spAutoFit/>
          </a:bodyPr>
          <a:lstStyle/>
          <a:p>
            <a:pPr algn="ctr"/>
            <a:r>
              <a:rPr lang="tr-TR" sz="2000" b="1" dirty="0">
                <a:solidFill>
                  <a:schemeClr val="bg2"/>
                </a:solidFill>
              </a:rPr>
              <a:t>P-</a:t>
            </a:r>
            <a:r>
              <a:rPr lang="tr-TR" sz="2000" b="1" dirty="0" err="1">
                <a:solidFill>
                  <a:schemeClr val="bg2"/>
                </a:solidFill>
              </a:rPr>
              <a:t>value</a:t>
            </a:r>
            <a:r>
              <a:rPr lang="tr-TR" sz="2000" b="1" dirty="0">
                <a:solidFill>
                  <a:schemeClr val="bg2"/>
                </a:solidFill>
              </a:rPr>
              <a:t> değerimiz 0.05’ten küçüktür. Bu durumda H0 RED ; yani verimizde ‘’sabit </a:t>
            </a:r>
            <a:r>
              <a:rPr lang="tr-TR" sz="2000" b="1" dirty="0" err="1">
                <a:solidFill>
                  <a:schemeClr val="bg2"/>
                </a:solidFill>
              </a:rPr>
              <a:t>varyans</a:t>
            </a:r>
            <a:r>
              <a:rPr lang="tr-TR" sz="2000" b="1" dirty="0">
                <a:solidFill>
                  <a:schemeClr val="bg2"/>
                </a:solidFill>
              </a:rPr>
              <a:t> yoktur; değişen </a:t>
            </a:r>
            <a:r>
              <a:rPr lang="tr-TR" sz="2000" b="1" dirty="0" err="1">
                <a:solidFill>
                  <a:schemeClr val="bg2"/>
                </a:solidFill>
              </a:rPr>
              <a:t>varyans</a:t>
            </a:r>
            <a:r>
              <a:rPr lang="tr-TR" sz="2000" b="1" dirty="0">
                <a:solidFill>
                  <a:schemeClr val="bg2"/>
                </a:solidFill>
              </a:rPr>
              <a:t> sorunu vardır’’, diyebiliriz.</a:t>
            </a:r>
          </a:p>
          <a:p>
            <a:endParaRPr lang="tr-TR" sz="2000" b="1" dirty="0">
              <a:solidFill>
                <a:schemeClr val="bg2"/>
              </a:solidFill>
            </a:endParaRPr>
          </a:p>
        </p:txBody>
      </p:sp>
    </p:spTree>
    <p:extLst>
      <p:ext uri="{BB962C8B-B14F-4D97-AF65-F5344CB8AC3E}">
        <p14:creationId xmlns:p14="http://schemas.microsoft.com/office/powerpoint/2010/main" val="34724668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E24B58B2-AF32-4126-92FB-DF9C36840CFE}"/>
              </a:ext>
            </a:extLst>
          </p:cNvPr>
          <p:cNvPicPr>
            <a:picLocks noChangeAspect="1"/>
          </p:cNvPicPr>
          <p:nvPr/>
        </p:nvPicPr>
        <p:blipFill>
          <a:blip r:embed="rId2"/>
          <a:stretch>
            <a:fillRect/>
          </a:stretch>
        </p:blipFill>
        <p:spPr>
          <a:xfrm>
            <a:off x="460292" y="3473245"/>
            <a:ext cx="6092721" cy="1034665"/>
          </a:xfrm>
          <a:prstGeom prst="rect">
            <a:avLst/>
          </a:prstGeom>
        </p:spPr>
      </p:pic>
      <p:pic>
        <p:nvPicPr>
          <p:cNvPr id="13" name="Resim 12">
            <a:extLst>
              <a:ext uri="{FF2B5EF4-FFF2-40B4-BE49-F238E27FC236}">
                <a16:creationId xmlns:a16="http://schemas.microsoft.com/office/drawing/2014/main" id="{82A1EAE3-E73F-4A27-AD0F-009D9CACFD42}"/>
              </a:ext>
            </a:extLst>
          </p:cNvPr>
          <p:cNvPicPr>
            <a:picLocks noChangeAspect="1"/>
          </p:cNvPicPr>
          <p:nvPr/>
        </p:nvPicPr>
        <p:blipFill>
          <a:blip r:embed="rId3"/>
          <a:stretch>
            <a:fillRect/>
          </a:stretch>
        </p:blipFill>
        <p:spPr>
          <a:xfrm>
            <a:off x="7219337" y="2585630"/>
            <a:ext cx="4701947" cy="4206605"/>
          </a:xfrm>
          <a:prstGeom prst="rect">
            <a:avLst/>
          </a:prstGeom>
        </p:spPr>
      </p:pic>
      <p:sp>
        <p:nvSpPr>
          <p:cNvPr id="7" name="Slayt Numarası Yer Tutucusu 6">
            <a:extLst>
              <a:ext uri="{FF2B5EF4-FFF2-40B4-BE49-F238E27FC236}">
                <a16:creationId xmlns:a16="http://schemas.microsoft.com/office/drawing/2014/main" id="{237C55FA-6B67-470D-BD6D-CFA5F4628BE0}"/>
              </a:ext>
            </a:extLst>
          </p:cNvPr>
          <p:cNvSpPr>
            <a:spLocks noGrp="1"/>
          </p:cNvSpPr>
          <p:nvPr>
            <p:ph type="sldNum" sz="quarter" idx="12"/>
          </p:nvPr>
        </p:nvSpPr>
        <p:spPr/>
        <p:txBody>
          <a:bodyPr/>
          <a:lstStyle/>
          <a:p>
            <a:pPr rtl="0"/>
            <a:fld id="{8D581BC7-E183-40DB-AC97-C19EA4EB8894}" type="slidenum">
              <a:rPr lang="tr-TR" noProof="0" smtClean="0"/>
              <a:t>11</a:t>
            </a:fld>
            <a:endParaRPr lang="tr-TR" noProof="0" dirty="0"/>
          </a:p>
        </p:txBody>
      </p:sp>
      <p:sp>
        <p:nvSpPr>
          <p:cNvPr id="9" name="Başlık 1">
            <a:extLst>
              <a:ext uri="{FF2B5EF4-FFF2-40B4-BE49-F238E27FC236}">
                <a16:creationId xmlns:a16="http://schemas.microsoft.com/office/drawing/2014/main" id="{3C9ABE62-92FD-49B3-82EF-6A33D5C10452}"/>
              </a:ext>
            </a:extLst>
          </p:cNvPr>
          <p:cNvSpPr>
            <a:spLocks noGrp="1"/>
          </p:cNvSpPr>
          <p:nvPr>
            <p:ph type="title"/>
          </p:nvPr>
        </p:nvSpPr>
        <p:spPr>
          <a:xfrm>
            <a:off x="3585030" y="482054"/>
            <a:ext cx="5021940" cy="804338"/>
          </a:xfrm>
        </p:spPr>
        <p:txBody>
          <a:bodyPr rtlCol="0"/>
          <a:lstStyle/>
          <a:p>
            <a:pPr rtl="0"/>
            <a:r>
              <a:rPr lang="tr-TR" dirty="0"/>
              <a:t>MULTİCOLİNEARİTY</a:t>
            </a:r>
          </a:p>
        </p:txBody>
      </p:sp>
      <p:sp>
        <p:nvSpPr>
          <p:cNvPr id="10" name="Metin Yer Tutucusu 4">
            <a:extLst>
              <a:ext uri="{FF2B5EF4-FFF2-40B4-BE49-F238E27FC236}">
                <a16:creationId xmlns:a16="http://schemas.microsoft.com/office/drawing/2014/main" id="{AB3444DB-566B-4ED9-9701-74FA2383B18B}"/>
              </a:ext>
            </a:extLst>
          </p:cNvPr>
          <p:cNvSpPr>
            <a:spLocks noGrp="1"/>
          </p:cNvSpPr>
          <p:nvPr>
            <p:ph type="body" idx="1"/>
          </p:nvPr>
        </p:nvSpPr>
        <p:spPr>
          <a:xfrm>
            <a:off x="361950" y="1487644"/>
            <a:ext cx="11588510" cy="852742"/>
          </a:xfrm>
        </p:spPr>
        <p:txBody>
          <a:bodyPr rtlCol="0">
            <a:normAutofit fontScale="92500" lnSpcReduction="20000"/>
          </a:bodyPr>
          <a:lstStyle/>
          <a:p>
            <a:r>
              <a:rPr lang="tr-TR" b="1" dirty="0" err="1">
                <a:solidFill>
                  <a:schemeClr val="bg2"/>
                </a:solidFill>
              </a:rPr>
              <a:t>Multicolinearity</a:t>
            </a:r>
            <a:r>
              <a:rPr lang="tr-TR" b="1" dirty="0">
                <a:solidFill>
                  <a:schemeClr val="bg2"/>
                </a:solidFill>
              </a:rPr>
              <a:t>, bağımsız değişkenlerin doğrusal bağımlılığı şeklinde tanımlanabilir. </a:t>
            </a:r>
            <a:r>
              <a:rPr lang="tr-TR" dirty="0" err="1">
                <a:solidFill>
                  <a:schemeClr val="bg2"/>
                </a:solidFill>
              </a:rPr>
              <a:t>Multicolinearity</a:t>
            </a:r>
            <a:r>
              <a:rPr lang="tr-TR" dirty="0">
                <a:solidFill>
                  <a:schemeClr val="bg2"/>
                </a:solidFill>
              </a:rPr>
              <a:t> durumunda regresyon katsayıları anlamsız ve bu katsayıların standart hataları da büyük olmaktadır. Bu da regresyon katsayılarının </a:t>
            </a:r>
            <a:r>
              <a:rPr lang="tr-TR" dirty="0" err="1">
                <a:solidFill>
                  <a:schemeClr val="bg2"/>
                </a:solidFill>
              </a:rPr>
              <a:t>varyans</a:t>
            </a:r>
            <a:r>
              <a:rPr lang="tr-TR" dirty="0">
                <a:solidFill>
                  <a:schemeClr val="bg2"/>
                </a:solidFill>
              </a:rPr>
              <a:t> ve </a:t>
            </a:r>
            <a:r>
              <a:rPr lang="tr-TR" dirty="0" err="1">
                <a:solidFill>
                  <a:schemeClr val="bg2"/>
                </a:solidFill>
              </a:rPr>
              <a:t>kovaryanslarını</a:t>
            </a:r>
            <a:r>
              <a:rPr lang="tr-TR" dirty="0">
                <a:solidFill>
                  <a:schemeClr val="bg2"/>
                </a:solidFill>
              </a:rPr>
              <a:t> arttırmaktadır. Modelin belirtme katsayısı R</a:t>
            </a:r>
            <a:r>
              <a:rPr lang="tr-TR" baseline="30000" dirty="0">
                <a:solidFill>
                  <a:schemeClr val="bg2"/>
                </a:solidFill>
              </a:rPr>
              <a:t>2 </a:t>
            </a:r>
            <a:r>
              <a:rPr lang="tr-TR" dirty="0">
                <a:solidFill>
                  <a:schemeClr val="bg2"/>
                </a:solidFill>
              </a:rPr>
              <a:t> değeri yüksek, ancak bağımsız değişkenlerden hiçbiri veya çok azı t testine göre anlamlı olmaktadır. </a:t>
            </a:r>
            <a:endParaRPr lang="tr-TR" b="1" baseline="30000" dirty="0">
              <a:solidFill>
                <a:schemeClr val="bg2"/>
              </a:solidFill>
            </a:endParaRPr>
          </a:p>
        </p:txBody>
      </p:sp>
      <p:sp>
        <p:nvSpPr>
          <p:cNvPr id="28" name="Metin Yer Tutucusu 4">
            <a:extLst>
              <a:ext uri="{FF2B5EF4-FFF2-40B4-BE49-F238E27FC236}">
                <a16:creationId xmlns:a16="http://schemas.microsoft.com/office/drawing/2014/main" id="{3D298ACA-D4B5-4A22-8A6A-9F99375FDF34}"/>
              </a:ext>
            </a:extLst>
          </p:cNvPr>
          <p:cNvSpPr txBox="1">
            <a:spLocks/>
          </p:cNvSpPr>
          <p:nvPr/>
        </p:nvSpPr>
        <p:spPr>
          <a:xfrm>
            <a:off x="270716" y="4620645"/>
            <a:ext cx="6349223" cy="1627252"/>
          </a:xfrm>
          <a:prstGeom prst="rect">
            <a:avLst/>
          </a:prstGeom>
        </p:spPr>
        <p:txBody>
          <a:bodyPr vert="horz" lIns="0" tIns="0" rIns="0" bIns="0" rtlCol="0">
            <a:normAutofit fontScale="92500"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2000" dirty="0">
                <a:solidFill>
                  <a:schemeClr val="bg2"/>
                </a:solidFill>
              </a:rPr>
              <a:t>Modelimizde VIF değerlerinin yüksek olduğu görülmektedir. </a:t>
            </a:r>
          </a:p>
          <a:p>
            <a:r>
              <a:rPr lang="tr-TR" sz="2000" dirty="0">
                <a:solidFill>
                  <a:schemeClr val="bg2"/>
                </a:solidFill>
              </a:rPr>
              <a:t>Ayrıca korelasyon tablosunu incelendiğinde değişkenler arasında yüksek korelasyon olduğu da görülmektedir.</a:t>
            </a:r>
          </a:p>
          <a:p>
            <a:r>
              <a:rPr lang="tr-TR" sz="2000" dirty="0">
                <a:solidFill>
                  <a:schemeClr val="bg2"/>
                </a:solidFill>
              </a:rPr>
              <a:t>Buna dayanarak verimizde </a:t>
            </a:r>
            <a:r>
              <a:rPr lang="tr-TR" sz="2000" dirty="0" err="1">
                <a:solidFill>
                  <a:schemeClr val="bg2"/>
                </a:solidFill>
              </a:rPr>
              <a:t>multicolinearity</a:t>
            </a:r>
            <a:r>
              <a:rPr lang="tr-TR" sz="2000" dirty="0">
                <a:solidFill>
                  <a:schemeClr val="bg2"/>
                </a:solidFill>
              </a:rPr>
              <a:t> sorunu var diyebiliriz.</a:t>
            </a:r>
          </a:p>
          <a:p>
            <a:endParaRPr lang="tr-TR" sz="2000" baseline="30000" dirty="0">
              <a:solidFill>
                <a:schemeClr val="bg2"/>
              </a:solidFill>
            </a:endParaRPr>
          </a:p>
        </p:txBody>
      </p:sp>
      <p:sp>
        <p:nvSpPr>
          <p:cNvPr id="20" name="Dikdörtgen 19">
            <a:extLst>
              <a:ext uri="{FF2B5EF4-FFF2-40B4-BE49-F238E27FC236}">
                <a16:creationId xmlns:a16="http://schemas.microsoft.com/office/drawing/2014/main" id="{1EF51B85-FA05-428E-94A3-4769C9F19A05}"/>
              </a:ext>
            </a:extLst>
          </p:cNvPr>
          <p:cNvSpPr/>
          <p:nvPr/>
        </p:nvSpPr>
        <p:spPr>
          <a:xfrm>
            <a:off x="4199867" y="3578418"/>
            <a:ext cx="803798" cy="4697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71" name="Dikdörtgen 70">
            <a:extLst>
              <a:ext uri="{FF2B5EF4-FFF2-40B4-BE49-F238E27FC236}">
                <a16:creationId xmlns:a16="http://schemas.microsoft.com/office/drawing/2014/main" id="{AA3BB842-A4FA-4EAB-B093-EAF0CCA6D605}"/>
              </a:ext>
            </a:extLst>
          </p:cNvPr>
          <p:cNvSpPr/>
          <p:nvPr/>
        </p:nvSpPr>
        <p:spPr>
          <a:xfrm>
            <a:off x="4199867" y="4043376"/>
            <a:ext cx="798261" cy="3846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72" name="Dikdörtgen 71">
            <a:extLst>
              <a:ext uri="{FF2B5EF4-FFF2-40B4-BE49-F238E27FC236}">
                <a16:creationId xmlns:a16="http://schemas.microsoft.com/office/drawing/2014/main" id="{2725FD5F-330C-4423-8D01-2A9B121FA3D3}"/>
              </a:ext>
            </a:extLst>
          </p:cNvPr>
          <p:cNvSpPr/>
          <p:nvPr/>
        </p:nvSpPr>
        <p:spPr>
          <a:xfrm>
            <a:off x="3462290" y="4044896"/>
            <a:ext cx="736649" cy="3846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73" name="Dikdörtgen: Köşeleri Yuvarlatılmış 72">
            <a:extLst>
              <a:ext uri="{FF2B5EF4-FFF2-40B4-BE49-F238E27FC236}">
                <a16:creationId xmlns:a16="http://schemas.microsoft.com/office/drawing/2014/main" id="{AD93985C-63D4-4E62-8782-5C28AAF862B5}"/>
              </a:ext>
            </a:extLst>
          </p:cNvPr>
          <p:cNvSpPr/>
          <p:nvPr/>
        </p:nvSpPr>
        <p:spPr>
          <a:xfrm>
            <a:off x="7807840" y="4012138"/>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74" name="Dikdörtgen: Köşeleri Yuvarlatılmış 73">
            <a:extLst>
              <a:ext uri="{FF2B5EF4-FFF2-40B4-BE49-F238E27FC236}">
                <a16:creationId xmlns:a16="http://schemas.microsoft.com/office/drawing/2014/main" id="{8670A2CD-D246-443D-BE37-E8F1BE3684A3}"/>
              </a:ext>
            </a:extLst>
          </p:cNvPr>
          <p:cNvSpPr/>
          <p:nvPr/>
        </p:nvSpPr>
        <p:spPr>
          <a:xfrm>
            <a:off x="8088085" y="4023330"/>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75" name="Dikdörtgen: Köşeleri Yuvarlatılmış 74">
            <a:extLst>
              <a:ext uri="{FF2B5EF4-FFF2-40B4-BE49-F238E27FC236}">
                <a16:creationId xmlns:a16="http://schemas.microsoft.com/office/drawing/2014/main" id="{9AD4143B-FC0C-4B8C-AF3A-639C2B24ECF4}"/>
              </a:ext>
            </a:extLst>
          </p:cNvPr>
          <p:cNvSpPr/>
          <p:nvPr/>
        </p:nvSpPr>
        <p:spPr>
          <a:xfrm>
            <a:off x="7807839" y="3482950"/>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76" name="Dikdörtgen: Köşeleri Yuvarlatılmış 75">
            <a:extLst>
              <a:ext uri="{FF2B5EF4-FFF2-40B4-BE49-F238E27FC236}">
                <a16:creationId xmlns:a16="http://schemas.microsoft.com/office/drawing/2014/main" id="{EF0E4996-0402-48D6-8A53-4F626D5D8432}"/>
              </a:ext>
            </a:extLst>
          </p:cNvPr>
          <p:cNvSpPr/>
          <p:nvPr/>
        </p:nvSpPr>
        <p:spPr>
          <a:xfrm>
            <a:off x="7543924" y="3484974"/>
            <a:ext cx="263916"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77" name="Dikdörtgen: Köşeleri Yuvarlatılmış 76">
            <a:extLst>
              <a:ext uri="{FF2B5EF4-FFF2-40B4-BE49-F238E27FC236}">
                <a16:creationId xmlns:a16="http://schemas.microsoft.com/office/drawing/2014/main" id="{837882AD-5DDB-484C-B0FB-7A8E044C88DE}"/>
              </a:ext>
            </a:extLst>
          </p:cNvPr>
          <p:cNvSpPr/>
          <p:nvPr/>
        </p:nvSpPr>
        <p:spPr>
          <a:xfrm>
            <a:off x="7542651" y="3217899"/>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78" name="Dikdörtgen: Köşeleri Yuvarlatılmış 77">
            <a:extLst>
              <a:ext uri="{FF2B5EF4-FFF2-40B4-BE49-F238E27FC236}">
                <a16:creationId xmlns:a16="http://schemas.microsoft.com/office/drawing/2014/main" id="{1CC151AD-9559-4A91-98F4-9F477C656E4E}"/>
              </a:ext>
            </a:extLst>
          </p:cNvPr>
          <p:cNvSpPr/>
          <p:nvPr/>
        </p:nvSpPr>
        <p:spPr>
          <a:xfrm>
            <a:off x="8621486" y="4278468"/>
            <a:ext cx="265729"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79" name="Dikdörtgen: Köşeleri Yuvarlatılmış 78">
            <a:extLst>
              <a:ext uri="{FF2B5EF4-FFF2-40B4-BE49-F238E27FC236}">
                <a16:creationId xmlns:a16="http://schemas.microsoft.com/office/drawing/2014/main" id="{CC9B0A0B-3DFD-4016-B82A-7F115717C869}"/>
              </a:ext>
            </a:extLst>
          </p:cNvPr>
          <p:cNvSpPr/>
          <p:nvPr/>
        </p:nvSpPr>
        <p:spPr>
          <a:xfrm>
            <a:off x="7807839" y="4278468"/>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80" name="Dikdörtgen: Köşeleri Yuvarlatılmış 79">
            <a:extLst>
              <a:ext uri="{FF2B5EF4-FFF2-40B4-BE49-F238E27FC236}">
                <a16:creationId xmlns:a16="http://schemas.microsoft.com/office/drawing/2014/main" id="{91278B21-5690-4AFF-B704-2928D13B63C5}"/>
              </a:ext>
            </a:extLst>
          </p:cNvPr>
          <p:cNvSpPr/>
          <p:nvPr/>
        </p:nvSpPr>
        <p:spPr>
          <a:xfrm>
            <a:off x="8085170" y="4278468"/>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81" name="Dikdörtgen: Köşeleri Yuvarlatılmış 80">
            <a:extLst>
              <a:ext uri="{FF2B5EF4-FFF2-40B4-BE49-F238E27FC236}">
                <a16:creationId xmlns:a16="http://schemas.microsoft.com/office/drawing/2014/main" id="{419433FA-9ACB-449A-91A2-0A3022C0C1AC}"/>
              </a:ext>
            </a:extLst>
          </p:cNvPr>
          <p:cNvSpPr/>
          <p:nvPr/>
        </p:nvSpPr>
        <p:spPr>
          <a:xfrm>
            <a:off x="9972736" y="6167139"/>
            <a:ext cx="280245" cy="253224"/>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82" name="Dikdörtgen: Köşeleri Yuvarlatılmış 81">
            <a:extLst>
              <a:ext uri="{FF2B5EF4-FFF2-40B4-BE49-F238E27FC236}">
                <a16:creationId xmlns:a16="http://schemas.microsoft.com/office/drawing/2014/main" id="{41E37EE0-472A-43ED-B9FF-61C2437BB195}"/>
              </a:ext>
            </a:extLst>
          </p:cNvPr>
          <p:cNvSpPr/>
          <p:nvPr/>
        </p:nvSpPr>
        <p:spPr>
          <a:xfrm>
            <a:off x="8621486" y="5351081"/>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83" name="Dikdörtgen: Köşeleri Yuvarlatılmış 82">
            <a:extLst>
              <a:ext uri="{FF2B5EF4-FFF2-40B4-BE49-F238E27FC236}">
                <a16:creationId xmlns:a16="http://schemas.microsoft.com/office/drawing/2014/main" id="{A9BA3A68-328E-4E07-A23B-3D420D5E2C1E}"/>
              </a:ext>
            </a:extLst>
          </p:cNvPr>
          <p:cNvSpPr/>
          <p:nvPr/>
        </p:nvSpPr>
        <p:spPr>
          <a:xfrm>
            <a:off x="8887215" y="5347075"/>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84" name="Dikdörtgen: Köşeleri Yuvarlatılmış 83">
            <a:extLst>
              <a:ext uri="{FF2B5EF4-FFF2-40B4-BE49-F238E27FC236}">
                <a16:creationId xmlns:a16="http://schemas.microsoft.com/office/drawing/2014/main" id="{0C0BA69A-536C-4231-AD08-41E08D1599F8}"/>
              </a:ext>
            </a:extLst>
          </p:cNvPr>
          <p:cNvSpPr/>
          <p:nvPr/>
        </p:nvSpPr>
        <p:spPr>
          <a:xfrm>
            <a:off x="9981401" y="5897587"/>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85" name="Dikdörtgen: Köşeleri Yuvarlatılmış 84">
            <a:extLst>
              <a:ext uri="{FF2B5EF4-FFF2-40B4-BE49-F238E27FC236}">
                <a16:creationId xmlns:a16="http://schemas.microsoft.com/office/drawing/2014/main" id="{3F40E3B2-FA29-400B-9F87-FF19121D20A5}"/>
              </a:ext>
            </a:extLst>
          </p:cNvPr>
          <p:cNvSpPr/>
          <p:nvPr/>
        </p:nvSpPr>
        <p:spPr>
          <a:xfrm>
            <a:off x="8621486" y="5890294"/>
            <a:ext cx="277329"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86" name="Dikdörtgen: Köşeleri Yuvarlatılmış 85">
            <a:extLst>
              <a:ext uri="{FF2B5EF4-FFF2-40B4-BE49-F238E27FC236}">
                <a16:creationId xmlns:a16="http://schemas.microsoft.com/office/drawing/2014/main" id="{5AE10BD5-C63C-4429-B17D-34CB948651F1}"/>
              </a:ext>
            </a:extLst>
          </p:cNvPr>
          <p:cNvSpPr/>
          <p:nvPr/>
        </p:nvSpPr>
        <p:spPr>
          <a:xfrm>
            <a:off x="8621485" y="6157364"/>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87" name="Dikdörtgen: Köşeleri Yuvarlatılmış 86">
            <a:extLst>
              <a:ext uri="{FF2B5EF4-FFF2-40B4-BE49-F238E27FC236}">
                <a16:creationId xmlns:a16="http://schemas.microsoft.com/office/drawing/2014/main" id="{175DE58B-4087-4700-A928-3685CB67231B}"/>
              </a:ext>
            </a:extLst>
          </p:cNvPr>
          <p:cNvSpPr/>
          <p:nvPr/>
        </p:nvSpPr>
        <p:spPr>
          <a:xfrm>
            <a:off x="7819926" y="5900809"/>
            <a:ext cx="268158"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88" name="Dikdörtgen: Köşeleri Yuvarlatılmış 87">
            <a:extLst>
              <a:ext uri="{FF2B5EF4-FFF2-40B4-BE49-F238E27FC236}">
                <a16:creationId xmlns:a16="http://schemas.microsoft.com/office/drawing/2014/main" id="{EAF02A5A-065A-4466-BD31-48E623B143E8}"/>
              </a:ext>
            </a:extLst>
          </p:cNvPr>
          <p:cNvSpPr/>
          <p:nvPr/>
        </p:nvSpPr>
        <p:spPr>
          <a:xfrm>
            <a:off x="7822896" y="6177949"/>
            <a:ext cx="265188" cy="242414"/>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89" name="Dikdörtgen: Köşeleri Yuvarlatılmış 88">
            <a:extLst>
              <a:ext uri="{FF2B5EF4-FFF2-40B4-BE49-F238E27FC236}">
                <a16:creationId xmlns:a16="http://schemas.microsoft.com/office/drawing/2014/main" id="{D32C6266-D7F1-436F-8983-AA3782140068}"/>
              </a:ext>
            </a:extLst>
          </p:cNvPr>
          <p:cNvSpPr/>
          <p:nvPr/>
        </p:nvSpPr>
        <p:spPr>
          <a:xfrm>
            <a:off x="7542651" y="6423694"/>
            <a:ext cx="280243"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90" name="Dikdörtgen: Köşeleri Yuvarlatılmış 89">
            <a:extLst>
              <a:ext uri="{FF2B5EF4-FFF2-40B4-BE49-F238E27FC236}">
                <a16:creationId xmlns:a16="http://schemas.microsoft.com/office/drawing/2014/main" id="{9C465EBD-82EB-4484-A38A-CF4598B03A69}"/>
              </a:ext>
            </a:extLst>
          </p:cNvPr>
          <p:cNvSpPr/>
          <p:nvPr/>
        </p:nvSpPr>
        <p:spPr>
          <a:xfrm>
            <a:off x="8085170" y="6423694"/>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91" name="Dikdörtgen: Köşeleri Yuvarlatılmış 90">
            <a:extLst>
              <a:ext uri="{FF2B5EF4-FFF2-40B4-BE49-F238E27FC236}">
                <a16:creationId xmlns:a16="http://schemas.microsoft.com/office/drawing/2014/main" id="{3524F8C5-F1A0-4D4A-B1FA-CA8261FC2F9E}"/>
              </a:ext>
            </a:extLst>
          </p:cNvPr>
          <p:cNvSpPr/>
          <p:nvPr/>
        </p:nvSpPr>
        <p:spPr>
          <a:xfrm>
            <a:off x="8621484" y="6430247"/>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92" name="Dikdörtgen: Köşeleri Yuvarlatılmış 91">
            <a:extLst>
              <a:ext uri="{FF2B5EF4-FFF2-40B4-BE49-F238E27FC236}">
                <a16:creationId xmlns:a16="http://schemas.microsoft.com/office/drawing/2014/main" id="{BC28FB94-0CBA-4012-8DAA-02CD80877D2A}"/>
              </a:ext>
            </a:extLst>
          </p:cNvPr>
          <p:cNvSpPr/>
          <p:nvPr/>
        </p:nvSpPr>
        <p:spPr>
          <a:xfrm>
            <a:off x="8898815" y="6427275"/>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93" name="Dikdörtgen: Köşeleri Yuvarlatılmış 92">
            <a:extLst>
              <a:ext uri="{FF2B5EF4-FFF2-40B4-BE49-F238E27FC236}">
                <a16:creationId xmlns:a16="http://schemas.microsoft.com/office/drawing/2014/main" id="{FF267173-2803-4A22-BD12-28904AA64891}"/>
              </a:ext>
            </a:extLst>
          </p:cNvPr>
          <p:cNvSpPr/>
          <p:nvPr/>
        </p:nvSpPr>
        <p:spPr>
          <a:xfrm>
            <a:off x="9972735" y="6433219"/>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94" name="Dikdörtgen: Köşeleri Yuvarlatılmış 93">
            <a:extLst>
              <a:ext uri="{FF2B5EF4-FFF2-40B4-BE49-F238E27FC236}">
                <a16:creationId xmlns:a16="http://schemas.microsoft.com/office/drawing/2014/main" id="{ED820159-032B-47A6-829C-27748F8CFF9B}"/>
              </a:ext>
            </a:extLst>
          </p:cNvPr>
          <p:cNvSpPr/>
          <p:nvPr/>
        </p:nvSpPr>
        <p:spPr>
          <a:xfrm>
            <a:off x="10502054" y="6170470"/>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95" name="Dikdörtgen: Köşeleri Yuvarlatılmış 94">
            <a:extLst>
              <a:ext uri="{FF2B5EF4-FFF2-40B4-BE49-F238E27FC236}">
                <a16:creationId xmlns:a16="http://schemas.microsoft.com/office/drawing/2014/main" id="{0152D20A-1815-4B7E-87EF-01EAE57F12BC}"/>
              </a:ext>
            </a:extLst>
          </p:cNvPr>
          <p:cNvSpPr/>
          <p:nvPr/>
        </p:nvSpPr>
        <p:spPr>
          <a:xfrm>
            <a:off x="10509991" y="6430247"/>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96" name="Dikdörtgen: Köşeleri Yuvarlatılmış 95">
            <a:extLst>
              <a:ext uri="{FF2B5EF4-FFF2-40B4-BE49-F238E27FC236}">
                <a16:creationId xmlns:a16="http://schemas.microsoft.com/office/drawing/2014/main" id="{B908E1CD-0E90-4145-920E-DC2B0C1CE60D}"/>
              </a:ext>
            </a:extLst>
          </p:cNvPr>
          <p:cNvSpPr/>
          <p:nvPr/>
        </p:nvSpPr>
        <p:spPr>
          <a:xfrm>
            <a:off x="10790236" y="6436800"/>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97" name="Dikdörtgen: Köşeleri Yuvarlatılmış 96">
            <a:extLst>
              <a:ext uri="{FF2B5EF4-FFF2-40B4-BE49-F238E27FC236}">
                <a16:creationId xmlns:a16="http://schemas.microsoft.com/office/drawing/2014/main" id="{318762ED-E6C6-448F-BD3A-90BCC39F86B3}"/>
              </a:ext>
            </a:extLst>
          </p:cNvPr>
          <p:cNvSpPr/>
          <p:nvPr/>
        </p:nvSpPr>
        <p:spPr>
          <a:xfrm>
            <a:off x="7822895" y="6424222"/>
            <a:ext cx="265190"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98" name="Dikdörtgen: Köşeleri Yuvarlatılmış 97">
            <a:extLst>
              <a:ext uri="{FF2B5EF4-FFF2-40B4-BE49-F238E27FC236}">
                <a16:creationId xmlns:a16="http://schemas.microsoft.com/office/drawing/2014/main" id="{BC728B8E-0147-4792-B68D-3005B43345E4}"/>
              </a:ext>
            </a:extLst>
          </p:cNvPr>
          <p:cNvSpPr/>
          <p:nvPr/>
        </p:nvSpPr>
        <p:spPr>
          <a:xfrm>
            <a:off x="8898815" y="5897587"/>
            <a:ext cx="27185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99" name="Dikdörtgen: Köşeleri Yuvarlatılmış 98">
            <a:extLst>
              <a:ext uri="{FF2B5EF4-FFF2-40B4-BE49-F238E27FC236}">
                <a16:creationId xmlns:a16="http://schemas.microsoft.com/office/drawing/2014/main" id="{AE711967-4398-49CA-A544-84F05C229C30}"/>
              </a:ext>
            </a:extLst>
          </p:cNvPr>
          <p:cNvSpPr/>
          <p:nvPr/>
        </p:nvSpPr>
        <p:spPr>
          <a:xfrm>
            <a:off x="8909666" y="6170470"/>
            <a:ext cx="261004" cy="253224"/>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100" name="Dikdörtgen: Köşeleri Yuvarlatılmış 99">
            <a:extLst>
              <a:ext uri="{FF2B5EF4-FFF2-40B4-BE49-F238E27FC236}">
                <a16:creationId xmlns:a16="http://schemas.microsoft.com/office/drawing/2014/main" id="{D5BB4AC0-69E9-4EEC-9291-6061908C7DDA}"/>
              </a:ext>
            </a:extLst>
          </p:cNvPr>
          <p:cNvSpPr/>
          <p:nvPr/>
        </p:nvSpPr>
        <p:spPr>
          <a:xfrm>
            <a:off x="7547068" y="4013011"/>
            <a:ext cx="280245" cy="266330"/>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pic>
        <p:nvPicPr>
          <p:cNvPr id="4" name="Resim 3">
            <a:extLst>
              <a:ext uri="{FF2B5EF4-FFF2-40B4-BE49-F238E27FC236}">
                <a16:creationId xmlns:a16="http://schemas.microsoft.com/office/drawing/2014/main" id="{F79D0FBF-B44C-4F4C-BA87-820604239163}"/>
              </a:ext>
            </a:extLst>
          </p:cNvPr>
          <p:cNvPicPr>
            <a:picLocks noChangeAspect="1"/>
          </p:cNvPicPr>
          <p:nvPr/>
        </p:nvPicPr>
        <p:blipFill>
          <a:blip r:embed="rId4"/>
          <a:stretch>
            <a:fillRect/>
          </a:stretch>
        </p:blipFill>
        <p:spPr>
          <a:xfrm>
            <a:off x="5294999" y="2363460"/>
            <a:ext cx="1602002" cy="974763"/>
          </a:xfrm>
          <a:prstGeom prst="rect">
            <a:avLst/>
          </a:prstGeom>
        </p:spPr>
      </p:pic>
    </p:spTree>
    <p:extLst>
      <p:ext uri="{BB962C8B-B14F-4D97-AF65-F5344CB8AC3E}">
        <p14:creationId xmlns:p14="http://schemas.microsoft.com/office/powerpoint/2010/main" val="34860585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4B7241-C2B7-4F61-A69C-236E16A5F62F}"/>
              </a:ext>
            </a:extLst>
          </p:cNvPr>
          <p:cNvSpPr>
            <a:spLocks noGrp="1"/>
          </p:cNvSpPr>
          <p:nvPr>
            <p:ph type="title"/>
          </p:nvPr>
        </p:nvSpPr>
        <p:spPr/>
        <p:txBody>
          <a:bodyPr rtlCol="0"/>
          <a:lstStyle/>
          <a:p>
            <a:pPr rtl="0"/>
            <a:r>
              <a:rPr lang="tr-TR" sz="5800" dirty="0"/>
              <a:t>TEMEL BİLEŞENLER ANALİZİ</a:t>
            </a:r>
          </a:p>
        </p:txBody>
      </p:sp>
      <p:sp>
        <p:nvSpPr>
          <p:cNvPr id="3" name="Alt Başlık 2">
            <a:extLst>
              <a:ext uri="{FF2B5EF4-FFF2-40B4-BE49-F238E27FC236}">
                <a16:creationId xmlns:a16="http://schemas.microsoft.com/office/drawing/2014/main" id="{FDFD3B61-D7B5-4C7A-80FB-02A3436F88E1}"/>
              </a:ext>
            </a:extLst>
          </p:cNvPr>
          <p:cNvSpPr>
            <a:spLocks noGrp="1"/>
          </p:cNvSpPr>
          <p:nvPr>
            <p:ph type="subTitle" idx="1"/>
          </p:nvPr>
        </p:nvSpPr>
        <p:spPr/>
        <p:txBody>
          <a:bodyPr rtlCol="0"/>
          <a:lstStyle/>
          <a:p>
            <a:pPr rtl="0"/>
            <a:r>
              <a:rPr lang="tr-TR" dirty="0"/>
              <a:t>BÖLÜM 3 </a:t>
            </a:r>
          </a:p>
        </p:txBody>
      </p:sp>
      <p:pic>
        <p:nvPicPr>
          <p:cNvPr id="12" name="Resim Yer Tutucusu 11" descr="Soyut arka plan&#10;">
            <a:extLst>
              <a:ext uri="{FF2B5EF4-FFF2-40B4-BE49-F238E27FC236}">
                <a16:creationId xmlns:a16="http://schemas.microsoft.com/office/drawing/2014/main" id="{403E5740-1FF0-42AF-A459-70BE0BD24FD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27266" b="27266"/>
          <a:stretch/>
        </p:blipFill>
        <p:spPr/>
      </p:pic>
      <p:pic>
        <p:nvPicPr>
          <p:cNvPr id="1026" name="Picture 2" descr="pcA ile ilgili görsel sonucu">
            <a:extLst>
              <a:ext uri="{FF2B5EF4-FFF2-40B4-BE49-F238E27FC236}">
                <a16:creationId xmlns:a16="http://schemas.microsoft.com/office/drawing/2014/main" id="{437A5948-64EF-4C9E-ABDB-C1E15076A6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2492290"/>
            <a:ext cx="487680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4274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6">
            <a:extLst>
              <a:ext uri="{FF2B5EF4-FFF2-40B4-BE49-F238E27FC236}">
                <a16:creationId xmlns:a16="http://schemas.microsoft.com/office/drawing/2014/main" id="{237C55FA-6B67-470D-BD6D-CFA5F4628BE0}"/>
              </a:ext>
            </a:extLst>
          </p:cNvPr>
          <p:cNvSpPr>
            <a:spLocks noGrp="1"/>
          </p:cNvSpPr>
          <p:nvPr>
            <p:ph type="sldNum" sz="quarter" idx="12"/>
          </p:nvPr>
        </p:nvSpPr>
        <p:spPr/>
        <p:txBody>
          <a:bodyPr/>
          <a:lstStyle/>
          <a:p>
            <a:pPr rtl="0"/>
            <a:fld id="{8D581BC7-E183-40DB-AC97-C19EA4EB8894}" type="slidenum">
              <a:rPr lang="tr-TR" noProof="0" smtClean="0"/>
              <a:t>13</a:t>
            </a:fld>
            <a:endParaRPr lang="tr-TR" noProof="0" dirty="0"/>
          </a:p>
        </p:txBody>
      </p:sp>
      <p:sp>
        <p:nvSpPr>
          <p:cNvPr id="9" name="Başlık 1">
            <a:extLst>
              <a:ext uri="{FF2B5EF4-FFF2-40B4-BE49-F238E27FC236}">
                <a16:creationId xmlns:a16="http://schemas.microsoft.com/office/drawing/2014/main" id="{3C9ABE62-92FD-49B3-82EF-6A33D5C10452}"/>
              </a:ext>
            </a:extLst>
          </p:cNvPr>
          <p:cNvSpPr>
            <a:spLocks noGrp="1"/>
          </p:cNvSpPr>
          <p:nvPr>
            <p:ph type="title"/>
          </p:nvPr>
        </p:nvSpPr>
        <p:spPr>
          <a:xfrm>
            <a:off x="3585030" y="482054"/>
            <a:ext cx="5021940" cy="804338"/>
          </a:xfrm>
        </p:spPr>
        <p:txBody>
          <a:bodyPr rtlCol="0"/>
          <a:lstStyle/>
          <a:p>
            <a:pPr rtl="0"/>
            <a:r>
              <a:rPr lang="tr-TR" dirty="0"/>
              <a:t>PCA </a:t>
            </a:r>
          </a:p>
        </p:txBody>
      </p:sp>
      <p:sp>
        <p:nvSpPr>
          <p:cNvPr id="10" name="Metin Yer Tutucusu 4">
            <a:extLst>
              <a:ext uri="{FF2B5EF4-FFF2-40B4-BE49-F238E27FC236}">
                <a16:creationId xmlns:a16="http://schemas.microsoft.com/office/drawing/2014/main" id="{AB3444DB-566B-4ED9-9701-74FA2383B18B}"/>
              </a:ext>
            </a:extLst>
          </p:cNvPr>
          <p:cNvSpPr>
            <a:spLocks noGrp="1"/>
          </p:cNvSpPr>
          <p:nvPr>
            <p:ph type="body" idx="1"/>
          </p:nvPr>
        </p:nvSpPr>
        <p:spPr>
          <a:xfrm>
            <a:off x="1399556" y="1598822"/>
            <a:ext cx="9392878" cy="567213"/>
          </a:xfrm>
        </p:spPr>
        <p:txBody>
          <a:bodyPr rtlCol="0">
            <a:normAutofit fontScale="92500" lnSpcReduction="10000"/>
          </a:bodyPr>
          <a:lstStyle/>
          <a:p>
            <a:r>
              <a:rPr lang="tr-TR" sz="2000" b="1" dirty="0">
                <a:solidFill>
                  <a:schemeClr val="bg2"/>
                </a:solidFill>
              </a:rPr>
              <a:t>Temel (Ana) Bileşen Analizi (PCA), büyük bir değişken kümesini, büyük kümedeki bilgilerin çoğunu hala içeren küçük bir kümeye indirmek için kullanılabilen bir boyut küçültme aracıdır.</a:t>
            </a:r>
          </a:p>
        </p:txBody>
      </p:sp>
      <p:pic>
        <p:nvPicPr>
          <p:cNvPr id="17" name="Grafik 16" descr="Ok: Düz">
            <a:extLst>
              <a:ext uri="{FF2B5EF4-FFF2-40B4-BE49-F238E27FC236}">
                <a16:creationId xmlns:a16="http://schemas.microsoft.com/office/drawing/2014/main" id="{0A122C99-3879-4B57-BD06-691CC22CE0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5634170" y="2924023"/>
            <a:ext cx="923650" cy="923650"/>
          </a:xfrm>
          <a:prstGeom prst="rect">
            <a:avLst/>
          </a:prstGeom>
        </p:spPr>
      </p:pic>
      <p:sp>
        <p:nvSpPr>
          <p:cNvPr id="14" name="Metin Yer Tutucusu 4">
            <a:extLst>
              <a:ext uri="{FF2B5EF4-FFF2-40B4-BE49-F238E27FC236}">
                <a16:creationId xmlns:a16="http://schemas.microsoft.com/office/drawing/2014/main" id="{AF75B2E0-53C6-4FC6-8816-51808A17EF2B}"/>
              </a:ext>
            </a:extLst>
          </p:cNvPr>
          <p:cNvSpPr txBox="1">
            <a:spLocks/>
          </p:cNvSpPr>
          <p:nvPr/>
        </p:nvSpPr>
        <p:spPr>
          <a:xfrm>
            <a:off x="1399556" y="5504656"/>
            <a:ext cx="9392878" cy="716696"/>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2000" dirty="0" err="1">
                <a:solidFill>
                  <a:schemeClr val="bg2"/>
                </a:solidFill>
              </a:rPr>
              <a:t>Varyans</a:t>
            </a:r>
            <a:r>
              <a:rPr lang="tr-TR" sz="2000" dirty="0">
                <a:solidFill>
                  <a:schemeClr val="bg2"/>
                </a:solidFill>
              </a:rPr>
              <a:t> ve ortalamayı standartlaştırarak </a:t>
            </a:r>
            <a:r>
              <a:rPr lang="tr-TR" sz="2000" dirty="0" err="1">
                <a:solidFill>
                  <a:schemeClr val="bg2"/>
                </a:solidFill>
              </a:rPr>
              <a:t>principal</a:t>
            </a:r>
            <a:r>
              <a:rPr lang="tr-TR" sz="2000" dirty="0">
                <a:solidFill>
                  <a:schemeClr val="bg2"/>
                </a:solidFill>
              </a:rPr>
              <a:t> </a:t>
            </a:r>
            <a:r>
              <a:rPr lang="tr-TR" sz="2000" dirty="0" err="1">
                <a:solidFill>
                  <a:schemeClr val="bg2"/>
                </a:solidFill>
              </a:rPr>
              <a:t>component</a:t>
            </a:r>
            <a:r>
              <a:rPr lang="tr-TR" sz="2000" dirty="0">
                <a:solidFill>
                  <a:schemeClr val="bg2"/>
                </a:solidFill>
              </a:rPr>
              <a:t> analizi yapıyoruz. Burada ne kadar az </a:t>
            </a:r>
            <a:r>
              <a:rPr lang="tr-TR" sz="2000" dirty="0" err="1">
                <a:solidFill>
                  <a:schemeClr val="bg2"/>
                </a:solidFill>
              </a:rPr>
              <a:t>component</a:t>
            </a:r>
            <a:r>
              <a:rPr lang="tr-TR" sz="2000" dirty="0">
                <a:solidFill>
                  <a:schemeClr val="bg2"/>
                </a:solidFill>
              </a:rPr>
              <a:t> kullanırsak </a:t>
            </a:r>
            <a:r>
              <a:rPr lang="tr-TR" sz="2000" dirty="0" err="1">
                <a:solidFill>
                  <a:schemeClr val="bg2"/>
                </a:solidFill>
              </a:rPr>
              <a:t>multicolinearity’den</a:t>
            </a:r>
            <a:r>
              <a:rPr lang="tr-TR" sz="2000" dirty="0">
                <a:solidFill>
                  <a:schemeClr val="bg2"/>
                </a:solidFill>
              </a:rPr>
              <a:t> o kadar kurtulmuş oluruz.</a:t>
            </a:r>
          </a:p>
        </p:txBody>
      </p:sp>
      <p:pic>
        <p:nvPicPr>
          <p:cNvPr id="4" name="Resim 3">
            <a:extLst>
              <a:ext uri="{FF2B5EF4-FFF2-40B4-BE49-F238E27FC236}">
                <a16:creationId xmlns:a16="http://schemas.microsoft.com/office/drawing/2014/main" id="{B66BA671-21AD-4D48-9B63-922B692A3C38}"/>
              </a:ext>
            </a:extLst>
          </p:cNvPr>
          <p:cNvPicPr>
            <a:picLocks noChangeAspect="1"/>
          </p:cNvPicPr>
          <p:nvPr/>
        </p:nvPicPr>
        <p:blipFill>
          <a:blip r:embed="rId4"/>
          <a:stretch>
            <a:fillRect/>
          </a:stretch>
        </p:blipFill>
        <p:spPr>
          <a:xfrm>
            <a:off x="3588922" y="2258889"/>
            <a:ext cx="5014155" cy="567212"/>
          </a:xfrm>
          <a:prstGeom prst="rect">
            <a:avLst/>
          </a:prstGeom>
        </p:spPr>
      </p:pic>
      <p:pic>
        <p:nvPicPr>
          <p:cNvPr id="8" name="Resim 7">
            <a:extLst>
              <a:ext uri="{FF2B5EF4-FFF2-40B4-BE49-F238E27FC236}">
                <a16:creationId xmlns:a16="http://schemas.microsoft.com/office/drawing/2014/main" id="{CF2FEB2E-6890-4746-9EAE-365281E716AB}"/>
              </a:ext>
            </a:extLst>
          </p:cNvPr>
          <p:cNvPicPr>
            <a:picLocks noChangeAspect="1"/>
          </p:cNvPicPr>
          <p:nvPr/>
        </p:nvPicPr>
        <p:blipFill>
          <a:blip r:embed="rId5"/>
          <a:stretch>
            <a:fillRect/>
          </a:stretch>
        </p:blipFill>
        <p:spPr>
          <a:xfrm>
            <a:off x="2882570" y="3967161"/>
            <a:ext cx="6426850" cy="1493106"/>
          </a:xfrm>
          <a:prstGeom prst="rect">
            <a:avLst/>
          </a:prstGeom>
        </p:spPr>
      </p:pic>
    </p:spTree>
    <p:extLst>
      <p:ext uri="{BB962C8B-B14F-4D97-AF65-F5344CB8AC3E}">
        <p14:creationId xmlns:p14="http://schemas.microsoft.com/office/powerpoint/2010/main" val="9188036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rtlCol="0"/>
          <a:lstStyle/>
          <a:p>
            <a:pPr rtl="0"/>
            <a:fld id="{8D581BC7-E183-40DB-AC97-C19EA4EB8894}" type="slidenum">
              <a:rPr lang="tr-TR" smtClean="0"/>
              <a:pPr rtl="0"/>
              <a:t>14</a:t>
            </a:fld>
            <a:endParaRPr lang="tr-TR" dirty="0"/>
          </a:p>
        </p:txBody>
      </p:sp>
      <p:sp>
        <p:nvSpPr>
          <p:cNvPr id="25" name="Başlık 1">
            <a:extLst>
              <a:ext uri="{FF2B5EF4-FFF2-40B4-BE49-F238E27FC236}">
                <a16:creationId xmlns:a16="http://schemas.microsoft.com/office/drawing/2014/main" id="{5EB43275-DD4F-4535-92EC-27C18DF71B2D}"/>
              </a:ext>
            </a:extLst>
          </p:cNvPr>
          <p:cNvSpPr>
            <a:spLocks noGrp="1"/>
          </p:cNvSpPr>
          <p:nvPr>
            <p:ph type="title"/>
          </p:nvPr>
        </p:nvSpPr>
        <p:spPr>
          <a:xfrm>
            <a:off x="2173501" y="163036"/>
            <a:ext cx="7844994" cy="804338"/>
          </a:xfrm>
        </p:spPr>
        <p:txBody>
          <a:bodyPr rtlCol="0">
            <a:normAutofit/>
          </a:bodyPr>
          <a:lstStyle/>
          <a:p>
            <a:pPr rtl="0"/>
            <a:r>
              <a:rPr lang="tr-TR" dirty="0"/>
              <a:t>Veriyi test ve </a:t>
            </a:r>
            <a:r>
              <a:rPr lang="tr-TR" dirty="0" err="1"/>
              <a:t>train</a:t>
            </a:r>
            <a:r>
              <a:rPr lang="tr-TR" dirty="0"/>
              <a:t> olarak ayırıyoruz; </a:t>
            </a:r>
          </a:p>
        </p:txBody>
      </p:sp>
      <p:sp>
        <p:nvSpPr>
          <p:cNvPr id="12" name="Dikdörtgen: Çapraz Köşeleri Kesik 11">
            <a:extLst>
              <a:ext uri="{FF2B5EF4-FFF2-40B4-BE49-F238E27FC236}">
                <a16:creationId xmlns:a16="http://schemas.microsoft.com/office/drawing/2014/main" id="{22944A24-834C-460E-90A7-CDC1D7F7C396}"/>
              </a:ext>
            </a:extLst>
          </p:cNvPr>
          <p:cNvSpPr/>
          <p:nvPr/>
        </p:nvSpPr>
        <p:spPr>
          <a:xfrm>
            <a:off x="4195971" y="3527823"/>
            <a:ext cx="3933408" cy="581023"/>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r.squared</a:t>
            </a:r>
            <a:r>
              <a:rPr lang="tr-TR" sz="2000" b="1" dirty="0">
                <a:solidFill>
                  <a:schemeClr val="bg2"/>
                </a:solidFill>
              </a:rPr>
              <a:t>= %92,037</a:t>
            </a:r>
          </a:p>
        </p:txBody>
      </p:sp>
      <p:sp>
        <p:nvSpPr>
          <p:cNvPr id="13" name="Dikdörtgen: Çapraz Köşeleri Kesik 12">
            <a:extLst>
              <a:ext uri="{FF2B5EF4-FFF2-40B4-BE49-F238E27FC236}">
                <a16:creationId xmlns:a16="http://schemas.microsoft.com/office/drawing/2014/main" id="{9D0D9574-2187-4CC2-A252-88449056B826}"/>
              </a:ext>
            </a:extLst>
          </p:cNvPr>
          <p:cNvSpPr/>
          <p:nvPr/>
        </p:nvSpPr>
        <p:spPr>
          <a:xfrm>
            <a:off x="4195971" y="4398077"/>
            <a:ext cx="3933408" cy="581023"/>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Trainrmse</a:t>
            </a:r>
            <a:r>
              <a:rPr lang="tr-TR" sz="2000" b="1" dirty="0">
                <a:solidFill>
                  <a:schemeClr val="bg2"/>
                </a:solidFill>
              </a:rPr>
              <a:t>= 1082.565</a:t>
            </a:r>
          </a:p>
        </p:txBody>
      </p:sp>
      <p:sp>
        <p:nvSpPr>
          <p:cNvPr id="14" name="Dikdörtgen: Çapraz Köşeleri Kesik 13">
            <a:extLst>
              <a:ext uri="{FF2B5EF4-FFF2-40B4-BE49-F238E27FC236}">
                <a16:creationId xmlns:a16="http://schemas.microsoft.com/office/drawing/2014/main" id="{C84E260D-3BF2-4B94-A516-5C4C65E6A6D0}"/>
              </a:ext>
            </a:extLst>
          </p:cNvPr>
          <p:cNvSpPr/>
          <p:nvPr/>
        </p:nvSpPr>
        <p:spPr>
          <a:xfrm>
            <a:off x="4191000" y="5298633"/>
            <a:ext cx="3933408" cy="581023"/>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Testrmse</a:t>
            </a:r>
            <a:r>
              <a:rPr lang="tr-TR" sz="2000" b="1" dirty="0">
                <a:solidFill>
                  <a:schemeClr val="bg2"/>
                </a:solidFill>
              </a:rPr>
              <a:t>= 1767.794</a:t>
            </a:r>
          </a:p>
        </p:txBody>
      </p:sp>
      <p:pic>
        <p:nvPicPr>
          <p:cNvPr id="3" name="Resim 2">
            <a:extLst>
              <a:ext uri="{FF2B5EF4-FFF2-40B4-BE49-F238E27FC236}">
                <a16:creationId xmlns:a16="http://schemas.microsoft.com/office/drawing/2014/main" id="{9E70DC83-16B4-4ACB-9750-86235DFA0426}"/>
              </a:ext>
            </a:extLst>
          </p:cNvPr>
          <p:cNvPicPr>
            <a:picLocks noChangeAspect="1"/>
          </p:cNvPicPr>
          <p:nvPr/>
        </p:nvPicPr>
        <p:blipFill>
          <a:blip r:embed="rId3"/>
          <a:stretch>
            <a:fillRect/>
          </a:stretch>
        </p:blipFill>
        <p:spPr>
          <a:xfrm>
            <a:off x="4050140" y="1283744"/>
            <a:ext cx="4215127" cy="1897407"/>
          </a:xfrm>
          <a:prstGeom prst="rect">
            <a:avLst/>
          </a:prstGeom>
        </p:spPr>
      </p:pic>
    </p:spTree>
    <p:extLst>
      <p:ext uri="{BB962C8B-B14F-4D97-AF65-F5344CB8AC3E}">
        <p14:creationId xmlns:p14="http://schemas.microsoft.com/office/powerpoint/2010/main" val="7642961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E66139D5-668D-4A3D-B6B6-F71EC385C8FF}"/>
              </a:ext>
            </a:extLst>
          </p:cNvPr>
          <p:cNvSpPr>
            <a:spLocks noGrp="1"/>
          </p:cNvSpPr>
          <p:nvPr>
            <p:ph type="body" idx="1"/>
          </p:nvPr>
        </p:nvSpPr>
        <p:spPr>
          <a:xfrm>
            <a:off x="506506" y="2209561"/>
            <a:ext cx="4766162" cy="818851"/>
          </a:xfrm>
        </p:spPr>
        <p:txBody>
          <a:bodyPr rtlCol="0">
            <a:noAutofit/>
          </a:bodyPr>
          <a:lstStyle/>
          <a:p>
            <a:pPr algn="ctr" rtl="0"/>
            <a:r>
              <a:rPr lang="tr-TR" dirty="0">
                <a:solidFill>
                  <a:schemeClr val="bg2"/>
                </a:solidFill>
              </a:rPr>
              <a:t>Cross </a:t>
            </a:r>
            <a:r>
              <a:rPr lang="tr-TR" dirty="0" err="1">
                <a:solidFill>
                  <a:schemeClr val="bg2"/>
                </a:solidFill>
              </a:rPr>
              <a:t>validation</a:t>
            </a:r>
            <a:r>
              <a:rPr lang="tr-TR" dirty="0">
                <a:solidFill>
                  <a:schemeClr val="bg2"/>
                </a:solidFill>
              </a:rPr>
              <a:t> yöntemi kullanarak yeniden </a:t>
            </a:r>
            <a:r>
              <a:rPr lang="tr-TR" dirty="0" err="1">
                <a:solidFill>
                  <a:schemeClr val="bg2"/>
                </a:solidFill>
              </a:rPr>
              <a:t>rmse</a:t>
            </a:r>
            <a:r>
              <a:rPr lang="tr-TR" dirty="0">
                <a:solidFill>
                  <a:schemeClr val="bg2"/>
                </a:solidFill>
              </a:rPr>
              <a:t> değeri hesapladık. Çünkü </a:t>
            </a:r>
            <a:r>
              <a:rPr lang="tr-TR" dirty="0" err="1">
                <a:solidFill>
                  <a:schemeClr val="bg2"/>
                </a:solidFill>
              </a:rPr>
              <a:t>cross</a:t>
            </a:r>
            <a:r>
              <a:rPr lang="tr-TR" dirty="0">
                <a:solidFill>
                  <a:schemeClr val="bg2"/>
                </a:solidFill>
              </a:rPr>
              <a:t> </a:t>
            </a:r>
            <a:r>
              <a:rPr lang="tr-TR" dirty="0" err="1">
                <a:solidFill>
                  <a:schemeClr val="bg2"/>
                </a:solidFill>
              </a:rPr>
              <a:t>validation</a:t>
            </a:r>
            <a:r>
              <a:rPr lang="tr-TR" dirty="0">
                <a:solidFill>
                  <a:schemeClr val="bg2"/>
                </a:solidFill>
              </a:rPr>
              <a:t> daha güvenilir sonuç elde etmemizi sağlıyor. </a:t>
            </a:r>
          </a:p>
        </p:txBody>
      </p:sp>
      <p:sp>
        <p:nvSpPr>
          <p:cNvPr id="6" name="Slayt Numarası Yer Tutucusu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rtlCol="0"/>
          <a:lstStyle/>
          <a:p>
            <a:pPr rtl="0"/>
            <a:fld id="{8D581BC7-E183-40DB-AC97-C19EA4EB8894}" type="slidenum">
              <a:rPr lang="tr-TR" smtClean="0"/>
              <a:t>15</a:t>
            </a:fld>
            <a:endParaRPr lang="tr-TR" dirty="0"/>
          </a:p>
        </p:txBody>
      </p:sp>
      <p:sp>
        <p:nvSpPr>
          <p:cNvPr id="28" name="Başlık 1">
            <a:extLst>
              <a:ext uri="{FF2B5EF4-FFF2-40B4-BE49-F238E27FC236}">
                <a16:creationId xmlns:a16="http://schemas.microsoft.com/office/drawing/2014/main" id="{C5777FA8-AA70-4780-B6B4-89AA92BAE552}"/>
              </a:ext>
            </a:extLst>
          </p:cNvPr>
          <p:cNvSpPr>
            <a:spLocks noGrp="1"/>
          </p:cNvSpPr>
          <p:nvPr>
            <p:ph type="title"/>
          </p:nvPr>
        </p:nvSpPr>
        <p:spPr>
          <a:xfrm>
            <a:off x="629541" y="84117"/>
            <a:ext cx="10932918" cy="804338"/>
          </a:xfrm>
        </p:spPr>
        <p:txBody>
          <a:bodyPr rtlCol="0">
            <a:normAutofit/>
          </a:bodyPr>
          <a:lstStyle/>
          <a:p>
            <a:pPr algn="ctr" rtl="0"/>
            <a:r>
              <a:rPr lang="tr-TR" dirty="0"/>
              <a:t>Cross </a:t>
            </a:r>
            <a:r>
              <a:rPr lang="tr-TR" dirty="0" err="1"/>
              <a:t>Validation</a:t>
            </a:r>
            <a:r>
              <a:rPr lang="tr-TR" dirty="0"/>
              <a:t> uygulayarak;  </a:t>
            </a:r>
          </a:p>
        </p:txBody>
      </p:sp>
      <p:sp>
        <p:nvSpPr>
          <p:cNvPr id="33" name="Metin Yer Tutucusu 2">
            <a:extLst>
              <a:ext uri="{FF2B5EF4-FFF2-40B4-BE49-F238E27FC236}">
                <a16:creationId xmlns:a16="http://schemas.microsoft.com/office/drawing/2014/main" id="{9B70B6E5-B73F-42F2-B1AF-CC99568AA5CC}"/>
              </a:ext>
            </a:extLst>
          </p:cNvPr>
          <p:cNvSpPr txBox="1">
            <a:spLocks/>
          </p:cNvSpPr>
          <p:nvPr/>
        </p:nvSpPr>
        <p:spPr>
          <a:xfrm>
            <a:off x="506502" y="3718489"/>
            <a:ext cx="4766162" cy="631029"/>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tr-TR" dirty="0">
                <a:solidFill>
                  <a:schemeClr val="bg2"/>
                </a:solidFill>
              </a:rPr>
              <a:t>13 tane </a:t>
            </a:r>
            <a:r>
              <a:rPr lang="tr-TR" dirty="0" err="1">
                <a:solidFill>
                  <a:schemeClr val="bg2"/>
                </a:solidFill>
              </a:rPr>
              <a:t>component</a:t>
            </a:r>
            <a:r>
              <a:rPr lang="tr-TR" dirty="0">
                <a:solidFill>
                  <a:schemeClr val="bg2"/>
                </a:solidFill>
              </a:rPr>
              <a:t> kullanırsak minimum </a:t>
            </a:r>
            <a:r>
              <a:rPr lang="tr-TR" dirty="0" err="1">
                <a:solidFill>
                  <a:schemeClr val="bg2"/>
                </a:solidFill>
              </a:rPr>
              <a:t>rmse</a:t>
            </a:r>
            <a:r>
              <a:rPr lang="tr-TR" dirty="0">
                <a:solidFill>
                  <a:schemeClr val="bg2"/>
                </a:solidFill>
              </a:rPr>
              <a:t> değerini elde edebileceğimizi söylüyor. </a:t>
            </a:r>
            <a:r>
              <a:rPr lang="tr-TR" sz="1400" dirty="0">
                <a:solidFill>
                  <a:schemeClr val="bg2"/>
                </a:solidFill>
              </a:rPr>
              <a:t>(-1: </a:t>
            </a:r>
            <a:r>
              <a:rPr lang="tr-TR" sz="1400" dirty="0" err="1">
                <a:solidFill>
                  <a:schemeClr val="bg2"/>
                </a:solidFill>
              </a:rPr>
              <a:t>intercept</a:t>
            </a:r>
            <a:r>
              <a:rPr lang="tr-TR" sz="1400" dirty="0">
                <a:solidFill>
                  <a:schemeClr val="bg2"/>
                </a:solidFill>
              </a:rPr>
              <a:t>)</a:t>
            </a:r>
            <a:endParaRPr lang="tr-TR" dirty="0">
              <a:solidFill>
                <a:schemeClr val="bg2"/>
              </a:solidFill>
            </a:endParaRPr>
          </a:p>
        </p:txBody>
      </p:sp>
      <p:sp>
        <p:nvSpPr>
          <p:cNvPr id="34" name="Metin Yer Tutucusu 2">
            <a:extLst>
              <a:ext uri="{FF2B5EF4-FFF2-40B4-BE49-F238E27FC236}">
                <a16:creationId xmlns:a16="http://schemas.microsoft.com/office/drawing/2014/main" id="{1C4B2D06-B36D-4CF0-9499-E3102E77C4CA}"/>
              </a:ext>
            </a:extLst>
          </p:cNvPr>
          <p:cNvSpPr txBox="1">
            <a:spLocks/>
          </p:cNvSpPr>
          <p:nvPr/>
        </p:nvSpPr>
        <p:spPr>
          <a:xfrm>
            <a:off x="506501" y="4828476"/>
            <a:ext cx="4766162" cy="109817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tr-TR" dirty="0">
                <a:solidFill>
                  <a:schemeClr val="bg2"/>
                </a:solidFill>
              </a:rPr>
              <a:t>Tek test verisi kullandığımızda 1767.794 olan </a:t>
            </a:r>
            <a:r>
              <a:rPr lang="tr-TR" dirty="0" err="1">
                <a:solidFill>
                  <a:schemeClr val="bg2"/>
                </a:solidFill>
              </a:rPr>
              <a:t>rmse</a:t>
            </a:r>
            <a:r>
              <a:rPr lang="tr-TR" dirty="0">
                <a:solidFill>
                  <a:schemeClr val="bg2"/>
                </a:solidFill>
              </a:rPr>
              <a:t> değeri,  CV uyguladığımızda 1806.531’ e arttığını görüyoruz. Yani CV yönteminin daha iyi bir sonuç verdiğini söyleyemeyiz.</a:t>
            </a:r>
          </a:p>
        </p:txBody>
      </p:sp>
      <p:sp>
        <p:nvSpPr>
          <p:cNvPr id="16" name="Dikdörtgen: Çapraz Köşeleri Kesik 15">
            <a:extLst>
              <a:ext uri="{FF2B5EF4-FFF2-40B4-BE49-F238E27FC236}">
                <a16:creationId xmlns:a16="http://schemas.microsoft.com/office/drawing/2014/main" id="{3855E500-B229-400C-8D28-C43800B4A227}"/>
              </a:ext>
            </a:extLst>
          </p:cNvPr>
          <p:cNvSpPr/>
          <p:nvPr/>
        </p:nvSpPr>
        <p:spPr>
          <a:xfrm>
            <a:off x="1239876" y="3213761"/>
            <a:ext cx="3299415" cy="369452"/>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Which.min</a:t>
            </a:r>
            <a:r>
              <a:rPr lang="tr-TR" sz="2000" b="1" dirty="0">
                <a:solidFill>
                  <a:schemeClr val="bg2"/>
                </a:solidFill>
              </a:rPr>
              <a:t>= 13</a:t>
            </a:r>
          </a:p>
        </p:txBody>
      </p:sp>
      <p:sp>
        <p:nvSpPr>
          <p:cNvPr id="17" name="Dikdörtgen: Çapraz Köşeleri Kesik 16">
            <a:extLst>
              <a:ext uri="{FF2B5EF4-FFF2-40B4-BE49-F238E27FC236}">
                <a16:creationId xmlns:a16="http://schemas.microsoft.com/office/drawing/2014/main" id="{2A0D955F-2541-4173-990E-270692A18CD0}"/>
              </a:ext>
            </a:extLst>
          </p:cNvPr>
          <p:cNvSpPr/>
          <p:nvPr/>
        </p:nvSpPr>
        <p:spPr>
          <a:xfrm>
            <a:off x="1239875" y="4349518"/>
            <a:ext cx="3299415" cy="369451"/>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testrmse</a:t>
            </a:r>
            <a:r>
              <a:rPr lang="tr-TR" sz="2000" b="1" dirty="0">
                <a:solidFill>
                  <a:schemeClr val="bg2"/>
                </a:solidFill>
              </a:rPr>
              <a:t>= 1806.531</a:t>
            </a:r>
          </a:p>
        </p:txBody>
      </p:sp>
      <p:pic>
        <p:nvPicPr>
          <p:cNvPr id="5" name="Resim 4">
            <a:extLst>
              <a:ext uri="{FF2B5EF4-FFF2-40B4-BE49-F238E27FC236}">
                <a16:creationId xmlns:a16="http://schemas.microsoft.com/office/drawing/2014/main" id="{8AE7E084-4713-41FC-A6B7-3D77CAAE1A96}"/>
              </a:ext>
            </a:extLst>
          </p:cNvPr>
          <p:cNvPicPr>
            <a:picLocks noChangeAspect="1"/>
          </p:cNvPicPr>
          <p:nvPr/>
        </p:nvPicPr>
        <p:blipFill>
          <a:blip r:embed="rId3"/>
          <a:stretch>
            <a:fillRect/>
          </a:stretch>
        </p:blipFill>
        <p:spPr>
          <a:xfrm>
            <a:off x="629541" y="967033"/>
            <a:ext cx="4527194" cy="1185033"/>
          </a:xfrm>
          <a:prstGeom prst="rect">
            <a:avLst/>
          </a:prstGeom>
        </p:spPr>
      </p:pic>
      <p:pic>
        <p:nvPicPr>
          <p:cNvPr id="9" name="Resim 8">
            <a:extLst>
              <a:ext uri="{FF2B5EF4-FFF2-40B4-BE49-F238E27FC236}">
                <a16:creationId xmlns:a16="http://schemas.microsoft.com/office/drawing/2014/main" id="{69AED460-1F93-4314-964E-A9824D37E18F}"/>
              </a:ext>
            </a:extLst>
          </p:cNvPr>
          <p:cNvPicPr>
            <a:picLocks noChangeAspect="1"/>
          </p:cNvPicPr>
          <p:nvPr/>
        </p:nvPicPr>
        <p:blipFill>
          <a:blip r:embed="rId4"/>
          <a:stretch>
            <a:fillRect/>
          </a:stretch>
        </p:blipFill>
        <p:spPr>
          <a:xfrm>
            <a:off x="5544802" y="1338446"/>
            <a:ext cx="6412829" cy="4541210"/>
          </a:xfrm>
          <a:prstGeom prst="rect">
            <a:avLst/>
          </a:prstGeom>
        </p:spPr>
      </p:pic>
    </p:spTree>
    <p:extLst>
      <p:ext uri="{BB962C8B-B14F-4D97-AF65-F5344CB8AC3E}">
        <p14:creationId xmlns:p14="http://schemas.microsoft.com/office/powerpoint/2010/main" val="37668030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rtlCol="0"/>
          <a:lstStyle/>
          <a:p>
            <a:pPr rtl="0"/>
            <a:fld id="{8D581BC7-E183-40DB-AC97-C19EA4EB8894}" type="slidenum">
              <a:rPr lang="tr-TR" smtClean="0"/>
              <a:pPr rtl="0"/>
              <a:t>16</a:t>
            </a:fld>
            <a:endParaRPr lang="tr-TR" dirty="0"/>
          </a:p>
        </p:txBody>
      </p:sp>
      <p:sp>
        <p:nvSpPr>
          <p:cNvPr id="26" name="Başlık 1">
            <a:extLst>
              <a:ext uri="{FF2B5EF4-FFF2-40B4-BE49-F238E27FC236}">
                <a16:creationId xmlns:a16="http://schemas.microsoft.com/office/drawing/2014/main" id="{DC29B59E-99C7-4D29-B9C4-7D9F19541198}"/>
              </a:ext>
            </a:extLst>
          </p:cNvPr>
          <p:cNvSpPr>
            <a:spLocks noGrp="1"/>
          </p:cNvSpPr>
          <p:nvPr>
            <p:ph type="title"/>
          </p:nvPr>
        </p:nvSpPr>
        <p:spPr>
          <a:xfrm>
            <a:off x="1133135" y="193303"/>
            <a:ext cx="9956375" cy="804338"/>
          </a:xfrm>
        </p:spPr>
        <p:txBody>
          <a:bodyPr rtlCol="0">
            <a:normAutofit/>
          </a:bodyPr>
          <a:lstStyle/>
          <a:p>
            <a:pPr algn="ctr" rtl="0"/>
            <a:r>
              <a:rPr lang="tr-TR" dirty="0"/>
              <a:t>CV açıklayıcı </a:t>
            </a:r>
            <a:r>
              <a:rPr lang="tr-TR" dirty="0" err="1"/>
              <a:t>component</a:t>
            </a:r>
            <a:r>
              <a:rPr lang="tr-TR" dirty="0"/>
              <a:t> değerleri;</a:t>
            </a:r>
          </a:p>
        </p:txBody>
      </p:sp>
      <p:pic>
        <p:nvPicPr>
          <p:cNvPr id="15" name="Grafik 14" descr="Ok: Düz">
            <a:extLst>
              <a:ext uri="{FF2B5EF4-FFF2-40B4-BE49-F238E27FC236}">
                <a16:creationId xmlns:a16="http://schemas.microsoft.com/office/drawing/2014/main" id="{0A67F950-67A3-4905-9BD4-FDE7CFADA3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2855683" y="2486581"/>
            <a:ext cx="747105" cy="795504"/>
          </a:xfrm>
          <a:prstGeom prst="rect">
            <a:avLst/>
          </a:prstGeom>
        </p:spPr>
      </p:pic>
      <p:pic>
        <p:nvPicPr>
          <p:cNvPr id="4" name="Resim 3">
            <a:extLst>
              <a:ext uri="{FF2B5EF4-FFF2-40B4-BE49-F238E27FC236}">
                <a16:creationId xmlns:a16="http://schemas.microsoft.com/office/drawing/2014/main" id="{274CF78C-828C-4BF6-B68A-7C72AAB04A9D}"/>
              </a:ext>
            </a:extLst>
          </p:cNvPr>
          <p:cNvPicPr>
            <a:picLocks noChangeAspect="1"/>
          </p:cNvPicPr>
          <p:nvPr/>
        </p:nvPicPr>
        <p:blipFill>
          <a:blip r:embed="rId5"/>
          <a:stretch>
            <a:fillRect/>
          </a:stretch>
        </p:blipFill>
        <p:spPr>
          <a:xfrm>
            <a:off x="322836" y="1633802"/>
            <a:ext cx="5812798" cy="740170"/>
          </a:xfrm>
          <a:prstGeom prst="rect">
            <a:avLst/>
          </a:prstGeom>
        </p:spPr>
      </p:pic>
      <p:pic>
        <p:nvPicPr>
          <p:cNvPr id="8" name="Resim 7">
            <a:extLst>
              <a:ext uri="{FF2B5EF4-FFF2-40B4-BE49-F238E27FC236}">
                <a16:creationId xmlns:a16="http://schemas.microsoft.com/office/drawing/2014/main" id="{488A372B-7244-41D3-9F7A-D6609BB4D7E2}"/>
              </a:ext>
            </a:extLst>
          </p:cNvPr>
          <p:cNvPicPr>
            <a:picLocks noChangeAspect="1"/>
          </p:cNvPicPr>
          <p:nvPr/>
        </p:nvPicPr>
        <p:blipFill>
          <a:blip r:embed="rId6"/>
          <a:stretch>
            <a:fillRect/>
          </a:stretch>
        </p:blipFill>
        <p:spPr>
          <a:xfrm>
            <a:off x="6246534" y="1804447"/>
            <a:ext cx="5820793" cy="4092745"/>
          </a:xfrm>
          <a:prstGeom prst="rect">
            <a:avLst/>
          </a:prstGeom>
        </p:spPr>
      </p:pic>
      <p:pic>
        <p:nvPicPr>
          <p:cNvPr id="11" name="Resim 10">
            <a:extLst>
              <a:ext uri="{FF2B5EF4-FFF2-40B4-BE49-F238E27FC236}">
                <a16:creationId xmlns:a16="http://schemas.microsoft.com/office/drawing/2014/main" id="{CE736757-44CA-46EA-BA77-B3F5613A441F}"/>
              </a:ext>
            </a:extLst>
          </p:cNvPr>
          <p:cNvPicPr>
            <a:picLocks noChangeAspect="1"/>
          </p:cNvPicPr>
          <p:nvPr/>
        </p:nvPicPr>
        <p:blipFill>
          <a:blip r:embed="rId7"/>
          <a:stretch>
            <a:fillRect/>
          </a:stretch>
        </p:blipFill>
        <p:spPr>
          <a:xfrm>
            <a:off x="590079" y="3429000"/>
            <a:ext cx="5278311" cy="3063751"/>
          </a:xfrm>
          <a:prstGeom prst="rect">
            <a:avLst/>
          </a:prstGeom>
        </p:spPr>
      </p:pic>
    </p:spTree>
    <p:extLst>
      <p:ext uri="{BB962C8B-B14F-4D97-AF65-F5344CB8AC3E}">
        <p14:creationId xmlns:p14="http://schemas.microsoft.com/office/powerpoint/2010/main" val="27531043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6">
            <a:extLst>
              <a:ext uri="{FF2B5EF4-FFF2-40B4-BE49-F238E27FC236}">
                <a16:creationId xmlns:a16="http://schemas.microsoft.com/office/drawing/2014/main" id="{237C55FA-6B67-470D-BD6D-CFA5F4628BE0}"/>
              </a:ext>
            </a:extLst>
          </p:cNvPr>
          <p:cNvSpPr>
            <a:spLocks noGrp="1"/>
          </p:cNvSpPr>
          <p:nvPr>
            <p:ph type="sldNum" sz="quarter" idx="12"/>
          </p:nvPr>
        </p:nvSpPr>
        <p:spPr/>
        <p:txBody>
          <a:bodyPr/>
          <a:lstStyle/>
          <a:p>
            <a:pPr rtl="0"/>
            <a:fld id="{8D581BC7-E183-40DB-AC97-C19EA4EB8894}" type="slidenum">
              <a:rPr lang="tr-TR" noProof="0" smtClean="0"/>
              <a:t>17</a:t>
            </a:fld>
            <a:endParaRPr lang="tr-TR" noProof="0" dirty="0"/>
          </a:p>
        </p:txBody>
      </p:sp>
      <p:sp>
        <p:nvSpPr>
          <p:cNvPr id="9" name="Başlık 1">
            <a:extLst>
              <a:ext uri="{FF2B5EF4-FFF2-40B4-BE49-F238E27FC236}">
                <a16:creationId xmlns:a16="http://schemas.microsoft.com/office/drawing/2014/main" id="{3C9ABE62-92FD-49B3-82EF-6A33D5C10452}"/>
              </a:ext>
            </a:extLst>
          </p:cNvPr>
          <p:cNvSpPr>
            <a:spLocks noGrp="1"/>
          </p:cNvSpPr>
          <p:nvPr>
            <p:ph type="title"/>
          </p:nvPr>
        </p:nvSpPr>
        <p:spPr>
          <a:xfrm>
            <a:off x="3585030" y="482054"/>
            <a:ext cx="5021940" cy="804338"/>
          </a:xfrm>
        </p:spPr>
        <p:txBody>
          <a:bodyPr rtlCol="0"/>
          <a:lstStyle/>
          <a:p>
            <a:pPr rtl="0"/>
            <a:r>
              <a:rPr lang="tr-TR" dirty="0"/>
              <a:t>EKK </a:t>
            </a:r>
          </a:p>
        </p:txBody>
      </p:sp>
      <p:sp>
        <p:nvSpPr>
          <p:cNvPr id="10" name="Metin Yer Tutucusu 4">
            <a:extLst>
              <a:ext uri="{FF2B5EF4-FFF2-40B4-BE49-F238E27FC236}">
                <a16:creationId xmlns:a16="http://schemas.microsoft.com/office/drawing/2014/main" id="{AB3444DB-566B-4ED9-9701-74FA2383B18B}"/>
              </a:ext>
            </a:extLst>
          </p:cNvPr>
          <p:cNvSpPr>
            <a:spLocks noGrp="1"/>
          </p:cNvSpPr>
          <p:nvPr>
            <p:ph type="body" idx="1"/>
          </p:nvPr>
        </p:nvSpPr>
        <p:spPr>
          <a:xfrm>
            <a:off x="584199" y="1504950"/>
            <a:ext cx="11112500" cy="1676400"/>
          </a:xfrm>
        </p:spPr>
        <p:txBody>
          <a:bodyPr rtlCol="0">
            <a:normAutofit/>
          </a:bodyPr>
          <a:lstStyle/>
          <a:p>
            <a:r>
              <a:rPr lang="tr-TR" sz="2000" dirty="0">
                <a:solidFill>
                  <a:schemeClr val="bg2"/>
                </a:solidFill>
              </a:rPr>
              <a:t>Sıradan en küçük kareler (EKK) olarak da bilinen basit doğrusal regresyon, karedeki hataların toplamını en aza indirmeye çalışır. Bu durumda hata, gerçek veri noktası ile tahmini değeri arasındaki farktır. Bu modelin denklemine maliyet fonksiyonu denir ve onu minimize ederek ve ölçerek en uygun hatayı bulmanın bir yoludur. Tanımlamamız ve analiz etmemiz gereken verilerin temel EKK modeli ile karakterize edilmesi her zaman kolay değildir.</a:t>
            </a:r>
            <a:endParaRPr lang="tr-TR" dirty="0">
              <a:solidFill>
                <a:schemeClr val="bg2"/>
              </a:solidFill>
            </a:endParaRPr>
          </a:p>
        </p:txBody>
      </p:sp>
      <p:sp>
        <p:nvSpPr>
          <p:cNvPr id="14" name="Metin Yer Tutucusu 4">
            <a:extLst>
              <a:ext uri="{FF2B5EF4-FFF2-40B4-BE49-F238E27FC236}">
                <a16:creationId xmlns:a16="http://schemas.microsoft.com/office/drawing/2014/main" id="{AF75B2E0-53C6-4FC6-8816-51808A17EF2B}"/>
              </a:ext>
            </a:extLst>
          </p:cNvPr>
          <p:cNvSpPr txBox="1">
            <a:spLocks/>
          </p:cNvSpPr>
          <p:nvPr/>
        </p:nvSpPr>
        <p:spPr>
          <a:xfrm>
            <a:off x="823092" y="5252454"/>
            <a:ext cx="10634714" cy="921023"/>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2000" dirty="0">
                <a:solidFill>
                  <a:schemeClr val="bg2"/>
                </a:solidFill>
              </a:rPr>
              <a:t>Daha doğru bir karmaşık veri modeli üretmek için EKK denklemine bir ceza terimi ekleyebiliriz. Bir ceza belirli değerlere bir </a:t>
            </a:r>
            <a:r>
              <a:rPr lang="tr-TR" sz="2000" i="1" dirty="0">
                <a:solidFill>
                  <a:schemeClr val="bg2"/>
                </a:solidFill>
              </a:rPr>
              <a:t>yanlılık</a:t>
            </a:r>
            <a:r>
              <a:rPr lang="tr-TR" sz="2000" dirty="0">
                <a:solidFill>
                  <a:schemeClr val="bg2"/>
                </a:solidFill>
              </a:rPr>
              <a:t> ekler . Bunlar L1 düzenlenmesi (</a:t>
            </a:r>
            <a:r>
              <a:rPr lang="tr-TR" sz="2000" dirty="0" err="1">
                <a:solidFill>
                  <a:schemeClr val="bg2"/>
                </a:solidFill>
              </a:rPr>
              <a:t>Lasso</a:t>
            </a:r>
            <a:r>
              <a:rPr lang="tr-TR" sz="2000" dirty="0">
                <a:solidFill>
                  <a:schemeClr val="bg2"/>
                </a:solidFill>
              </a:rPr>
              <a:t> regresyonu) ve L2 düzenlenmesi (</a:t>
            </a:r>
            <a:r>
              <a:rPr lang="tr-TR" sz="2000" dirty="0" err="1">
                <a:solidFill>
                  <a:schemeClr val="bg2"/>
                </a:solidFill>
              </a:rPr>
              <a:t>Ridge</a:t>
            </a:r>
            <a:r>
              <a:rPr lang="tr-TR" sz="2000" dirty="0">
                <a:solidFill>
                  <a:schemeClr val="bg2"/>
                </a:solidFill>
              </a:rPr>
              <a:t> regresyonu) olarak bilinir. Gelmeyi umabileceğimiz en iyi model hem yanlılığı</a:t>
            </a:r>
            <a:r>
              <a:rPr lang="tr-TR" sz="2000" i="1" dirty="0">
                <a:solidFill>
                  <a:schemeClr val="bg2"/>
                </a:solidFill>
              </a:rPr>
              <a:t> </a:t>
            </a:r>
            <a:r>
              <a:rPr lang="tr-TR" sz="2000" dirty="0">
                <a:solidFill>
                  <a:schemeClr val="bg2"/>
                </a:solidFill>
              </a:rPr>
              <a:t>hem de </a:t>
            </a:r>
            <a:r>
              <a:rPr lang="tr-TR" sz="2000" dirty="0" err="1">
                <a:solidFill>
                  <a:schemeClr val="bg2"/>
                </a:solidFill>
              </a:rPr>
              <a:t>varyansı</a:t>
            </a:r>
            <a:r>
              <a:rPr lang="tr-TR" sz="2000" dirty="0">
                <a:solidFill>
                  <a:schemeClr val="bg2"/>
                </a:solidFill>
              </a:rPr>
              <a:t> en aza indirir.</a:t>
            </a:r>
            <a:endParaRPr lang="tr-TR" dirty="0">
              <a:solidFill>
                <a:schemeClr val="bg2"/>
              </a:solidFill>
            </a:endParaRPr>
          </a:p>
        </p:txBody>
      </p:sp>
      <p:pic>
        <p:nvPicPr>
          <p:cNvPr id="3" name="Resim 2">
            <a:extLst>
              <a:ext uri="{FF2B5EF4-FFF2-40B4-BE49-F238E27FC236}">
                <a16:creationId xmlns:a16="http://schemas.microsoft.com/office/drawing/2014/main" id="{FCEB527D-C083-4225-AC0A-6F15E22076CF}"/>
              </a:ext>
            </a:extLst>
          </p:cNvPr>
          <p:cNvPicPr>
            <a:picLocks noChangeAspect="1"/>
          </p:cNvPicPr>
          <p:nvPr/>
        </p:nvPicPr>
        <p:blipFill>
          <a:blip r:embed="rId2"/>
          <a:stretch>
            <a:fillRect/>
          </a:stretch>
        </p:blipFill>
        <p:spPr>
          <a:xfrm>
            <a:off x="2650187" y="3214787"/>
            <a:ext cx="6980525" cy="1966130"/>
          </a:xfrm>
          <a:prstGeom prst="rect">
            <a:avLst/>
          </a:prstGeom>
        </p:spPr>
      </p:pic>
    </p:spTree>
    <p:extLst>
      <p:ext uri="{BB962C8B-B14F-4D97-AF65-F5344CB8AC3E}">
        <p14:creationId xmlns:p14="http://schemas.microsoft.com/office/powerpoint/2010/main" val="23501330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4B7241-C2B7-4F61-A69C-236E16A5F62F}"/>
              </a:ext>
            </a:extLst>
          </p:cNvPr>
          <p:cNvSpPr>
            <a:spLocks noGrp="1"/>
          </p:cNvSpPr>
          <p:nvPr>
            <p:ph type="title"/>
          </p:nvPr>
        </p:nvSpPr>
        <p:spPr>
          <a:xfrm>
            <a:off x="6326378" y="2554152"/>
            <a:ext cx="5002022" cy="1749695"/>
          </a:xfrm>
        </p:spPr>
        <p:txBody>
          <a:bodyPr rtlCol="0"/>
          <a:lstStyle/>
          <a:p>
            <a:pPr algn="ctr" rtl="0"/>
            <a:r>
              <a:rPr lang="tr-TR" sz="5800" dirty="0"/>
              <a:t>RIDGE </a:t>
            </a:r>
            <a:br>
              <a:rPr lang="tr-TR" sz="5800" dirty="0"/>
            </a:br>
            <a:r>
              <a:rPr lang="tr-TR" sz="5800" dirty="0"/>
              <a:t>REGRESSION</a:t>
            </a:r>
          </a:p>
        </p:txBody>
      </p:sp>
      <p:sp>
        <p:nvSpPr>
          <p:cNvPr id="3" name="Alt Başlık 2">
            <a:extLst>
              <a:ext uri="{FF2B5EF4-FFF2-40B4-BE49-F238E27FC236}">
                <a16:creationId xmlns:a16="http://schemas.microsoft.com/office/drawing/2014/main" id="{FDFD3B61-D7B5-4C7A-80FB-02A3436F88E1}"/>
              </a:ext>
            </a:extLst>
          </p:cNvPr>
          <p:cNvSpPr>
            <a:spLocks noGrp="1"/>
          </p:cNvSpPr>
          <p:nvPr>
            <p:ph type="subTitle" idx="1"/>
          </p:nvPr>
        </p:nvSpPr>
        <p:spPr/>
        <p:txBody>
          <a:bodyPr rtlCol="0"/>
          <a:lstStyle/>
          <a:p>
            <a:pPr rtl="0"/>
            <a:r>
              <a:rPr lang="tr-TR" dirty="0"/>
              <a:t>BÖLÜM 4</a:t>
            </a:r>
          </a:p>
        </p:txBody>
      </p:sp>
      <p:pic>
        <p:nvPicPr>
          <p:cNvPr id="5" name="Picture 2">
            <a:extLst>
              <a:ext uri="{FF2B5EF4-FFF2-40B4-BE49-F238E27FC236}">
                <a16:creationId xmlns:a16="http://schemas.microsoft.com/office/drawing/2014/main" id="{41612ABD-B889-4986-AD42-CC3CEBE6A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346" y="1634067"/>
            <a:ext cx="4188177" cy="358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5763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6">
            <a:extLst>
              <a:ext uri="{FF2B5EF4-FFF2-40B4-BE49-F238E27FC236}">
                <a16:creationId xmlns:a16="http://schemas.microsoft.com/office/drawing/2014/main" id="{237C55FA-6B67-470D-BD6D-CFA5F4628BE0}"/>
              </a:ext>
            </a:extLst>
          </p:cNvPr>
          <p:cNvSpPr>
            <a:spLocks noGrp="1"/>
          </p:cNvSpPr>
          <p:nvPr>
            <p:ph type="sldNum" sz="quarter" idx="12"/>
          </p:nvPr>
        </p:nvSpPr>
        <p:spPr/>
        <p:txBody>
          <a:bodyPr/>
          <a:lstStyle/>
          <a:p>
            <a:pPr rtl="0"/>
            <a:fld id="{8D581BC7-E183-40DB-AC97-C19EA4EB8894}" type="slidenum">
              <a:rPr lang="tr-TR" noProof="0" smtClean="0"/>
              <a:t>19</a:t>
            </a:fld>
            <a:endParaRPr lang="tr-TR" noProof="0" dirty="0"/>
          </a:p>
        </p:txBody>
      </p:sp>
      <p:sp>
        <p:nvSpPr>
          <p:cNvPr id="9" name="Başlık 1">
            <a:extLst>
              <a:ext uri="{FF2B5EF4-FFF2-40B4-BE49-F238E27FC236}">
                <a16:creationId xmlns:a16="http://schemas.microsoft.com/office/drawing/2014/main" id="{3C9ABE62-92FD-49B3-82EF-6A33D5C10452}"/>
              </a:ext>
            </a:extLst>
          </p:cNvPr>
          <p:cNvSpPr>
            <a:spLocks noGrp="1"/>
          </p:cNvSpPr>
          <p:nvPr>
            <p:ph type="title"/>
          </p:nvPr>
        </p:nvSpPr>
        <p:spPr>
          <a:xfrm>
            <a:off x="3585030" y="482054"/>
            <a:ext cx="5021940" cy="804338"/>
          </a:xfrm>
        </p:spPr>
        <p:txBody>
          <a:bodyPr rtlCol="0"/>
          <a:lstStyle/>
          <a:p>
            <a:pPr rtl="0"/>
            <a:r>
              <a:rPr lang="tr-TR" dirty="0"/>
              <a:t>RIDGE </a:t>
            </a:r>
          </a:p>
        </p:txBody>
      </p:sp>
      <p:sp>
        <p:nvSpPr>
          <p:cNvPr id="10" name="Metin Yer Tutucusu 4">
            <a:extLst>
              <a:ext uri="{FF2B5EF4-FFF2-40B4-BE49-F238E27FC236}">
                <a16:creationId xmlns:a16="http://schemas.microsoft.com/office/drawing/2014/main" id="{AB3444DB-566B-4ED9-9701-74FA2383B18B}"/>
              </a:ext>
            </a:extLst>
          </p:cNvPr>
          <p:cNvSpPr>
            <a:spLocks noGrp="1"/>
          </p:cNvSpPr>
          <p:nvPr>
            <p:ph type="body" idx="1"/>
          </p:nvPr>
        </p:nvSpPr>
        <p:spPr>
          <a:xfrm>
            <a:off x="1464733" y="1490088"/>
            <a:ext cx="9771378" cy="352396"/>
          </a:xfrm>
        </p:spPr>
        <p:txBody>
          <a:bodyPr rtlCol="0">
            <a:normAutofit fontScale="85000" lnSpcReduction="10000"/>
          </a:bodyPr>
          <a:lstStyle/>
          <a:p>
            <a:r>
              <a:rPr lang="tr-TR" sz="2400" dirty="0" err="1">
                <a:solidFill>
                  <a:schemeClr val="bg2"/>
                </a:solidFill>
              </a:rPr>
              <a:t>Ridge</a:t>
            </a:r>
            <a:r>
              <a:rPr lang="tr-TR" sz="2400" dirty="0">
                <a:solidFill>
                  <a:schemeClr val="bg2"/>
                </a:solidFill>
              </a:rPr>
              <a:t> regresyonu, EKK denklemine aşağıdaki ceza süresini ekleyen L2 düzenini kullanır.</a:t>
            </a:r>
            <a:endParaRPr lang="tr-TR" sz="2000" dirty="0">
              <a:solidFill>
                <a:schemeClr val="bg2"/>
              </a:solidFill>
            </a:endParaRPr>
          </a:p>
        </p:txBody>
      </p:sp>
      <p:sp>
        <p:nvSpPr>
          <p:cNvPr id="14" name="Metin Yer Tutucusu 4">
            <a:extLst>
              <a:ext uri="{FF2B5EF4-FFF2-40B4-BE49-F238E27FC236}">
                <a16:creationId xmlns:a16="http://schemas.microsoft.com/office/drawing/2014/main" id="{AF75B2E0-53C6-4FC6-8816-51808A17EF2B}"/>
              </a:ext>
            </a:extLst>
          </p:cNvPr>
          <p:cNvSpPr txBox="1">
            <a:spLocks/>
          </p:cNvSpPr>
          <p:nvPr/>
        </p:nvSpPr>
        <p:spPr>
          <a:xfrm>
            <a:off x="1133135" y="4628881"/>
            <a:ext cx="10102976" cy="1814798"/>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2000" dirty="0">
                <a:solidFill>
                  <a:schemeClr val="bg2"/>
                </a:solidFill>
              </a:rPr>
              <a:t>L2 terimi, katsayıların büyüklüğünün karesine eşittir. Bu durumda </a:t>
            </a:r>
            <a:r>
              <a:rPr lang="tr-TR" sz="2000" dirty="0">
                <a:solidFill>
                  <a:schemeClr val="bg2"/>
                </a:solidFill>
                <a:sym typeface="Symbol" panose="05050102010706020507" pitchFamily="18" charset="2"/>
              </a:rPr>
              <a:t> </a:t>
            </a:r>
            <a:r>
              <a:rPr lang="tr-TR" sz="2000" dirty="0">
                <a:solidFill>
                  <a:schemeClr val="bg2"/>
                </a:solidFill>
              </a:rPr>
              <a:t>sıfırsa, denklem temel </a:t>
            </a:r>
            <a:r>
              <a:rPr lang="tr-TR" sz="2000" dirty="0" err="1">
                <a:solidFill>
                  <a:schemeClr val="bg2"/>
                </a:solidFill>
              </a:rPr>
              <a:t>EKK’dır</a:t>
            </a:r>
            <a:r>
              <a:rPr lang="tr-TR" sz="2000" dirty="0">
                <a:solidFill>
                  <a:schemeClr val="bg2"/>
                </a:solidFill>
              </a:rPr>
              <a:t>, ancak sıfırdan büyükse, katsayılara bir kısıtlama ekleriz. Bu kısıtlama, </a:t>
            </a:r>
            <a:r>
              <a:rPr lang="tr-TR" sz="2000" dirty="0">
                <a:solidFill>
                  <a:schemeClr val="bg2"/>
                </a:solidFill>
                <a:sym typeface="Symbol" panose="05050102010706020507" pitchFamily="18" charset="2"/>
              </a:rPr>
              <a:t></a:t>
            </a:r>
            <a:r>
              <a:rPr lang="tr-TR" sz="2000" dirty="0">
                <a:solidFill>
                  <a:schemeClr val="bg2"/>
                </a:solidFill>
              </a:rPr>
              <a:t> değerinin artmasıyla sıfıra doğru eğilim gösteren minimize edilmiş katsayılar (büzülme olarak da bilinir) ile sonuçlanır. Katsayıları küçültmek daha düşük bir </a:t>
            </a:r>
            <a:r>
              <a:rPr lang="tr-TR" sz="2000" dirty="0" err="1">
                <a:solidFill>
                  <a:schemeClr val="bg2"/>
                </a:solidFill>
              </a:rPr>
              <a:t>varyansa</a:t>
            </a:r>
            <a:r>
              <a:rPr lang="tr-TR" sz="2000" dirty="0">
                <a:solidFill>
                  <a:schemeClr val="bg2"/>
                </a:solidFill>
              </a:rPr>
              <a:t> ve daha düşük bir hata değerine yol açar. Bu nedenle </a:t>
            </a:r>
            <a:r>
              <a:rPr lang="tr-TR" sz="2000" dirty="0" err="1">
                <a:solidFill>
                  <a:schemeClr val="bg2"/>
                </a:solidFill>
              </a:rPr>
              <a:t>Ridge</a:t>
            </a:r>
            <a:r>
              <a:rPr lang="tr-TR" sz="2000" dirty="0">
                <a:solidFill>
                  <a:schemeClr val="bg2"/>
                </a:solidFill>
              </a:rPr>
              <a:t> regresyonu bir modelin karmaşıklığını azaltır, ancak değişken sayısını azaltmaz, sadece etkilerini azaltır.</a:t>
            </a:r>
            <a:endParaRPr lang="tr-TR" dirty="0">
              <a:solidFill>
                <a:schemeClr val="bg2"/>
              </a:solidFill>
            </a:endParaRPr>
          </a:p>
        </p:txBody>
      </p:sp>
      <p:pic>
        <p:nvPicPr>
          <p:cNvPr id="4" name="Resim 3">
            <a:extLst>
              <a:ext uri="{FF2B5EF4-FFF2-40B4-BE49-F238E27FC236}">
                <a16:creationId xmlns:a16="http://schemas.microsoft.com/office/drawing/2014/main" id="{D1CAAD4F-AA29-4B41-A2B7-C87BC2AE8626}"/>
              </a:ext>
            </a:extLst>
          </p:cNvPr>
          <p:cNvPicPr>
            <a:picLocks noChangeAspect="1"/>
          </p:cNvPicPr>
          <p:nvPr/>
        </p:nvPicPr>
        <p:blipFill>
          <a:blip r:embed="rId2"/>
          <a:stretch>
            <a:fillRect/>
          </a:stretch>
        </p:blipFill>
        <p:spPr>
          <a:xfrm>
            <a:off x="4232401" y="1872575"/>
            <a:ext cx="3727197" cy="2636646"/>
          </a:xfrm>
          <a:prstGeom prst="rect">
            <a:avLst/>
          </a:prstGeom>
        </p:spPr>
      </p:pic>
      <p:sp>
        <p:nvSpPr>
          <p:cNvPr id="6" name="Dikdörtgen 5">
            <a:extLst>
              <a:ext uri="{FF2B5EF4-FFF2-40B4-BE49-F238E27FC236}">
                <a16:creationId xmlns:a16="http://schemas.microsoft.com/office/drawing/2014/main" id="{69224495-0243-40E7-894E-5A4A3E48C6AD}"/>
              </a:ext>
            </a:extLst>
          </p:cNvPr>
          <p:cNvSpPr/>
          <p:nvPr/>
        </p:nvSpPr>
        <p:spPr>
          <a:xfrm>
            <a:off x="7261225" y="2487739"/>
            <a:ext cx="342900" cy="52818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dirty="0"/>
          </a:p>
        </p:txBody>
      </p:sp>
      <p:sp>
        <p:nvSpPr>
          <p:cNvPr id="5" name="Metin kutusu 4">
            <a:extLst>
              <a:ext uri="{FF2B5EF4-FFF2-40B4-BE49-F238E27FC236}">
                <a16:creationId xmlns:a16="http://schemas.microsoft.com/office/drawing/2014/main" id="{878F5614-C052-4F92-B947-97185CD347DA}"/>
              </a:ext>
            </a:extLst>
          </p:cNvPr>
          <p:cNvSpPr txBox="1"/>
          <p:nvPr/>
        </p:nvSpPr>
        <p:spPr>
          <a:xfrm>
            <a:off x="7172325" y="2428667"/>
            <a:ext cx="520700" cy="646331"/>
          </a:xfrm>
          <a:prstGeom prst="rect">
            <a:avLst/>
          </a:prstGeom>
          <a:noFill/>
        </p:spPr>
        <p:txBody>
          <a:bodyPr wrap="square" rtlCol="0">
            <a:spAutoFit/>
          </a:bodyPr>
          <a:lstStyle/>
          <a:p>
            <a:r>
              <a:rPr lang="tr-TR" sz="3600" dirty="0">
                <a:solidFill>
                  <a:schemeClr val="bg1"/>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20307124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rtlCol="0"/>
          <a:lstStyle/>
          <a:p>
            <a:pPr rtl="0"/>
            <a:fld id="{8D581BC7-E183-40DB-AC97-C19EA4EB8894}" type="slidenum">
              <a:rPr lang="tr-TR" smtClean="0"/>
              <a:pPr rtl="0"/>
              <a:t>2</a:t>
            </a:fld>
            <a:endParaRPr lang="tr-TR" dirty="0"/>
          </a:p>
        </p:txBody>
      </p:sp>
      <p:sp>
        <p:nvSpPr>
          <p:cNvPr id="67" name="Başlık 66">
            <a:extLst>
              <a:ext uri="{FF2B5EF4-FFF2-40B4-BE49-F238E27FC236}">
                <a16:creationId xmlns:a16="http://schemas.microsoft.com/office/drawing/2014/main" id="{E72CC338-4598-4AF3-B140-D7F632D20BA5}"/>
              </a:ext>
            </a:extLst>
          </p:cNvPr>
          <p:cNvSpPr>
            <a:spLocks noGrp="1"/>
          </p:cNvSpPr>
          <p:nvPr>
            <p:ph type="title"/>
          </p:nvPr>
        </p:nvSpPr>
        <p:spPr/>
        <p:txBody>
          <a:bodyPr rtlCol="0"/>
          <a:lstStyle/>
          <a:p>
            <a:pPr rtl="0"/>
            <a:r>
              <a:rPr lang="tr-TR" dirty="0"/>
              <a:t>İÇERİK</a:t>
            </a:r>
          </a:p>
        </p:txBody>
      </p:sp>
      <p:sp>
        <p:nvSpPr>
          <p:cNvPr id="10" name="Metin Yer Tutucusu 9">
            <a:extLst>
              <a:ext uri="{FF2B5EF4-FFF2-40B4-BE49-F238E27FC236}">
                <a16:creationId xmlns:a16="http://schemas.microsoft.com/office/drawing/2014/main" id="{D87FAD12-8FEF-41B8-B478-8793FF9B485B}"/>
              </a:ext>
            </a:extLst>
          </p:cNvPr>
          <p:cNvSpPr>
            <a:spLocks noGrp="1"/>
          </p:cNvSpPr>
          <p:nvPr>
            <p:ph type="body" idx="1"/>
          </p:nvPr>
        </p:nvSpPr>
        <p:spPr>
          <a:xfrm>
            <a:off x="2920469" y="3329238"/>
            <a:ext cx="2095414" cy="640080"/>
          </a:xfrm>
        </p:spPr>
        <p:txBody>
          <a:bodyPr rtlCol="0">
            <a:normAutofit fontScale="85000" lnSpcReduction="20000"/>
          </a:bodyPr>
          <a:lstStyle/>
          <a:p>
            <a:pPr rtl="0"/>
            <a:r>
              <a:rPr lang="tr-TR" sz="1600" dirty="0">
                <a:solidFill>
                  <a:schemeClr val="bg2"/>
                </a:solidFill>
                <a:latin typeface="+mj-lt"/>
              </a:rPr>
              <a:t>TEMEL BİLEŞENLER ANALİZİ</a:t>
            </a:r>
          </a:p>
          <a:p>
            <a:pPr rtl="0"/>
            <a:r>
              <a:rPr lang="tr-TR" sz="1600" dirty="0">
                <a:solidFill>
                  <a:schemeClr val="bg2"/>
                </a:solidFill>
                <a:latin typeface="+mj-lt"/>
              </a:rPr>
              <a:t>(PCA)</a:t>
            </a:r>
          </a:p>
        </p:txBody>
      </p:sp>
      <p:sp>
        <p:nvSpPr>
          <p:cNvPr id="13" name="Metin Yer Tutucusu 12">
            <a:extLst>
              <a:ext uri="{FF2B5EF4-FFF2-40B4-BE49-F238E27FC236}">
                <a16:creationId xmlns:a16="http://schemas.microsoft.com/office/drawing/2014/main" id="{B457CA9C-196E-494C-85C7-9B4861053912}"/>
              </a:ext>
            </a:extLst>
          </p:cNvPr>
          <p:cNvSpPr>
            <a:spLocks noGrp="1"/>
          </p:cNvSpPr>
          <p:nvPr>
            <p:ph type="body" idx="14"/>
          </p:nvPr>
        </p:nvSpPr>
        <p:spPr>
          <a:xfrm>
            <a:off x="766667" y="4598994"/>
            <a:ext cx="1209357" cy="297307"/>
          </a:xfrm>
        </p:spPr>
        <p:txBody>
          <a:bodyPr rtlCol="0">
            <a:noAutofit/>
          </a:bodyPr>
          <a:lstStyle/>
          <a:p>
            <a:pPr rtl="0"/>
            <a:r>
              <a:rPr lang="tr-TR" sz="2000" b="1" dirty="0">
                <a:solidFill>
                  <a:schemeClr val="bg2"/>
                </a:solidFill>
                <a:latin typeface="+mj-lt"/>
              </a:rPr>
              <a:t>Bölüm 5</a:t>
            </a:r>
          </a:p>
        </p:txBody>
      </p:sp>
      <p:pic>
        <p:nvPicPr>
          <p:cNvPr id="12" name="Resim Yer Tutucusu 11" descr="Küpler simgesi">
            <a:extLst>
              <a:ext uri="{FF2B5EF4-FFF2-40B4-BE49-F238E27FC236}">
                <a16:creationId xmlns:a16="http://schemas.microsoft.com/office/drawing/2014/main" id="{92015B7B-96EB-42A1-A654-5DE5377A52C7}"/>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329" r="1329"/>
          <a:stretch>
            <a:fillRect/>
          </a:stretch>
        </p:blipFill>
        <p:spPr>
          <a:xfrm>
            <a:off x="2106196" y="3215099"/>
            <a:ext cx="640080" cy="658368"/>
          </a:xfrm>
        </p:spPr>
      </p:pic>
      <p:sp>
        <p:nvSpPr>
          <p:cNvPr id="24" name="Metin Yer Tutucusu 12">
            <a:extLst>
              <a:ext uri="{FF2B5EF4-FFF2-40B4-BE49-F238E27FC236}">
                <a16:creationId xmlns:a16="http://schemas.microsoft.com/office/drawing/2014/main" id="{A77A4D67-FCA5-402F-80AC-55A43D61908B}"/>
              </a:ext>
            </a:extLst>
          </p:cNvPr>
          <p:cNvSpPr txBox="1">
            <a:spLocks/>
          </p:cNvSpPr>
          <p:nvPr/>
        </p:nvSpPr>
        <p:spPr>
          <a:xfrm>
            <a:off x="763320" y="3463226"/>
            <a:ext cx="1209357" cy="297307"/>
          </a:xfrm>
          <a:prstGeom prst="rect">
            <a:avLst/>
          </a:prstGeom>
        </p:spPr>
        <p:txBody>
          <a:bodyPr vert="horz" lIns="0" tIns="0" rIns="0" bIns="0" rtlCol="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dirty="0"/>
              <a:t>Bölüm 3 </a:t>
            </a:r>
          </a:p>
        </p:txBody>
      </p:sp>
      <p:sp>
        <p:nvSpPr>
          <p:cNvPr id="29" name="Metin Yer Tutucusu 12">
            <a:extLst>
              <a:ext uri="{FF2B5EF4-FFF2-40B4-BE49-F238E27FC236}">
                <a16:creationId xmlns:a16="http://schemas.microsoft.com/office/drawing/2014/main" id="{8563B854-820D-4CFF-A873-F6C4E7B4D67B}"/>
              </a:ext>
            </a:extLst>
          </p:cNvPr>
          <p:cNvSpPr txBox="1">
            <a:spLocks/>
          </p:cNvSpPr>
          <p:nvPr/>
        </p:nvSpPr>
        <p:spPr>
          <a:xfrm>
            <a:off x="6510060" y="3429000"/>
            <a:ext cx="1209357" cy="297307"/>
          </a:xfrm>
          <a:prstGeom prst="rect">
            <a:avLst/>
          </a:prstGeom>
        </p:spPr>
        <p:txBody>
          <a:bodyPr vert="horz" lIns="0" tIns="0" rIns="0" bIns="0" rtlCol="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dirty="0"/>
              <a:t>Bölüm 4</a:t>
            </a:r>
          </a:p>
        </p:txBody>
      </p:sp>
      <p:sp>
        <p:nvSpPr>
          <p:cNvPr id="30" name="Metin Yer Tutucusu 12">
            <a:extLst>
              <a:ext uri="{FF2B5EF4-FFF2-40B4-BE49-F238E27FC236}">
                <a16:creationId xmlns:a16="http://schemas.microsoft.com/office/drawing/2014/main" id="{6ECE3B11-458C-495F-A91F-5D21EFAB7909}"/>
              </a:ext>
            </a:extLst>
          </p:cNvPr>
          <p:cNvSpPr txBox="1">
            <a:spLocks/>
          </p:cNvSpPr>
          <p:nvPr/>
        </p:nvSpPr>
        <p:spPr>
          <a:xfrm>
            <a:off x="6510059" y="4598994"/>
            <a:ext cx="1209357" cy="297307"/>
          </a:xfrm>
          <a:prstGeom prst="rect">
            <a:avLst/>
          </a:prstGeom>
        </p:spPr>
        <p:txBody>
          <a:bodyPr vert="horz" lIns="0" tIns="0" rIns="0" bIns="0" rtlCol="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dirty="0"/>
              <a:t>Bölüm 6</a:t>
            </a:r>
          </a:p>
        </p:txBody>
      </p:sp>
      <p:sp>
        <p:nvSpPr>
          <p:cNvPr id="41" name="Metin Yer Tutucusu 9">
            <a:extLst>
              <a:ext uri="{FF2B5EF4-FFF2-40B4-BE49-F238E27FC236}">
                <a16:creationId xmlns:a16="http://schemas.microsoft.com/office/drawing/2014/main" id="{C1DD3D14-C202-4E7C-BF2E-01BAFB18D221}"/>
              </a:ext>
            </a:extLst>
          </p:cNvPr>
          <p:cNvSpPr txBox="1">
            <a:spLocks/>
          </p:cNvSpPr>
          <p:nvPr/>
        </p:nvSpPr>
        <p:spPr>
          <a:xfrm>
            <a:off x="8647383" y="4511784"/>
            <a:ext cx="2095414" cy="640080"/>
          </a:xfrm>
          <a:prstGeom prst="rect">
            <a:avLst/>
          </a:prstGeom>
        </p:spPr>
        <p:txBody>
          <a:bodyPr vert="horz" lIns="0" tIns="0" rIns="0" bIns="0" rtlCol="0">
            <a:normAutofit lnSpcReduction="10000"/>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1600" dirty="0"/>
              <a:t>ELASTİK-NET REGRESYON MODELİ</a:t>
            </a:r>
          </a:p>
        </p:txBody>
      </p:sp>
      <p:sp>
        <p:nvSpPr>
          <p:cNvPr id="42" name="Metin Yer Tutucusu 9">
            <a:extLst>
              <a:ext uri="{FF2B5EF4-FFF2-40B4-BE49-F238E27FC236}">
                <a16:creationId xmlns:a16="http://schemas.microsoft.com/office/drawing/2014/main" id="{5D5A37F7-941A-4103-8F53-B5017F50A444}"/>
              </a:ext>
            </a:extLst>
          </p:cNvPr>
          <p:cNvSpPr txBox="1">
            <a:spLocks/>
          </p:cNvSpPr>
          <p:nvPr/>
        </p:nvSpPr>
        <p:spPr>
          <a:xfrm>
            <a:off x="2920469" y="4511784"/>
            <a:ext cx="2095414" cy="640080"/>
          </a:xfrm>
          <a:prstGeom prst="rect">
            <a:avLst/>
          </a:prstGeom>
        </p:spPr>
        <p:txBody>
          <a:bodyPr vert="horz" lIns="0" tIns="0" rIns="0" bIns="0" rtlCol="0">
            <a:normAutofit fontScale="92500" lnSpcReduction="10000"/>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1800" dirty="0"/>
              <a:t>LASSO REGRESYON MODELİ</a:t>
            </a:r>
          </a:p>
        </p:txBody>
      </p:sp>
      <p:sp>
        <p:nvSpPr>
          <p:cNvPr id="43" name="Metin Yer Tutucusu 9">
            <a:extLst>
              <a:ext uri="{FF2B5EF4-FFF2-40B4-BE49-F238E27FC236}">
                <a16:creationId xmlns:a16="http://schemas.microsoft.com/office/drawing/2014/main" id="{FED886BB-DB78-4470-AC2C-4F8A4E2A934E}"/>
              </a:ext>
            </a:extLst>
          </p:cNvPr>
          <p:cNvSpPr txBox="1">
            <a:spLocks/>
          </p:cNvSpPr>
          <p:nvPr/>
        </p:nvSpPr>
        <p:spPr>
          <a:xfrm>
            <a:off x="8702868" y="3294212"/>
            <a:ext cx="2095414" cy="640080"/>
          </a:xfrm>
          <a:prstGeom prst="rect">
            <a:avLst/>
          </a:prstGeom>
        </p:spPr>
        <p:txBody>
          <a:bodyPr vert="horz" lIns="0" tIns="0" rIns="0" bIns="0" rtlCol="0">
            <a:normAutofit fontScale="92500" lnSpcReduction="10000"/>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1800" dirty="0"/>
              <a:t>RIDGE REGRESYON MODELİ</a:t>
            </a:r>
          </a:p>
        </p:txBody>
      </p:sp>
      <p:sp>
        <p:nvSpPr>
          <p:cNvPr id="45" name="Metin Yer Tutucusu 12">
            <a:extLst>
              <a:ext uri="{FF2B5EF4-FFF2-40B4-BE49-F238E27FC236}">
                <a16:creationId xmlns:a16="http://schemas.microsoft.com/office/drawing/2014/main" id="{D26769B0-7ED7-44DE-BDB3-1057AD14A968}"/>
              </a:ext>
            </a:extLst>
          </p:cNvPr>
          <p:cNvSpPr txBox="1">
            <a:spLocks/>
          </p:cNvSpPr>
          <p:nvPr/>
        </p:nvSpPr>
        <p:spPr>
          <a:xfrm>
            <a:off x="4135205" y="5971911"/>
            <a:ext cx="1209357" cy="297307"/>
          </a:xfrm>
          <a:prstGeom prst="rect">
            <a:avLst/>
          </a:prstGeom>
        </p:spPr>
        <p:txBody>
          <a:bodyPr vert="horz" lIns="0" tIns="0" rIns="0" bIns="0" rtlCol="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dirty="0"/>
              <a:t>Bölüm 7</a:t>
            </a:r>
          </a:p>
        </p:txBody>
      </p:sp>
      <p:sp>
        <p:nvSpPr>
          <p:cNvPr id="46" name="Metin Yer Tutucusu 9">
            <a:extLst>
              <a:ext uri="{FF2B5EF4-FFF2-40B4-BE49-F238E27FC236}">
                <a16:creationId xmlns:a16="http://schemas.microsoft.com/office/drawing/2014/main" id="{2C31F8B2-465F-4CEE-B2D3-3BA9A4C8DD9A}"/>
              </a:ext>
            </a:extLst>
          </p:cNvPr>
          <p:cNvSpPr txBox="1">
            <a:spLocks/>
          </p:cNvSpPr>
          <p:nvPr/>
        </p:nvSpPr>
        <p:spPr>
          <a:xfrm>
            <a:off x="6207359" y="5800525"/>
            <a:ext cx="2095414" cy="640080"/>
          </a:xfrm>
          <a:prstGeom prst="rect">
            <a:avLst/>
          </a:prstGeom>
        </p:spPr>
        <p:txBody>
          <a:bodyPr vert="horz" lIns="0" tIns="0" rIns="0" bIns="0" rtlCol="0">
            <a:normAutofit fontScale="92500" lnSpcReduction="10000"/>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1800" dirty="0"/>
              <a:t>ROBUST REGRESYON MODELİ</a:t>
            </a:r>
          </a:p>
        </p:txBody>
      </p:sp>
      <p:pic>
        <p:nvPicPr>
          <p:cNvPr id="74" name="Grafik 73" descr="Araştırma">
            <a:extLst>
              <a:ext uri="{FF2B5EF4-FFF2-40B4-BE49-F238E27FC236}">
                <a16:creationId xmlns:a16="http://schemas.microsoft.com/office/drawing/2014/main" id="{5324435D-EE15-4644-89CC-3FC4ACA1D7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06196" y="2182666"/>
            <a:ext cx="636770" cy="636770"/>
          </a:xfrm>
          <a:prstGeom prst="rect">
            <a:avLst/>
          </a:prstGeom>
        </p:spPr>
      </p:pic>
      <p:pic>
        <p:nvPicPr>
          <p:cNvPr id="76" name="Grafik 75" descr="Göz">
            <a:extLst>
              <a:ext uri="{FF2B5EF4-FFF2-40B4-BE49-F238E27FC236}">
                <a16:creationId xmlns:a16="http://schemas.microsoft.com/office/drawing/2014/main" id="{043B2286-6970-4465-B60C-C043F606BF7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62693" y="2179356"/>
            <a:ext cx="640080" cy="640080"/>
          </a:xfrm>
          <a:prstGeom prst="rect">
            <a:avLst/>
          </a:prstGeom>
        </p:spPr>
      </p:pic>
      <p:sp>
        <p:nvSpPr>
          <p:cNvPr id="52" name="Metin Yer Tutucusu 9">
            <a:extLst>
              <a:ext uri="{FF2B5EF4-FFF2-40B4-BE49-F238E27FC236}">
                <a16:creationId xmlns:a16="http://schemas.microsoft.com/office/drawing/2014/main" id="{42AFB914-6100-4996-9CB4-E1C1CF652962}"/>
              </a:ext>
            </a:extLst>
          </p:cNvPr>
          <p:cNvSpPr txBox="1">
            <a:spLocks/>
          </p:cNvSpPr>
          <p:nvPr/>
        </p:nvSpPr>
        <p:spPr>
          <a:xfrm>
            <a:off x="2920469" y="2322906"/>
            <a:ext cx="2095414" cy="463867"/>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1400" dirty="0">
                <a:solidFill>
                  <a:schemeClr val="bg2"/>
                </a:solidFill>
                <a:latin typeface="+mj-lt"/>
              </a:rPr>
              <a:t>VERİNİN TANIMLANMASI</a:t>
            </a:r>
          </a:p>
        </p:txBody>
      </p:sp>
      <p:sp>
        <p:nvSpPr>
          <p:cNvPr id="53" name="Metin Yer Tutucusu 9">
            <a:extLst>
              <a:ext uri="{FF2B5EF4-FFF2-40B4-BE49-F238E27FC236}">
                <a16:creationId xmlns:a16="http://schemas.microsoft.com/office/drawing/2014/main" id="{BC29CFA9-960D-4BA7-85D1-3566ACFC15F3}"/>
              </a:ext>
            </a:extLst>
          </p:cNvPr>
          <p:cNvSpPr txBox="1">
            <a:spLocks/>
          </p:cNvSpPr>
          <p:nvPr/>
        </p:nvSpPr>
        <p:spPr>
          <a:xfrm>
            <a:off x="8702868" y="2289260"/>
            <a:ext cx="2095414" cy="42746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1400" dirty="0">
                <a:solidFill>
                  <a:schemeClr val="bg2"/>
                </a:solidFill>
                <a:latin typeface="+mj-lt"/>
              </a:rPr>
              <a:t>VARSAYIM KONTROLLERİ</a:t>
            </a:r>
          </a:p>
        </p:txBody>
      </p:sp>
      <p:sp>
        <p:nvSpPr>
          <p:cNvPr id="54" name="Metin Yer Tutucusu 12">
            <a:extLst>
              <a:ext uri="{FF2B5EF4-FFF2-40B4-BE49-F238E27FC236}">
                <a16:creationId xmlns:a16="http://schemas.microsoft.com/office/drawing/2014/main" id="{3EED84E9-A5C2-47A1-B3CE-E3140C35E02B}"/>
              </a:ext>
            </a:extLst>
          </p:cNvPr>
          <p:cNvSpPr txBox="1">
            <a:spLocks/>
          </p:cNvSpPr>
          <p:nvPr/>
        </p:nvSpPr>
        <p:spPr>
          <a:xfrm>
            <a:off x="6453336" y="2350742"/>
            <a:ext cx="1209357" cy="297307"/>
          </a:xfrm>
          <a:prstGeom prst="rect">
            <a:avLst/>
          </a:prstGeom>
        </p:spPr>
        <p:txBody>
          <a:bodyPr vert="horz" lIns="0" tIns="0" rIns="0" bIns="0" rtlCol="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dirty="0"/>
              <a:t>Bölüm 2</a:t>
            </a:r>
          </a:p>
        </p:txBody>
      </p:sp>
      <p:sp>
        <p:nvSpPr>
          <p:cNvPr id="55" name="Metin Yer Tutucusu 12">
            <a:extLst>
              <a:ext uri="{FF2B5EF4-FFF2-40B4-BE49-F238E27FC236}">
                <a16:creationId xmlns:a16="http://schemas.microsoft.com/office/drawing/2014/main" id="{3BCF227E-F7A9-496B-9FBD-BE32E09C7D09}"/>
              </a:ext>
            </a:extLst>
          </p:cNvPr>
          <p:cNvSpPr txBox="1">
            <a:spLocks/>
          </p:cNvSpPr>
          <p:nvPr/>
        </p:nvSpPr>
        <p:spPr>
          <a:xfrm>
            <a:off x="763320" y="2406187"/>
            <a:ext cx="1209357" cy="297307"/>
          </a:xfrm>
          <a:prstGeom prst="rect">
            <a:avLst/>
          </a:prstGeom>
        </p:spPr>
        <p:txBody>
          <a:bodyPr vert="horz" lIns="0" tIns="0" rIns="0" bIns="0" rtlCol="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dirty="0"/>
              <a:t>Bölüm 1</a:t>
            </a:r>
          </a:p>
        </p:txBody>
      </p:sp>
      <p:pic>
        <p:nvPicPr>
          <p:cNvPr id="3" name="Grafik 2" descr="İşaret direği">
            <a:extLst>
              <a:ext uri="{FF2B5EF4-FFF2-40B4-BE49-F238E27FC236}">
                <a16:creationId xmlns:a16="http://schemas.microsoft.com/office/drawing/2014/main" id="{543A078D-2ABB-48C4-93BC-31F95B5E58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34484" y="532116"/>
            <a:ext cx="971066" cy="971066"/>
          </a:xfrm>
          <a:prstGeom prst="rect">
            <a:avLst/>
          </a:prstGeom>
        </p:spPr>
      </p:pic>
      <p:pic>
        <p:nvPicPr>
          <p:cNvPr id="9" name="Grafik 8" descr="Dişliler">
            <a:extLst>
              <a:ext uri="{FF2B5EF4-FFF2-40B4-BE49-F238E27FC236}">
                <a16:creationId xmlns:a16="http://schemas.microsoft.com/office/drawing/2014/main" id="{092CE006-13A7-4776-A4E6-65774376525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97173" y="3215099"/>
            <a:ext cx="777240" cy="777240"/>
          </a:xfrm>
          <a:prstGeom prst="rect">
            <a:avLst/>
          </a:prstGeom>
        </p:spPr>
      </p:pic>
      <p:pic>
        <p:nvPicPr>
          <p:cNvPr id="16" name="Grafik 15" descr="Aşağı yönde eğilimli çubuk grafik">
            <a:extLst>
              <a:ext uri="{FF2B5EF4-FFF2-40B4-BE49-F238E27FC236}">
                <a16:creationId xmlns:a16="http://schemas.microsoft.com/office/drawing/2014/main" id="{B8BECBBB-DDF3-418B-9F44-C38667A7791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45578" y="4390085"/>
            <a:ext cx="758006" cy="758006"/>
          </a:xfrm>
          <a:prstGeom prst="rect">
            <a:avLst/>
          </a:prstGeom>
        </p:spPr>
      </p:pic>
      <p:pic>
        <p:nvPicPr>
          <p:cNvPr id="19" name="Grafik 18" descr="Dur işareti">
            <a:extLst>
              <a:ext uri="{FF2B5EF4-FFF2-40B4-BE49-F238E27FC236}">
                <a16:creationId xmlns:a16="http://schemas.microsoft.com/office/drawing/2014/main" id="{F43E2D3A-95C0-4FC5-AC94-F637CD8B3DA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289801" y="5686424"/>
            <a:ext cx="754181" cy="754181"/>
          </a:xfrm>
          <a:prstGeom prst="rect">
            <a:avLst/>
          </a:prstGeom>
        </p:spPr>
      </p:pic>
      <p:pic>
        <p:nvPicPr>
          <p:cNvPr id="25" name="Grafik 24" descr="Venn diyagramı">
            <a:extLst>
              <a:ext uri="{FF2B5EF4-FFF2-40B4-BE49-F238E27FC236}">
                <a16:creationId xmlns:a16="http://schemas.microsoft.com/office/drawing/2014/main" id="{97F4BC2C-D760-408C-A5AF-5C96113F706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597173" y="4388002"/>
            <a:ext cx="826524" cy="826524"/>
          </a:xfrm>
          <a:prstGeom prst="rect">
            <a:avLst/>
          </a:prstGeom>
        </p:spPr>
      </p:pic>
    </p:spTree>
    <p:extLst>
      <p:ext uri="{BB962C8B-B14F-4D97-AF65-F5344CB8AC3E}">
        <p14:creationId xmlns:p14="http://schemas.microsoft.com/office/powerpoint/2010/main" val="40060728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6">
            <a:extLst>
              <a:ext uri="{FF2B5EF4-FFF2-40B4-BE49-F238E27FC236}">
                <a16:creationId xmlns:a16="http://schemas.microsoft.com/office/drawing/2014/main" id="{237C55FA-6B67-470D-BD6D-CFA5F4628BE0}"/>
              </a:ext>
            </a:extLst>
          </p:cNvPr>
          <p:cNvSpPr>
            <a:spLocks noGrp="1"/>
          </p:cNvSpPr>
          <p:nvPr>
            <p:ph type="sldNum" sz="quarter" idx="12"/>
          </p:nvPr>
        </p:nvSpPr>
        <p:spPr/>
        <p:txBody>
          <a:bodyPr/>
          <a:lstStyle/>
          <a:p>
            <a:pPr rtl="0"/>
            <a:fld id="{8D581BC7-E183-40DB-AC97-C19EA4EB8894}" type="slidenum">
              <a:rPr lang="tr-TR" noProof="0" smtClean="0"/>
              <a:t>20</a:t>
            </a:fld>
            <a:endParaRPr lang="tr-TR" noProof="0" dirty="0"/>
          </a:p>
        </p:txBody>
      </p:sp>
      <p:sp>
        <p:nvSpPr>
          <p:cNvPr id="9" name="Başlık 1">
            <a:extLst>
              <a:ext uri="{FF2B5EF4-FFF2-40B4-BE49-F238E27FC236}">
                <a16:creationId xmlns:a16="http://schemas.microsoft.com/office/drawing/2014/main" id="{3C9ABE62-92FD-49B3-82EF-6A33D5C10452}"/>
              </a:ext>
            </a:extLst>
          </p:cNvPr>
          <p:cNvSpPr>
            <a:spLocks noGrp="1"/>
          </p:cNvSpPr>
          <p:nvPr>
            <p:ph type="title"/>
          </p:nvPr>
        </p:nvSpPr>
        <p:spPr>
          <a:xfrm>
            <a:off x="3585030" y="482054"/>
            <a:ext cx="5021940" cy="804338"/>
          </a:xfrm>
        </p:spPr>
        <p:txBody>
          <a:bodyPr rtlCol="0"/>
          <a:lstStyle/>
          <a:p>
            <a:pPr rtl="0"/>
            <a:r>
              <a:rPr lang="tr-TR" dirty="0"/>
              <a:t>RIDGE </a:t>
            </a:r>
          </a:p>
        </p:txBody>
      </p:sp>
      <p:sp>
        <p:nvSpPr>
          <p:cNvPr id="10" name="Metin Yer Tutucusu 4">
            <a:extLst>
              <a:ext uri="{FF2B5EF4-FFF2-40B4-BE49-F238E27FC236}">
                <a16:creationId xmlns:a16="http://schemas.microsoft.com/office/drawing/2014/main" id="{AB3444DB-566B-4ED9-9701-74FA2383B18B}"/>
              </a:ext>
            </a:extLst>
          </p:cNvPr>
          <p:cNvSpPr>
            <a:spLocks noGrp="1"/>
          </p:cNvSpPr>
          <p:nvPr>
            <p:ph type="body" idx="1"/>
          </p:nvPr>
        </p:nvSpPr>
        <p:spPr>
          <a:xfrm>
            <a:off x="470905" y="1472639"/>
            <a:ext cx="11250190" cy="1020932"/>
          </a:xfrm>
        </p:spPr>
        <p:txBody>
          <a:bodyPr rtlCol="0">
            <a:normAutofit/>
          </a:bodyPr>
          <a:lstStyle/>
          <a:p>
            <a:pPr fontAlgn="base"/>
            <a:r>
              <a:rPr lang="tr-TR" sz="2000" dirty="0" err="1">
                <a:solidFill>
                  <a:schemeClr val="bg2"/>
                </a:solidFill>
              </a:rPr>
              <a:t>Ridge</a:t>
            </a:r>
            <a:r>
              <a:rPr lang="tr-TR" sz="2000" dirty="0">
                <a:solidFill>
                  <a:schemeClr val="bg2"/>
                </a:solidFill>
              </a:rPr>
              <a:t> regresyonu katsayıları kısıtlar </a:t>
            </a:r>
            <a:r>
              <a:rPr lang="tr-TR" sz="2000" i="1" dirty="0">
                <a:solidFill>
                  <a:schemeClr val="bg2"/>
                </a:solidFill>
              </a:rPr>
              <a:t>(w). </a:t>
            </a:r>
            <a:r>
              <a:rPr lang="tr-TR" sz="2000" dirty="0">
                <a:solidFill>
                  <a:schemeClr val="bg2"/>
                </a:solidFill>
              </a:rPr>
              <a:t>Ceza terimi (</a:t>
            </a:r>
            <a:r>
              <a:rPr lang="tr-TR" sz="2000" dirty="0">
                <a:solidFill>
                  <a:schemeClr val="bg2"/>
                </a:solidFill>
                <a:sym typeface="Symbol" panose="05050102010706020507" pitchFamily="18" charset="2"/>
              </a:rPr>
              <a:t></a:t>
            </a:r>
            <a:r>
              <a:rPr lang="tr-TR" sz="2000" dirty="0">
                <a:solidFill>
                  <a:schemeClr val="bg2"/>
                </a:solidFill>
              </a:rPr>
              <a:t>) katsayıları düzenler, böylece katsayılar büyük değerler alırsa optimizasyon işlevi cezalandırılır. Böylece , </a:t>
            </a:r>
            <a:r>
              <a:rPr lang="tr-TR" sz="2000" dirty="0" err="1">
                <a:solidFill>
                  <a:schemeClr val="bg2"/>
                </a:solidFill>
              </a:rPr>
              <a:t>Ridge</a:t>
            </a:r>
            <a:r>
              <a:rPr lang="tr-TR" sz="2000" dirty="0">
                <a:solidFill>
                  <a:schemeClr val="bg2"/>
                </a:solidFill>
              </a:rPr>
              <a:t> regresyonu katsayıları daraltır ve model karmaşıklığını ve </a:t>
            </a:r>
            <a:r>
              <a:rPr lang="tr-TR" sz="2000" dirty="0" err="1">
                <a:solidFill>
                  <a:schemeClr val="bg2"/>
                </a:solidFill>
              </a:rPr>
              <a:t>multicolinearity’yi</a:t>
            </a:r>
            <a:r>
              <a:rPr lang="tr-TR" sz="2000" dirty="0">
                <a:solidFill>
                  <a:schemeClr val="bg2"/>
                </a:solidFill>
              </a:rPr>
              <a:t> azaltmaya yardımcı olur.</a:t>
            </a:r>
          </a:p>
        </p:txBody>
      </p:sp>
      <p:sp>
        <p:nvSpPr>
          <p:cNvPr id="14" name="Metin Yer Tutucusu 4">
            <a:extLst>
              <a:ext uri="{FF2B5EF4-FFF2-40B4-BE49-F238E27FC236}">
                <a16:creationId xmlns:a16="http://schemas.microsoft.com/office/drawing/2014/main" id="{AF75B2E0-53C6-4FC6-8816-51808A17EF2B}"/>
              </a:ext>
            </a:extLst>
          </p:cNvPr>
          <p:cNvSpPr txBox="1">
            <a:spLocks/>
          </p:cNvSpPr>
          <p:nvPr/>
        </p:nvSpPr>
        <p:spPr>
          <a:xfrm>
            <a:off x="470905" y="3850475"/>
            <a:ext cx="5583504" cy="168749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Courier New" panose="02070309020205020404" pitchFamily="49" charset="0"/>
              <a:buChar char="o"/>
            </a:pPr>
            <a:r>
              <a:rPr lang="tr-TR" sz="1900" dirty="0" err="1">
                <a:solidFill>
                  <a:schemeClr val="bg2"/>
                </a:solidFill>
              </a:rPr>
              <a:t>Trainhit</a:t>
            </a:r>
            <a:r>
              <a:rPr lang="tr-TR" sz="1900" dirty="0">
                <a:solidFill>
                  <a:schemeClr val="bg2"/>
                </a:solidFill>
              </a:rPr>
              <a:t> setimizde bağımlı değişken olan </a:t>
            </a:r>
            <a:r>
              <a:rPr lang="tr-TR" sz="1900" dirty="0" err="1">
                <a:solidFill>
                  <a:schemeClr val="bg2"/>
                </a:solidFill>
              </a:rPr>
              <a:t>Salary’yi</a:t>
            </a:r>
            <a:r>
              <a:rPr lang="tr-TR" sz="1900" dirty="0">
                <a:solidFill>
                  <a:schemeClr val="bg2"/>
                </a:solidFill>
              </a:rPr>
              <a:t> çıkarıyoruz.</a:t>
            </a:r>
          </a:p>
          <a:p>
            <a:pPr marL="342900" indent="-342900">
              <a:buFont typeface="Courier New" panose="02070309020205020404" pitchFamily="49" charset="0"/>
              <a:buChar char="o"/>
            </a:pPr>
            <a:r>
              <a:rPr lang="tr-TR" sz="1900" dirty="0">
                <a:solidFill>
                  <a:schemeClr val="bg2"/>
                </a:solidFill>
              </a:rPr>
              <a:t>Grafikteki her çizgi değişkenlerimizin katsayılarını ifade ediyor. Bu katsayılar stabilse </a:t>
            </a:r>
            <a:r>
              <a:rPr lang="tr-TR" sz="1900" dirty="0" err="1">
                <a:solidFill>
                  <a:schemeClr val="bg2"/>
                </a:solidFill>
              </a:rPr>
              <a:t>multicolinearity’den</a:t>
            </a:r>
            <a:r>
              <a:rPr lang="tr-TR" sz="1900" dirty="0">
                <a:solidFill>
                  <a:schemeClr val="bg2"/>
                </a:solidFill>
              </a:rPr>
              <a:t> kurtulmuşuz demektir.</a:t>
            </a:r>
          </a:p>
        </p:txBody>
      </p:sp>
      <p:pic>
        <p:nvPicPr>
          <p:cNvPr id="4" name="Resim 3">
            <a:extLst>
              <a:ext uri="{FF2B5EF4-FFF2-40B4-BE49-F238E27FC236}">
                <a16:creationId xmlns:a16="http://schemas.microsoft.com/office/drawing/2014/main" id="{7C4C275A-3ACA-4D06-B381-47D2A643E214}"/>
              </a:ext>
            </a:extLst>
          </p:cNvPr>
          <p:cNvPicPr>
            <a:picLocks noChangeAspect="1"/>
          </p:cNvPicPr>
          <p:nvPr/>
        </p:nvPicPr>
        <p:blipFill>
          <a:blip r:embed="rId2"/>
          <a:stretch>
            <a:fillRect/>
          </a:stretch>
        </p:blipFill>
        <p:spPr>
          <a:xfrm>
            <a:off x="470905" y="2447245"/>
            <a:ext cx="5685235" cy="1184424"/>
          </a:xfrm>
          <a:prstGeom prst="rect">
            <a:avLst/>
          </a:prstGeom>
        </p:spPr>
      </p:pic>
      <p:pic>
        <p:nvPicPr>
          <p:cNvPr id="8" name="Resim 7">
            <a:extLst>
              <a:ext uri="{FF2B5EF4-FFF2-40B4-BE49-F238E27FC236}">
                <a16:creationId xmlns:a16="http://schemas.microsoft.com/office/drawing/2014/main" id="{42475DBA-4F00-4CA5-A846-D3A8FB38C669}"/>
              </a:ext>
            </a:extLst>
          </p:cNvPr>
          <p:cNvPicPr>
            <a:picLocks noChangeAspect="1"/>
          </p:cNvPicPr>
          <p:nvPr/>
        </p:nvPicPr>
        <p:blipFill>
          <a:blip r:embed="rId3"/>
          <a:stretch>
            <a:fillRect/>
          </a:stretch>
        </p:blipFill>
        <p:spPr>
          <a:xfrm>
            <a:off x="6383451" y="2447245"/>
            <a:ext cx="5604809" cy="4021529"/>
          </a:xfrm>
          <a:prstGeom prst="rect">
            <a:avLst/>
          </a:prstGeom>
        </p:spPr>
      </p:pic>
    </p:spTree>
    <p:extLst>
      <p:ext uri="{BB962C8B-B14F-4D97-AF65-F5344CB8AC3E}">
        <p14:creationId xmlns:p14="http://schemas.microsoft.com/office/powerpoint/2010/main" val="15877385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rtlCol="0"/>
          <a:lstStyle/>
          <a:p>
            <a:pPr rtl="0"/>
            <a:fld id="{8D581BC7-E183-40DB-AC97-C19EA4EB8894}" type="slidenum">
              <a:rPr lang="tr-TR" smtClean="0"/>
              <a:pPr rtl="0"/>
              <a:t>21</a:t>
            </a:fld>
            <a:endParaRPr lang="tr-TR" dirty="0"/>
          </a:p>
        </p:txBody>
      </p:sp>
      <p:sp>
        <p:nvSpPr>
          <p:cNvPr id="25" name="Başlık 1">
            <a:extLst>
              <a:ext uri="{FF2B5EF4-FFF2-40B4-BE49-F238E27FC236}">
                <a16:creationId xmlns:a16="http://schemas.microsoft.com/office/drawing/2014/main" id="{5EB43275-DD4F-4535-92EC-27C18DF71B2D}"/>
              </a:ext>
            </a:extLst>
          </p:cNvPr>
          <p:cNvSpPr>
            <a:spLocks noGrp="1"/>
          </p:cNvSpPr>
          <p:nvPr>
            <p:ph type="title"/>
          </p:nvPr>
        </p:nvSpPr>
        <p:spPr>
          <a:xfrm>
            <a:off x="1117810" y="110879"/>
            <a:ext cx="9956375" cy="804338"/>
          </a:xfrm>
        </p:spPr>
        <p:txBody>
          <a:bodyPr rtlCol="0">
            <a:normAutofit/>
          </a:bodyPr>
          <a:lstStyle/>
          <a:p>
            <a:pPr rtl="0"/>
            <a:r>
              <a:rPr lang="tr-TR" dirty="0"/>
              <a:t>CV yöntemiyle optimum </a:t>
            </a:r>
            <a:r>
              <a:rPr lang="tr-TR" dirty="0" err="1"/>
              <a:t>lambda</a:t>
            </a:r>
            <a:r>
              <a:rPr lang="tr-TR" dirty="0"/>
              <a:t> hesaplaması;</a:t>
            </a:r>
          </a:p>
        </p:txBody>
      </p:sp>
      <p:sp>
        <p:nvSpPr>
          <p:cNvPr id="17" name="Metin Yer Tutucusu 4">
            <a:extLst>
              <a:ext uri="{FF2B5EF4-FFF2-40B4-BE49-F238E27FC236}">
                <a16:creationId xmlns:a16="http://schemas.microsoft.com/office/drawing/2014/main" id="{DC415BE9-CA54-4917-8326-75B2B774BBC4}"/>
              </a:ext>
            </a:extLst>
          </p:cNvPr>
          <p:cNvSpPr txBox="1">
            <a:spLocks/>
          </p:cNvSpPr>
          <p:nvPr/>
        </p:nvSpPr>
        <p:spPr>
          <a:xfrm>
            <a:off x="1031332" y="5274397"/>
            <a:ext cx="10129330" cy="1507823"/>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spcBef>
                <a:spcPts val="600"/>
              </a:spcBef>
              <a:buFont typeface="Courier New" panose="02070309020205020404" pitchFamily="49" charset="0"/>
              <a:buChar char="o"/>
            </a:pPr>
            <a:r>
              <a:rPr lang="tr-TR" sz="1900" dirty="0">
                <a:solidFill>
                  <a:schemeClr val="bg2"/>
                </a:solidFill>
              </a:rPr>
              <a:t>CV yöntemi kullanıyoruz. En iyi </a:t>
            </a:r>
            <a:r>
              <a:rPr lang="tr-TR" sz="1900" dirty="0" err="1">
                <a:solidFill>
                  <a:schemeClr val="bg2"/>
                </a:solidFill>
              </a:rPr>
              <a:t>lamdayı</a:t>
            </a:r>
            <a:r>
              <a:rPr lang="tr-TR" sz="1900" dirty="0">
                <a:solidFill>
                  <a:schemeClr val="bg2"/>
                </a:solidFill>
              </a:rPr>
              <a:t> bu yöntemle bulabiliriz. </a:t>
            </a:r>
          </a:p>
          <a:p>
            <a:pPr marL="342900" indent="-342900">
              <a:spcBef>
                <a:spcPts val="600"/>
              </a:spcBef>
              <a:buFont typeface="Courier New" panose="02070309020205020404" pitchFamily="49" charset="0"/>
              <a:buChar char="o"/>
            </a:pPr>
            <a:r>
              <a:rPr lang="tr-TR" sz="1900" dirty="0">
                <a:solidFill>
                  <a:schemeClr val="bg2"/>
                </a:solidFill>
              </a:rPr>
              <a:t>Grafik; </a:t>
            </a:r>
            <a:r>
              <a:rPr lang="tr-TR" sz="1900" dirty="0" err="1">
                <a:solidFill>
                  <a:schemeClr val="bg2"/>
                </a:solidFill>
              </a:rPr>
              <a:t>log</a:t>
            </a:r>
            <a:r>
              <a:rPr lang="tr-TR" sz="1900" dirty="0">
                <a:solidFill>
                  <a:schemeClr val="bg2"/>
                </a:solidFill>
                <a:sym typeface="Symbol" panose="05050102010706020507" pitchFamily="18" charset="2"/>
              </a:rPr>
              <a:t>  ‘ya </a:t>
            </a:r>
            <a:r>
              <a:rPr lang="tr-TR" sz="1900" dirty="0">
                <a:solidFill>
                  <a:schemeClr val="bg2"/>
                </a:solidFill>
              </a:rPr>
              <a:t>karşılık MSE değerlerinin grafiğidir.</a:t>
            </a:r>
          </a:p>
          <a:p>
            <a:pPr marL="285750" indent="-285750">
              <a:spcBef>
                <a:spcPts val="600"/>
              </a:spcBef>
              <a:buFont typeface="Courier New" panose="02070309020205020404" pitchFamily="49" charset="0"/>
              <a:buChar char="o"/>
            </a:pPr>
            <a:r>
              <a:rPr lang="tr-TR" sz="1900" dirty="0">
                <a:solidFill>
                  <a:schemeClr val="bg2"/>
                </a:solidFill>
              </a:rPr>
              <a:t>İki kesikli çizgi arasında belirlenen kısım </a:t>
            </a:r>
            <a:r>
              <a:rPr lang="tr-TR" sz="1900" dirty="0" err="1">
                <a:solidFill>
                  <a:schemeClr val="bg2"/>
                </a:solidFill>
              </a:rPr>
              <a:t>CV'nin</a:t>
            </a:r>
            <a:r>
              <a:rPr lang="tr-TR" sz="1900" dirty="0">
                <a:solidFill>
                  <a:schemeClr val="bg2"/>
                </a:solidFill>
              </a:rPr>
              <a:t> </a:t>
            </a:r>
            <a:r>
              <a:rPr lang="tr-TR" sz="1900" dirty="0" err="1">
                <a:solidFill>
                  <a:schemeClr val="bg2"/>
                </a:solidFill>
              </a:rPr>
              <a:t>seçtigi</a:t>
            </a:r>
            <a:r>
              <a:rPr lang="tr-TR" sz="1900" dirty="0">
                <a:solidFill>
                  <a:schemeClr val="bg2"/>
                </a:solidFill>
              </a:rPr>
              <a:t> en iyi </a:t>
            </a:r>
            <a:r>
              <a:rPr lang="tr-TR" sz="1900" dirty="0">
                <a:solidFill>
                  <a:schemeClr val="bg2"/>
                </a:solidFill>
                <a:sym typeface="Symbol" panose="05050102010706020507" pitchFamily="18" charset="2"/>
              </a:rPr>
              <a:t> </a:t>
            </a:r>
            <a:r>
              <a:rPr lang="tr-TR" sz="1900" dirty="0">
                <a:solidFill>
                  <a:schemeClr val="bg2"/>
                </a:solidFill>
              </a:rPr>
              <a:t>tahmini (İlk çizgi min. </a:t>
            </a:r>
            <a:r>
              <a:rPr lang="tr-TR" sz="1900" dirty="0">
                <a:solidFill>
                  <a:schemeClr val="bg2"/>
                </a:solidFill>
                <a:sym typeface="Symbol" panose="05050102010706020507" pitchFamily="18" charset="2"/>
              </a:rPr>
              <a:t></a:t>
            </a:r>
            <a:r>
              <a:rPr lang="tr-TR" sz="1900" dirty="0">
                <a:solidFill>
                  <a:schemeClr val="bg2"/>
                </a:solidFill>
              </a:rPr>
              <a:t> ikinci çizgi bir standart hata uzaklığındaki</a:t>
            </a:r>
            <a:r>
              <a:rPr lang="tr-TR" sz="1900" dirty="0">
                <a:solidFill>
                  <a:schemeClr val="bg2"/>
                </a:solidFill>
                <a:sym typeface="Symbol" panose="05050102010706020507" pitchFamily="18" charset="2"/>
              </a:rPr>
              <a:t> ) </a:t>
            </a:r>
            <a:endParaRPr lang="tr-TR" sz="1900" dirty="0">
              <a:solidFill>
                <a:schemeClr val="bg2"/>
              </a:solidFill>
            </a:endParaRPr>
          </a:p>
        </p:txBody>
      </p:sp>
      <p:sp>
        <p:nvSpPr>
          <p:cNvPr id="14" name="Dikdörtgen: Çapraz Köşeleri Kesik 13">
            <a:extLst>
              <a:ext uri="{FF2B5EF4-FFF2-40B4-BE49-F238E27FC236}">
                <a16:creationId xmlns:a16="http://schemas.microsoft.com/office/drawing/2014/main" id="{5139DAF0-AB47-4BC9-B772-7A18627E9247}"/>
              </a:ext>
            </a:extLst>
          </p:cNvPr>
          <p:cNvSpPr/>
          <p:nvPr/>
        </p:nvSpPr>
        <p:spPr>
          <a:xfrm>
            <a:off x="1368048" y="2540629"/>
            <a:ext cx="3299415" cy="369452"/>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Opt_lambda</a:t>
            </a:r>
            <a:r>
              <a:rPr lang="tr-TR" sz="2000" b="1" dirty="0">
                <a:solidFill>
                  <a:schemeClr val="bg2"/>
                </a:solidFill>
              </a:rPr>
              <a:t>= 0.063095</a:t>
            </a:r>
          </a:p>
        </p:txBody>
      </p:sp>
      <p:pic>
        <p:nvPicPr>
          <p:cNvPr id="5" name="Resim 4">
            <a:extLst>
              <a:ext uri="{FF2B5EF4-FFF2-40B4-BE49-F238E27FC236}">
                <a16:creationId xmlns:a16="http://schemas.microsoft.com/office/drawing/2014/main" id="{9BEF899C-791E-4D56-AD95-12BA6644D478}"/>
              </a:ext>
            </a:extLst>
          </p:cNvPr>
          <p:cNvPicPr>
            <a:picLocks noChangeAspect="1"/>
          </p:cNvPicPr>
          <p:nvPr/>
        </p:nvPicPr>
        <p:blipFill>
          <a:blip r:embed="rId3"/>
          <a:stretch>
            <a:fillRect/>
          </a:stretch>
        </p:blipFill>
        <p:spPr>
          <a:xfrm>
            <a:off x="382626" y="1123364"/>
            <a:ext cx="5144356" cy="1265346"/>
          </a:xfrm>
          <a:prstGeom prst="rect">
            <a:avLst/>
          </a:prstGeom>
        </p:spPr>
      </p:pic>
      <p:pic>
        <p:nvPicPr>
          <p:cNvPr id="8" name="Resim 7">
            <a:extLst>
              <a:ext uri="{FF2B5EF4-FFF2-40B4-BE49-F238E27FC236}">
                <a16:creationId xmlns:a16="http://schemas.microsoft.com/office/drawing/2014/main" id="{1C65CBA8-F208-4C87-A0C6-2E695AF0CAE1}"/>
              </a:ext>
            </a:extLst>
          </p:cNvPr>
          <p:cNvPicPr>
            <a:picLocks noChangeAspect="1"/>
          </p:cNvPicPr>
          <p:nvPr/>
        </p:nvPicPr>
        <p:blipFill>
          <a:blip r:embed="rId4"/>
          <a:stretch>
            <a:fillRect/>
          </a:stretch>
        </p:blipFill>
        <p:spPr>
          <a:xfrm>
            <a:off x="6095997" y="1123364"/>
            <a:ext cx="5718297" cy="4117817"/>
          </a:xfrm>
          <a:prstGeom prst="rect">
            <a:avLst/>
          </a:prstGeom>
        </p:spPr>
      </p:pic>
      <p:pic>
        <p:nvPicPr>
          <p:cNvPr id="11" name="Resim 10">
            <a:extLst>
              <a:ext uri="{FF2B5EF4-FFF2-40B4-BE49-F238E27FC236}">
                <a16:creationId xmlns:a16="http://schemas.microsoft.com/office/drawing/2014/main" id="{07646C44-83F0-4FCF-9FCA-8B6091D93104}"/>
              </a:ext>
            </a:extLst>
          </p:cNvPr>
          <p:cNvPicPr>
            <a:picLocks noChangeAspect="1"/>
          </p:cNvPicPr>
          <p:nvPr/>
        </p:nvPicPr>
        <p:blipFill>
          <a:blip r:embed="rId5"/>
          <a:stretch>
            <a:fillRect/>
          </a:stretch>
        </p:blipFill>
        <p:spPr>
          <a:xfrm>
            <a:off x="2145015" y="2996260"/>
            <a:ext cx="1745479" cy="2278137"/>
          </a:xfrm>
          <a:prstGeom prst="rect">
            <a:avLst/>
          </a:prstGeom>
        </p:spPr>
      </p:pic>
    </p:spTree>
    <p:extLst>
      <p:ext uri="{BB962C8B-B14F-4D97-AF65-F5344CB8AC3E}">
        <p14:creationId xmlns:p14="http://schemas.microsoft.com/office/powerpoint/2010/main" val="24579130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rtlCol="0"/>
          <a:lstStyle/>
          <a:p>
            <a:pPr rtl="0"/>
            <a:fld id="{8D581BC7-E183-40DB-AC97-C19EA4EB8894}" type="slidenum">
              <a:rPr lang="tr-TR" smtClean="0"/>
              <a:pPr rtl="0"/>
              <a:t>22</a:t>
            </a:fld>
            <a:endParaRPr lang="tr-TR" dirty="0"/>
          </a:p>
        </p:txBody>
      </p:sp>
      <p:sp>
        <p:nvSpPr>
          <p:cNvPr id="25" name="Başlık 1">
            <a:extLst>
              <a:ext uri="{FF2B5EF4-FFF2-40B4-BE49-F238E27FC236}">
                <a16:creationId xmlns:a16="http://schemas.microsoft.com/office/drawing/2014/main" id="{5EB43275-DD4F-4535-92EC-27C18DF71B2D}"/>
              </a:ext>
            </a:extLst>
          </p:cNvPr>
          <p:cNvSpPr>
            <a:spLocks noGrp="1"/>
          </p:cNvSpPr>
          <p:nvPr>
            <p:ph type="title"/>
          </p:nvPr>
        </p:nvSpPr>
        <p:spPr>
          <a:xfrm>
            <a:off x="778643" y="199779"/>
            <a:ext cx="10930757" cy="804338"/>
          </a:xfrm>
        </p:spPr>
        <p:txBody>
          <a:bodyPr rtlCol="0">
            <a:normAutofit fontScale="90000"/>
          </a:bodyPr>
          <a:lstStyle/>
          <a:p>
            <a:r>
              <a:rPr lang="tr-TR" dirty="0"/>
              <a:t>Optimum </a:t>
            </a:r>
            <a:r>
              <a:rPr lang="tr-TR" dirty="0">
                <a:sym typeface="Symbol" panose="05050102010706020507" pitchFamily="18" charset="2"/>
              </a:rPr>
              <a:t> değerine göre RMSE ve R</a:t>
            </a:r>
            <a:r>
              <a:rPr lang="tr-TR" baseline="30000" dirty="0">
                <a:sym typeface="Symbol" panose="05050102010706020507" pitchFamily="18" charset="2"/>
              </a:rPr>
              <a:t>2 </a:t>
            </a:r>
            <a:r>
              <a:rPr lang="tr-TR" dirty="0">
                <a:sym typeface="Symbol" panose="05050102010706020507" pitchFamily="18" charset="2"/>
              </a:rPr>
              <a:t> hesaplanması;</a:t>
            </a:r>
            <a:endParaRPr lang="tr-TR" baseline="30000" dirty="0"/>
          </a:p>
        </p:txBody>
      </p:sp>
      <p:sp>
        <p:nvSpPr>
          <p:cNvPr id="10" name="Dikdörtgen: Çapraz Köşeleri Kesik 9">
            <a:extLst>
              <a:ext uri="{FF2B5EF4-FFF2-40B4-BE49-F238E27FC236}">
                <a16:creationId xmlns:a16="http://schemas.microsoft.com/office/drawing/2014/main" id="{474D39E8-6149-4B7F-9F57-655A91743C31}"/>
              </a:ext>
            </a:extLst>
          </p:cNvPr>
          <p:cNvSpPr/>
          <p:nvPr/>
        </p:nvSpPr>
        <p:spPr>
          <a:xfrm>
            <a:off x="4446290" y="3807979"/>
            <a:ext cx="3299415" cy="517330"/>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400" b="1" dirty="0" err="1">
                <a:solidFill>
                  <a:schemeClr val="bg2"/>
                </a:solidFill>
              </a:rPr>
              <a:t>testrmse</a:t>
            </a:r>
            <a:r>
              <a:rPr lang="tr-TR" sz="2400" b="1" dirty="0">
                <a:solidFill>
                  <a:schemeClr val="bg2"/>
                </a:solidFill>
              </a:rPr>
              <a:t>= 276.7904</a:t>
            </a:r>
          </a:p>
        </p:txBody>
      </p:sp>
      <p:sp>
        <p:nvSpPr>
          <p:cNvPr id="14" name="Dikdörtgen: Çapraz Köşeleri Kesik 13">
            <a:extLst>
              <a:ext uri="{FF2B5EF4-FFF2-40B4-BE49-F238E27FC236}">
                <a16:creationId xmlns:a16="http://schemas.microsoft.com/office/drawing/2014/main" id="{ED9391A9-2A7D-4BD2-889B-A0ED743B5D2D}"/>
              </a:ext>
            </a:extLst>
          </p:cNvPr>
          <p:cNvSpPr/>
          <p:nvPr/>
        </p:nvSpPr>
        <p:spPr>
          <a:xfrm>
            <a:off x="4446289" y="4597542"/>
            <a:ext cx="3299415" cy="517330"/>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400" b="1" dirty="0" err="1">
                <a:solidFill>
                  <a:schemeClr val="bg2"/>
                </a:solidFill>
              </a:rPr>
              <a:t>rsquare</a:t>
            </a:r>
            <a:r>
              <a:rPr lang="tr-TR" sz="2400" b="1" dirty="0">
                <a:solidFill>
                  <a:schemeClr val="bg2"/>
                </a:solidFill>
              </a:rPr>
              <a:t>= % 81,033</a:t>
            </a:r>
          </a:p>
        </p:txBody>
      </p:sp>
      <p:pic>
        <p:nvPicPr>
          <p:cNvPr id="5" name="Resim 4">
            <a:extLst>
              <a:ext uri="{FF2B5EF4-FFF2-40B4-BE49-F238E27FC236}">
                <a16:creationId xmlns:a16="http://schemas.microsoft.com/office/drawing/2014/main" id="{7F97AFBC-B392-499A-A1A8-7486749C74D2}"/>
              </a:ext>
            </a:extLst>
          </p:cNvPr>
          <p:cNvPicPr>
            <a:picLocks noChangeAspect="1"/>
          </p:cNvPicPr>
          <p:nvPr/>
        </p:nvPicPr>
        <p:blipFill>
          <a:blip r:embed="rId3"/>
          <a:stretch>
            <a:fillRect/>
          </a:stretch>
        </p:blipFill>
        <p:spPr>
          <a:xfrm>
            <a:off x="3082050" y="1584234"/>
            <a:ext cx="6027892" cy="1857652"/>
          </a:xfrm>
          <a:prstGeom prst="rect">
            <a:avLst/>
          </a:prstGeom>
        </p:spPr>
      </p:pic>
    </p:spTree>
    <p:extLst>
      <p:ext uri="{BB962C8B-B14F-4D97-AF65-F5344CB8AC3E}">
        <p14:creationId xmlns:p14="http://schemas.microsoft.com/office/powerpoint/2010/main" val="9889554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rtlCol="0"/>
          <a:lstStyle/>
          <a:p>
            <a:pPr rtl="0"/>
            <a:fld id="{8D581BC7-E183-40DB-AC97-C19EA4EB8894}" type="slidenum">
              <a:rPr lang="tr-TR" smtClean="0"/>
              <a:pPr rtl="0"/>
              <a:t>23</a:t>
            </a:fld>
            <a:endParaRPr lang="tr-TR" dirty="0"/>
          </a:p>
        </p:txBody>
      </p:sp>
      <p:sp>
        <p:nvSpPr>
          <p:cNvPr id="25" name="Başlık 1">
            <a:extLst>
              <a:ext uri="{FF2B5EF4-FFF2-40B4-BE49-F238E27FC236}">
                <a16:creationId xmlns:a16="http://schemas.microsoft.com/office/drawing/2014/main" id="{5EB43275-DD4F-4535-92EC-27C18DF71B2D}"/>
              </a:ext>
            </a:extLst>
          </p:cNvPr>
          <p:cNvSpPr>
            <a:spLocks noGrp="1"/>
          </p:cNvSpPr>
          <p:nvPr>
            <p:ph type="title"/>
          </p:nvPr>
        </p:nvSpPr>
        <p:spPr>
          <a:xfrm>
            <a:off x="778643" y="199779"/>
            <a:ext cx="10930757" cy="804338"/>
          </a:xfrm>
        </p:spPr>
        <p:txBody>
          <a:bodyPr rtlCol="0">
            <a:normAutofit/>
          </a:bodyPr>
          <a:lstStyle/>
          <a:p>
            <a:pPr algn="ctr"/>
            <a:r>
              <a:rPr lang="tr-TR" dirty="0" err="1"/>
              <a:t>Ridge</a:t>
            </a:r>
            <a:r>
              <a:rPr lang="tr-TR" dirty="0"/>
              <a:t> Modelinin Varsayımları</a:t>
            </a:r>
            <a:endParaRPr lang="tr-TR" baseline="30000" dirty="0"/>
          </a:p>
        </p:txBody>
      </p:sp>
      <p:sp>
        <p:nvSpPr>
          <p:cNvPr id="12" name="Metin Yer Tutucusu 6">
            <a:extLst>
              <a:ext uri="{FF2B5EF4-FFF2-40B4-BE49-F238E27FC236}">
                <a16:creationId xmlns:a16="http://schemas.microsoft.com/office/drawing/2014/main" id="{DCC51901-2DDD-4B30-9077-7BD18736A8DE}"/>
              </a:ext>
            </a:extLst>
          </p:cNvPr>
          <p:cNvSpPr txBox="1">
            <a:spLocks/>
          </p:cNvSpPr>
          <p:nvPr/>
        </p:nvSpPr>
        <p:spPr>
          <a:xfrm>
            <a:off x="253151" y="3803001"/>
            <a:ext cx="3286866" cy="1731024"/>
          </a:xfrm>
          <a:prstGeom prst="rect">
            <a:avLst/>
          </a:prstGeom>
        </p:spPr>
        <p:txBody>
          <a:bodyPr vert="horz" lIns="0" tIns="0" rIns="0" bIns="0" rtlCol="0">
            <a:normAutofit fontScale="92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tr-TR" sz="1700" b="1" dirty="0">
                <a:solidFill>
                  <a:schemeClr val="bg2"/>
                </a:solidFill>
              </a:rPr>
              <a:t>H0: Artıklar normal dağılıma sahiptir.</a:t>
            </a:r>
          </a:p>
          <a:p>
            <a:pPr algn="ctr"/>
            <a:r>
              <a:rPr lang="tr-TR" sz="1700" b="1" dirty="0">
                <a:solidFill>
                  <a:schemeClr val="bg2"/>
                </a:solidFill>
              </a:rPr>
              <a:t>H1: Artıklar normal dağılıma sahip değildir.</a:t>
            </a:r>
          </a:p>
          <a:p>
            <a:pPr algn="ctr"/>
            <a:r>
              <a:rPr lang="tr-TR" sz="2200" b="1" dirty="0">
                <a:solidFill>
                  <a:schemeClr val="bg2"/>
                </a:solidFill>
              </a:rPr>
              <a:t>P-</a:t>
            </a:r>
            <a:r>
              <a:rPr lang="tr-TR" sz="2200" b="1" dirty="0" err="1">
                <a:solidFill>
                  <a:schemeClr val="bg2"/>
                </a:solidFill>
              </a:rPr>
              <a:t>value</a:t>
            </a:r>
            <a:r>
              <a:rPr lang="tr-TR" sz="2200" b="1" dirty="0">
                <a:solidFill>
                  <a:schemeClr val="bg2"/>
                </a:solidFill>
              </a:rPr>
              <a:t> değeri 0.05’ten küçük dolayısıyla H0 RED; ‘’</a:t>
            </a:r>
            <a:r>
              <a:rPr lang="tr-TR" sz="2200" b="1" dirty="0" err="1">
                <a:solidFill>
                  <a:schemeClr val="bg2"/>
                </a:solidFill>
              </a:rPr>
              <a:t>Ridge</a:t>
            </a:r>
            <a:r>
              <a:rPr lang="tr-TR" sz="2200" b="1" dirty="0">
                <a:solidFill>
                  <a:schemeClr val="bg2"/>
                </a:solidFill>
              </a:rPr>
              <a:t> artıkları normal dağılmıyor’’, diyebiliriz. </a:t>
            </a:r>
          </a:p>
        </p:txBody>
      </p:sp>
      <p:sp>
        <p:nvSpPr>
          <p:cNvPr id="17" name="Dikdörtgen: Çapraz Köşeleri Kesik 16">
            <a:extLst>
              <a:ext uri="{FF2B5EF4-FFF2-40B4-BE49-F238E27FC236}">
                <a16:creationId xmlns:a16="http://schemas.microsoft.com/office/drawing/2014/main" id="{6966C66E-BD89-47ED-B9A1-7134579B635D}"/>
              </a:ext>
            </a:extLst>
          </p:cNvPr>
          <p:cNvSpPr/>
          <p:nvPr/>
        </p:nvSpPr>
        <p:spPr>
          <a:xfrm>
            <a:off x="469871" y="1173181"/>
            <a:ext cx="2990008" cy="369452"/>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a:solidFill>
                  <a:schemeClr val="bg2"/>
                </a:solidFill>
              </a:rPr>
              <a:t>Normallik</a:t>
            </a:r>
          </a:p>
        </p:txBody>
      </p:sp>
      <p:sp>
        <p:nvSpPr>
          <p:cNvPr id="18" name="Dikdörtgen: Çapraz Köşeleri Kesik 17">
            <a:extLst>
              <a:ext uri="{FF2B5EF4-FFF2-40B4-BE49-F238E27FC236}">
                <a16:creationId xmlns:a16="http://schemas.microsoft.com/office/drawing/2014/main" id="{7821239F-BC27-4BEB-89D5-AD55C6662E7A}"/>
              </a:ext>
            </a:extLst>
          </p:cNvPr>
          <p:cNvSpPr/>
          <p:nvPr/>
        </p:nvSpPr>
        <p:spPr>
          <a:xfrm>
            <a:off x="4264170" y="1217763"/>
            <a:ext cx="3299415" cy="369452"/>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Otokorelasyon</a:t>
            </a:r>
            <a:endParaRPr lang="tr-TR" sz="2000" b="1" dirty="0">
              <a:solidFill>
                <a:schemeClr val="bg2"/>
              </a:solidFill>
            </a:endParaRPr>
          </a:p>
        </p:txBody>
      </p:sp>
      <p:sp>
        <p:nvSpPr>
          <p:cNvPr id="19" name="Dikdörtgen: Çapraz Köşeleri Kesik 18">
            <a:extLst>
              <a:ext uri="{FF2B5EF4-FFF2-40B4-BE49-F238E27FC236}">
                <a16:creationId xmlns:a16="http://schemas.microsoft.com/office/drawing/2014/main" id="{9CBB3F2F-D5C3-4DAE-AD17-190BAFE14326}"/>
              </a:ext>
            </a:extLst>
          </p:cNvPr>
          <p:cNvSpPr/>
          <p:nvPr/>
        </p:nvSpPr>
        <p:spPr>
          <a:xfrm>
            <a:off x="8587869" y="1217763"/>
            <a:ext cx="3299415" cy="369452"/>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a:solidFill>
                  <a:schemeClr val="bg2"/>
                </a:solidFill>
              </a:rPr>
              <a:t>Değişen </a:t>
            </a:r>
            <a:r>
              <a:rPr lang="tr-TR" sz="2000" b="1" dirty="0" err="1">
                <a:solidFill>
                  <a:schemeClr val="bg2"/>
                </a:solidFill>
              </a:rPr>
              <a:t>Varyans</a:t>
            </a:r>
            <a:endParaRPr lang="tr-TR" sz="2000" b="1" dirty="0">
              <a:solidFill>
                <a:schemeClr val="bg2"/>
              </a:solidFill>
            </a:endParaRPr>
          </a:p>
        </p:txBody>
      </p:sp>
      <p:sp>
        <p:nvSpPr>
          <p:cNvPr id="21" name="Metin Yer Tutucusu 6">
            <a:extLst>
              <a:ext uri="{FF2B5EF4-FFF2-40B4-BE49-F238E27FC236}">
                <a16:creationId xmlns:a16="http://schemas.microsoft.com/office/drawing/2014/main" id="{20EEAFCD-CFD9-4D8D-BB34-697B9206CF81}"/>
              </a:ext>
            </a:extLst>
          </p:cNvPr>
          <p:cNvSpPr txBox="1">
            <a:spLocks/>
          </p:cNvSpPr>
          <p:nvPr/>
        </p:nvSpPr>
        <p:spPr>
          <a:xfrm>
            <a:off x="4452567" y="4864107"/>
            <a:ext cx="3286866" cy="1550405"/>
          </a:xfrm>
          <a:prstGeom prst="rect">
            <a:avLst/>
          </a:prstGeom>
        </p:spPr>
        <p:txBody>
          <a:bodyPr vert="horz" lIns="0" tIns="0" rIns="0" bIns="0" rtlCol="0">
            <a:normAutofit fontScale="92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tr-TR" sz="1700" b="1" dirty="0">
                <a:solidFill>
                  <a:schemeClr val="bg2"/>
                </a:solidFill>
              </a:rPr>
              <a:t>H0: </a:t>
            </a:r>
            <a:r>
              <a:rPr lang="tr-TR" sz="1700" b="1" dirty="0" err="1">
                <a:solidFill>
                  <a:schemeClr val="bg2"/>
                </a:solidFill>
              </a:rPr>
              <a:t>Otokorelasyon</a:t>
            </a:r>
            <a:r>
              <a:rPr lang="tr-TR" sz="1700" b="1" dirty="0">
                <a:solidFill>
                  <a:schemeClr val="bg2"/>
                </a:solidFill>
              </a:rPr>
              <a:t> yoktur.</a:t>
            </a:r>
          </a:p>
          <a:p>
            <a:pPr algn="ctr"/>
            <a:r>
              <a:rPr lang="tr-TR" sz="1700" b="1" dirty="0">
                <a:solidFill>
                  <a:schemeClr val="bg2"/>
                </a:solidFill>
              </a:rPr>
              <a:t>H1: </a:t>
            </a:r>
            <a:r>
              <a:rPr lang="tr-TR" sz="1700" b="1" dirty="0" err="1">
                <a:solidFill>
                  <a:schemeClr val="bg2"/>
                </a:solidFill>
              </a:rPr>
              <a:t>Otokorelasyon</a:t>
            </a:r>
            <a:r>
              <a:rPr lang="tr-TR" sz="1700" b="1" dirty="0">
                <a:solidFill>
                  <a:schemeClr val="bg2"/>
                </a:solidFill>
              </a:rPr>
              <a:t> vardır.</a:t>
            </a:r>
          </a:p>
          <a:p>
            <a:pPr algn="ctr"/>
            <a:r>
              <a:rPr lang="tr-TR" sz="2200" b="1" dirty="0">
                <a:solidFill>
                  <a:schemeClr val="bg2"/>
                </a:solidFill>
              </a:rPr>
              <a:t>P-</a:t>
            </a:r>
            <a:r>
              <a:rPr lang="tr-TR" sz="2200" b="1" dirty="0" err="1">
                <a:solidFill>
                  <a:schemeClr val="bg2"/>
                </a:solidFill>
              </a:rPr>
              <a:t>value</a:t>
            </a:r>
            <a:r>
              <a:rPr lang="tr-TR" sz="2200" b="1" dirty="0">
                <a:solidFill>
                  <a:schemeClr val="bg2"/>
                </a:solidFill>
              </a:rPr>
              <a:t> değeri 0.05’ten küçük dolayısıyla H0 RED; ‘</a:t>
            </a:r>
            <a:r>
              <a:rPr lang="tr-TR" sz="2200" b="1" dirty="0" err="1">
                <a:solidFill>
                  <a:schemeClr val="bg2"/>
                </a:solidFill>
              </a:rPr>
              <a:t>Otokorelasyon</a:t>
            </a:r>
            <a:r>
              <a:rPr lang="tr-TR" sz="2200" b="1" dirty="0">
                <a:solidFill>
                  <a:schemeClr val="bg2"/>
                </a:solidFill>
              </a:rPr>
              <a:t> sorunu vardır.’’ diyebiliriz.</a:t>
            </a:r>
          </a:p>
        </p:txBody>
      </p:sp>
      <p:sp>
        <p:nvSpPr>
          <p:cNvPr id="20" name="Metin Yer Tutucusu 6">
            <a:extLst>
              <a:ext uri="{FF2B5EF4-FFF2-40B4-BE49-F238E27FC236}">
                <a16:creationId xmlns:a16="http://schemas.microsoft.com/office/drawing/2014/main" id="{2D9A45FF-7F78-484E-801C-51DF33546921}"/>
              </a:ext>
            </a:extLst>
          </p:cNvPr>
          <p:cNvSpPr txBox="1">
            <a:spLocks/>
          </p:cNvSpPr>
          <p:nvPr/>
        </p:nvSpPr>
        <p:spPr>
          <a:xfrm>
            <a:off x="8153359" y="4747221"/>
            <a:ext cx="3876715" cy="2110779"/>
          </a:xfrm>
          <a:prstGeom prst="rect">
            <a:avLst/>
          </a:prstGeom>
        </p:spPr>
        <p:txBody>
          <a:bodyPr vert="horz" lIns="0" tIns="0" rIns="0" bIns="0" rtlCol="0">
            <a:normAutofit fontScale="550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tr-TR" sz="2900" b="1" dirty="0">
                <a:solidFill>
                  <a:schemeClr val="bg2"/>
                </a:solidFill>
              </a:rPr>
              <a:t>H0: Sabit </a:t>
            </a:r>
            <a:r>
              <a:rPr lang="tr-TR" sz="2900" b="1" dirty="0" err="1">
                <a:solidFill>
                  <a:schemeClr val="bg2"/>
                </a:solidFill>
              </a:rPr>
              <a:t>varyans</a:t>
            </a:r>
            <a:r>
              <a:rPr lang="tr-TR" sz="2900" b="1" dirty="0">
                <a:solidFill>
                  <a:schemeClr val="bg2"/>
                </a:solidFill>
              </a:rPr>
              <a:t> var.</a:t>
            </a:r>
          </a:p>
          <a:p>
            <a:pPr algn="ctr"/>
            <a:r>
              <a:rPr lang="tr-TR" sz="2900" b="1" dirty="0">
                <a:solidFill>
                  <a:schemeClr val="bg2"/>
                </a:solidFill>
              </a:rPr>
              <a:t>H1: Sabit </a:t>
            </a:r>
            <a:r>
              <a:rPr lang="tr-TR" sz="2900" b="1" dirty="0" err="1">
                <a:solidFill>
                  <a:schemeClr val="bg2"/>
                </a:solidFill>
              </a:rPr>
              <a:t>varyans</a:t>
            </a:r>
            <a:r>
              <a:rPr lang="tr-TR" sz="2900" b="1" dirty="0">
                <a:solidFill>
                  <a:schemeClr val="bg2"/>
                </a:solidFill>
              </a:rPr>
              <a:t> yok.</a:t>
            </a:r>
          </a:p>
          <a:p>
            <a:pPr algn="ctr"/>
            <a:endParaRPr lang="tr-TR" sz="2300" b="1" dirty="0">
              <a:solidFill>
                <a:schemeClr val="bg2"/>
              </a:solidFill>
            </a:endParaRPr>
          </a:p>
          <a:p>
            <a:pPr algn="ctr"/>
            <a:endParaRPr lang="tr-TR" sz="2600" b="1" dirty="0">
              <a:solidFill>
                <a:schemeClr val="bg2"/>
              </a:solidFill>
            </a:endParaRPr>
          </a:p>
          <a:p>
            <a:pPr algn="ctr"/>
            <a:r>
              <a:rPr lang="tr-TR" sz="3200" b="1" dirty="0" err="1">
                <a:solidFill>
                  <a:schemeClr val="bg2"/>
                </a:solidFill>
              </a:rPr>
              <a:t>Lambda</a:t>
            </a:r>
            <a:r>
              <a:rPr lang="tr-TR" sz="3200" b="1" dirty="0">
                <a:solidFill>
                  <a:schemeClr val="bg2"/>
                </a:solidFill>
              </a:rPr>
              <a:t> &gt; </a:t>
            </a:r>
            <a:r>
              <a:rPr lang="tr-TR" sz="3200" b="1" dirty="0" err="1">
                <a:solidFill>
                  <a:schemeClr val="bg2"/>
                </a:solidFill>
              </a:rPr>
              <a:t>kikare</a:t>
            </a:r>
            <a:r>
              <a:rPr lang="tr-TR" sz="3200" b="1" dirty="0">
                <a:solidFill>
                  <a:schemeClr val="bg2"/>
                </a:solidFill>
              </a:rPr>
              <a:t>=23.685 (</a:t>
            </a:r>
            <a:r>
              <a:rPr lang="tr-TR" sz="3200" b="1" dirty="0" err="1">
                <a:solidFill>
                  <a:schemeClr val="bg2"/>
                </a:solidFill>
              </a:rPr>
              <a:t>sd</a:t>
            </a:r>
            <a:r>
              <a:rPr lang="tr-TR" sz="3200" b="1" dirty="0">
                <a:solidFill>
                  <a:schemeClr val="bg2"/>
                </a:solidFill>
              </a:rPr>
              <a:t>= 14,0.05) Bu durumda H0 RED ; yani verimizde ‘’sabit </a:t>
            </a:r>
            <a:r>
              <a:rPr lang="tr-TR" sz="3200" b="1" dirty="0" err="1">
                <a:solidFill>
                  <a:schemeClr val="bg2"/>
                </a:solidFill>
              </a:rPr>
              <a:t>varyans</a:t>
            </a:r>
            <a:r>
              <a:rPr lang="tr-TR" sz="3200" b="1" dirty="0">
                <a:solidFill>
                  <a:schemeClr val="bg2"/>
                </a:solidFill>
              </a:rPr>
              <a:t> yoktur; değişen </a:t>
            </a:r>
            <a:r>
              <a:rPr lang="tr-TR" sz="3200" b="1" dirty="0" err="1">
                <a:solidFill>
                  <a:schemeClr val="bg2"/>
                </a:solidFill>
              </a:rPr>
              <a:t>varyans</a:t>
            </a:r>
            <a:r>
              <a:rPr lang="tr-TR" sz="3200" b="1" dirty="0">
                <a:solidFill>
                  <a:schemeClr val="bg2"/>
                </a:solidFill>
              </a:rPr>
              <a:t> sorunu vardır’’, diyebiliriz.</a:t>
            </a:r>
          </a:p>
          <a:p>
            <a:pPr algn="ctr"/>
            <a:endParaRPr lang="tr-TR" sz="1900" b="1" dirty="0">
              <a:solidFill>
                <a:schemeClr val="bg2"/>
              </a:solidFill>
            </a:endParaRPr>
          </a:p>
        </p:txBody>
      </p:sp>
      <p:pic>
        <p:nvPicPr>
          <p:cNvPr id="24" name="Resim 23">
            <a:extLst>
              <a:ext uri="{FF2B5EF4-FFF2-40B4-BE49-F238E27FC236}">
                <a16:creationId xmlns:a16="http://schemas.microsoft.com/office/drawing/2014/main" id="{16D57316-0DA0-4C95-8458-7D59F483CA38}"/>
              </a:ext>
            </a:extLst>
          </p:cNvPr>
          <p:cNvPicPr>
            <a:picLocks noChangeAspect="1"/>
          </p:cNvPicPr>
          <p:nvPr/>
        </p:nvPicPr>
        <p:blipFill>
          <a:blip r:embed="rId3"/>
          <a:stretch>
            <a:fillRect/>
          </a:stretch>
        </p:blipFill>
        <p:spPr>
          <a:xfrm>
            <a:off x="8224752" y="1749122"/>
            <a:ext cx="3733925" cy="2857657"/>
          </a:xfrm>
          <a:prstGeom prst="rect">
            <a:avLst/>
          </a:prstGeom>
        </p:spPr>
      </p:pic>
      <p:sp>
        <p:nvSpPr>
          <p:cNvPr id="26" name="Dikdörtgen: Çapraz Köşeleri Kesik 25">
            <a:extLst>
              <a:ext uri="{FF2B5EF4-FFF2-40B4-BE49-F238E27FC236}">
                <a16:creationId xmlns:a16="http://schemas.microsoft.com/office/drawing/2014/main" id="{784B31D2-0B2D-4E08-A3C2-0AFB5DD3BF35}"/>
              </a:ext>
            </a:extLst>
          </p:cNvPr>
          <p:cNvSpPr/>
          <p:nvPr/>
        </p:nvSpPr>
        <p:spPr>
          <a:xfrm>
            <a:off x="8442008" y="5269858"/>
            <a:ext cx="3299415" cy="369452"/>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Lambda</a:t>
            </a:r>
            <a:r>
              <a:rPr lang="tr-TR" sz="2000" b="1" dirty="0">
                <a:solidFill>
                  <a:schemeClr val="bg2"/>
                </a:solidFill>
              </a:rPr>
              <a:t>= 29.2074</a:t>
            </a:r>
          </a:p>
        </p:txBody>
      </p:sp>
      <p:pic>
        <p:nvPicPr>
          <p:cNvPr id="30" name="Resim 29">
            <a:extLst>
              <a:ext uri="{FF2B5EF4-FFF2-40B4-BE49-F238E27FC236}">
                <a16:creationId xmlns:a16="http://schemas.microsoft.com/office/drawing/2014/main" id="{DA0E4BE4-3DCF-47F7-9EE7-8FED1D4C4865}"/>
              </a:ext>
            </a:extLst>
          </p:cNvPr>
          <p:cNvPicPr>
            <a:picLocks noChangeAspect="1"/>
          </p:cNvPicPr>
          <p:nvPr/>
        </p:nvPicPr>
        <p:blipFill>
          <a:blip r:embed="rId4"/>
          <a:stretch>
            <a:fillRect/>
          </a:stretch>
        </p:blipFill>
        <p:spPr>
          <a:xfrm>
            <a:off x="321443" y="2617742"/>
            <a:ext cx="3162443" cy="892799"/>
          </a:xfrm>
          <a:prstGeom prst="rect">
            <a:avLst/>
          </a:prstGeom>
        </p:spPr>
      </p:pic>
      <p:sp>
        <p:nvSpPr>
          <p:cNvPr id="22" name="Dikdörtgen 21">
            <a:extLst>
              <a:ext uri="{FF2B5EF4-FFF2-40B4-BE49-F238E27FC236}">
                <a16:creationId xmlns:a16="http://schemas.microsoft.com/office/drawing/2014/main" id="{B9745C2C-6749-4D45-A599-DBC8FBB5EB7B}"/>
              </a:ext>
            </a:extLst>
          </p:cNvPr>
          <p:cNvSpPr/>
          <p:nvPr/>
        </p:nvSpPr>
        <p:spPr>
          <a:xfrm>
            <a:off x="1448533" y="3240388"/>
            <a:ext cx="1589942" cy="2618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pic>
        <p:nvPicPr>
          <p:cNvPr id="32" name="Resim 31">
            <a:extLst>
              <a:ext uri="{FF2B5EF4-FFF2-40B4-BE49-F238E27FC236}">
                <a16:creationId xmlns:a16="http://schemas.microsoft.com/office/drawing/2014/main" id="{74CE03F7-13F0-48D4-9AFD-B0997D23D3DA}"/>
              </a:ext>
            </a:extLst>
          </p:cNvPr>
          <p:cNvPicPr>
            <a:picLocks noChangeAspect="1"/>
          </p:cNvPicPr>
          <p:nvPr/>
        </p:nvPicPr>
        <p:blipFill>
          <a:blip r:embed="rId5"/>
          <a:stretch>
            <a:fillRect/>
          </a:stretch>
        </p:blipFill>
        <p:spPr>
          <a:xfrm>
            <a:off x="233323" y="1685900"/>
            <a:ext cx="3326522" cy="731997"/>
          </a:xfrm>
          <a:prstGeom prst="rect">
            <a:avLst/>
          </a:prstGeom>
        </p:spPr>
      </p:pic>
      <p:pic>
        <p:nvPicPr>
          <p:cNvPr id="34" name="Resim 33">
            <a:extLst>
              <a:ext uri="{FF2B5EF4-FFF2-40B4-BE49-F238E27FC236}">
                <a16:creationId xmlns:a16="http://schemas.microsoft.com/office/drawing/2014/main" id="{1AC345C6-860A-4FCC-88ED-8B243F4B0253}"/>
              </a:ext>
            </a:extLst>
          </p:cNvPr>
          <p:cNvPicPr>
            <a:picLocks noChangeAspect="1"/>
          </p:cNvPicPr>
          <p:nvPr/>
        </p:nvPicPr>
        <p:blipFill>
          <a:blip r:embed="rId6"/>
          <a:stretch>
            <a:fillRect/>
          </a:stretch>
        </p:blipFill>
        <p:spPr>
          <a:xfrm>
            <a:off x="4166888" y="1702368"/>
            <a:ext cx="3467812" cy="479728"/>
          </a:xfrm>
          <a:prstGeom prst="rect">
            <a:avLst/>
          </a:prstGeom>
        </p:spPr>
      </p:pic>
      <p:pic>
        <p:nvPicPr>
          <p:cNvPr id="36" name="Resim 35">
            <a:extLst>
              <a:ext uri="{FF2B5EF4-FFF2-40B4-BE49-F238E27FC236}">
                <a16:creationId xmlns:a16="http://schemas.microsoft.com/office/drawing/2014/main" id="{0D95F325-AD0A-4BD7-BA77-67901A07364F}"/>
              </a:ext>
            </a:extLst>
          </p:cNvPr>
          <p:cNvPicPr>
            <a:picLocks noChangeAspect="1"/>
          </p:cNvPicPr>
          <p:nvPr/>
        </p:nvPicPr>
        <p:blipFill>
          <a:blip r:embed="rId7"/>
          <a:stretch>
            <a:fillRect/>
          </a:stretch>
        </p:blipFill>
        <p:spPr>
          <a:xfrm>
            <a:off x="3812305" y="2333026"/>
            <a:ext cx="4176978" cy="2283897"/>
          </a:xfrm>
          <a:prstGeom prst="rect">
            <a:avLst/>
          </a:prstGeom>
        </p:spPr>
      </p:pic>
      <p:sp>
        <p:nvSpPr>
          <p:cNvPr id="23" name="Dikdörtgen 22">
            <a:extLst>
              <a:ext uri="{FF2B5EF4-FFF2-40B4-BE49-F238E27FC236}">
                <a16:creationId xmlns:a16="http://schemas.microsoft.com/office/drawing/2014/main" id="{2FBFA7CC-06AE-4769-8693-C64AA8597009}"/>
              </a:ext>
            </a:extLst>
          </p:cNvPr>
          <p:cNvSpPr/>
          <p:nvPr/>
        </p:nvSpPr>
        <p:spPr>
          <a:xfrm>
            <a:off x="6158686" y="4366606"/>
            <a:ext cx="1433474" cy="2115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dirty="0"/>
          </a:p>
        </p:txBody>
      </p:sp>
    </p:spTree>
    <p:extLst>
      <p:ext uri="{BB962C8B-B14F-4D97-AF65-F5344CB8AC3E}">
        <p14:creationId xmlns:p14="http://schemas.microsoft.com/office/powerpoint/2010/main" val="41659339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4B7241-C2B7-4F61-A69C-236E16A5F62F}"/>
              </a:ext>
            </a:extLst>
          </p:cNvPr>
          <p:cNvSpPr>
            <a:spLocks noGrp="1"/>
          </p:cNvSpPr>
          <p:nvPr>
            <p:ph type="title"/>
          </p:nvPr>
        </p:nvSpPr>
        <p:spPr>
          <a:xfrm>
            <a:off x="6326378" y="2554152"/>
            <a:ext cx="5002022" cy="1749695"/>
          </a:xfrm>
        </p:spPr>
        <p:txBody>
          <a:bodyPr rtlCol="0"/>
          <a:lstStyle/>
          <a:p>
            <a:pPr algn="ctr" rtl="0"/>
            <a:r>
              <a:rPr lang="tr-TR" sz="5800" dirty="0"/>
              <a:t>LASSO </a:t>
            </a:r>
            <a:br>
              <a:rPr lang="tr-TR" sz="5800" dirty="0"/>
            </a:br>
            <a:r>
              <a:rPr lang="tr-TR" sz="5800" dirty="0"/>
              <a:t>REGRESSION</a:t>
            </a:r>
          </a:p>
        </p:txBody>
      </p:sp>
      <p:sp>
        <p:nvSpPr>
          <p:cNvPr id="3" name="Alt Başlık 2">
            <a:extLst>
              <a:ext uri="{FF2B5EF4-FFF2-40B4-BE49-F238E27FC236}">
                <a16:creationId xmlns:a16="http://schemas.microsoft.com/office/drawing/2014/main" id="{FDFD3B61-D7B5-4C7A-80FB-02A3436F88E1}"/>
              </a:ext>
            </a:extLst>
          </p:cNvPr>
          <p:cNvSpPr>
            <a:spLocks noGrp="1"/>
          </p:cNvSpPr>
          <p:nvPr>
            <p:ph type="subTitle" idx="1"/>
          </p:nvPr>
        </p:nvSpPr>
        <p:spPr/>
        <p:txBody>
          <a:bodyPr rtlCol="0"/>
          <a:lstStyle/>
          <a:p>
            <a:pPr rtl="0"/>
            <a:r>
              <a:rPr lang="tr-TR" dirty="0"/>
              <a:t>BÖLÜM 5</a:t>
            </a:r>
          </a:p>
        </p:txBody>
      </p:sp>
      <p:pic>
        <p:nvPicPr>
          <p:cNvPr id="17" name="Picture 2" descr="lasso regression ile ilgili görsel sonucu">
            <a:extLst>
              <a:ext uri="{FF2B5EF4-FFF2-40B4-BE49-F238E27FC236}">
                <a16:creationId xmlns:a16="http://schemas.microsoft.com/office/drawing/2014/main" id="{B8BEC43F-7644-4CA2-B6E1-91999588E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261" y="2220395"/>
            <a:ext cx="3954140" cy="2417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0863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6">
            <a:extLst>
              <a:ext uri="{FF2B5EF4-FFF2-40B4-BE49-F238E27FC236}">
                <a16:creationId xmlns:a16="http://schemas.microsoft.com/office/drawing/2014/main" id="{237C55FA-6B67-470D-BD6D-CFA5F4628BE0}"/>
              </a:ext>
            </a:extLst>
          </p:cNvPr>
          <p:cNvSpPr>
            <a:spLocks noGrp="1"/>
          </p:cNvSpPr>
          <p:nvPr>
            <p:ph type="sldNum" sz="quarter" idx="12"/>
          </p:nvPr>
        </p:nvSpPr>
        <p:spPr/>
        <p:txBody>
          <a:bodyPr/>
          <a:lstStyle/>
          <a:p>
            <a:pPr rtl="0"/>
            <a:fld id="{8D581BC7-E183-40DB-AC97-C19EA4EB8894}" type="slidenum">
              <a:rPr lang="tr-TR" noProof="0" smtClean="0"/>
              <a:t>25</a:t>
            </a:fld>
            <a:endParaRPr lang="tr-TR" noProof="0" dirty="0"/>
          </a:p>
        </p:txBody>
      </p:sp>
      <p:sp>
        <p:nvSpPr>
          <p:cNvPr id="9" name="Başlık 1">
            <a:extLst>
              <a:ext uri="{FF2B5EF4-FFF2-40B4-BE49-F238E27FC236}">
                <a16:creationId xmlns:a16="http://schemas.microsoft.com/office/drawing/2014/main" id="{3C9ABE62-92FD-49B3-82EF-6A33D5C10452}"/>
              </a:ext>
            </a:extLst>
          </p:cNvPr>
          <p:cNvSpPr>
            <a:spLocks noGrp="1"/>
          </p:cNvSpPr>
          <p:nvPr>
            <p:ph type="title"/>
          </p:nvPr>
        </p:nvSpPr>
        <p:spPr>
          <a:xfrm>
            <a:off x="3585030" y="482054"/>
            <a:ext cx="5021940" cy="804338"/>
          </a:xfrm>
        </p:spPr>
        <p:txBody>
          <a:bodyPr rtlCol="0"/>
          <a:lstStyle/>
          <a:p>
            <a:pPr rtl="0"/>
            <a:r>
              <a:rPr lang="tr-TR" dirty="0"/>
              <a:t>LASSO </a:t>
            </a:r>
          </a:p>
        </p:txBody>
      </p:sp>
      <p:sp>
        <p:nvSpPr>
          <p:cNvPr id="10" name="Metin Yer Tutucusu 4">
            <a:extLst>
              <a:ext uri="{FF2B5EF4-FFF2-40B4-BE49-F238E27FC236}">
                <a16:creationId xmlns:a16="http://schemas.microsoft.com/office/drawing/2014/main" id="{AB3444DB-566B-4ED9-9701-74FA2383B18B}"/>
              </a:ext>
            </a:extLst>
          </p:cNvPr>
          <p:cNvSpPr>
            <a:spLocks noGrp="1"/>
          </p:cNvSpPr>
          <p:nvPr>
            <p:ph type="body" idx="1"/>
          </p:nvPr>
        </p:nvSpPr>
        <p:spPr>
          <a:xfrm>
            <a:off x="584200" y="1490135"/>
            <a:ext cx="11112500" cy="525654"/>
          </a:xfrm>
        </p:spPr>
        <p:txBody>
          <a:bodyPr rtlCol="0">
            <a:normAutofit fontScale="92500" lnSpcReduction="10000"/>
          </a:bodyPr>
          <a:lstStyle/>
          <a:p>
            <a:r>
              <a:rPr lang="tr-TR" sz="2000" dirty="0">
                <a:solidFill>
                  <a:schemeClr val="bg2"/>
                </a:solidFill>
              </a:rPr>
              <a:t>Kement regresyonu L1 ceza terimini kullanır ve En Az Mutlak Büzülme ve Seçim Operatörü anlamına gelir . L2 için uygulanan ceza, katsayıların büyüklüğünün mutlak değerine eşittir:</a:t>
            </a:r>
          </a:p>
        </p:txBody>
      </p:sp>
      <p:sp>
        <p:nvSpPr>
          <p:cNvPr id="14" name="Metin Yer Tutucusu 4">
            <a:extLst>
              <a:ext uri="{FF2B5EF4-FFF2-40B4-BE49-F238E27FC236}">
                <a16:creationId xmlns:a16="http://schemas.microsoft.com/office/drawing/2014/main" id="{AF75B2E0-53C6-4FC6-8816-51808A17EF2B}"/>
              </a:ext>
            </a:extLst>
          </p:cNvPr>
          <p:cNvSpPr txBox="1">
            <a:spLocks/>
          </p:cNvSpPr>
          <p:nvPr/>
        </p:nvSpPr>
        <p:spPr>
          <a:xfrm>
            <a:off x="1133135" y="4561148"/>
            <a:ext cx="10280222" cy="1814798"/>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2000" dirty="0" err="1">
                <a:solidFill>
                  <a:schemeClr val="bg2"/>
                </a:solidFill>
              </a:rPr>
              <a:t>Ridge</a:t>
            </a:r>
            <a:r>
              <a:rPr lang="tr-TR" sz="2000" dirty="0">
                <a:solidFill>
                  <a:schemeClr val="bg2"/>
                </a:solidFill>
              </a:rPr>
              <a:t> regresyonuna benzer şekilde, sıfır </a:t>
            </a:r>
            <a:r>
              <a:rPr lang="tr-TR" sz="2000" dirty="0">
                <a:solidFill>
                  <a:schemeClr val="bg2"/>
                </a:solidFill>
                <a:sym typeface="Symbol" panose="05050102010706020507" pitchFamily="18" charset="2"/>
              </a:rPr>
              <a:t></a:t>
            </a:r>
            <a:r>
              <a:rPr lang="tr-TR" sz="2000" dirty="0">
                <a:solidFill>
                  <a:schemeClr val="bg2"/>
                </a:solidFill>
              </a:rPr>
              <a:t> değeri temel EKK denklemini gösterir, ancak uygun bir </a:t>
            </a:r>
            <a:r>
              <a:rPr lang="tr-TR" sz="2000" dirty="0">
                <a:solidFill>
                  <a:schemeClr val="bg2"/>
                </a:solidFill>
                <a:sym typeface="Symbol" panose="05050102010706020507" pitchFamily="18" charset="2"/>
              </a:rPr>
              <a:t></a:t>
            </a:r>
            <a:r>
              <a:rPr lang="tr-TR" sz="2000" dirty="0">
                <a:solidFill>
                  <a:schemeClr val="bg2"/>
                </a:solidFill>
              </a:rPr>
              <a:t> değeri verilen </a:t>
            </a:r>
            <a:r>
              <a:rPr lang="tr-TR" sz="2000" dirty="0" err="1">
                <a:solidFill>
                  <a:schemeClr val="bg2"/>
                </a:solidFill>
              </a:rPr>
              <a:t>Lasso</a:t>
            </a:r>
            <a:r>
              <a:rPr lang="tr-TR" sz="2000" dirty="0">
                <a:solidFill>
                  <a:schemeClr val="bg2"/>
                </a:solidFill>
              </a:rPr>
              <a:t> regresyonu bazı katsayıları sıfıra çekebilir. </a:t>
            </a:r>
            <a:r>
              <a:rPr lang="tr-TR" sz="2000" dirty="0">
                <a:solidFill>
                  <a:schemeClr val="bg2"/>
                </a:solidFill>
                <a:sym typeface="Symbol" panose="05050102010706020507" pitchFamily="18" charset="2"/>
              </a:rPr>
              <a:t></a:t>
            </a:r>
            <a:r>
              <a:rPr lang="tr-TR" sz="2000" dirty="0">
                <a:solidFill>
                  <a:schemeClr val="bg2"/>
                </a:solidFill>
              </a:rPr>
              <a:t> değeri büyüdükçe daha fazla özellik sıfıra indirilir. Bu, bazı özellikleri tamamen ortadan kaldırabilir ve bize çok eşzamanlılığı ve model karmaşıklığını azaltmaya yardımcı olan bir belirteçler alt kümesi verebilir. Sıfıra doğru küçülmeyen tahmin ediciler önemli olduklarını gösterir ve bu nedenle L1 düzenlenmesi özellik seçimine izin verir.</a:t>
            </a:r>
            <a:endParaRPr lang="tr-TR" dirty="0">
              <a:solidFill>
                <a:schemeClr val="bg2"/>
              </a:solidFill>
            </a:endParaRPr>
          </a:p>
        </p:txBody>
      </p:sp>
      <p:pic>
        <p:nvPicPr>
          <p:cNvPr id="3" name="Resim 2">
            <a:extLst>
              <a:ext uri="{FF2B5EF4-FFF2-40B4-BE49-F238E27FC236}">
                <a16:creationId xmlns:a16="http://schemas.microsoft.com/office/drawing/2014/main" id="{9B235B85-A030-4AD4-9074-03686C0FAE82}"/>
              </a:ext>
            </a:extLst>
          </p:cNvPr>
          <p:cNvPicPr>
            <a:picLocks noChangeAspect="1"/>
          </p:cNvPicPr>
          <p:nvPr/>
        </p:nvPicPr>
        <p:blipFill>
          <a:blip r:embed="rId2"/>
          <a:stretch>
            <a:fillRect/>
          </a:stretch>
        </p:blipFill>
        <p:spPr>
          <a:xfrm>
            <a:off x="4538465" y="2107655"/>
            <a:ext cx="3203970" cy="2263675"/>
          </a:xfrm>
          <a:prstGeom prst="rect">
            <a:avLst/>
          </a:prstGeom>
        </p:spPr>
      </p:pic>
    </p:spTree>
    <p:extLst>
      <p:ext uri="{BB962C8B-B14F-4D97-AF65-F5344CB8AC3E}">
        <p14:creationId xmlns:p14="http://schemas.microsoft.com/office/powerpoint/2010/main" val="42371652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6">
            <a:extLst>
              <a:ext uri="{FF2B5EF4-FFF2-40B4-BE49-F238E27FC236}">
                <a16:creationId xmlns:a16="http://schemas.microsoft.com/office/drawing/2014/main" id="{237C55FA-6B67-470D-BD6D-CFA5F4628BE0}"/>
              </a:ext>
            </a:extLst>
          </p:cNvPr>
          <p:cNvSpPr>
            <a:spLocks noGrp="1"/>
          </p:cNvSpPr>
          <p:nvPr>
            <p:ph type="sldNum" sz="quarter" idx="12"/>
          </p:nvPr>
        </p:nvSpPr>
        <p:spPr/>
        <p:txBody>
          <a:bodyPr/>
          <a:lstStyle/>
          <a:p>
            <a:pPr rtl="0"/>
            <a:fld id="{8D581BC7-E183-40DB-AC97-C19EA4EB8894}" type="slidenum">
              <a:rPr lang="tr-TR" noProof="0" smtClean="0"/>
              <a:t>26</a:t>
            </a:fld>
            <a:endParaRPr lang="tr-TR" noProof="0" dirty="0"/>
          </a:p>
        </p:txBody>
      </p:sp>
      <p:sp>
        <p:nvSpPr>
          <p:cNvPr id="9" name="Başlık 1">
            <a:extLst>
              <a:ext uri="{FF2B5EF4-FFF2-40B4-BE49-F238E27FC236}">
                <a16:creationId xmlns:a16="http://schemas.microsoft.com/office/drawing/2014/main" id="{3C9ABE62-92FD-49B3-82EF-6A33D5C10452}"/>
              </a:ext>
            </a:extLst>
          </p:cNvPr>
          <p:cNvSpPr>
            <a:spLocks noGrp="1"/>
          </p:cNvSpPr>
          <p:nvPr>
            <p:ph type="title"/>
          </p:nvPr>
        </p:nvSpPr>
        <p:spPr>
          <a:xfrm>
            <a:off x="3585030" y="482054"/>
            <a:ext cx="5021940" cy="804338"/>
          </a:xfrm>
        </p:spPr>
        <p:txBody>
          <a:bodyPr rtlCol="0"/>
          <a:lstStyle/>
          <a:p>
            <a:pPr rtl="0"/>
            <a:r>
              <a:rPr lang="tr-TR" dirty="0"/>
              <a:t>LASSO </a:t>
            </a:r>
          </a:p>
        </p:txBody>
      </p:sp>
      <p:sp>
        <p:nvSpPr>
          <p:cNvPr id="10" name="Metin Yer Tutucusu 4">
            <a:extLst>
              <a:ext uri="{FF2B5EF4-FFF2-40B4-BE49-F238E27FC236}">
                <a16:creationId xmlns:a16="http://schemas.microsoft.com/office/drawing/2014/main" id="{AB3444DB-566B-4ED9-9701-74FA2383B18B}"/>
              </a:ext>
            </a:extLst>
          </p:cNvPr>
          <p:cNvSpPr>
            <a:spLocks noGrp="1"/>
          </p:cNvSpPr>
          <p:nvPr>
            <p:ph type="body" idx="1"/>
          </p:nvPr>
        </p:nvSpPr>
        <p:spPr>
          <a:xfrm>
            <a:off x="378593" y="1816143"/>
            <a:ext cx="5193532" cy="2012907"/>
          </a:xfrm>
        </p:spPr>
        <p:txBody>
          <a:bodyPr rtlCol="0">
            <a:normAutofit lnSpcReduction="10000"/>
          </a:bodyPr>
          <a:lstStyle/>
          <a:p>
            <a:pPr fontAlgn="base"/>
            <a:r>
              <a:rPr lang="tr-TR" sz="2400" dirty="0">
                <a:solidFill>
                  <a:schemeClr val="bg2"/>
                </a:solidFill>
              </a:rPr>
              <a:t>Kement regresyonu, büzülmeyi kullanan bir tür doğrusal regresyondur . Büzülme, veri değerlerinin ortalama gibi merkezi bir noktaya doğru küçüldüğü yerdir. </a:t>
            </a:r>
            <a:r>
              <a:rPr lang="tr-TR" sz="2400" dirty="0" err="1">
                <a:solidFill>
                  <a:schemeClr val="bg2"/>
                </a:solidFill>
              </a:rPr>
              <a:t>Lasso</a:t>
            </a:r>
            <a:r>
              <a:rPr lang="tr-TR" sz="2400" dirty="0">
                <a:solidFill>
                  <a:schemeClr val="bg2"/>
                </a:solidFill>
              </a:rPr>
              <a:t> prosedürü daha az parametreli modelleri teşvik eder. </a:t>
            </a:r>
          </a:p>
        </p:txBody>
      </p:sp>
      <p:pic>
        <p:nvPicPr>
          <p:cNvPr id="4" name="Resim 3">
            <a:extLst>
              <a:ext uri="{FF2B5EF4-FFF2-40B4-BE49-F238E27FC236}">
                <a16:creationId xmlns:a16="http://schemas.microsoft.com/office/drawing/2014/main" id="{11952D22-D9F6-4F40-89FB-D2F7AB153F8A}"/>
              </a:ext>
            </a:extLst>
          </p:cNvPr>
          <p:cNvPicPr>
            <a:picLocks noChangeAspect="1"/>
          </p:cNvPicPr>
          <p:nvPr/>
        </p:nvPicPr>
        <p:blipFill>
          <a:blip r:embed="rId2"/>
          <a:stretch>
            <a:fillRect/>
          </a:stretch>
        </p:blipFill>
        <p:spPr>
          <a:xfrm>
            <a:off x="378593" y="4027308"/>
            <a:ext cx="5178734" cy="1039992"/>
          </a:xfrm>
          <a:prstGeom prst="rect">
            <a:avLst/>
          </a:prstGeom>
        </p:spPr>
      </p:pic>
      <p:pic>
        <p:nvPicPr>
          <p:cNvPr id="8" name="Resim 7">
            <a:extLst>
              <a:ext uri="{FF2B5EF4-FFF2-40B4-BE49-F238E27FC236}">
                <a16:creationId xmlns:a16="http://schemas.microsoft.com/office/drawing/2014/main" id="{EEC27275-F521-4616-A712-63D582B7C384}"/>
              </a:ext>
            </a:extLst>
          </p:cNvPr>
          <p:cNvPicPr>
            <a:picLocks noChangeAspect="1"/>
          </p:cNvPicPr>
          <p:nvPr/>
        </p:nvPicPr>
        <p:blipFill>
          <a:blip r:embed="rId3"/>
          <a:stretch>
            <a:fillRect/>
          </a:stretch>
        </p:blipFill>
        <p:spPr>
          <a:xfrm>
            <a:off x="5924550" y="1816143"/>
            <a:ext cx="6104721" cy="4441381"/>
          </a:xfrm>
          <a:prstGeom prst="rect">
            <a:avLst/>
          </a:prstGeom>
        </p:spPr>
      </p:pic>
    </p:spTree>
    <p:extLst>
      <p:ext uri="{BB962C8B-B14F-4D97-AF65-F5344CB8AC3E}">
        <p14:creationId xmlns:p14="http://schemas.microsoft.com/office/powerpoint/2010/main" val="5096341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rtlCol="0"/>
          <a:lstStyle/>
          <a:p>
            <a:pPr rtl="0"/>
            <a:fld id="{8D581BC7-E183-40DB-AC97-C19EA4EB8894}" type="slidenum">
              <a:rPr lang="tr-TR" smtClean="0"/>
              <a:pPr rtl="0"/>
              <a:t>27</a:t>
            </a:fld>
            <a:endParaRPr lang="tr-TR" dirty="0"/>
          </a:p>
        </p:txBody>
      </p:sp>
      <p:sp>
        <p:nvSpPr>
          <p:cNvPr id="25" name="Başlık 1">
            <a:extLst>
              <a:ext uri="{FF2B5EF4-FFF2-40B4-BE49-F238E27FC236}">
                <a16:creationId xmlns:a16="http://schemas.microsoft.com/office/drawing/2014/main" id="{5EB43275-DD4F-4535-92EC-27C18DF71B2D}"/>
              </a:ext>
            </a:extLst>
          </p:cNvPr>
          <p:cNvSpPr>
            <a:spLocks noGrp="1"/>
          </p:cNvSpPr>
          <p:nvPr>
            <p:ph type="title"/>
          </p:nvPr>
        </p:nvSpPr>
        <p:spPr>
          <a:xfrm>
            <a:off x="1117810" y="110879"/>
            <a:ext cx="9956375" cy="804338"/>
          </a:xfrm>
        </p:spPr>
        <p:txBody>
          <a:bodyPr rtlCol="0">
            <a:normAutofit/>
          </a:bodyPr>
          <a:lstStyle/>
          <a:p>
            <a:pPr rtl="0"/>
            <a:r>
              <a:rPr lang="tr-TR" dirty="0"/>
              <a:t>CV yöntemiyle optimum </a:t>
            </a:r>
            <a:r>
              <a:rPr lang="tr-TR" dirty="0" err="1"/>
              <a:t>lambda</a:t>
            </a:r>
            <a:r>
              <a:rPr lang="tr-TR" dirty="0"/>
              <a:t> hesaplaması;</a:t>
            </a:r>
          </a:p>
        </p:txBody>
      </p:sp>
      <p:sp>
        <p:nvSpPr>
          <p:cNvPr id="12" name="Dikdörtgen: Çapraz Köşeleri Kesik 11">
            <a:extLst>
              <a:ext uri="{FF2B5EF4-FFF2-40B4-BE49-F238E27FC236}">
                <a16:creationId xmlns:a16="http://schemas.microsoft.com/office/drawing/2014/main" id="{2088B194-C561-4EB0-A2A1-D2AFCFA72D2E}"/>
              </a:ext>
            </a:extLst>
          </p:cNvPr>
          <p:cNvSpPr/>
          <p:nvPr/>
        </p:nvSpPr>
        <p:spPr>
          <a:xfrm>
            <a:off x="1681427" y="2456070"/>
            <a:ext cx="3299415" cy="517330"/>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a:solidFill>
                  <a:schemeClr val="bg2"/>
                </a:solidFill>
              </a:rPr>
              <a:t>Opt_lambda1= 2.511886</a:t>
            </a:r>
          </a:p>
        </p:txBody>
      </p:sp>
      <p:pic>
        <p:nvPicPr>
          <p:cNvPr id="3" name="Resim 2">
            <a:extLst>
              <a:ext uri="{FF2B5EF4-FFF2-40B4-BE49-F238E27FC236}">
                <a16:creationId xmlns:a16="http://schemas.microsoft.com/office/drawing/2014/main" id="{025611A3-7E94-4ECF-B7FB-A4D9B023475A}"/>
              </a:ext>
            </a:extLst>
          </p:cNvPr>
          <p:cNvPicPr>
            <a:picLocks noChangeAspect="1"/>
          </p:cNvPicPr>
          <p:nvPr/>
        </p:nvPicPr>
        <p:blipFill>
          <a:blip r:embed="rId3"/>
          <a:stretch>
            <a:fillRect/>
          </a:stretch>
        </p:blipFill>
        <p:spPr>
          <a:xfrm>
            <a:off x="951582" y="1221284"/>
            <a:ext cx="4759109" cy="1125913"/>
          </a:xfrm>
          <a:prstGeom prst="rect">
            <a:avLst/>
          </a:prstGeom>
        </p:spPr>
      </p:pic>
      <p:pic>
        <p:nvPicPr>
          <p:cNvPr id="7" name="Resim 6">
            <a:extLst>
              <a:ext uri="{FF2B5EF4-FFF2-40B4-BE49-F238E27FC236}">
                <a16:creationId xmlns:a16="http://schemas.microsoft.com/office/drawing/2014/main" id="{18F6D5CF-F797-4B80-B9BA-48B6B20A4F5C}"/>
              </a:ext>
            </a:extLst>
          </p:cNvPr>
          <p:cNvPicPr>
            <a:picLocks noChangeAspect="1"/>
          </p:cNvPicPr>
          <p:nvPr/>
        </p:nvPicPr>
        <p:blipFill>
          <a:blip r:embed="rId4"/>
          <a:stretch>
            <a:fillRect/>
          </a:stretch>
        </p:blipFill>
        <p:spPr>
          <a:xfrm>
            <a:off x="5963380" y="1221284"/>
            <a:ext cx="6025200" cy="4210889"/>
          </a:xfrm>
          <a:prstGeom prst="rect">
            <a:avLst/>
          </a:prstGeom>
        </p:spPr>
      </p:pic>
      <p:pic>
        <p:nvPicPr>
          <p:cNvPr id="11" name="Resim 10">
            <a:extLst>
              <a:ext uri="{FF2B5EF4-FFF2-40B4-BE49-F238E27FC236}">
                <a16:creationId xmlns:a16="http://schemas.microsoft.com/office/drawing/2014/main" id="{8188DA82-78CC-4FB0-8019-CCB8A734D12A}"/>
              </a:ext>
            </a:extLst>
          </p:cNvPr>
          <p:cNvPicPr>
            <a:picLocks noChangeAspect="1"/>
          </p:cNvPicPr>
          <p:nvPr/>
        </p:nvPicPr>
        <p:blipFill>
          <a:blip r:embed="rId5"/>
          <a:stretch>
            <a:fillRect/>
          </a:stretch>
        </p:blipFill>
        <p:spPr>
          <a:xfrm>
            <a:off x="2381324" y="3095326"/>
            <a:ext cx="1899622" cy="2449980"/>
          </a:xfrm>
          <a:prstGeom prst="rect">
            <a:avLst/>
          </a:prstGeom>
        </p:spPr>
      </p:pic>
      <p:sp>
        <p:nvSpPr>
          <p:cNvPr id="15" name="Metin Yer Tutucusu 4">
            <a:extLst>
              <a:ext uri="{FF2B5EF4-FFF2-40B4-BE49-F238E27FC236}">
                <a16:creationId xmlns:a16="http://schemas.microsoft.com/office/drawing/2014/main" id="{501E2BED-60B2-46D9-A208-0572043AAB97}"/>
              </a:ext>
            </a:extLst>
          </p:cNvPr>
          <p:cNvSpPr txBox="1">
            <a:spLocks/>
          </p:cNvSpPr>
          <p:nvPr/>
        </p:nvSpPr>
        <p:spPr>
          <a:xfrm>
            <a:off x="1031332" y="5625128"/>
            <a:ext cx="10129330" cy="993238"/>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spcBef>
                <a:spcPts val="600"/>
              </a:spcBef>
              <a:buFont typeface="Courier New" panose="02070309020205020404" pitchFamily="49" charset="0"/>
              <a:buChar char="o"/>
            </a:pPr>
            <a:r>
              <a:rPr lang="tr-TR" sz="1900" dirty="0">
                <a:solidFill>
                  <a:schemeClr val="bg2"/>
                </a:solidFill>
              </a:rPr>
              <a:t>CV yöntemi kullanıyoruz. En iyi </a:t>
            </a:r>
            <a:r>
              <a:rPr lang="tr-TR" sz="1900" dirty="0" err="1">
                <a:solidFill>
                  <a:schemeClr val="bg2"/>
                </a:solidFill>
              </a:rPr>
              <a:t>lamdayı</a:t>
            </a:r>
            <a:r>
              <a:rPr lang="tr-TR" sz="1900" dirty="0">
                <a:solidFill>
                  <a:schemeClr val="bg2"/>
                </a:solidFill>
              </a:rPr>
              <a:t> bu yöntemle bulabiliriz. </a:t>
            </a:r>
          </a:p>
          <a:p>
            <a:pPr marL="285750" indent="-285750">
              <a:spcBef>
                <a:spcPts val="600"/>
              </a:spcBef>
              <a:buFont typeface="Courier New" panose="02070309020205020404" pitchFamily="49" charset="0"/>
              <a:buChar char="o"/>
            </a:pPr>
            <a:r>
              <a:rPr lang="tr-TR" sz="1900" dirty="0">
                <a:solidFill>
                  <a:schemeClr val="bg2"/>
                </a:solidFill>
              </a:rPr>
              <a:t>İki kesikli çizgi arasında belirlenen kısım </a:t>
            </a:r>
            <a:r>
              <a:rPr lang="tr-TR" sz="1900" dirty="0" err="1">
                <a:solidFill>
                  <a:schemeClr val="bg2"/>
                </a:solidFill>
              </a:rPr>
              <a:t>CV'nin</a:t>
            </a:r>
            <a:r>
              <a:rPr lang="tr-TR" sz="1900" dirty="0">
                <a:solidFill>
                  <a:schemeClr val="bg2"/>
                </a:solidFill>
              </a:rPr>
              <a:t> </a:t>
            </a:r>
            <a:r>
              <a:rPr lang="tr-TR" sz="1900" dirty="0" err="1">
                <a:solidFill>
                  <a:schemeClr val="bg2"/>
                </a:solidFill>
              </a:rPr>
              <a:t>seçtigi</a:t>
            </a:r>
            <a:r>
              <a:rPr lang="tr-TR" sz="1900" dirty="0">
                <a:solidFill>
                  <a:schemeClr val="bg2"/>
                </a:solidFill>
              </a:rPr>
              <a:t> en iyi </a:t>
            </a:r>
            <a:r>
              <a:rPr lang="tr-TR" sz="1900" dirty="0">
                <a:solidFill>
                  <a:schemeClr val="bg2"/>
                </a:solidFill>
                <a:sym typeface="Symbol" panose="05050102010706020507" pitchFamily="18" charset="2"/>
              </a:rPr>
              <a:t> </a:t>
            </a:r>
            <a:r>
              <a:rPr lang="tr-TR" sz="1900" dirty="0">
                <a:solidFill>
                  <a:schemeClr val="bg2"/>
                </a:solidFill>
              </a:rPr>
              <a:t>tahmini (İlk çizgi min. </a:t>
            </a:r>
            <a:r>
              <a:rPr lang="tr-TR" sz="1900" dirty="0">
                <a:solidFill>
                  <a:schemeClr val="bg2"/>
                </a:solidFill>
                <a:sym typeface="Symbol" panose="05050102010706020507" pitchFamily="18" charset="2"/>
              </a:rPr>
              <a:t></a:t>
            </a:r>
            <a:r>
              <a:rPr lang="tr-TR" sz="1900" dirty="0">
                <a:solidFill>
                  <a:schemeClr val="bg2"/>
                </a:solidFill>
              </a:rPr>
              <a:t> ikinci çizgi bir standart hata uzaklığındaki</a:t>
            </a:r>
            <a:r>
              <a:rPr lang="tr-TR" sz="1900" dirty="0">
                <a:solidFill>
                  <a:schemeClr val="bg2"/>
                </a:solidFill>
                <a:sym typeface="Symbol" panose="05050102010706020507" pitchFamily="18" charset="2"/>
              </a:rPr>
              <a:t> ) </a:t>
            </a:r>
            <a:endParaRPr lang="tr-TR" sz="1900" dirty="0">
              <a:solidFill>
                <a:schemeClr val="bg2"/>
              </a:solidFill>
            </a:endParaRPr>
          </a:p>
        </p:txBody>
      </p:sp>
    </p:spTree>
    <p:extLst>
      <p:ext uri="{BB962C8B-B14F-4D97-AF65-F5344CB8AC3E}">
        <p14:creationId xmlns:p14="http://schemas.microsoft.com/office/powerpoint/2010/main" val="10001515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rtlCol="0"/>
          <a:lstStyle/>
          <a:p>
            <a:pPr rtl="0"/>
            <a:fld id="{8D581BC7-E183-40DB-AC97-C19EA4EB8894}" type="slidenum">
              <a:rPr lang="tr-TR" smtClean="0"/>
              <a:pPr rtl="0"/>
              <a:t>28</a:t>
            </a:fld>
            <a:endParaRPr lang="tr-TR" dirty="0"/>
          </a:p>
        </p:txBody>
      </p:sp>
      <p:sp>
        <p:nvSpPr>
          <p:cNvPr id="25" name="Başlık 1">
            <a:extLst>
              <a:ext uri="{FF2B5EF4-FFF2-40B4-BE49-F238E27FC236}">
                <a16:creationId xmlns:a16="http://schemas.microsoft.com/office/drawing/2014/main" id="{5EB43275-DD4F-4535-92EC-27C18DF71B2D}"/>
              </a:ext>
            </a:extLst>
          </p:cNvPr>
          <p:cNvSpPr>
            <a:spLocks noGrp="1"/>
          </p:cNvSpPr>
          <p:nvPr>
            <p:ph type="title"/>
          </p:nvPr>
        </p:nvSpPr>
        <p:spPr>
          <a:xfrm>
            <a:off x="778643" y="199779"/>
            <a:ext cx="10930757" cy="804338"/>
          </a:xfrm>
        </p:spPr>
        <p:txBody>
          <a:bodyPr rtlCol="0">
            <a:normAutofit fontScale="90000"/>
          </a:bodyPr>
          <a:lstStyle/>
          <a:p>
            <a:pPr algn="ctr"/>
            <a:r>
              <a:rPr lang="tr-TR" dirty="0"/>
              <a:t>Optimum </a:t>
            </a:r>
            <a:r>
              <a:rPr lang="tr-TR" dirty="0">
                <a:sym typeface="Symbol" panose="05050102010706020507" pitchFamily="18" charset="2"/>
              </a:rPr>
              <a:t> değerine göre RMSE ve R</a:t>
            </a:r>
            <a:r>
              <a:rPr lang="tr-TR" baseline="30000" dirty="0">
                <a:sym typeface="Symbol" panose="05050102010706020507" pitchFamily="18" charset="2"/>
              </a:rPr>
              <a:t>2 </a:t>
            </a:r>
            <a:r>
              <a:rPr lang="tr-TR" dirty="0">
                <a:sym typeface="Symbol" panose="05050102010706020507" pitchFamily="18" charset="2"/>
              </a:rPr>
              <a:t> hesaplanması;</a:t>
            </a:r>
            <a:endParaRPr lang="tr-TR" baseline="30000" dirty="0"/>
          </a:p>
        </p:txBody>
      </p:sp>
      <p:sp>
        <p:nvSpPr>
          <p:cNvPr id="18" name="Dikdörtgen: Çapraz Köşeleri Kesik 17">
            <a:extLst>
              <a:ext uri="{FF2B5EF4-FFF2-40B4-BE49-F238E27FC236}">
                <a16:creationId xmlns:a16="http://schemas.microsoft.com/office/drawing/2014/main" id="{0FA4E9CE-E26A-422A-9574-F757C8DEE841}"/>
              </a:ext>
            </a:extLst>
          </p:cNvPr>
          <p:cNvSpPr/>
          <p:nvPr/>
        </p:nvSpPr>
        <p:spPr>
          <a:xfrm>
            <a:off x="4446291" y="3670187"/>
            <a:ext cx="3299415" cy="517330"/>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400" b="1" dirty="0" err="1">
                <a:solidFill>
                  <a:schemeClr val="bg2"/>
                </a:solidFill>
              </a:rPr>
              <a:t>rsquare</a:t>
            </a:r>
            <a:r>
              <a:rPr lang="tr-TR" sz="2400" b="1" dirty="0">
                <a:solidFill>
                  <a:schemeClr val="bg2"/>
                </a:solidFill>
              </a:rPr>
              <a:t>= % 81,19</a:t>
            </a:r>
          </a:p>
        </p:txBody>
      </p:sp>
      <p:sp>
        <p:nvSpPr>
          <p:cNvPr id="19" name="Dikdörtgen: Çapraz Köşeleri Kesik 18">
            <a:extLst>
              <a:ext uri="{FF2B5EF4-FFF2-40B4-BE49-F238E27FC236}">
                <a16:creationId xmlns:a16="http://schemas.microsoft.com/office/drawing/2014/main" id="{F2E16E55-14F8-4AEA-942C-2CC3DF9E9187}"/>
              </a:ext>
            </a:extLst>
          </p:cNvPr>
          <p:cNvSpPr/>
          <p:nvPr/>
        </p:nvSpPr>
        <p:spPr>
          <a:xfrm>
            <a:off x="4446291" y="4514430"/>
            <a:ext cx="3299415" cy="517330"/>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400" b="1" dirty="0" err="1">
                <a:solidFill>
                  <a:schemeClr val="bg2"/>
                </a:solidFill>
              </a:rPr>
              <a:t>testrmse</a:t>
            </a:r>
            <a:r>
              <a:rPr lang="tr-TR" sz="2400" b="1" dirty="0">
                <a:solidFill>
                  <a:schemeClr val="bg2"/>
                </a:solidFill>
              </a:rPr>
              <a:t>=273.572</a:t>
            </a:r>
          </a:p>
        </p:txBody>
      </p:sp>
      <p:pic>
        <p:nvPicPr>
          <p:cNvPr id="3" name="Resim 2">
            <a:extLst>
              <a:ext uri="{FF2B5EF4-FFF2-40B4-BE49-F238E27FC236}">
                <a16:creationId xmlns:a16="http://schemas.microsoft.com/office/drawing/2014/main" id="{FA002BF2-E736-4DCB-8051-EB3408A58428}"/>
              </a:ext>
            </a:extLst>
          </p:cNvPr>
          <p:cNvPicPr>
            <a:picLocks noChangeAspect="1"/>
          </p:cNvPicPr>
          <p:nvPr/>
        </p:nvPicPr>
        <p:blipFill>
          <a:blip r:embed="rId3"/>
          <a:stretch>
            <a:fillRect/>
          </a:stretch>
        </p:blipFill>
        <p:spPr>
          <a:xfrm>
            <a:off x="3193658" y="1446227"/>
            <a:ext cx="5804683" cy="1794685"/>
          </a:xfrm>
          <a:prstGeom prst="rect">
            <a:avLst/>
          </a:prstGeom>
        </p:spPr>
      </p:pic>
    </p:spTree>
    <p:extLst>
      <p:ext uri="{BB962C8B-B14F-4D97-AF65-F5344CB8AC3E}">
        <p14:creationId xmlns:p14="http://schemas.microsoft.com/office/powerpoint/2010/main" val="21212645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a:extLst>
              <a:ext uri="{FF2B5EF4-FFF2-40B4-BE49-F238E27FC236}">
                <a16:creationId xmlns:a16="http://schemas.microsoft.com/office/drawing/2014/main" id="{9A0BE823-B1CC-41A4-AFD9-AEA41100E835}"/>
              </a:ext>
            </a:extLst>
          </p:cNvPr>
          <p:cNvPicPr>
            <a:picLocks noChangeAspect="1"/>
          </p:cNvPicPr>
          <p:nvPr/>
        </p:nvPicPr>
        <p:blipFill>
          <a:blip r:embed="rId3"/>
          <a:stretch>
            <a:fillRect/>
          </a:stretch>
        </p:blipFill>
        <p:spPr>
          <a:xfrm>
            <a:off x="3593541" y="2242194"/>
            <a:ext cx="4293659" cy="2541140"/>
          </a:xfrm>
          <a:prstGeom prst="rect">
            <a:avLst/>
          </a:prstGeom>
        </p:spPr>
      </p:pic>
      <p:pic>
        <p:nvPicPr>
          <p:cNvPr id="6" name="Resim 5">
            <a:extLst>
              <a:ext uri="{FF2B5EF4-FFF2-40B4-BE49-F238E27FC236}">
                <a16:creationId xmlns:a16="http://schemas.microsoft.com/office/drawing/2014/main" id="{6BE9E85B-4457-444F-A393-CB6EAF8EE1E9}"/>
              </a:ext>
            </a:extLst>
          </p:cNvPr>
          <p:cNvPicPr>
            <a:picLocks noChangeAspect="1"/>
          </p:cNvPicPr>
          <p:nvPr/>
        </p:nvPicPr>
        <p:blipFill>
          <a:blip r:embed="rId4"/>
          <a:stretch>
            <a:fillRect/>
          </a:stretch>
        </p:blipFill>
        <p:spPr>
          <a:xfrm>
            <a:off x="197763" y="2616658"/>
            <a:ext cx="3179045" cy="896106"/>
          </a:xfrm>
          <a:prstGeom prst="rect">
            <a:avLst/>
          </a:prstGeom>
        </p:spPr>
      </p:pic>
      <p:sp>
        <p:nvSpPr>
          <p:cNvPr id="4" name="Slayt Numarası Yer Tutucusu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rtlCol="0"/>
          <a:lstStyle/>
          <a:p>
            <a:pPr rtl="0"/>
            <a:fld id="{8D581BC7-E183-40DB-AC97-C19EA4EB8894}" type="slidenum">
              <a:rPr lang="tr-TR" smtClean="0"/>
              <a:pPr rtl="0"/>
              <a:t>29</a:t>
            </a:fld>
            <a:endParaRPr lang="tr-TR" dirty="0"/>
          </a:p>
        </p:txBody>
      </p:sp>
      <p:sp>
        <p:nvSpPr>
          <p:cNvPr id="25" name="Başlık 1">
            <a:extLst>
              <a:ext uri="{FF2B5EF4-FFF2-40B4-BE49-F238E27FC236}">
                <a16:creationId xmlns:a16="http://schemas.microsoft.com/office/drawing/2014/main" id="{5EB43275-DD4F-4535-92EC-27C18DF71B2D}"/>
              </a:ext>
            </a:extLst>
          </p:cNvPr>
          <p:cNvSpPr>
            <a:spLocks noGrp="1"/>
          </p:cNvSpPr>
          <p:nvPr>
            <p:ph type="title"/>
          </p:nvPr>
        </p:nvSpPr>
        <p:spPr>
          <a:xfrm>
            <a:off x="778643" y="199779"/>
            <a:ext cx="10930757" cy="804338"/>
          </a:xfrm>
        </p:spPr>
        <p:txBody>
          <a:bodyPr rtlCol="0">
            <a:normAutofit/>
          </a:bodyPr>
          <a:lstStyle/>
          <a:p>
            <a:pPr algn="ctr"/>
            <a:r>
              <a:rPr lang="tr-TR" dirty="0" err="1"/>
              <a:t>Lasso</a:t>
            </a:r>
            <a:r>
              <a:rPr lang="tr-TR" dirty="0"/>
              <a:t> Modelinin Varsayımları</a:t>
            </a:r>
            <a:endParaRPr lang="tr-TR" baseline="30000" dirty="0"/>
          </a:p>
        </p:txBody>
      </p:sp>
      <p:sp>
        <p:nvSpPr>
          <p:cNvPr id="12" name="Metin Yer Tutucusu 6">
            <a:extLst>
              <a:ext uri="{FF2B5EF4-FFF2-40B4-BE49-F238E27FC236}">
                <a16:creationId xmlns:a16="http://schemas.microsoft.com/office/drawing/2014/main" id="{DCC51901-2DDD-4B30-9077-7BD18736A8DE}"/>
              </a:ext>
            </a:extLst>
          </p:cNvPr>
          <p:cNvSpPr txBox="1">
            <a:spLocks/>
          </p:cNvSpPr>
          <p:nvPr/>
        </p:nvSpPr>
        <p:spPr>
          <a:xfrm>
            <a:off x="165601" y="3734567"/>
            <a:ext cx="3286866" cy="1904743"/>
          </a:xfrm>
          <a:prstGeom prst="rect">
            <a:avLst/>
          </a:prstGeom>
        </p:spPr>
        <p:txBody>
          <a:bodyPr vert="horz" lIns="0" tIns="0" rIns="0" bIns="0" rtlCol="0">
            <a:normAutofit fontScale="92500" lnSpcReduction="1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tr-TR" sz="1600" b="1" dirty="0">
                <a:solidFill>
                  <a:schemeClr val="bg2"/>
                </a:solidFill>
              </a:rPr>
              <a:t>H0: Artıklar normal dağılıma sahiptir.</a:t>
            </a:r>
          </a:p>
          <a:p>
            <a:pPr algn="ctr"/>
            <a:r>
              <a:rPr lang="tr-TR" sz="1600" b="1" dirty="0">
                <a:solidFill>
                  <a:schemeClr val="bg2"/>
                </a:solidFill>
              </a:rPr>
              <a:t>H1: Artıklar normal dağılıma sahip değildir.</a:t>
            </a:r>
          </a:p>
          <a:p>
            <a:pPr algn="ctr"/>
            <a:r>
              <a:rPr lang="tr-TR" sz="2200" b="1" dirty="0">
                <a:solidFill>
                  <a:schemeClr val="bg2"/>
                </a:solidFill>
              </a:rPr>
              <a:t>P-</a:t>
            </a:r>
            <a:r>
              <a:rPr lang="tr-TR" sz="2200" b="1" dirty="0" err="1">
                <a:solidFill>
                  <a:schemeClr val="bg2"/>
                </a:solidFill>
              </a:rPr>
              <a:t>value</a:t>
            </a:r>
            <a:r>
              <a:rPr lang="tr-TR" sz="2200" b="1" dirty="0">
                <a:solidFill>
                  <a:schemeClr val="bg2"/>
                </a:solidFill>
              </a:rPr>
              <a:t> değeri 0.05’ten küçük  dolayısıyla H0 RED; ‘’</a:t>
            </a:r>
            <a:r>
              <a:rPr lang="tr-TR" sz="2200" b="1" dirty="0" err="1">
                <a:solidFill>
                  <a:schemeClr val="bg2"/>
                </a:solidFill>
              </a:rPr>
              <a:t>Lasso</a:t>
            </a:r>
            <a:r>
              <a:rPr lang="tr-TR" sz="2200" b="1" dirty="0">
                <a:solidFill>
                  <a:schemeClr val="bg2"/>
                </a:solidFill>
              </a:rPr>
              <a:t> artıkları normal dağılmıyor’’ diyebiliriz. </a:t>
            </a:r>
          </a:p>
        </p:txBody>
      </p:sp>
      <p:sp>
        <p:nvSpPr>
          <p:cNvPr id="17" name="Dikdörtgen: Çapraz Köşeleri Kesik 16">
            <a:extLst>
              <a:ext uri="{FF2B5EF4-FFF2-40B4-BE49-F238E27FC236}">
                <a16:creationId xmlns:a16="http://schemas.microsoft.com/office/drawing/2014/main" id="{6966C66E-BD89-47ED-B9A1-7134579B635D}"/>
              </a:ext>
            </a:extLst>
          </p:cNvPr>
          <p:cNvSpPr/>
          <p:nvPr/>
        </p:nvSpPr>
        <p:spPr>
          <a:xfrm>
            <a:off x="346046" y="1173181"/>
            <a:ext cx="2990008" cy="369452"/>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a:solidFill>
                  <a:schemeClr val="bg2"/>
                </a:solidFill>
              </a:rPr>
              <a:t>Normallik</a:t>
            </a:r>
          </a:p>
        </p:txBody>
      </p:sp>
      <p:sp>
        <p:nvSpPr>
          <p:cNvPr id="18" name="Dikdörtgen: Çapraz Köşeleri Kesik 17">
            <a:extLst>
              <a:ext uri="{FF2B5EF4-FFF2-40B4-BE49-F238E27FC236}">
                <a16:creationId xmlns:a16="http://schemas.microsoft.com/office/drawing/2014/main" id="{7821239F-BC27-4BEB-89D5-AD55C6662E7A}"/>
              </a:ext>
            </a:extLst>
          </p:cNvPr>
          <p:cNvSpPr/>
          <p:nvPr/>
        </p:nvSpPr>
        <p:spPr>
          <a:xfrm>
            <a:off x="4073670" y="1217763"/>
            <a:ext cx="3299415" cy="369452"/>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Otokorelasyon</a:t>
            </a:r>
            <a:endParaRPr lang="tr-TR" sz="2000" b="1" dirty="0">
              <a:solidFill>
                <a:schemeClr val="bg2"/>
              </a:solidFill>
            </a:endParaRPr>
          </a:p>
        </p:txBody>
      </p:sp>
      <p:sp>
        <p:nvSpPr>
          <p:cNvPr id="19" name="Dikdörtgen: Çapraz Köşeleri Kesik 18">
            <a:extLst>
              <a:ext uri="{FF2B5EF4-FFF2-40B4-BE49-F238E27FC236}">
                <a16:creationId xmlns:a16="http://schemas.microsoft.com/office/drawing/2014/main" id="{9CBB3F2F-D5C3-4DAE-AD17-190BAFE14326}"/>
              </a:ext>
            </a:extLst>
          </p:cNvPr>
          <p:cNvSpPr/>
          <p:nvPr/>
        </p:nvSpPr>
        <p:spPr>
          <a:xfrm>
            <a:off x="8337233" y="1217763"/>
            <a:ext cx="3299415" cy="369452"/>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a:solidFill>
                  <a:schemeClr val="bg2"/>
                </a:solidFill>
              </a:rPr>
              <a:t>Değişen </a:t>
            </a:r>
            <a:r>
              <a:rPr lang="tr-TR" sz="2000" b="1" dirty="0" err="1">
                <a:solidFill>
                  <a:schemeClr val="bg2"/>
                </a:solidFill>
              </a:rPr>
              <a:t>Varyans</a:t>
            </a:r>
            <a:endParaRPr lang="tr-TR" sz="2000" b="1" dirty="0">
              <a:solidFill>
                <a:schemeClr val="bg2"/>
              </a:solidFill>
            </a:endParaRPr>
          </a:p>
        </p:txBody>
      </p:sp>
      <p:sp>
        <p:nvSpPr>
          <p:cNvPr id="21" name="Metin Yer Tutucusu 6">
            <a:extLst>
              <a:ext uri="{FF2B5EF4-FFF2-40B4-BE49-F238E27FC236}">
                <a16:creationId xmlns:a16="http://schemas.microsoft.com/office/drawing/2014/main" id="{20EEAFCD-CFD9-4D8D-BB34-697B9206CF81}"/>
              </a:ext>
            </a:extLst>
          </p:cNvPr>
          <p:cNvSpPr txBox="1">
            <a:spLocks/>
          </p:cNvSpPr>
          <p:nvPr/>
        </p:nvSpPr>
        <p:spPr>
          <a:xfrm>
            <a:off x="4262067" y="4864107"/>
            <a:ext cx="3286866" cy="1550405"/>
          </a:xfrm>
          <a:prstGeom prst="rect">
            <a:avLst/>
          </a:prstGeom>
        </p:spPr>
        <p:txBody>
          <a:bodyPr vert="horz" lIns="0" tIns="0" rIns="0" bIns="0" rtlCol="0">
            <a:normAutofit fontScale="92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tr-TR" sz="1700" b="1" dirty="0">
                <a:solidFill>
                  <a:schemeClr val="bg2"/>
                </a:solidFill>
              </a:rPr>
              <a:t>H0: </a:t>
            </a:r>
            <a:r>
              <a:rPr lang="tr-TR" sz="1700" b="1" dirty="0" err="1">
                <a:solidFill>
                  <a:schemeClr val="bg2"/>
                </a:solidFill>
              </a:rPr>
              <a:t>Otokorelasyon</a:t>
            </a:r>
            <a:r>
              <a:rPr lang="tr-TR" sz="1700" b="1" dirty="0">
                <a:solidFill>
                  <a:schemeClr val="bg2"/>
                </a:solidFill>
              </a:rPr>
              <a:t> yoktur.</a:t>
            </a:r>
          </a:p>
          <a:p>
            <a:pPr algn="ctr"/>
            <a:r>
              <a:rPr lang="tr-TR" sz="1700" b="1" dirty="0">
                <a:solidFill>
                  <a:schemeClr val="bg2"/>
                </a:solidFill>
              </a:rPr>
              <a:t>H1: </a:t>
            </a:r>
            <a:r>
              <a:rPr lang="tr-TR" sz="1700" b="1" dirty="0" err="1">
                <a:solidFill>
                  <a:schemeClr val="bg2"/>
                </a:solidFill>
              </a:rPr>
              <a:t>Otokorelasyon</a:t>
            </a:r>
            <a:r>
              <a:rPr lang="tr-TR" sz="1700" b="1" dirty="0">
                <a:solidFill>
                  <a:schemeClr val="bg2"/>
                </a:solidFill>
              </a:rPr>
              <a:t> vardır.</a:t>
            </a:r>
          </a:p>
          <a:p>
            <a:pPr algn="ctr"/>
            <a:r>
              <a:rPr lang="tr-TR" sz="2200" b="1" dirty="0">
                <a:solidFill>
                  <a:schemeClr val="bg2"/>
                </a:solidFill>
              </a:rPr>
              <a:t>P-</a:t>
            </a:r>
            <a:r>
              <a:rPr lang="tr-TR" sz="2200" b="1" dirty="0" err="1">
                <a:solidFill>
                  <a:schemeClr val="bg2"/>
                </a:solidFill>
              </a:rPr>
              <a:t>value</a:t>
            </a:r>
            <a:r>
              <a:rPr lang="tr-TR" sz="2200" b="1" dirty="0">
                <a:solidFill>
                  <a:schemeClr val="bg2"/>
                </a:solidFill>
              </a:rPr>
              <a:t> değeri 0.05’ten küçük dolayısıyla H0 RED; ‘</a:t>
            </a:r>
            <a:r>
              <a:rPr lang="tr-TR" sz="2200" b="1" dirty="0" err="1">
                <a:solidFill>
                  <a:schemeClr val="bg2"/>
                </a:solidFill>
              </a:rPr>
              <a:t>Otokorelasyon</a:t>
            </a:r>
            <a:r>
              <a:rPr lang="tr-TR" sz="2200" b="1" dirty="0">
                <a:solidFill>
                  <a:schemeClr val="bg2"/>
                </a:solidFill>
              </a:rPr>
              <a:t> sorunu vardır.’’ diyebiliriz.</a:t>
            </a:r>
          </a:p>
        </p:txBody>
      </p:sp>
      <p:sp>
        <p:nvSpPr>
          <p:cNvPr id="20" name="Metin Yer Tutucusu 6">
            <a:extLst>
              <a:ext uri="{FF2B5EF4-FFF2-40B4-BE49-F238E27FC236}">
                <a16:creationId xmlns:a16="http://schemas.microsoft.com/office/drawing/2014/main" id="{2D9A45FF-7F78-484E-801C-51DF33546921}"/>
              </a:ext>
            </a:extLst>
          </p:cNvPr>
          <p:cNvSpPr txBox="1">
            <a:spLocks/>
          </p:cNvSpPr>
          <p:nvPr/>
        </p:nvSpPr>
        <p:spPr>
          <a:xfrm>
            <a:off x="8048584" y="4747221"/>
            <a:ext cx="3876715" cy="2110779"/>
          </a:xfrm>
          <a:prstGeom prst="rect">
            <a:avLst/>
          </a:prstGeom>
        </p:spPr>
        <p:txBody>
          <a:bodyPr vert="horz" lIns="0" tIns="0" rIns="0" bIns="0" rtlCol="0">
            <a:normAutofit fontScale="550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tr-TR" sz="2900" b="1" dirty="0">
                <a:solidFill>
                  <a:schemeClr val="bg2"/>
                </a:solidFill>
              </a:rPr>
              <a:t>H0: Sabit </a:t>
            </a:r>
            <a:r>
              <a:rPr lang="tr-TR" sz="2900" b="1" dirty="0" err="1">
                <a:solidFill>
                  <a:schemeClr val="bg2"/>
                </a:solidFill>
              </a:rPr>
              <a:t>varyans</a:t>
            </a:r>
            <a:r>
              <a:rPr lang="tr-TR" sz="2900" b="1" dirty="0">
                <a:solidFill>
                  <a:schemeClr val="bg2"/>
                </a:solidFill>
              </a:rPr>
              <a:t> var.</a:t>
            </a:r>
          </a:p>
          <a:p>
            <a:pPr algn="ctr"/>
            <a:r>
              <a:rPr lang="tr-TR" sz="2900" b="1" dirty="0">
                <a:solidFill>
                  <a:schemeClr val="bg2"/>
                </a:solidFill>
              </a:rPr>
              <a:t>H1: Sabit </a:t>
            </a:r>
            <a:r>
              <a:rPr lang="tr-TR" sz="2900" b="1" dirty="0" err="1">
                <a:solidFill>
                  <a:schemeClr val="bg2"/>
                </a:solidFill>
              </a:rPr>
              <a:t>varyans</a:t>
            </a:r>
            <a:r>
              <a:rPr lang="tr-TR" sz="2900" b="1" dirty="0">
                <a:solidFill>
                  <a:schemeClr val="bg2"/>
                </a:solidFill>
              </a:rPr>
              <a:t> yok.</a:t>
            </a:r>
          </a:p>
          <a:p>
            <a:pPr algn="ctr"/>
            <a:endParaRPr lang="tr-TR" sz="2300" b="1" dirty="0">
              <a:solidFill>
                <a:schemeClr val="bg2"/>
              </a:solidFill>
            </a:endParaRPr>
          </a:p>
          <a:p>
            <a:pPr algn="ctr"/>
            <a:endParaRPr lang="tr-TR" sz="2600" b="1" dirty="0">
              <a:solidFill>
                <a:schemeClr val="bg2"/>
              </a:solidFill>
            </a:endParaRPr>
          </a:p>
          <a:p>
            <a:pPr algn="ctr"/>
            <a:r>
              <a:rPr lang="tr-TR" sz="3200" b="1" dirty="0" err="1">
                <a:solidFill>
                  <a:schemeClr val="bg2"/>
                </a:solidFill>
              </a:rPr>
              <a:t>Lambda</a:t>
            </a:r>
            <a:r>
              <a:rPr lang="tr-TR" sz="3200" b="1" dirty="0">
                <a:solidFill>
                  <a:schemeClr val="bg2"/>
                </a:solidFill>
              </a:rPr>
              <a:t> &lt; </a:t>
            </a:r>
            <a:r>
              <a:rPr lang="tr-TR" sz="3200" b="1" dirty="0" err="1">
                <a:solidFill>
                  <a:schemeClr val="bg2"/>
                </a:solidFill>
              </a:rPr>
              <a:t>kikare</a:t>
            </a:r>
            <a:r>
              <a:rPr lang="tr-TR" sz="3200" b="1" dirty="0">
                <a:solidFill>
                  <a:schemeClr val="bg2"/>
                </a:solidFill>
              </a:rPr>
              <a:t>=23.685 (</a:t>
            </a:r>
            <a:r>
              <a:rPr lang="tr-TR" sz="3200" b="1" dirty="0" err="1">
                <a:solidFill>
                  <a:schemeClr val="bg2"/>
                </a:solidFill>
              </a:rPr>
              <a:t>sd</a:t>
            </a:r>
            <a:r>
              <a:rPr lang="tr-TR" sz="3200" b="1" dirty="0">
                <a:solidFill>
                  <a:schemeClr val="bg2"/>
                </a:solidFill>
              </a:rPr>
              <a:t>= 14,0.05) Bu durumda H0 REDDEDİLEMEZ ; yani verimizde ‘’sabit </a:t>
            </a:r>
            <a:r>
              <a:rPr lang="tr-TR" sz="3200" b="1" dirty="0" err="1">
                <a:solidFill>
                  <a:schemeClr val="bg2"/>
                </a:solidFill>
              </a:rPr>
              <a:t>varyans</a:t>
            </a:r>
            <a:r>
              <a:rPr lang="tr-TR" sz="3200" b="1" dirty="0">
                <a:solidFill>
                  <a:schemeClr val="bg2"/>
                </a:solidFill>
              </a:rPr>
              <a:t> vardır; değişen </a:t>
            </a:r>
            <a:r>
              <a:rPr lang="tr-TR" sz="3200" b="1" dirty="0" err="1">
                <a:solidFill>
                  <a:schemeClr val="bg2"/>
                </a:solidFill>
              </a:rPr>
              <a:t>varyans</a:t>
            </a:r>
            <a:r>
              <a:rPr lang="tr-TR" sz="3200" b="1" dirty="0">
                <a:solidFill>
                  <a:schemeClr val="bg2"/>
                </a:solidFill>
              </a:rPr>
              <a:t> sorunu yoktur’’, diyebiliriz.</a:t>
            </a:r>
          </a:p>
          <a:p>
            <a:pPr algn="ctr"/>
            <a:endParaRPr lang="tr-TR" sz="1900" b="1" dirty="0">
              <a:solidFill>
                <a:schemeClr val="bg2"/>
              </a:solidFill>
            </a:endParaRPr>
          </a:p>
        </p:txBody>
      </p:sp>
      <p:sp>
        <p:nvSpPr>
          <p:cNvPr id="26" name="Dikdörtgen: Çapraz Köşeleri Kesik 25">
            <a:extLst>
              <a:ext uri="{FF2B5EF4-FFF2-40B4-BE49-F238E27FC236}">
                <a16:creationId xmlns:a16="http://schemas.microsoft.com/office/drawing/2014/main" id="{784B31D2-0B2D-4E08-A3C2-0AFB5DD3BF35}"/>
              </a:ext>
            </a:extLst>
          </p:cNvPr>
          <p:cNvSpPr/>
          <p:nvPr/>
        </p:nvSpPr>
        <p:spPr>
          <a:xfrm>
            <a:off x="8337233" y="5269858"/>
            <a:ext cx="3299415" cy="369452"/>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Lambda</a:t>
            </a:r>
            <a:r>
              <a:rPr lang="tr-TR" sz="2000" b="1" dirty="0">
                <a:solidFill>
                  <a:schemeClr val="bg2"/>
                </a:solidFill>
              </a:rPr>
              <a:t>= 2.18007</a:t>
            </a:r>
          </a:p>
        </p:txBody>
      </p:sp>
      <p:sp>
        <p:nvSpPr>
          <p:cNvPr id="22" name="Dikdörtgen 21">
            <a:extLst>
              <a:ext uri="{FF2B5EF4-FFF2-40B4-BE49-F238E27FC236}">
                <a16:creationId xmlns:a16="http://schemas.microsoft.com/office/drawing/2014/main" id="{B9745C2C-6749-4D45-A599-DBC8FBB5EB7B}"/>
              </a:ext>
            </a:extLst>
          </p:cNvPr>
          <p:cNvSpPr/>
          <p:nvPr/>
        </p:nvSpPr>
        <p:spPr>
          <a:xfrm>
            <a:off x="1324708" y="3240388"/>
            <a:ext cx="1589942" cy="2618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23" name="Dikdörtgen 22">
            <a:extLst>
              <a:ext uri="{FF2B5EF4-FFF2-40B4-BE49-F238E27FC236}">
                <a16:creationId xmlns:a16="http://schemas.microsoft.com/office/drawing/2014/main" id="{2FBFA7CC-06AE-4769-8693-C64AA8597009}"/>
              </a:ext>
            </a:extLst>
          </p:cNvPr>
          <p:cNvSpPr/>
          <p:nvPr/>
        </p:nvSpPr>
        <p:spPr>
          <a:xfrm>
            <a:off x="5996761" y="4509481"/>
            <a:ext cx="1433474" cy="2115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dirty="0"/>
          </a:p>
        </p:txBody>
      </p:sp>
      <p:pic>
        <p:nvPicPr>
          <p:cNvPr id="8" name="Resim 7">
            <a:extLst>
              <a:ext uri="{FF2B5EF4-FFF2-40B4-BE49-F238E27FC236}">
                <a16:creationId xmlns:a16="http://schemas.microsoft.com/office/drawing/2014/main" id="{A8B6E463-5F62-42D8-B48E-44389505559C}"/>
              </a:ext>
            </a:extLst>
          </p:cNvPr>
          <p:cNvPicPr>
            <a:picLocks noChangeAspect="1"/>
          </p:cNvPicPr>
          <p:nvPr/>
        </p:nvPicPr>
        <p:blipFill>
          <a:blip r:embed="rId5"/>
          <a:stretch>
            <a:fillRect/>
          </a:stretch>
        </p:blipFill>
        <p:spPr>
          <a:xfrm>
            <a:off x="3938937" y="1747730"/>
            <a:ext cx="3568879" cy="416409"/>
          </a:xfrm>
          <a:prstGeom prst="rect">
            <a:avLst/>
          </a:prstGeom>
        </p:spPr>
      </p:pic>
      <p:pic>
        <p:nvPicPr>
          <p:cNvPr id="13" name="Resim 12">
            <a:extLst>
              <a:ext uri="{FF2B5EF4-FFF2-40B4-BE49-F238E27FC236}">
                <a16:creationId xmlns:a16="http://schemas.microsoft.com/office/drawing/2014/main" id="{C4C8FE75-C894-42A2-B698-8548CE59D883}"/>
              </a:ext>
            </a:extLst>
          </p:cNvPr>
          <p:cNvPicPr>
            <a:picLocks noChangeAspect="1"/>
          </p:cNvPicPr>
          <p:nvPr/>
        </p:nvPicPr>
        <p:blipFill>
          <a:blip r:embed="rId6"/>
          <a:stretch>
            <a:fillRect/>
          </a:stretch>
        </p:blipFill>
        <p:spPr>
          <a:xfrm>
            <a:off x="241259" y="1711697"/>
            <a:ext cx="3135549" cy="804338"/>
          </a:xfrm>
          <a:prstGeom prst="rect">
            <a:avLst/>
          </a:prstGeom>
        </p:spPr>
      </p:pic>
      <p:pic>
        <p:nvPicPr>
          <p:cNvPr id="27" name="Resim 26">
            <a:extLst>
              <a:ext uri="{FF2B5EF4-FFF2-40B4-BE49-F238E27FC236}">
                <a16:creationId xmlns:a16="http://schemas.microsoft.com/office/drawing/2014/main" id="{E6D26D99-7E0C-4C93-AE62-06509B1C40D1}"/>
              </a:ext>
            </a:extLst>
          </p:cNvPr>
          <p:cNvPicPr>
            <a:picLocks noChangeAspect="1"/>
          </p:cNvPicPr>
          <p:nvPr/>
        </p:nvPicPr>
        <p:blipFill>
          <a:blip r:embed="rId7"/>
          <a:stretch>
            <a:fillRect/>
          </a:stretch>
        </p:blipFill>
        <p:spPr>
          <a:xfrm>
            <a:off x="8104474" y="1964924"/>
            <a:ext cx="3876714" cy="2662924"/>
          </a:xfrm>
          <a:prstGeom prst="rect">
            <a:avLst/>
          </a:prstGeom>
        </p:spPr>
      </p:pic>
    </p:spTree>
    <p:extLst>
      <p:ext uri="{BB962C8B-B14F-4D97-AF65-F5344CB8AC3E}">
        <p14:creationId xmlns:p14="http://schemas.microsoft.com/office/powerpoint/2010/main" val="7939622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4B7241-C2B7-4F61-A69C-236E16A5F62F}"/>
              </a:ext>
            </a:extLst>
          </p:cNvPr>
          <p:cNvSpPr>
            <a:spLocks noGrp="1"/>
          </p:cNvSpPr>
          <p:nvPr>
            <p:ph type="title"/>
          </p:nvPr>
        </p:nvSpPr>
        <p:spPr>
          <a:xfrm>
            <a:off x="6206066" y="2855923"/>
            <a:ext cx="4618957" cy="1146154"/>
          </a:xfrm>
        </p:spPr>
        <p:txBody>
          <a:bodyPr rtlCol="0"/>
          <a:lstStyle/>
          <a:p>
            <a:pPr algn="ctr" rtl="0"/>
            <a:r>
              <a:rPr lang="tr-TR" sz="4000" dirty="0"/>
              <a:t>VERİNİN TANIMLANMASI</a:t>
            </a:r>
          </a:p>
        </p:txBody>
      </p:sp>
      <p:sp>
        <p:nvSpPr>
          <p:cNvPr id="8" name="Alt Başlık 2">
            <a:extLst>
              <a:ext uri="{FF2B5EF4-FFF2-40B4-BE49-F238E27FC236}">
                <a16:creationId xmlns:a16="http://schemas.microsoft.com/office/drawing/2014/main" id="{D6C64448-7857-44BC-B2F0-A42E8DDB65DF}"/>
              </a:ext>
            </a:extLst>
          </p:cNvPr>
          <p:cNvSpPr>
            <a:spLocks noGrp="1"/>
          </p:cNvSpPr>
          <p:nvPr>
            <p:ph type="subTitle" idx="1"/>
          </p:nvPr>
        </p:nvSpPr>
        <p:spPr>
          <a:xfrm>
            <a:off x="6769767" y="4889444"/>
            <a:ext cx="4618957" cy="590626"/>
          </a:xfrm>
        </p:spPr>
        <p:txBody>
          <a:bodyPr rtlCol="0"/>
          <a:lstStyle/>
          <a:p>
            <a:pPr rtl="0"/>
            <a:r>
              <a:rPr lang="tr-TR" dirty="0"/>
              <a:t>BÖLÜM 1</a:t>
            </a:r>
          </a:p>
        </p:txBody>
      </p:sp>
      <p:pic>
        <p:nvPicPr>
          <p:cNvPr id="6" name="Grafik 5" descr="Araba">
            <a:extLst>
              <a:ext uri="{FF2B5EF4-FFF2-40B4-BE49-F238E27FC236}">
                <a16:creationId xmlns:a16="http://schemas.microsoft.com/office/drawing/2014/main" id="{72D4098F-0916-4BDE-BF59-CD07F619A7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4684" y="2259163"/>
            <a:ext cx="2339673" cy="2339673"/>
          </a:xfrm>
          <a:prstGeom prst="rect">
            <a:avLst/>
          </a:prstGeom>
        </p:spPr>
      </p:pic>
    </p:spTree>
    <p:extLst>
      <p:ext uri="{BB962C8B-B14F-4D97-AF65-F5344CB8AC3E}">
        <p14:creationId xmlns:p14="http://schemas.microsoft.com/office/powerpoint/2010/main" val="29822315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4B7241-C2B7-4F61-A69C-236E16A5F62F}"/>
              </a:ext>
            </a:extLst>
          </p:cNvPr>
          <p:cNvSpPr>
            <a:spLocks noGrp="1"/>
          </p:cNvSpPr>
          <p:nvPr>
            <p:ph type="title"/>
          </p:nvPr>
        </p:nvSpPr>
        <p:spPr>
          <a:xfrm>
            <a:off x="6326377" y="2554152"/>
            <a:ext cx="5366089" cy="1749695"/>
          </a:xfrm>
        </p:spPr>
        <p:txBody>
          <a:bodyPr rtlCol="0"/>
          <a:lstStyle/>
          <a:p>
            <a:pPr algn="ctr" rtl="0"/>
            <a:r>
              <a:rPr lang="tr-TR" sz="5800" dirty="0"/>
              <a:t>ELASTİK-NET </a:t>
            </a:r>
            <a:br>
              <a:rPr lang="tr-TR" sz="5800" dirty="0"/>
            </a:br>
            <a:r>
              <a:rPr lang="tr-TR" sz="5800" dirty="0"/>
              <a:t>REGRESSION</a:t>
            </a:r>
          </a:p>
        </p:txBody>
      </p:sp>
      <p:sp>
        <p:nvSpPr>
          <p:cNvPr id="3" name="Alt Başlık 2">
            <a:extLst>
              <a:ext uri="{FF2B5EF4-FFF2-40B4-BE49-F238E27FC236}">
                <a16:creationId xmlns:a16="http://schemas.microsoft.com/office/drawing/2014/main" id="{FDFD3B61-D7B5-4C7A-80FB-02A3436F88E1}"/>
              </a:ext>
            </a:extLst>
          </p:cNvPr>
          <p:cNvSpPr>
            <a:spLocks noGrp="1"/>
          </p:cNvSpPr>
          <p:nvPr>
            <p:ph type="subTitle" idx="1"/>
          </p:nvPr>
        </p:nvSpPr>
        <p:spPr/>
        <p:txBody>
          <a:bodyPr rtlCol="0"/>
          <a:lstStyle/>
          <a:p>
            <a:pPr rtl="0"/>
            <a:r>
              <a:rPr lang="tr-TR" dirty="0"/>
              <a:t>BÖLÜM 6</a:t>
            </a:r>
          </a:p>
        </p:txBody>
      </p:sp>
      <p:pic>
        <p:nvPicPr>
          <p:cNvPr id="2052" name="Picture 4" descr="elastic net regression ile ilgili görsel sonucu">
            <a:extLst>
              <a:ext uri="{FF2B5EF4-FFF2-40B4-BE49-F238E27FC236}">
                <a16:creationId xmlns:a16="http://schemas.microsoft.com/office/drawing/2014/main" id="{444701E9-0797-4053-B38F-C3FC39DBC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7067" y="1968373"/>
            <a:ext cx="3674533" cy="2921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7967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6">
            <a:extLst>
              <a:ext uri="{FF2B5EF4-FFF2-40B4-BE49-F238E27FC236}">
                <a16:creationId xmlns:a16="http://schemas.microsoft.com/office/drawing/2014/main" id="{237C55FA-6B67-470D-BD6D-CFA5F4628BE0}"/>
              </a:ext>
            </a:extLst>
          </p:cNvPr>
          <p:cNvSpPr>
            <a:spLocks noGrp="1"/>
          </p:cNvSpPr>
          <p:nvPr>
            <p:ph type="sldNum" sz="quarter" idx="12"/>
          </p:nvPr>
        </p:nvSpPr>
        <p:spPr/>
        <p:txBody>
          <a:bodyPr/>
          <a:lstStyle/>
          <a:p>
            <a:pPr rtl="0"/>
            <a:fld id="{8D581BC7-E183-40DB-AC97-C19EA4EB8894}" type="slidenum">
              <a:rPr lang="tr-TR" noProof="0" smtClean="0"/>
              <a:t>31</a:t>
            </a:fld>
            <a:endParaRPr lang="tr-TR" noProof="0" dirty="0"/>
          </a:p>
        </p:txBody>
      </p:sp>
      <p:sp>
        <p:nvSpPr>
          <p:cNvPr id="9" name="Başlık 1">
            <a:extLst>
              <a:ext uri="{FF2B5EF4-FFF2-40B4-BE49-F238E27FC236}">
                <a16:creationId xmlns:a16="http://schemas.microsoft.com/office/drawing/2014/main" id="{3C9ABE62-92FD-49B3-82EF-6A33D5C10452}"/>
              </a:ext>
            </a:extLst>
          </p:cNvPr>
          <p:cNvSpPr>
            <a:spLocks noGrp="1"/>
          </p:cNvSpPr>
          <p:nvPr>
            <p:ph type="title"/>
          </p:nvPr>
        </p:nvSpPr>
        <p:spPr>
          <a:xfrm>
            <a:off x="3585030" y="482054"/>
            <a:ext cx="5021940" cy="804338"/>
          </a:xfrm>
        </p:spPr>
        <p:txBody>
          <a:bodyPr rtlCol="0"/>
          <a:lstStyle/>
          <a:p>
            <a:pPr rtl="0"/>
            <a:r>
              <a:rPr lang="tr-TR" dirty="0"/>
              <a:t>ELASTİK-NET </a:t>
            </a:r>
          </a:p>
        </p:txBody>
      </p:sp>
      <p:sp>
        <p:nvSpPr>
          <p:cNvPr id="10" name="Metin Yer Tutucusu 4">
            <a:extLst>
              <a:ext uri="{FF2B5EF4-FFF2-40B4-BE49-F238E27FC236}">
                <a16:creationId xmlns:a16="http://schemas.microsoft.com/office/drawing/2014/main" id="{AB3444DB-566B-4ED9-9701-74FA2383B18B}"/>
              </a:ext>
            </a:extLst>
          </p:cNvPr>
          <p:cNvSpPr>
            <a:spLocks noGrp="1"/>
          </p:cNvSpPr>
          <p:nvPr>
            <p:ph type="body" idx="1"/>
          </p:nvPr>
        </p:nvSpPr>
        <p:spPr>
          <a:xfrm>
            <a:off x="584200" y="1490135"/>
            <a:ext cx="11112500" cy="525654"/>
          </a:xfrm>
        </p:spPr>
        <p:txBody>
          <a:bodyPr rtlCol="0">
            <a:normAutofit fontScale="92500" lnSpcReduction="10000"/>
          </a:bodyPr>
          <a:lstStyle/>
          <a:p>
            <a:r>
              <a:rPr lang="tr-TR" sz="2000" dirty="0">
                <a:solidFill>
                  <a:schemeClr val="bg2"/>
                </a:solidFill>
              </a:rPr>
              <a:t>Yaygın olarak kullanılan üçüncü bir regresyon modeli, hem L1 hem de L2 düzenlemesinin cezalarını içeren Elastik </a:t>
            </a:r>
            <a:r>
              <a:rPr lang="tr-TR" sz="2000" dirty="0" err="1">
                <a:solidFill>
                  <a:schemeClr val="bg2"/>
                </a:solidFill>
              </a:rPr>
              <a:t>Ağ’dır</a:t>
            </a:r>
            <a:r>
              <a:rPr lang="tr-TR" sz="2000" dirty="0">
                <a:solidFill>
                  <a:schemeClr val="bg2"/>
                </a:solidFill>
              </a:rPr>
              <a:t>.</a:t>
            </a:r>
            <a:endParaRPr lang="tr-TR" sz="2400" dirty="0">
              <a:solidFill>
                <a:schemeClr val="bg2"/>
              </a:solidFill>
            </a:endParaRPr>
          </a:p>
        </p:txBody>
      </p:sp>
      <p:sp>
        <p:nvSpPr>
          <p:cNvPr id="14" name="Metin Yer Tutucusu 4">
            <a:extLst>
              <a:ext uri="{FF2B5EF4-FFF2-40B4-BE49-F238E27FC236}">
                <a16:creationId xmlns:a16="http://schemas.microsoft.com/office/drawing/2014/main" id="{AF75B2E0-53C6-4FC6-8816-51808A17EF2B}"/>
              </a:ext>
            </a:extLst>
          </p:cNvPr>
          <p:cNvSpPr txBox="1">
            <a:spLocks/>
          </p:cNvSpPr>
          <p:nvPr/>
        </p:nvSpPr>
        <p:spPr>
          <a:xfrm>
            <a:off x="1133135" y="4064858"/>
            <a:ext cx="10280222" cy="1814798"/>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2000" dirty="0">
                <a:solidFill>
                  <a:schemeClr val="bg2"/>
                </a:solidFill>
              </a:rPr>
              <a:t>Bir  </a:t>
            </a:r>
            <a:r>
              <a:rPr lang="tr-TR" sz="2000" dirty="0">
                <a:solidFill>
                  <a:schemeClr val="bg2"/>
                </a:solidFill>
                <a:sym typeface="Symbol" panose="05050102010706020507" pitchFamily="18" charset="2"/>
              </a:rPr>
              <a:t></a:t>
            </a:r>
            <a:r>
              <a:rPr lang="tr-TR" sz="2000" dirty="0">
                <a:solidFill>
                  <a:schemeClr val="bg2"/>
                </a:solidFill>
              </a:rPr>
              <a:t> değeri elastik ağının ayarlanmasına ve seçilmesine ek olarak, 𝞪 = 0’ın </a:t>
            </a:r>
            <a:r>
              <a:rPr lang="tr-TR" sz="2000" dirty="0" err="1">
                <a:solidFill>
                  <a:schemeClr val="bg2"/>
                </a:solidFill>
              </a:rPr>
              <a:t>Ridge</a:t>
            </a:r>
            <a:r>
              <a:rPr lang="tr-TR" sz="2000" dirty="0">
                <a:solidFill>
                  <a:schemeClr val="bg2"/>
                </a:solidFill>
              </a:rPr>
              <a:t> ve 𝞪 = 1’in </a:t>
            </a:r>
            <a:r>
              <a:rPr lang="tr-TR" sz="2000" dirty="0" err="1">
                <a:solidFill>
                  <a:schemeClr val="bg2"/>
                </a:solidFill>
              </a:rPr>
              <a:t>Lasso’ya</a:t>
            </a:r>
            <a:r>
              <a:rPr lang="tr-TR" sz="2000" dirty="0">
                <a:solidFill>
                  <a:schemeClr val="bg2"/>
                </a:solidFill>
              </a:rPr>
              <a:t> karşılık geldiği alfa parametresini ayarlamamızı sağlar. Basitçe söylemek gerekirse, alfa için 0 eklerseniz, ceza fonksiyonu L1 (</a:t>
            </a:r>
            <a:r>
              <a:rPr lang="tr-TR" sz="2000" dirty="0" err="1">
                <a:solidFill>
                  <a:schemeClr val="bg2"/>
                </a:solidFill>
              </a:rPr>
              <a:t>Ridge</a:t>
            </a:r>
            <a:r>
              <a:rPr lang="tr-TR" sz="2000" dirty="0">
                <a:solidFill>
                  <a:schemeClr val="bg2"/>
                </a:solidFill>
              </a:rPr>
              <a:t>) terimine düşer ve alfa 1 olarak ayarlanırsa L2 (</a:t>
            </a:r>
            <a:r>
              <a:rPr lang="tr-TR" sz="2000" dirty="0" err="1">
                <a:solidFill>
                  <a:schemeClr val="bg2"/>
                </a:solidFill>
              </a:rPr>
              <a:t>Lasso</a:t>
            </a:r>
            <a:r>
              <a:rPr lang="tr-TR" sz="2000" dirty="0">
                <a:solidFill>
                  <a:schemeClr val="bg2"/>
                </a:solidFill>
              </a:rPr>
              <a:t>) terimini alırız. Bu nedenle elastik ağı optimize etmek için 0 ile 1 arasında bir alfa değeri seçebiliriz. Etkili bir şekilde bu, bazı katsayıları küçültecek ve seyrek seçim için bazılarını 0'a ayarlayacaktır.</a:t>
            </a:r>
          </a:p>
        </p:txBody>
      </p:sp>
      <p:pic>
        <p:nvPicPr>
          <p:cNvPr id="4" name="Resim 3">
            <a:extLst>
              <a:ext uri="{FF2B5EF4-FFF2-40B4-BE49-F238E27FC236}">
                <a16:creationId xmlns:a16="http://schemas.microsoft.com/office/drawing/2014/main" id="{454E749E-36D5-4B94-B718-21E8E10E741C}"/>
              </a:ext>
            </a:extLst>
          </p:cNvPr>
          <p:cNvPicPr>
            <a:picLocks noChangeAspect="1"/>
          </p:cNvPicPr>
          <p:nvPr/>
        </p:nvPicPr>
        <p:blipFill>
          <a:blip r:embed="rId2"/>
          <a:stretch>
            <a:fillRect/>
          </a:stretch>
        </p:blipFill>
        <p:spPr>
          <a:xfrm>
            <a:off x="3585030" y="2255316"/>
            <a:ext cx="5013428" cy="1576435"/>
          </a:xfrm>
          <a:prstGeom prst="rect">
            <a:avLst/>
          </a:prstGeom>
        </p:spPr>
      </p:pic>
    </p:spTree>
    <p:extLst>
      <p:ext uri="{BB962C8B-B14F-4D97-AF65-F5344CB8AC3E}">
        <p14:creationId xmlns:p14="http://schemas.microsoft.com/office/powerpoint/2010/main" val="10600755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6">
            <a:extLst>
              <a:ext uri="{FF2B5EF4-FFF2-40B4-BE49-F238E27FC236}">
                <a16:creationId xmlns:a16="http://schemas.microsoft.com/office/drawing/2014/main" id="{237C55FA-6B67-470D-BD6D-CFA5F4628BE0}"/>
              </a:ext>
            </a:extLst>
          </p:cNvPr>
          <p:cNvSpPr>
            <a:spLocks noGrp="1"/>
          </p:cNvSpPr>
          <p:nvPr>
            <p:ph type="sldNum" sz="quarter" idx="12"/>
          </p:nvPr>
        </p:nvSpPr>
        <p:spPr/>
        <p:txBody>
          <a:bodyPr/>
          <a:lstStyle/>
          <a:p>
            <a:pPr rtl="0"/>
            <a:fld id="{8D581BC7-E183-40DB-AC97-C19EA4EB8894}" type="slidenum">
              <a:rPr lang="tr-TR" noProof="0" smtClean="0"/>
              <a:t>32</a:t>
            </a:fld>
            <a:endParaRPr lang="tr-TR" noProof="0" dirty="0"/>
          </a:p>
        </p:txBody>
      </p:sp>
      <p:sp>
        <p:nvSpPr>
          <p:cNvPr id="9" name="Başlık 1">
            <a:extLst>
              <a:ext uri="{FF2B5EF4-FFF2-40B4-BE49-F238E27FC236}">
                <a16:creationId xmlns:a16="http://schemas.microsoft.com/office/drawing/2014/main" id="{3C9ABE62-92FD-49B3-82EF-6A33D5C10452}"/>
              </a:ext>
            </a:extLst>
          </p:cNvPr>
          <p:cNvSpPr>
            <a:spLocks noGrp="1"/>
          </p:cNvSpPr>
          <p:nvPr>
            <p:ph type="title"/>
          </p:nvPr>
        </p:nvSpPr>
        <p:spPr>
          <a:xfrm>
            <a:off x="3585030" y="482054"/>
            <a:ext cx="5021940" cy="804338"/>
          </a:xfrm>
        </p:spPr>
        <p:txBody>
          <a:bodyPr rtlCol="0"/>
          <a:lstStyle/>
          <a:p>
            <a:pPr rtl="0"/>
            <a:r>
              <a:rPr lang="tr-TR" dirty="0"/>
              <a:t>ELASTİK-NET </a:t>
            </a:r>
          </a:p>
        </p:txBody>
      </p:sp>
      <p:pic>
        <p:nvPicPr>
          <p:cNvPr id="3" name="Resim 2">
            <a:extLst>
              <a:ext uri="{FF2B5EF4-FFF2-40B4-BE49-F238E27FC236}">
                <a16:creationId xmlns:a16="http://schemas.microsoft.com/office/drawing/2014/main" id="{322016E5-10EB-4C55-8FED-DC9E065230E4}"/>
              </a:ext>
            </a:extLst>
          </p:cNvPr>
          <p:cNvPicPr>
            <a:picLocks noChangeAspect="1"/>
          </p:cNvPicPr>
          <p:nvPr/>
        </p:nvPicPr>
        <p:blipFill>
          <a:blip r:embed="rId2"/>
          <a:stretch>
            <a:fillRect/>
          </a:stretch>
        </p:blipFill>
        <p:spPr>
          <a:xfrm>
            <a:off x="3825063" y="1490705"/>
            <a:ext cx="4541874" cy="970642"/>
          </a:xfrm>
          <a:prstGeom prst="rect">
            <a:avLst/>
          </a:prstGeom>
        </p:spPr>
      </p:pic>
      <p:pic>
        <p:nvPicPr>
          <p:cNvPr id="5" name="Resim 4">
            <a:extLst>
              <a:ext uri="{FF2B5EF4-FFF2-40B4-BE49-F238E27FC236}">
                <a16:creationId xmlns:a16="http://schemas.microsoft.com/office/drawing/2014/main" id="{A0FAFAE6-0CC8-447E-A078-3980607732D3}"/>
              </a:ext>
            </a:extLst>
          </p:cNvPr>
          <p:cNvPicPr>
            <a:picLocks noChangeAspect="1"/>
          </p:cNvPicPr>
          <p:nvPr/>
        </p:nvPicPr>
        <p:blipFill>
          <a:blip r:embed="rId3"/>
          <a:stretch>
            <a:fillRect/>
          </a:stretch>
        </p:blipFill>
        <p:spPr>
          <a:xfrm>
            <a:off x="3157084" y="2505737"/>
            <a:ext cx="5877832" cy="4289457"/>
          </a:xfrm>
          <a:prstGeom prst="rect">
            <a:avLst/>
          </a:prstGeom>
        </p:spPr>
      </p:pic>
    </p:spTree>
    <p:extLst>
      <p:ext uri="{BB962C8B-B14F-4D97-AF65-F5344CB8AC3E}">
        <p14:creationId xmlns:p14="http://schemas.microsoft.com/office/powerpoint/2010/main" val="22487874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rtlCol="0"/>
          <a:lstStyle/>
          <a:p>
            <a:pPr rtl="0"/>
            <a:fld id="{8D581BC7-E183-40DB-AC97-C19EA4EB8894}" type="slidenum">
              <a:rPr lang="tr-TR" smtClean="0"/>
              <a:pPr rtl="0"/>
              <a:t>33</a:t>
            </a:fld>
            <a:endParaRPr lang="tr-TR" dirty="0"/>
          </a:p>
        </p:txBody>
      </p:sp>
      <p:sp>
        <p:nvSpPr>
          <p:cNvPr id="25" name="Başlık 1">
            <a:extLst>
              <a:ext uri="{FF2B5EF4-FFF2-40B4-BE49-F238E27FC236}">
                <a16:creationId xmlns:a16="http://schemas.microsoft.com/office/drawing/2014/main" id="{5EB43275-DD4F-4535-92EC-27C18DF71B2D}"/>
              </a:ext>
            </a:extLst>
          </p:cNvPr>
          <p:cNvSpPr>
            <a:spLocks noGrp="1"/>
          </p:cNvSpPr>
          <p:nvPr>
            <p:ph type="title"/>
          </p:nvPr>
        </p:nvSpPr>
        <p:spPr>
          <a:xfrm>
            <a:off x="1117810" y="110879"/>
            <a:ext cx="9956375" cy="804338"/>
          </a:xfrm>
        </p:spPr>
        <p:txBody>
          <a:bodyPr rtlCol="0">
            <a:normAutofit/>
          </a:bodyPr>
          <a:lstStyle/>
          <a:p>
            <a:r>
              <a:rPr lang="tr-TR" dirty="0"/>
              <a:t>CV yöntemiyle optimum</a:t>
            </a:r>
            <a:r>
              <a:rPr lang="tr-TR" dirty="0">
                <a:sym typeface="Symbol" panose="05050102010706020507" pitchFamily="18" charset="2"/>
              </a:rPr>
              <a:t>   </a:t>
            </a:r>
            <a:r>
              <a:rPr lang="tr-TR" dirty="0"/>
              <a:t>hesaplaması;</a:t>
            </a:r>
          </a:p>
        </p:txBody>
      </p:sp>
      <p:sp>
        <p:nvSpPr>
          <p:cNvPr id="12" name="Dikdörtgen: Çapraz Köşeleri Kesik 11">
            <a:extLst>
              <a:ext uri="{FF2B5EF4-FFF2-40B4-BE49-F238E27FC236}">
                <a16:creationId xmlns:a16="http://schemas.microsoft.com/office/drawing/2014/main" id="{2088B194-C561-4EB0-A2A1-D2AFCFA72D2E}"/>
              </a:ext>
            </a:extLst>
          </p:cNvPr>
          <p:cNvSpPr/>
          <p:nvPr/>
        </p:nvSpPr>
        <p:spPr>
          <a:xfrm>
            <a:off x="1323611" y="2791138"/>
            <a:ext cx="3299415" cy="517330"/>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a:solidFill>
                  <a:schemeClr val="bg2"/>
                </a:solidFill>
              </a:rPr>
              <a:t>Opt_lambda2= 5.01187</a:t>
            </a:r>
          </a:p>
        </p:txBody>
      </p:sp>
      <p:pic>
        <p:nvPicPr>
          <p:cNvPr id="5" name="Resim 4">
            <a:extLst>
              <a:ext uri="{FF2B5EF4-FFF2-40B4-BE49-F238E27FC236}">
                <a16:creationId xmlns:a16="http://schemas.microsoft.com/office/drawing/2014/main" id="{4BB4E73A-70A2-4193-A26B-41661416BFF0}"/>
              </a:ext>
            </a:extLst>
          </p:cNvPr>
          <p:cNvPicPr>
            <a:picLocks noChangeAspect="1"/>
          </p:cNvPicPr>
          <p:nvPr/>
        </p:nvPicPr>
        <p:blipFill>
          <a:blip r:embed="rId3"/>
          <a:stretch>
            <a:fillRect/>
          </a:stretch>
        </p:blipFill>
        <p:spPr>
          <a:xfrm>
            <a:off x="658391" y="1413585"/>
            <a:ext cx="5012925" cy="1174904"/>
          </a:xfrm>
          <a:prstGeom prst="rect">
            <a:avLst/>
          </a:prstGeom>
        </p:spPr>
      </p:pic>
      <p:pic>
        <p:nvPicPr>
          <p:cNvPr id="8" name="Resim 7">
            <a:extLst>
              <a:ext uri="{FF2B5EF4-FFF2-40B4-BE49-F238E27FC236}">
                <a16:creationId xmlns:a16="http://schemas.microsoft.com/office/drawing/2014/main" id="{76B8878D-8EC3-470D-A5FA-9719327ED443}"/>
              </a:ext>
            </a:extLst>
          </p:cNvPr>
          <p:cNvPicPr>
            <a:picLocks noChangeAspect="1"/>
          </p:cNvPicPr>
          <p:nvPr/>
        </p:nvPicPr>
        <p:blipFill>
          <a:blip r:embed="rId4"/>
          <a:stretch>
            <a:fillRect/>
          </a:stretch>
        </p:blipFill>
        <p:spPr>
          <a:xfrm>
            <a:off x="5842407" y="1413585"/>
            <a:ext cx="6158996" cy="4360428"/>
          </a:xfrm>
          <a:prstGeom prst="rect">
            <a:avLst/>
          </a:prstGeom>
        </p:spPr>
      </p:pic>
      <p:pic>
        <p:nvPicPr>
          <p:cNvPr id="10" name="Resim 9">
            <a:extLst>
              <a:ext uri="{FF2B5EF4-FFF2-40B4-BE49-F238E27FC236}">
                <a16:creationId xmlns:a16="http://schemas.microsoft.com/office/drawing/2014/main" id="{FFD79B5B-EE85-41F7-BE7F-FA97B2A431FC}"/>
              </a:ext>
            </a:extLst>
          </p:cNvPr>
          <p:cNvPicPr>
            <a:picLocks noChangeAspect="1"/>
          </p:cNvPicPr>
          <p:nvPr/>
        </p:nvPicPr>
        <p:blipFill>
          <a:blip r:embed="rId5"/>
          <a:stretch>
            <a:fillRect/>
          </a:stretch>
        </p:blipFill>
        <p:spPr>
          <a:xfrm>
            <a:off x="2165774" y="3511117"/>
            <a:ext cx="2006731" cy="2526995"/>
          </a:xfrm>
          <a:prstGeom prst="rect">
            <a:avLst/>
          </a:prstGeom>
        </p:spPr>
      </p:pic>
    </p:spTree>
    <p:extLst>
      <p:ext uri="{BB962C8B-B14F-4D97-AF65-F5344CB8AC3E}">
        <p14:creationId xmlns:p14="http://schemas.microsoft.com/office/powerpoint/2010/main" val="161336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rtlCol="0"/>
          <a:lstStyle/>
          <a:p>
            <a:pPr rtl="0"/>
            <a:fld id="{8D581BC7-E183-40DB-AC97-C19EA4EB8894}" type="slidenum">
              <a:rPr lang="tr-TR" smtClean="0"/>
              <a:pPr rtl="0"/>
              <a:t>34</a:t>
            </a:fld>
            <a:endParaRPr lang="tr-TR" dirty="0"/>
          </a:p>
        </p:txBody>
      </p:sp>
      <p:sp>
        <p:nvSpPr>
          <p:cNvPr id="25" name="Başlık 1">
            <a:extLst>
              <a:ext uri="{FF2B5EF4-FFF2-40B4-BE49-F238E27FC236}">
                <a16:creationId xmlns:a16="http://schemas.microsoft.com/office/drawing/2014/main" id="{5EB43275-DD4F-4535-92EC-27C18DF71B2D}"/>
              </a:ext>
            </a:extLst>
          </p:cNvPr>
          <p:cNvSpPr>
            <a:spLocks noGrp="1"/>
          </p:cNvSpPr>
          <p:nvPr>
            <p:ph type="title"/>
          </p:nvPr>
        </p:nvSpPr>
        <p:spPr>
          <a:xfrm>
            <a:off x="778643" y="199779"/>
            <a:ext cx="10930757" cy="804338"/>
          </a:xfrm>
        </p:spPr>
        <p:txBody>
          <a:bodyPr rtlCol="0">
            <a:normAutofit fontScale="90000"/>
          </a:bodyPr>
          <a:lstStyle/>
          <a:p>
            <a:pPr algn="ctr"/>
            <a:r>
              <a:rPr lang="tr-TR" dirty="0"/>
              <a:t>Optimum </a:t>
            </a:r>
            <a:r>
              <a:rPr lang="tr-TR" dirty="0">
                <a:sym typeface="Symbol" panose="05050102010706020507" pitchFamily="18" charset="2"/>
              </a:rPr>
              <a:t> değerine göre RMSE ve R</a:t>
            </a:r>
            <a:r>
              <a:rPr lang="tr-TR" baseline="30000" dirty="0">
                <a:sym typeface="Symbol" panose="05050102010706020507" pitchFamily="18" charset="2"/>
              </a:rPr>
              <a:t>2 </a:t>
            </a:r>
            <a:r>
              <a:rPr lang="tr-TR" dirty="0">
                <a:sym typeface="Symbol" panose="05050102010706020507" pitchFamily="18" charset="2"/>
              </a:rPr>
              <a:t> hesaplanması;</a:t>
            </a:r>
            <a:endParaRPr lang="tr-TR" baseline="30000" dirty="0"/>
          </a:p>
        </p:txBody>
      </p:sp>
      <p:sp>
        <p:nvSpPr>
          <p:cNvPr id="18" name="Dikdörtgen: Çapraz Köşeleri Kesik 17">
            <a:extLst>
              <a:ext uri="{FF2B5EF4-FFF2-40B4-BE49-F238E27FC236}">
                <a16:creationId xmlns:a16="http://schemas.microsoft.com/office/drawing/2014/main" id="{0FA4E9CE-E26A-422A-9574-F757C8DEE841}"/>
              </a:ext>
            </a:extLst>
          </p:cNvPr>
          <p:cNvSpPr/>
          <p:nvPr/>
        </p:nvSpPr>
        <p:spPr>
          <a:xfrm>
            <a:off x="4446291" y="3670187"/>
            <a:ext cx="3299415" cy="517330"/>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400" b="1" dirty="0" err="1">
                <a:solidFill>
                  <a:schemeClr val="bg2"/>
                </a:solidFill>
              </a:rPr>
              <a:t>rsquare</a:t>
            </a:r>
            <a:r>
              <a:rPr lang="tr-TR" sz="2400" b="1" dirty="0">
                <a:solidFill>
                  <a:schemeClr val="bg2"/>
                </a:solidFill>
              </a:rPr>
              <a:t>= % 81,16</a:t>
            </a:r>
          </a:p>
        </p:txBody>
      </p:sp>
      <p:sp>
        <p:nvSpPr>
          <p:cNvPr id="19" name="Dikdörtgen: Çapraz Köşeleri Kesik 18">
            <a:extLst>
              <a:ext uri="{FF2B5EF4-FFF2-40B4-BE49-F238E27FC236}">
                <a16:creationId xmlns:a16="http://schemas.microsoft.com/office/drawing/2014/main" id="{F2E16E55-14F8-4AEA-942C-2CC3DF9E9187}"/>
              </a:ext>
            </a:extLst>
          </p:cNvPr>
          <p:cNvSpPr/>
          <p:nvPr/>
        </p:nvSpPr>
        <p:spPr>
          <a:xfrm>
            <a:off x="4446291" y="4514430"/>
            <a:ext cx="3299415" cy="517330"/>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400" b="1" dirty="0" err="1">
                <a:solidFill>
                  <a:schemeClr val="bg2"/>
                </a:solidFill>
              </a:rPr>
              <a:t>testrmse</a:t>
            </a:r>
            <a:r>
              <a:rPr lang="tr-TR" sz="2400" b="1" dirty="0">
                <a:solidFill>
                  <a:schemeClr val="bg2"/>
                </a:solidFill>
              </a:rPr>
              <a:t>= 271.579</a:t>
            </a:r>
          </a:p>
        </p:txBody>
      </p:sp>
      <p:pic>
        <p:nvPicPr>
          <p:cNvPr id="5" name="Resim 4">
            <a:extLst>
              <a:ext uri="{FF2B5EF4-FFF2-40B4-BE49-F238E27FC236}">
                <a16:creationId xmlns:a16="http://schemas.microsoft.com/office/drawing/2014/main" id="{FC6D740D-3F2C-44FE-9E48-D1EAE4763E3D}"/>
              </a:ext>
            </a:extLst>
          </p:cNvPr>
          <p:cNvPicPr>
            <a:picLocks noChangeAspect="1"/>
          </p:cNvPicPr>
          <p:nvPr/>
        </p:nvPicPr>
        <p:blipFill>
          <a:blip r:embed="rId3"/>
          <a:stretch>
            <a:fillRect/>
          </a:stretch>
        </p:blipFill>
        <p:spPr>
          <a:xfrm>
            <a:off x="2906152" y="1331030"/>
            <a:ext cx="6379695" cy="1985937"/>
          </a:xfrm>
          <a:prstGeom prst="rect">
            <a:avLst/>
          </a:prstGeom>
        </p:spPr>
      </p:pic>
    </p:spTree>
    <p:extLst>
      <p:ext uri="{BB962C8B-B14F-4D97-AF65-F5344CB8AC3E}">
        <p14:creationId xmlns:p14="http://schemas.microsoft.com/office/powerpoint/2010/main" val="2087695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Resim 29">
            <a:extLst>
              <a:ext uri="{FF2B5EF4-FFF2-40B4-BE49-F238E27FC236}">
                <a16:creationId xmlns:a16="http://schemas.microsoft.com/office/drawing/2014/main" id="{39F7552D-289F-4886-A0B1-627AAE7BC86A}"/>
              </a:ext>
            </a:extLst>
          </p:cNvPr>
          <p:cNvPicPr>
            <a:picLocks noChangeAspect="1"/>
          </p:cNvPicPr>
          <p:nvPr/>
        </p:nvPicPr>
        <p:blipFill>
          <a:blip r:embed="rId3"/>
          <a:stretch>
            <a:fillRect/>
          </a:stretch>
        </p:blipFill>
        <p:spPr>
          <a:xfrm>
            <a:off x="3771900" y="2285710"/>
            <a:ext cx="4451776" cy="2340848"/>
          </a:xfrm>
          <a:prstGeom prst="rect">
            <a:avLst/>
          </a:prstGeom>
        </p:spPr>
      </p:pic>
      <p:pic>
        <p:nvPicPr>
          <p:cNvPr id="26" name="Resim 25">
            <a:extLst>
              <a:ext uri="{FF2B5EF4-FFF2-40B4-BE49-F238E27FC236}">
                <a16:creationId xmlns:a16="http://schemas.microsoft.com/office/drawing/2014/main" id="{5213868E-1DEF-4378-A8F1-82C72DC3DBDE}"/>
              </a:ext>
            </a:extLst>
          </p:cNvPr>
          <p:cNvPicPr>
            <a:picLocks noChangeAspect="1"/>
          </p:cNvPicPr>
          <p:nvPr/>
        </p:nvPicPr>
        <p:blipFill>
          <a:blip r:embed="rId4"/>
          <a:stretch>
            <a:fillRect/>
          </a:stretch>
        </p:blipFill>
        <p:spPr>
          <a:xfrm>
            <a:off x="135292" y="2617959"/>
            <a:ext cx="3444441" cy="911110"/>
          </a:xfrm>
          <a:prstGeom prst="rect">
            <a:avLst/>
          </a:prstGeom>
        </p:spPr>
      </p:pic>
      <p:sp>
        <p:nvSpPr>
          <p:cNvPr id="4" name="Slayt Numarası Yer Tutucusu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rtlCol="0"/>
          <a:lstStyle/>
          <a:p>
            <a:pPr rtl="0"/>
            <a:fld id="{8D581BC7-E183-40DB-AC97-C19EA4EB8894}" type="slidenum">
              <a:rPr lang="tr-TR" smtClean="0"/>
              <a:pPr rtl="0"/>
              <a:t>35</a:t>
            </a:fld>
            <a:endParaRPr lang="tr-TR" dirty="0"/>
          </a:p>
        </p:txBody>
      </p:sp>
      <p:sp>
        <p:nvSpPr>
          <p:cNvPr id="25" name="Başlık 1">
            <a:extLst>
              <a:ext uri="{FF2B5EF4-FFF2-40B4-BE49-F238E27FC236}">
                <a16:creationId xmlns:a16="http://schemas.microsoft.com/office/drawing/2014/main" id="{5EB43275-DD4F-4535-92EC-27C18DF71B2D}"/>
              </a:ext>
            </a:extLst>
          </p:cNvPr>
          <p:cNvSpPr>
            <a:spLocks noGrp="1"/>
          </p:cNvSpPr>
          <p:nvPr>
            <p:ph type="title"/>
          </p:nvPr>
        </p:nvSpPr>
        <p:spPr>
          <a:xfrm>
            <a:off x="778643" y="199779"/>
            <a:ext cx="10930757" cy="804338"/>
          </a:xfrm>
        </p:spPr>
        <p:txBody>
          <a:bodyPr rtlCol="0">
            <a:normAutofit/>
          </a:bodyPr>
          <a:lstStyle/>
          <a:p>
            <a:pPr algn="ctr"/>
            <a:r>
              <a:rPr lang="tr-TR" dirty="0"/>
              <a:t>Elastik-Net Modelinin Varsayımları</a:t>
            </a:r>
            <a:endParaRPr lang="tr-TR" baseline="30000" dirty="0"/>
          </a:p>
        </p:txBody>
      </p:sp>
      <p:sp>
        <p:nvSpPr>
          <p:cNvPr id="12" name="Metin Yer Tutucusu 6">
            <a:extLst>
              <a:ext uri="{FF2B5EF4-FFF2-40B4-BE49-F238E27FC236}">
                <a16:creationId xmlns:a16="http://schemas.microsoft.com/office/drawing/2014/main" id="{DCC51901-2DDD-4B30-9077-7BD18736A8DE}"/>
              </a:ext>
            </a:extLst>
          </p:cNvPr>
          <p:cNvSpPr txBox="1">
            <a:spLocks/>
          </p:cNvSpPr>
          <p:nvPr/>
        </p:nvSpPr>
        <p:spPr>
          <a:xfrm>
            <a:off x="222738" y="3689386"/>
            <a:ext cx="3286866" cy="1550405"/>
          </a:xfrm>
          <a:prstGeom prst="rect">
            <a:avLst/>
          </a:prstGeom>
        </p:spPr>
        <p:txBody>
          <a:bodyPr vert="horz" lIns="0" tIns="0" rIns="0" bIns="0" rtlCol="0">
            <a:normAutofit fontScale="850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tr-TR" sz="1700" b="1" dirty="0">
                <a:solidFill>
                  <a:schemeClr val="bg2"/>
                </a:solidFill>
              </a:rPr>
              <a:t>H0: Artıklar Normal dağılıma sahiptir.</a:t>
            </a:r>
          </a:p>
          <a:p>
            <a:pPr algn="ctr"/>
            <a:r>
              <a:rPr lang="tr-TR" sz="1700" b="1" dirty="0">
                <a:solidFill>
                  <a:schemeClr val="bg2"/>
                </a:solidFill>
              </a:rPr>
              <a:t>H1: Artıklar normal dağılıma sahip değildir.</a:t>
            </a:r>
          </a:p>
          <a:p>
            <a:pPr algn="ctr"/>
            <a:r>
              <a:rPr lang="tr-TR" sz="2400" b="1" dirty="0">
                <a:solidFill>
                  <a:schemeClr val="bg2"/>
                </a:solidFill>
              </a:rPr>
              <a:t>P-</a:t>
            </a:r>
            <a:r>
              <a:rPr lang="tr-TR" sz="2400" b="1" dirty="0" err="1">
                <a:solidFill>
                  <a:schemeClr val="bg2"/>
                </a:solidFill>
              </a:rPr>
              <a:t>value</a:t>
            </a:r>
            <a:r>
              <a:rPr lang="tr-TR" sz="2400" b="1" dirty="0">
                <a:solidFill>
                  <a:schemeClr val="bg2"/>
                </a:solidFill>
              </a:rPr>
              <a:t> değeri 0.05’ten küçük dolayısıyla H0 RED; ‘’Elastik artıkları normal dağılmıyor’’ diyebiliriz. </a:t>
            </a:r>
          </a:p>
        </p:txBody>
      </p:sp>
      <p:sp>
        <p:nvSpPr>
          <p:cNvPr id="17" name="Dikdörtgen: Çapraz Köşeleri Kesik 16">
            <a:extLst>
              <a:ext uri="{FF2B5EF4-FFF2-40B4-BE49-F238E27FC236}">
                <a16:creationId xmlns:a16="http://schemas.microsoft.com/office/drawing/2014/main" id="{6966C66E-BD89-47ED-B9A1-7134579B635D}"/>
              </a:ext>
            </a:extLst>
          </p:cNvPr>
          <p:cNvSpPr/>
          <p:nvPr/>
        </p:nvSpPr>
        <p:spPr>
          <a:xfrm>
            <a:off x="362507" y="1160116"/>
            <a:ext cx="2990008" cy="369452"/>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a:solidFill>
                  <a:schemeClr val="bg2"/>
                </a:solidFill>
              </a:rPr>
              <a:t>Normallik</a:t>
            </a:r>
          </a:p>
        </p:txBody>
      </p:sp>
      <p:sp>
        <p:nvSpPr>
          <p:cNvPr id="18" name="Dikdörtgen: Çapraz Köşeleri Kesik 17">
            <a:extLst>
              <a:ext uri="{FF2B5EF4-FFF2-40B4-BE49-F238E27FC236}">
                <a16:creationId xmlns:a16="http://schemas.microsoft.com/office/drawing/2014/main" id="{7821239F-BC27-4BEB-89D5-AD55C6662E7A}"/>
              </a:ext>
            </a:extLst>
          </p:cNvPr>
          <p:cNvSpPr/>
          <p:nvPr/>
        </p:nvSpPr>
        <p:spPr>
          <a:xfrm>
            <a:off x="4246267" y="1126437"/>
            <a:ext cx="3299415" cy="369452"/>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Otokorelasyon</a:t>
            </a:r>
            <a:endParaRPr lang="tr-TR" sz="2000" b="1" dirty="0">
              <a:solidFill>
                <a:schemeClr val="bg2"/>
              </a:solidFill>
            </a:endParaRPr>
          </a:p>
        </p:txBody>
      </p:sp>
      <p:sp>
        <p:nvSpPr>
          <p:cNvPr id="19" name="Dikdörtgen: Çapraz Köşeleri Kesik 18">
            <a:extLst>
              <a:ext uri="{FF2B5EF4-FFF2-40B4-BE49-F238E27FC236}">
                <a16:creationId xmlns:a16="http://schemas.microsoft.com/office/drawing/2014/main" id="{9CBB3F2F-D5C3-4DAE-AD17-190BAFE14326}"/>
              </a:ext>
            </a:extLst>
          </p:cNvPr>
          <p:cNvSpPr/>
          <p:nvPr/>
        </p:nvSpPr>
        <p:spPr>
          <a:xfrm>
            <a:off x="8649981" y="1126437"/>
            <a:ext cx="3299415" cy="369452"/>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a:solidFill>
                  <a:schemeClr val="bg2"/>
                </a:solidFill>
              </a:rPr>
              <a:t>Değişen </a:t>
            </a:r>
            <a:r>
              <a:rPr lang="tr-TR" sz="2000" b="1" dirty="0" err="1">
                <a:solidFill>
                  <a:schemeClr val="bg2"/>
                </a:solidFill>
              </a:rPr>
              <a:t>Varyans</a:t>
            </a:r>
            <a:endParaRPr lang="tr-TR" sz="2000" b="1" dirty="0">
              <a:solidFill>
                <a:schemeClr val="bg2"/>
              </a:solidFill>
            </a:endParaRPr>
          </a:p>
        </p:txBody>
      </p:sp>
      <p:sp>
        <p:nvSpPr>
          <p:cNvPr id="21" name="Metin Yer Tutucusu 6">
            <a:extLst>
              <a:ext uri="{FF2B5EF4-FFF2-40B4-BE49-F238E27FC236}">
                <a16:creationId xmlns:a16="http://schemas.microsoft.com/office/drawing/2014/main" id="{20EEAFCD-CFD9-4D8D-BB34-697B9206CF81}"/>
              </a:ext>
            </a:extLst>
          </p:cNvPr>
          <p:cNvSpPr txBox="1">
            <a:spLocks/>
          </p:cNvSpPr>
          <p:nvPr/>
        </p:nvSpPr>
        <p:spPr>
          <a:xfrm>
            <a:off x="4552852" y="4750984"/>
            <a:ext cx="3286866" cy="1550405"/>
          </a:xfrm>
          <a:prstGeom prst="rect">
            <a:avLst/>
          </a:prstGeom>
        </p:spPr>
        <p:txBody>
          <a:bodyPr vert="horz" lIns="0" tIns="0" rIns="0" bIns="0" rtlCol="0">
            <a:normAutofit fontScale="92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tr-TR" sz="1700" b="1" dirty="0">
                <a:solidFill>
                  <a:schemeClr val="bg2"/>
                </a:solidFill>
              </a:rPr>
              <a:t>H0: </a:t>
            </a:r>
            <a:r>
              <a:rPr lang="tr-TR" sz="1700" b="1" dirty="0" err="1">
                <a:solidFill>
                  <a:schemeClr val="bg2"/>
                </a:solidFill>
              </a:rPr>
              <a:t>Otokorelasyon</a:t>
            </a:r>
            <a:r>
              <a:rPr lang="tr-TR" sz="1700" b="1" dirty="0">
                <a:solidFill>
                  <a:schemeClr val="bg2"/>
                </a:solidFill>
              </a:rPr>
              <a:t> yoktur.</a:t>
            </a:r>
          </a:p>
          <a:p>
            <a:pPr algn="ctr"/>
            <a:r>
              <a:rPr lang="tr-TR" sz="1700" b="1" dirty="0">
                <a:solidFill>
                  <a:schemeClr val="bg2"/>
                </a:solidFill>
              </a:rPr>
              <a:t>H1: </a:t>
            </a:r>
            <a:r>
              <a:rPr lang="tr-TR" sz="1700" b="1" dirty="0" err="1">
                <a:solidFill>
                  <a:schemeClr val="bg2"/>
                </a:solidFill>
              </a:rPr>
              <a:t>Otokorelasyon</a:t>
            </a:r>
            <a:r>
              <a:rPr lang="tr-TR" sz="1700" b="1" dirty="0">
                <a:solidFill>
                  <a:schemeClr val="bg2"/>
                </a:solidFill>
              </a:rPr>
              <a:t> vardır.</a:t>
            </a:r>
          </a:p>
          <a:p>
            <a:pPr algn="ctr"/>
            <a:r>
              <a:rPr lang="tr-TR" sz="2200" b="1" dirty="0">
                <a:solidFill>
                  <a:schemeClr val="bg2"/>
                </a:solidFill>
              </a:rPr>
              <a:t>P-</a:t>
            </a:r>
            <a:r>
              <a:rPr lang="tr-TR" sz="2200" b="1" dirty="0" err="1">
                <a:solidFill>
                  <a:schemeClr val="bg2"/>
                </a:solidFill>
              </a:rPr>
              <a:t>value</a:t>
            </a:r>
            <a:r>
              <a:rPr lang="tr-TR" sz="2200" b="1" dirty="0">
                <a:solidFill>
                  <a:schemeClr val="bg2"/>
                </a:solidFill>
              </a:rPr>
              <a:t> değeri 0.05’ten küçük dolayısıyla H0 RED; ‘’</a:t>
            </a:r>
            <a:r>
              <a:rPr lang="tr-TR" sz="2200" b="1" dirty="0" err="1">
                <a:solidFill>
                  <a:schemeClr val="bg2"/>
                </a:solidFill>
              </a:rPr>
              <a:t>Otokorelasyon</a:t>
            </a:r>
            <a:r>
              <a:rPr lang="tr-TR" sz="2200" b="1" dirty="0">
                <a:solidFill>
                  <a:schemeClr val="bg2"/>
                </a:solidFill>
              </a:rPr>
              <a:t> sorunu vardır’’, diyebiliriz.</a:t>
            </a:r>
          </a:p>
        </p:txBody>
      </p:sp>
      <p:sp>
        <p:nvSpPr>
          <p:cNvPr id="20" name="Dikdörtgen 19">
            <a:extLst>
              <a:ext uri="{FF2B5EF4-FFF2-40B4-BE49-F238E27FC236}">
                <a16:creationId xmlns:a16="http://schemas.microsoft.com/office/drawing/2014/main" id="{D4CC8AC2-145C-4C66-AE02-CAD90AA5AC1C}"/>
              </a:ext>
            </a:extLst>
          </p:cNvPr>
          <p:cNvSpPr/>
          <p:nvPr/>
        </p:nvSpPr>
        <p:spPr>
          <a:xfrm>
            <a:off x="1314932" y="3305175"/>
            <a:ext cx="1609243" cy="2048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22" name="Dikdörtgen 21">
            <a:extLst>
              <a:ext uri="{FF2B5EF4-FFF2-40B4-BE49-F238E27FC236}">
                <a16:creationId xmlns:a16="http://schemas.microsoft.com/office/drawing/2014/main" id="{E0C446E4-CA60-45DF-B403-E027645D13B8}"/>
              </a:ext>
            </a:extLst>
          </p:cNvPr>
          <p:cNvSpPr/>
          <p:nvPr/>
        </p:nvSpPr>
        <p:spPr>
          <a:xfrm>
            <a:off x="6282419" y="4395910"/>
            <a:ext cx="1433474" cy="2115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pic>
        <p:nvPicPr>
          <p:cNvPr id="23" name="Resim 22">
            <a:extLst>
              <a:ext uri="{FF2B5EF4-FFF2-40B4-BE49-F238E27FC236}">
                <a16:creationId xmlns:a16="http://schemas.microsoft.com/office/drawing/2014/main" id="{3876135A-F629-4D99-9954-0DFBB1ECE001}"/>
              </a:ext>
            </a:extLst>
          </p:cNvPr>
          <p:cNvPicPr>
            <a:picLocks noChangeAspect="1"/>
          </p:cNvPicPr>
          <p:nvPr/>
        </p:nvPicPr>
        <p:blipFill>
          <a:blip r:embed="rId5"/>
          <a:stretch>
            <a:fillRect/>
          </a:stretch>
        </p:blipFill>
        <p:spPr>
          <a:xfrm>
            <a:off x="205419" y="1618209"/>
            <a:ext cx="3304185" cy="911109"/>
          </a:xfrm>
          <a:prstGeom prst="rect">
            <a:avLst/>
          </a:prstGeom>
        </p:spPr>
      </p:pic>
      <p:pic>
        <p:nvPicPr>
          <p:cNvPr id="28" name="Resim 27">
            <a:extLst>
              <a:ext uri="{FF2B5EF4-FFF2-40B4-BE49-F238E27FC236}">
                <a16:creationId xmlns:a16="http://schemas.microsoft.com/office/drawing/2014/main" id="{018B2305-852D-487F-94C6-E98E9C45ECA9}"/>
              </a:ext>
            </a:extLst>
          </p:cNvPr>
          <p:cNvPicPr>
            <a:picLocks noChangeAspect="1"/>
          </p:cNvPicPr>
          <p:nvPr/>
        </p:nvPicPr>
        <p:blipFill>
          <a:blip r:embed="rId6"/>
          <a:stretch>
            <a:fillRect/>
          </a:stretch>
        </p:blipFill>
        <p:spPr>
          <a:xfrm>
            <a:off x="4146733" y="1622081"/>
            <a:ext cx="3722048" cy="543966"/>
          </a:xfrm>
          <a:prstGeom prst="rect">
            <a:avLst/>
          </a:prstGeom>
        </p:spPr>
      </p:pic>
      <p:pic>
        <p:nvPicPr>
          <p:cNvPr id="32" name="Resim 31">
            <a:extLst>
              <a:ext uri="{FF2B5EF4-FFF2-40B4-BE49-F238E27FC236}">
                <a16:creationId xmlns:a16="http://schemas.microsoft.com/office/drawing/2014/main" id="{3DB01C0A-1282-4FA9-ADC1-75008C0E9B21}"/>
              </a:ext>
            </a:extLst>
          </p:cNvPr>
          <p:cNvPicPr>
            <a:picLocks noChangeAspect="1"/>
          </p:cNvPicPr>
          <p:nvPr/>
        </p:nvPicPr>
        <p:blipFill>
          <a:blip r:embed="rId7"/>
          <a:stretch>
            <a:fillRect/>
          </a:stretch>
        </p:blipFill>
        <p:spPr>
          <a:xfrm>
            <a:off x="8415843" y="1894064"/>
            <a:ext cx="3697563" cy="2501846"/>
          </a:xfrm>
          <a:prstGeom prst="rect">
            <a:avLst/>
          </a:prstGeom>
        </p:spPr>
      </p:pic>
      <p:sp>
        <p:nvSpPr>
          <p:cNvPr id="33" name="Metin Yer Tutucusu 6">
            <a:extLst>
              <a:ext uri="{FF2B5EF4-FFF2-40B4-BE49-F238E27FC236}">
                <a16:creationId xmlns:a16="http://schemas.microsoft.com/office/drawing/2014/main" id="{08C41F0E-35D6-4BBB-B241-AD58741EB8B4}"/>
              </a:ext>
            </a:extLst>
          </p:cNvPr>
          <p:cNvSpPr txBox="1">
            <a:spLocks/>
          </p:cNvSpPr>
          <p:nvPr/>
        </p:nvSpPr>
        <p:spPr>
          <a:xfrm>
            <a:off x="8223676" y="4583551"/>
            <a:ext cx="3876715" cy="2110779"/>
          </a:xfrm>
          <a:prstGeom prst="rect">
            <a:avLst/>
          </a:prstGeom>
        </p:spPr>
        <p:txBody>
          <a:bodyPr vert="horz" lIns="0" tIns="0" rIns="0" bIns="0" rtlCol="0">
            <a:normAutofit fontScale="550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tr-TR" sz="2900" b="1" dirty="0">
                <a:solidFill>
                  <a:schemeClr val="bg2"/>
                </a:solidFill>
              </a:rPr>
              <a:t>H0: Sabit </a:t>
            </a:r>
            <a:r>
              <a:rPr lang="tr-TR" sz="2900" b="1" dirty="0" err="1">
                <a:solidFill>
                  <a:schemeClr val="bg2"/>
                </a:solidFill>
              </a:rPr>
              <a:t>varyans</a:t>
            </a:r>
            <a:r>
              <a:rPr lang="tr-TR" sz="2900" b="1" dirty="0">
                <a:solidFill>
                  <a:schemeClr val="bg2"/>
                </a:solidFill>
              </a:rPr>
              <a:t> var.</a:t>
            </a:r>
          </a:p>
          <a:p>
            <a:pPr algn="ctr"/>
            <a:r>
              <a:rPr lang="tr-TR" sz="2900" b="1" dirty="0">
                <a:solidFill>
                  <a:schemeClr val="bg2"/>
                </a:solidFill>
              </a:rPr>
              <a:t>H1: Sabit </a:t>
            </a:r>
            <a:r>
              <a:rPr lang="tr-TR" sz="2900" b="1" dirty="0" err="1">
                <a:solidFill>
                  <a:schemeClr val="bg2"/>
                </a:solidFill>
              </a:rPr>
              <a:t>varyans</a:t>
            </a:r>
            <a:r>
              <a:rPr lang="tr-TR" sz="2900" b="1" dirty="0">
                <a:solidFill>
                  <a:schemeClr val="bg2"/>
                </a:solidFill>
              </a:rPr>
              <a:t> yok.</a:t>
            </a:r>
          </a:p>
          <a:p>
            <a:pPr algn="ctr"/>
            <a:endParaRPr lang="tr-TR" sz="2300" b="1" dirty="0">
              <a:solidFill>
                <a:schemeClr val="bg2"/>
              </a:solidFill>
            </a:endParaRPr>
          </a:p>
          <a:p>
            <a:pPr algn="ctr"/>
            <a:endParaRPr lang="tr-TR" sz="2600" b="1" dirty="0">
              <a:solidFill>
                <a:schemeClr val="bg2"/>
              </a:solidFill>
            </a:endParaRPr>
          </a:p>
          <a:p>
            <a:pPr algn="ctr"/>
            <a:r>
              <a:rPr lang="tr-TR" sz="3200" b="1" dirty="0" err="1">
                <a:solidFill>
                  <a:schemeClr val="bg2"/>
                </a:solidFill>
              </a:rPr>
              <a:t>Lambda</a:t>
            </a:r>
            <a:r>
              <a:rPr lang="tr-TR" sz="3200" b="1" dirty="0">
                <a:solidFill>
                  <a:schemeClr val="bg2"/>
                </a:solidFill>
              </a:rPr>
              <a:t> &lt; </a:t>
            </a:r>
            <a:r>
              <a:rPr lang="tr-TR" sz="3200" b="1" dirty="0" err="1">
                <a:solidFill>
                  <a:schemeClr val="bg2"/>
                </a:solidFill>
              </a:rPr>
              <a:t>kikare</a:t>
            </a:r>
            <a:r>
              <a:rPr lang="tr-TR" sz="3200" b="1" dirty="0">
                <a:solidFill>
                  <a:schemeClr val="bg2"/>
                </a:solidFill>
              </a:rPr>
              <a:t>=23.685 (</a:t>
            </a:r>
            <a:r>
              <a:rPr lang="tr-TR" sz="3200" b="1" dirty="0" err="1">
                <a:solidFill>
                  <a:schemeClr val="bg2"/>
                </a:solidFill>
              </a:rPr>
              <a:t>sd</a:t>
            </a:r>
            <a:r>
              <a:rPr lang="tr-TR" sz="3200" b="1" dirty="0">
                <a:solidFill>
                  <a:schemeClr val="bg2"/>
                </a:solidFill>
              </a:rPr>
              <a:t>= 14,0.05) Bu durumda H0 REDDEDİLEMEZ ; yani verimizde ‘’sabit </a:t>
            </a:r>
            <a:r>
              <a:rPr lang="tr-TR" sz="3200" b="1" dirty="0" err="1">
                <a:solidFill>
                  <a:schemeClr val="bg2"/>
                </a:solidFill>
              </a:rPr>
              <a:t>varyans</a:t>
            </a:r>
            <a:r>
              <a:rPr lang="tr-TR" sz="3200" b="1" dirty="0">
                <a:solidFill>
                  <a:schemeClr val="bg2"/>
                </a:solidFill>
              </a:rPr>
              <a:t> vardır; değişen </a:t>
            </a:r>
            <a:r>
              <a:rPr lang="tr-TR" sz="3200" b="1" dirty="0" err="1">
                <a:solidFill>
                  <a:schemeClr val="bg2"/>
                </a:solidFill>
              </a:rPr>
              <a:t>varyans</a:t>
            </a:r>
            <a:r>
              <a:rPr lang="tr-TR" sz="3200" b="1" dirty="0">
                <a:solidFill>
                  <a:schemeClr val="bg2"/>
                </a:solidFill>
              </a:rPr>
              <a:t> sorunu yoktur’’, diyebiliriz.</a:t>
            </a:r>
          </a:p>
          <a:p>
            <a:pPr algn="ctr"/>
            <a:endParaRPr lang="tr-TR" sz="1900" b="1" dirty="0">
              <a:solidFill>
                <a:schemeClr val="bg2"/>
              </a:solidFill>
            </a:endParaRPr>
          </a:p>
        </p:txBody>
      </p:sp>
      <p:sp>
        <p:nvSpPr>
          <p:cNvPr id="34" name="Dikdörtgen: Çapraz Köşeleri Kesik 33">
            <a:extLst>
              <a:ext uri="{FF2B5EF4-FFF2-40B4-BE49-F238E27FC236}">
                <a16:creationId xmlns:a16="http://schemas.microsoft.com/office/drawing/2014/main" id="{C06CCC87-C143-45F5-AE8D-B37043BF7927}"/>
              </a:ext>
            </a:extLst>
          </p:cNvPr>
          <p:cNvSpPr/>
          <p:nvPr/>
        </p:nvSpPr>
        <p:spPr>
          <a:xfrm>
            <a:off x="8512325" y="5106188"/>
            <a:ext cx="3299415" cy="369452"/>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Lambda</a:t>
            </a:r>
            <a:r>
              <a:rPr lang="tr-TR" sz="2000" b="1" dirty="0">
                <a:solidFill>
                  <a:schemeClr val="bg2"/>
                </a:solidFill>
              </a:rPr>
              <a:t>= 2.1851</a:t>
            </a:r>
          </a:p>
        </p:txBody>
      </p:sp>
    </p:spTree>
    <p:extLst>
      <p:ext uri="{BB962C8B-B14F-4D97-AF65-F5344CB8AC3E}">
        <p14:creationId xmlns:p14="http://schemas.microsoft.com/office/powerpoint/2010/main" val="6815261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D2BFC04F-E3E1-42B2-8634-462FF1257C04}"/>
              </a:ext>
            </a:extLst>
          </p:cNvPr>
          <p:cNvSpPr>
            <a:spLocks noGrp="1"/>
          </p:cNvSpPr>
          <p:nvPr>
            <p:ph type="sldNum" sz="quarter" idx="12"/>
          </p:nvPr>
        </p:nvSpPr>
        <p:spPr/>
        <p:txBody>
          <a:bodyPr/>
          <a:lstStyle/>
          <a:p>
            <a:pPr rtl="0"/>
            <a:fld id="{8D581BC7-E183-40DB-AC97-C19EA4EB8894}" type="slidenum">
              <a:rPr lang="tr-TR" noProof="0" smtClean="0"/>
              <a:t>36</a:t>
            </a:fld>
            <a:endParaRPr lang="tr-TR" noProof="0" dirty="0"/>
          </a:p>
        </p:txBody>
      </p:sp>
      <p:sp>
        <p:nvSpPr>
          <p:cNvPr id="9" name="Metin Yer Tutucusu 8">
            <a:extLst>
              <a:ext uri="{FF2B5EF4-FFF2-40B4-BE49-F238E27FC236}">
                <a16:creationId xmlns:a16="http://schemas.microsoft.com/office/drawing/2014/main" id="{6DB8A51A-DD6D-47C9-9611-C0BEF6BF8F11}"/>
              </a:ext>
            </a:extLst>
          </p:cNvPr>
          <p:cNvSpPr>
            <a:spLocks noGrp="1"/>
          </p:cNvSpPr>
          <p:nvPr>
            <p:ph type="body" sz="quarter" idx="26"/>
          </p:nvPr>
        </p:nvSpPr>
        <p:spPr>
          <a:xfrm>
            <a:off x="3727778" y="1282027"/>
            <a:ext cx="1874166" cy="545433"/>
          </a:xfrm>
        </p:spPr>
        <p:txBody>
          <a:bodyPr/>
          <a:lstStyle/>
          <a:p>
            <a:r>
              <a:rPr lang="tr-TR" sz="1800" dirty="0">
                <a:ln w="6600">
                  <a:solidFill>
                    <a:schemeClr val="accent2"/>
                  </a:solidFill>
                  <a:prstDash val="solid"/>
                </a:ln>
                <a:solidFill>
                  <a:srgbClr val="FFFFFF"/>
                </a:solidFill>
                <a:effectLst>
                  <a:outerShdw dist="38100" dir="2700000" algn="tl" rotWithShape="0">
                    <a:schemeClr val="accent2"/>
                  </a:outerShdw>
                </a:effectLst>
                <a:highlight>
                  <a:srgbClr val="FF0000"/>
                </a:highlight>
              </a:rPr>
              <a:t>RMSE=276.7904</a:t>
            </a:r>
          </a:p>
        </p:txBody>
      </p:sp>
      <p:sp>
        <p:nvSpPr>
          <p:cNvPr id="18" name="Metin Yer Tutucusu 8">
            <a:extLst>
              <a:ext uri="{FF2B5EF4-FFF2-40B4-BE49-F238E27FC236}">
                <a16:creationId xmlns:a16="http://schemas.microsoft.com/office/drawing/2014/main" id="{2365B4AF-0F60-4293-AAEB-F5A804321F6A}"/>
              </a:ext>
            </a:extLst>
          </p:cNvPr>
          <p:cNvSpPr txBox="1">
            <a:spLocks/>
          </p:cNvSpPr>
          <p:nvPr/>
        </p:nvSpPr>
        <p:spPr>
          <a:xfrm>
            <a:off x="3727778" y="2007276"/>
            <a:ext cx="1874166" cy="545433"/>
          </a:xfrm>
          <a:prstGeom prst="rect">
            <a:avLst/>
          </a:prstGeom>
          <a:ln w="6350">
            <a:no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600" dirty="0">
                <a:ln w="6600">
                  <a:solidFill>
                    <a:schemeClr val="accent2"/>
                  </a:solidFill>
                  <a:prstDash val="solid"/>
                </a:ln>
                <a:solidFill>
                  <a:srgbClr val="FFFFFF"/>
                </a:solidFill>
                <a:effectLst>
                  <a:outerShdw dist="38100" dir="2700000" algn="tl" rotWithShape="0">
                    <a:schemeClr val="accent2"/>
                  </a:outerShdw>
                </a:effectLst>
                <a:highlight>
                  <a:srgbClr val="FF0000"/>
                </a:highlight>
                <a:sym typeface="Symbol" panose="05050102010706020507" pitchFamily="18" charset="2"/>
              </a:rPr>
              <a:t>R</a:t>
            </a:r>
            <a:r>
              <a:rPr lang="tr-TR" sz="2600" baseline="30000" dirty="0">
                <a:ln w="6600">
                  <a:solidFill>
                    <a:schemeClr val="accent2"/>
                  </a:solidFill>
                  <a:prstDash val="solid"/>
                </a:ln>
                <a:solidFill>
                  <a:srgbClr val="FFFFFF"/>
                </a:solidFill>
                <a:effectLst>
                  <a:outerShdw dist="38100" dir="2700000" algn="tl" rotWithShape="0">
                    <a:schemeClr val="accent2"/>
                  </a:outerShdw>
                </a:effectLst>
                <a:highlight>
                  <a:srgbClr val="FF0000"/>
                </a:highlight>
                <a:sym typeface="Symbol" panose="05050102010706020507" pitchFamily="18" charset="2"/>
              </a:rPr>
              <a:t>2 </a:t>
            </a:r>
            <a:r>
              <a:rPr lang="tr-TR" sz="2600" dirty="0">
                <a:ln w="6600">
                  <a:solidFill>
                    <a:schemeClr val="accent2"/>
                  </a:solidFill>
                  <a:prstDash val="solid"/>
                </a:ln>
                <a:solidFill>
                  <a:srgbClr val="FFFFFF"/>
                </a:solidFill>
                <a:effectLst>
                  <a:outerShdw dist="38100" dir="2700000" algn="tl" rotWithShape="0">
                    <a:schemeClr val="accent2"/>
                  </a:outerShdw>
                </a:effectLst>
                <a:highlight>
                  <a:srgbClr val="FF0000"/>
                </a:highlight>
              </a:rPr>
              <a:t>=81.03</a:t>
            </a:r>
          </a:p>
        </p:txBody>
      </p:sp>
      <p:sp>
        <p:nvSpPr>
          <p:cNvPr id="19" name="Metin Yer Tutucusu 8">
            <a:extLst>
              <a:ext uri="{FF2B5EF4-FFF2-40B4-BE49-F238E27FC236}">
                <a16:creationId xmlns:a16="http://schemas.microsoft.com/office/drawing/2014/main" id="{1AC65181-5084-4BDC-BAE1-FF1118B55B1F}"/>
              </a:ext>
            </a:extLst>
          </p:cNvPr>
          <p:cNvSpPr txBox="1">
            <a:spLocks/>
          </p:cNvSpPr>
          <p:nvPr/>
        </p:nvSpPr>
        <p:spPr>
          <a:xfrm>
            <a:off x="5601944" y="1245914"/>
            <a:ext cx="2715931" cy="1001386"/>
          </a:xfrm>
          <a:prstGeom prst="rect">
            <a:avLst/>
          </a:prstGeom>
          <a:ln w="6350">
            <a:no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400" dirty="0">
                <a:ln w="6600">
                  <a:solidFill>
                    <a:schemeClr val="accent2"/>
                  </a:solidFill>
                  <a:prstDash val="solid"/>
                </a:ln>
                <a:solidFill>
                  <a:srgbClr val="FFFFFF"/>
                </a:solidFill>
                <a:effectLst>
                  <a:outerShdw dist="38100" dir="2700000" algn="tl" rotWithShape="0">
                    <a:schemeClr val="accent2"/>
                  </a:outerShdw>
                </a:effectLst>
                <a:highlight>
                  <a:srgbClr val="FFFF00"/>
                </a:highlight>
              </a:rPr>
              <a:t>RMSE=273.572</a:t>
            </a:r>
          </a:p>
        </p:txBody>
      </p:sp>
      <p:sp>
        <p:nvSpPr>
          <p:cNvPr id="20" name="Metin Yer Tutucusu 8">
            <a:extLst>
              <a:ext uri="{FF2B5EF4-FFF2-40B4-BE49-F238E27FC236}">
                <a16:creationId xmlns:a16="http://schemas.microsoft.com/office/drawing/2014/main" id="{ADA7D99A-1292-4505-B980-55E676E1E154}"/>
              </a:ext>
            </a:extLst>
          </p:cNvPr>
          <p:cNvSpPr txBox="1">
            <a:spLocks/>
          </p:cNvSpPr>
          <p:nvPr/>
        </p:nvSpPr>
        <p:spPr>
          <a:xfrm>
            <a:off x="5601944" y="2132869"/>
            <a:ext cx="2715931" cy="1001386"/>
          </a:xfrm>
          <a:prstGeom prst="rect">
            <a:avLst/>
          </a:prstGeom>
          <a:ln w="6350">
            <a:no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3200" dirty="0">
                <a:ln w="6600">
                  <a:solidFill>
                    <a:schemeClr val="accent2"/>
                  </a:solidFill>
                  <a:prstDash val="solid"/>
                </a:ln>
                <a:solidFill>
                  <a:srgbClr val="FFFFFF"/>
                </a:solidFill>
                <a:effectLst>
                  <a:outerShdw dist="38100" dir="2700000" algn="tl" rotWithShape="0">
                    <a:schemeClr val="accent2"/>
                  </a:outerShdw>
                </a:effectLst>
                <a:highlight>
                  <a:srgbClr val="FFFF00"/>
                </a:highlight>
                <a:sym typeface="Symbol" panose="05050102010706020507" pitchFamily="18" charset="2"/>
              </a:rPr>
              <a:t>R</a:t>
            </a:r>
            <a:r>
              <a:rPr lang="tr-TR" sz="3200" baseline="30000" dirty="0">
                <a:ln w="6600">
                  <a:solidFill>
                    <a:schemeClr val="accent2"/>
                  </a:solidFill>
                  <a:prstDash val="solid"/>
                </a:ln>
                <a:solidFill>
                  <a:srgbClr val="FFFFFF"/>
                </a:solidFill>
                <a:effectLst>
                  <a:outerShdw dist="38100" dir="2700000" algn="tl" rotWithShape="0">
                    <a:schemeClr val="accent2"/>
                  </a:outerShdw>
                </a:effectLst>
                <a:highlight>
                  <a:srgbClr val="FFFF00"/>
                </a:highlight>
                <a:sym typeface="Symbol" panose="05050102010706020507" pitchFamily="18" charset="2"/>
              </a:rPr>
              <a:t>2 </a:t>
            </a:r>
            <a:r>
              <a:rPr lang="tr-TR" sz="3200" dirty="0">
                <a:ln w="6600">
                  <a:solidFill>
                    <a:schemeClr val="accent2"/>
                  </a:solidFill>
                  <a:prstDash val="solid"/>
                </a:ln>
                <a:solidFill>
                  <a:srgbClr val="FFFFFF"/>
                </a:solidFill>
                <a:effectLst>
                  <a:outerShdw dist="38100" dir="2700000" algn="tl" rotWithShape="0">
                    <a:schemeClr val="accent2"/>
                  </a:outerShdw>
                </a:effectLst>
                <a:highlight>
                  <a:srgbClr val="FFFF00"/>
                </a:highlight>
              </a:rPr>
              <a:t>=81.19</a:t>
            </a:r>
          </a:p>
        </p:txBody>
      </p:sp>
      <p:sp>
        <p:nvSpPr>
          <p:cNvPr id="21" name="Metin Yer Tutucusu 8">
            <a:extLst>
              <a:ext uri="{FF2B5EF4-FFF2-40B4-BE49-F238E27FC236}">
                <a16:creationId xmlns:a16="http://schemas.microsoft.com/office/drawing/2014/main" id="{BFD46ADE-88F5-4644-B338-2511B31DE2FD}"/>
              </a:ext>
            </a:extLst>
          </p:cNvPr>
          <p:cNvSpPr txBox="1">
            <a:spLocks/>
          </p:cNvSpPr>
          <p:nvPr/>
        </p:nvSpPr>
        <p:spPr>
          <a:xfrm>
            <a:off x="8186825" y="1326341"/>
            <a:ext cx="3194347" cy="1307221"/>
          </a:xfrm>
          <a:prstGeom prst="rect">
            <a:avLst/>
          </a:prstGeom>
          <a:ln w="6350">
            <a:no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800" dirty="0">
                <a:ln w="6600">
                  <a:solidFill>
                    <a:schemeClr val="accent2"/>
                  </a:solidFill>
                  <a:prstDash val="solid"/>
                </a:ln>
                <a:solidFill>
                  <a:srgbClr val="FFFFFF"/>
                </a:solidFill>
                <a:effectLst>
                  <a:outerShdw dist="38100" dir="2700000" algn="tl" rotWithShape="0">
                    <a:schemeClr val="accent2"/>
                  </a:outerShdw>
                </a:effectLst>
                <a:highlight>
                  <a:srgbClr val="00FF00"/>
                </a:highlight>
              </a:rPr>
              <a:t>RMSE=271.579</a:t>
            </a:r>
          </a:p>
        </p:txBody>
      </p:sp>
      <p:sp>
        <p:nvSpPr>
          <p:cNvPr id="22" name="Metin Yer Tutucusu 8">
            <a:extLst>
              <a:ext uri="{FF2B5EF4-FFF2-40B4-BE49-F238E27FC236}">
                <a16:creationId xmlns:a16="http://schemas.microsoft.com/office/drawing/2014/main" id="{19725678-65A1-4F42-88D3-217E08A39733}"/>
              </a:ext>
            </a:extLst>
          </p:cNvPr>
          <p:cNvSpPr txBox="1">
            <a:spLocks/>
          </p:cNvSpPr>
          <p:nvPr/>
        </p:nvSpPr>
        <p:spPr>
          <a:xfrm>
            <a:off x="8186825" y="2416525"/>
            <a:ext cx="3194347" cy="1307221"/>
          </a:xfrm>
          <a:prstGeom prst="rect">
            <a:avLst/>
          </a:prstGeom>
          <a:ln w="6350">
            <a:no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4000" dirty="0">
                <a:ln w="6600">
                  <a:solidFill>
                    <a:schemeClr val="accent2"/>
                  </a:solidFill>
                  <a:prstDash val="solid"/>
                </a:ln>
                <a:solidFill>
                  <a:srgbClr val="FFFFFF"/>
                </a:solidFill>
                <a:effectLst>
                  <a:outerShdw dist="38100" dir="2700000" algn="tl" rotWithShape="0">
                    <a:schemeClr val="accent2"/>
                  </a:outerShdw>
                </a:effectLst>
                <a:highlight>
                  <a:srgbClr val="00FF00"/>
                </a:highlight>
                <a:sym typeface="Symbol" panose="05050102010706020507" pitchFamily="18" charset="2"/>
              </a:rPr>
              <a:t>R</a:t>
            </a:r>
            <a:r>
              <a:rPr lang="tr-TR" sz="4000" baseline="30000" dirty="0">
                <a:ln w="6600">
                  <a:solidFill>
                    <a:schemeClr val="accent2"/>
                  </a:solidFill>
                  <a:prstDash val="solid"/>
                </a:ln>
                <a:solidFill>
                  <a:srgbClr val="FFFFFF"/>
                </a:solidFill>
                <a:effectLst>
                  <a:outerShdw dist="38100" dir="2700000" algn="tl" rotWithShape="0">
                    <a:schemeClr val="accent2"/>
                  </a:outerShdw>
                </a:effectLst>
                <a:highlight>
                  <a:srgbClr val="00FF00"/>
                </a:highlight>
                <a:sym typeface="Symbol" panose="05050102010706020507" pitchFamily="18" charset="2"/>
              </a:rPr>
              <a:t>2 </a:t>
            </a:r>
            <a:r>
              <a:rPr lang="tr-TR" sz="4000" dirty="0">
                <a:ln w="6600">
                  <a:solidFill>
                    <a:schemeClr val="accent2"/>
                  </a:solidFill>
                  <a:prstDash val="solid"/>
                </a:ln>
                <a:solidFill>
                  <a:srgbClr val="FFFFFF"/>
                </a:solidFill>
                <a:effectLst>
                  <a:outerShdw dist="38100" dir="2700000" algn="tl" rotWithShape="0">
                    <a:schemeClr val="accent2"/>
                  </a:outerShdw>
                </a:effectLst>
                <a:highlight>
                  <a:srgbClr val="00FF00"/>
                </a:highlight>
              </a:rPr>
              <a:t>=81.16</a:t>
            </a:r>
          </a:p>
        </p:txBody>
      </p:sp>
      <p:pic>
        <p:nvPicPr>
          <p:cNvPr id="26" name="Grafik 25" descr="İğne">
            <a:extLst>
              <a:ext uri="{FF2B5EF4-FFF2-40B4-BE49-F238E27FC236}">
                <a16:creationId xmlns:a16="http://schemas.microsoft.com/office/drawing/2014/main" id="{C6C3EF14-2E5B-4ED1-8A4C-0F1A4F3C89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93976" y="683653"/>
            <a:ext cx="914400" cy="914400"/>
          </a:xfrm>
          <a:prstGeom prst="rect">
            <a:avLst/>
          </a:prstGeom>
        </p:spPr>
      </p:pic>
      <p:sp>
        <p:nvSpPr>
          <p:cNvPr id="27" name="Alt Başlık 2">
            <a:extLst>
              <a:ext uri="{FF2B5EF4-FFF2-40B4-BE49-F238E27FC236}">
                <a16:creationId xmlns:a16="http://schemas.microsoft.com/office/drawing/2014/main" id="{DEBD0B9B-8D17-4983-8257-DA4CA0FF16C6}"/>
              </a:ext>
            </a:extLst>
          </p:cNvPr>
          <p:cNvSpPr txBox="1">
            <a:spLocks/>
          </p:cNvSpPr>
          <p:nvPr/>
        </p:nvSpPr>
        <p:spPr>
          <a:xfrm>
            <a:off x="4201275" y="418544"/>
            <a:ext cx="927172" cy="38389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2400" dirty="0"/>
              <a:t>RIDGE</a:t>
            </a:r>
          </a:p>
        </p:txBody>
      </p:sp>
      <p:sp>
        <p:nvSpPr>
          <p:cNvPr id="28" name="Alt Başlık 2">
            <a:extLst>
              <a:ext uri="{FF2B5EF4-FFF2-40B4-BE49-F238E27FC236}">
                <a16:creationId xmlns:a16="http://schemas.microsoft.com/office/drawing/2014/main" id="{9B0144A9-C060-494B-AAE3-F5C51A7CB3B0}"/>
              </a:ext>
            </a:extLst>
          </p:cNvPr>
          <p:cNvSpPr txBox="1">
            <a:spLocks/>
          </p:cNvSpPr>
          <p:nvPr/>
        </p:nvSpPr>
        <p:spPr>
          <a:xfrm>
            <a:off x="2667447" y="2894773"/>
            <a:ext cx="927172" cy="383892"/>
          </a:xfrm>
          <a:prstGeom prst="rect">
            <a:avLst/>
          </a:prstGeom>
        </p:spPr>
        <p:txBody>
          <a:bodyPr vert="horz" lIns="0" tIns="0" rIns="0" bIns="0" rtlCol="0">
            <a:normAutofit fontScale="850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2800" dirty="0"/>
              <a:t>LASSO</a:t>
            </a:r>
          </a:p>
        </p:txBody>
      </p:sp>
      <p:sp>
        <p:nvSpPr>
          <p:cNvPr id="29" name="Alt Başlık 2">
            <a:extLst>
              <a:ext uri="{FF2B5EF4-FFF2-40B4-BE49-F238E27FC236}">
                <a16:creationId xmlns:a16="http://schemas.microsoft.com/office/drawing/2014/main" id="{EEFA5172-E5A6-4713-B9FE-4FC400AAE899}"/>
              </a:ext>
            </a:extLst>
          </p:cNvPr>
          <p:cNvSpPr txBox="1">
            <a:spLocks/>
          </p:cNvSpPr>
          <p:nvPr/>
        </p:nvSpPr>
        <p:spPr>
          <a:xfrm>
            <a:off x="9035971" y="418544"/>
            <a:ext cx="1803664" cy="486977"/>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2400" dirty="0"/>
              <a:t>ELASTİK-NET</a:t>
            </a:r>
          </a:p>
        </p:txBody>
      </p:sp>
      <p:pic>
        <p:nvPicPr>
          <p:cNvPr id="30" name="Resim 29">
            <a:extLst>
              <a:ext uri="{FF2B5EF4-FFF2-40B4-BE49-F238E27FC236}">
                <a16:creationId xmlns:a16="http://schemas.microsoft.com/office/drawing/2014/main" id="{EE8A0816-AC0C-4F0A-BC9B-1002C59BBAB9}"/>
              </a:ext>
            </a:extLst>
          </p:cNvPr>
          <p:cNvPicPr>
            <a:picLocks noChangeAspect="1"/>
          </p:cNvPicPr>
          <p:nvPr/>
        </p:nvPicPr>
        <p:blipFill>
          <a:blip r:embed="rId4"/>
          <a:stretch>
            <a:fillRect/>
          </a:stretch>
        </p:blipFill>
        <p:spPr>
          <a:xfrm>
            <a:off x="316215" y="2677594"/>
            <a:ext cx="1745479" cy="2278137"/>
          </a:xfrm>
          <a:prstGeom prst="rect">
            <a:avLst/>
          </a:prstGeom>
        </p:spPr>
      </p:pic>
      <p:sp>
        <p:nvSpPr>
          <p:cNvPr id="31" name="Alt Başlık 2">
            <a:extLst>
              <a:ext uri="{FF2B5EF4-FFF2-40B4-BE49-F238E27FC236}">
                <a16:creationId xmlns:a16="http://schemas.microsoft.com/office/drawing/2014/main" id="{EFF03388-4107-4467-B013-ACC42BFC52FE}"/>
              </a:ext>
            </a:extLst>
          </p:cNvPr>
          <p:cNvSpPr txBox="1">
            <a:spLocks/>
          </p:cNvSpPr>
          <p:nvPr/>
        </p:nvSpPr>
        <p:spPr>
          <a:xfrm>
            <a:off x="790235" y="2256132"/>
            <a:ext cx="927172" cy="38389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2400" dirty="0"/>
              <a:t>RIDGE</a:t>
            </a:r>
          </a:p>
        </p:txBody>
      </p:sp>
      <p:pic>
        <p:nvPicPr>
          <p:cNvPr id="32" name="Resim 31">
            <a:extLst>
              <a:ext uri="{FF2B5EF4-FFF2-40B4-BE49-F238E27FC236}">
                <a16:creationId xmlns:a16="http://schemas.microsoft.com/office/drawing/2014/main" id="{6D6593D7-2970-4D97-A621-2CA8A9171142}"/>
              </a:ext>
            </a:extLst>
          </p:cNvPr>
          <p:cNvPicPr>
            <a:picLocks noChangeAspect="1"/>
          </p:cNvPicPr>
          <p:nvPr/>
        </p:nvPicPr>
        <p:blipFill>
          <a:blip r:embed="rId5"/>
          <a:stretch>
            <a:fillRect/>
          </a:stretch>
        </p:blipFill>
        <p:spPr>
          <a:xfrm>
            <a:off x="4200372" y="3816662"/>
            <a:ext cx="1874166" cy="2360061"/>
          </a:xfrm>
          <a:prstGeom prst="rect">
            <a:avLst/>
          </a:prstGeom>
        </p:spPr>
      </p:pic>
      <p:pic>
        <p:nvPicPr>
          <p:cNvPr id="33" name="Resim 32">
            <a:extLst>
              <a:ext uri="{FF2B5EF4-FFF2-40B4-BE49-F238E27FC236}">
                <a16:creationId xmlns:a16="http://schemas.microsoft.com/office/drawing/2014/main" id="{97CB76C9-3F97-4B23-B9A4-6DEAF41AFEBD}"/>
              </a:ext>
            </a:extLst>
          </p:cNvPr>
          <p:cNvPicPr>
            <a:picLocks noChangeAspect="1"/>
          </p:cNvPicPr>
          <p:nvPr/>
        </p:nvPicPr>
        <p:blipFill>
          <a:blip r:embed="rId6"/>
          <a:stretch>
            <a:fillRect/>
          </a:stretch>
        </p:blipFill>
        <p:spPr>
          <a:xfrm>
            <a:off x="2181222" y="3278665"/>
            <a:ext cx="1899622" cy="2449980"/>
          </a:xfrm>
          <a:prstGeom prst="rect">
            <a:avLst/>
          </a:prstGeom>
        </p:spPr>
      </p:pic>
      <p:sp>
        <p:nvSpPr>
          <p:cNvPr id="34" name="Alt Başlık 2">
            <a:extLst>
              <a:ext uri="{FF2B5EF4-FFF2-40B4-BE49-F238E27FC236}">
                <a16:creationId xmlns:a16="http://schemas.microsoft.com/office/drawing/2014/main" id="{93DAE0ED-7C75-46A3-9DDB-B99F2684D7D0}"/>
              </a:ext>
            </a:extLst>
          </p:cNvPr>
          <p:cNvSpPr txBox="1">
            <a:spLocks/>
          </p:cNvSpPr>
          <p:nvPr/>
        </p:nvSpPr>
        <p:spPr>
          <a:xfrm>
            <a:off x="6618623" y="491707"/>
            <a:ext cx="927172" cy="383892"/>
          </a:xfrm>
          <a:prstGeom prst="rect">
            <a:avLst/>
          </a:prstGeom>
        </p:spPr>
        <p:txBody>
          <a:bodyPr vert="horz" lIns="0" tIns="0" rIns="0" bIns="0" rtlCol="0">
            <a:normAutofit fontScale="850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2800" dirty="0"/>
              <a:t>LASSO</a:t>
            </a:r>
          </a:p>
        </p:txBody>
      </p:sp>
      <p:sp>
        <p:nvSpPr>
          <p:cNvPr id="35" name="Alt Başlık 2">
            <a:extLst>
              <a:ext uri="{FF2B5EF4-FFF2-40B4-BE49-F238E27FC236}">
                <a16:creationId xmlns:a16="http://schemas.microsoft.com/office/drawing/2014/main" id="{9D1EC183-9CE0-4337-A09F-CC7945602A6E}"/>
              </a:ext>
            </a:extLst>
          </p:cNvPr>
          <p:cNvSpPr txBox="1">
            <a:spLocks/>
          </p:cNvSpPr>
          <p:nvPr/>
        </p:nvSpPr>
        <p:spPr>
          <a:xfrm>
            <a:off x="4321961" y="3386448"/>
            <a:ext cx="1803664" cy="486977"/>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2400" dirty="0"/>
              <a:t>ELASTİK-NET</a:t>
            </a:r>
          </a:p>
        </p:txBody>
      </p:sp>
      <p:sp>
        <p:nvSpPr>
          <p:cNvPr id="36" name="Metin Yer Tutucusu 4">
            <a:extLst>
              <a:ext uri="{FF2B5EF4-FFF2-40B4-BE49-F238E27FC236}">
                <a16:creationId xmlns:a16="http://schemas.microsoft.com/office/drawing/2014/main" id="{871D7D9E-E8CA-49A1-8AF0-F4B824DB2098}"/>
              </a:ext>
            </a:extLst>
          </p:cNvPr>
          <p:cNvSpPr txBox="1">
            <a:spLocks/>
          </p:cNvSpPr>
          <p:nvPr/>
        </p:nvSpPr>
        <p:spPr>
          <a:xfrm>
            <a:off x="6194066" y="4163336"/>
            <a:ext cx="5788384" cy="2645265"/>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2000" dirty="0">
                <a:solidFill>
                  <a:schemeClr val="bg2"/>
                </a:solidFill>
              </a:rPr>
              <a:t>Üç modelin katsayılarını incelediğimizde aralarında çok fark olmadığını görebiliriz. </a:t>
            </a:r>
          </a:p>
          <a:p>
            <a:r>
              <a:rPr lang="tr-TR" sz="2000" dirty="0">
                <a:solidFill>
                  <a:schemeClr val="bg2"/>
                </a:solidFill>
              </a:rPr>
              <a:t>RMSE ve </a:t>
            </a:r>
            <a:r>
              <a:rPr lang="tr-TR" sz="2000" dirty="0">
                <a:solidFill>
                  <a:schemeClr val="bg2"/>
                </a:solidFill>
                <a:sym typeface="Symbol" panose="05050102010706020507" pitchFamily="18" charset="2"/>
              </a:rPr>
              <a:t>R</a:t>
            </a:r>
            <a:r>
              <a:rPr lang="tr-TR" sz="2000" baseline="30000" dirty="0">
                <a:solidFill>
                  <a:schemeClr val="bg2"/>
                </a:solidFill>
                <a:sym typeface="Symbol" panose="05050102010706020507" pitchFamily="18" charset="2"/>
              </a:rPr>
              <a:t>2 </a:t>
            </a:r>
            <a:r>
              <a:rPr lang="tr-TR" sz="2000" dirty="0">
                <a:solidFill>
                  <a:schemeClr val="bg2"/>
                </a:solidFill>
                <a:sym typeface="Symbol" panose="05050102010706020507" pitchFamily="18" charset="2"/>
              </a:rPr>
              <a:t> değerlerini karşılaştırdığımızda minimum RMSE değerini Elastik-net vermiştir. Buna karşılık Maksimum R</a:t>
            </a:r>
            <a:r>
              <a:rPr lang="tr-TR" sz="2000" baseline="30000" dirty="0">
                <a:solidFill>
                  <a:schemeClr val="bg2"/>
                </a:solidFill>
                <a:sym typeface="Symbol" panose="05050102010706020507" pitchFamily="18" charset="2"/>
              </a:rPr>
              <a:t>2 </a:t>
            </a:r>
            <a:r>
              <a:rPr lang="tr-TR" sz="2000" dirty="0">
                <a:solidFill>
                  <a:schemeClr val="bg2"/>
                </a:solidFill>
                <a:sym typeface="Symbol" panose="05050102010706020507" pitchFamily="18" charset="2"/>
              </a:rPr>
              <a:t>değerini </a:t>
            </a:r>
            <a:r>
              <a:rPr lang="tr-TR" sz="2000" dirty="0" err="1">
                <a:solidFill>
                  <a:schemeClr val="bg2"/>
                </a:solidFill>
                <a:sym typeface="Symbol" panose="05050102010706020507" pitchFamily="18" charset="2"/>
              </a:rPr>
              <a:t>Lasso</a:t>
            </a:r>
            <a:r>
              <a:rPr lang="tr-TR" sz="2000" dirty="0">
                <a:solidFill>
                  <a:schemeClr val="bg2"/>
                </a:solidFill>
                <a:sym typeface="Symbol" panose="05050102010706020507" pitchFamily="18" charset="2"/>
              </a:rPr>
              <a:t> vermiştir. Ancak elastik-net ile arada büyük bir fark yoktur diyebiliriz. Dolayısıyla uygun olan modeli Elastik-net olarak seçebiliriz.</a:t>
            </a:r>
            <a:endParaRPr lang="tr-TR" sz="2000" dirty="0">
              <a:solidFill>
                <a:schemeClr val="bg2"/>
              </a:solidFill>
            </a:endParaRPr>
          </a:p>
        </p:txBody>
      </p:sp>
    </p:spTree>
    <p:extLst>
      <p:ext uri="{BB962C8B-B14F-4D97-AF65-F5344CB8AC3E}">
        <p14:creationId xmlns:p14="http://schemas.microsoft.com/office/powerpoint/2010/main" val="21106931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4B7241-C2B7-4F61-A69C-236E16A5F62F}"/>
              </a:ext>
            </a:extLst>
          </p:cNvPr>
          <p:cNvSpPr>
            <a:spLocks noGrp="1"/>
          </p:cNvSpPr>
          <p:nvPr>
            <p:ph type="title"/>
          </p:nvPr>
        </p:nvSpPr>
        <p:spPr>
          <a:xfrm>
            <a:off x="6326377" y="2554152"/>
            <a:ext cx="5366089" cy="1749695"/>
          </a:xfrm>
        </p:spPr>
        <p:txBody>
          <a:bodyPr rtlCol="0"/>
          <a:lstStyle/>
          <a:p>
            <a:pPr algn="ctr" rtl="0"/>
            <a:r>
              <a:rPr lang="tr-TR" sz="5800" dirty="0"/>
              <a:t>ROBUST </a:t>
            </a:r>
            <a:br>
              <a:rPr lang="tr-TR" sz="5800" dirty="0"/>
            </a:br>
            <a:r>
              <a:rPr lang="tr-TR" sz="5800" dirty="0"/>
              <a:t>REGRESSION</a:t>
            </a:r>
          </a:p>
        </p:txBody>
      </p:sp>
      <p:sp>
        <p:nvSpPr>
          <p:cNvPr id="3" name="Alt Başlık 2">
            <a:extLst>
              <a:ext uri="{FF2B5EF4-FFF2-40B4-BE49-F238E27FC236}">
                <a16:creationId xmlns:a16="http://schemas.microsoft.com/office/drawing/2014/main" id="{FDFD3B61-D7B5-4C7A-80FB-02A3436F88E1}"/>
              </a:ext>
            </a:extLst>
          </p:cNvPr>
          <p:cNvSpPr>
            <a:spLocks noGrp="1"/>
          </p:cNvSpPr>
          <p:nvPr>
            <p:ph type="subTitle" idx="1"/>
          </p:nvPr>
        </p:nvSpPr>
        <p:spPr/>
        <p:txBody>
          <a:bodyPr rtlCol="0"/>
          <a:lstStyle/>
          <a:p>
            <a:pPr rtl="0"/>
            <a:r>
              <a:rPr lang="tr-TR" dirty="0"/>
              <a:t>BÖLÜM 7</a:t>
            </a:r>
          </a:p>
        </p:txBody>
      </p:sp>
      <p:pic>
        <p:nvPicPr>
          <p:cNvPr id="1026" name="Picture 2" descr="robust regression ile ilgili görsel sonucu">
            <a:extLst>
              <a:ext uri="{FF2B5EF4-FFF2-40B4-BE49-F238E27FC236}">
                <a16:creationId xmlns:a16="http://schemas.microsoft.com/office/drawing/2014/main" id="{8BFBBC80-6C05-4186-B326-80FE2EE04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418" y="1761847"/>
            <a:ext cx="3334306" cy="333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0598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ABFCD7E4-4312-4E74-AFB3-7C598623E3F5}"/>
              </a:ext>
            </a:extLst>
          </p:cNvPr>
          <p:cNvSpPr>
            <a:spLocks noGrp="1"/>
          </p:cNvSpPr>
          <p:nvPr>
            <p:ph type="title"/>
          </p:nvPr>
        </p:nvSpPr>
        <p:spPr>
          <a:xfrm>
            <a:off x="3717879" y="541538"/>
            <a:ext cx="4756241" cy="724132"/>
          </a:xfrm>
        </p:spPr>
        <p:txBody>
          <a:bodyPr>
            <a:normAutofit/>
          </a:bodyPr>
          <a:lstStyle/>
          <a:p>
            <a:r>
              <a:rPr lang="tr-TR" dirty="0"/>
              <a:t>ROBUST</a:t>
            </a:r>
          </a:p>
        </p:txBody>
      </p:sp>
      <p:sp>
        <p:nvSpPr>
          <p:cNvPr id="7" name="Slayt Numarası Yer Tutucusu 6">
            <a:extLst>
              <a:ext uri="{FF2B5EF4-FFF2-40B4-BE49-F238E27FC236}">
                <a16:creationId xmlns:a16="http://schemas.microsoft.com/office/drawing/2014/main" id="{3D52D908-0EF2-4C03-B791-043C5889A304}"/>
              </a:ext>
            </a:extLst>
          </p:cNvPr>
          <p:cNvSpPr>
            <a:spLocks noGrp="1"/>
          </p:cNvSpPr>
          <p:nvPr>
            <p:ph type="sldNum" sz="quarter" idx="12"/>
          </p:nvPr>
        </p:nvSpPr>
        <p:spPr/>
        <p:txBody>
          <a:bodyPr/>
          <a:lstStyle/>
          <a:p>
            <a:pPr rtl="0"/>
            <a:fld id="{8D581BC7-E183-40DB-AC97-C19EA4EB8894}" type="slidenum">
              <a:rPr lang="tr-TR" noProof="0" smtClean="0"/>
              <a:t>38</a:t>
            </a:fld>
            <a:endParaRPr lang="tr-TR" noProof="0" dirty="0"/>
          </a:p>
        </p:txBody>
      </p:sp>
      <p:sp>
        <p:nvSpPr>
          <p:cNvPr id="13" name="Metin Yer Tutucusu 4">
            <a:extLst>
              <a:ext uri="{FF2B5EF4-FFF2-40B4-BE49-F238E27FC236}">
                <a16:creationId xmlns:a16="http://schemas.microsoft.com/office/drawing/2014/main" id="{7D9A0D1E-B4C0-4FC3-89BD-8C54C3D28222}"/>
              </a:ext>
            </a:extLst>
          </p:cNvPr>
          <p:cNvSpPr txBox="1">
            <a:spLocks/>
          </p:cNvSpPr>
          <p:nvPr/>
        </p:nvSpPr>
        <p:spPr>
          <a:xfrm>
            <a:off x="926236" y="1694520"/>
            <a:ext cx="10280222" cy="409372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2400" dirty="0" err="1">
                <a:solidFill>
                  <a:schemeClr val="bg2"/>
                </a:solidFill>
              </a:rPr>
              <a:t>Robust</a:t>
            </a:r>
            <a:r>
              <a:rPr lang="tr-TR" sz="2400" dirty="0">
                <a:solidFill>
                  <a:schemeClr val="bg2"/>
                </a:solidFill>
              </a:rPr>
              <a:t> regresyon, geleneksel parametrik ve parametrik olmayan yöntemlerin bazı sınırlamalarının üstesinden gelmek için tasarlanmış bir regresyon analizidir. Sıradan en küçük kareler gibi yaygın olarak kullanılan bazı regresyon yöntemleri, altta yatan varsayımları doğru ise elverişli özelliklere sahiptir, ancak bu varsayımlar doğru değilse yanıltıcı sonuçlar verebilir; bu nedenle sıradan en küçük karelerin varsayımlarının ihlaline karşı sağlam olmadığı söylenir. </a:t>
            </a:r>
            <a:r>
              <a:rPr lang="tr-TR" sz="2400" dirty="0" err="1">
                <a:solidFill>
                  <a:schemeClr val="bg2"/>
                </a:solidFill>
              </a:rPr>
              <a:t>Robust</a:t>
            </a:r>
            <a:r>
              <a:rPr lang="tr-TR" sz="2400" dirty="0">
                <a:solidFill>
                  <a:schemeClr val="bg2"/>
                </a:solidFill>
              </a:rPr>
              <a:t> regresyon yöntemi, temeldeki veri oluşturma sürecinin varsayım ihlallerinden aşırı etkilenmeyecek şekilde tasarlanmıştır. Özellikle, regresyon modelleri için en küçük kareler tahminleri aykırı değerlere karşı oldukça duyarlıdır. </a:t>
            </a:r>
            <a:r>
              <a:rPr lang="tr-TR" sz="2400" dirty="0" err="1">
                <a:solidFill>
                  <a:schemeClr val="bg2"/>
                </a:solidFill>
              </a:rPr>
              <a:t>Robust</a:t>
            </a:r>
            <a:r>
              <a:rPr lang="tr-TR" sz="2400" dirty="0">
                <a:solidFill>
                  <a:schemeClr val="bg2"/>
                </a:solidFill>
              </a:rPr>
              <a:t> tahminin göz önünde bulundurulması gereken en önemli durumlar, güçlü bir değişen </a:t>
            </a:r>
            <a:r>
              <a:rPr lang="tr-TR" sz="2400" dirty="0" err="1">
                <a:solidFill>
                  <a:schemeClr val="bg2"/>
                </a:solidFill>
              </a:rPr>
              <a:t>varyans</a:t>
            </a:r>
            <a:r>
              <a:rPr lang="tr-TR" sz="2400" dirty="0">
                <a:solidFill>
                  <a:schemeClr val="bg2"/>
                </a:solidFill>
              </a:rPr>
              <a:t> şüphesi olduğu ve verilerin aykırı değerler içerdiği zamandır.</a:t>
            </a:r>
          </a:p>
        </p:txBody>
      </p:sp>
    </p:spTree>
    <p:extLst>
      <p:ext uri="{BB962C8B-B14F-4D97-AF65-F5344CB8AC3E}">
        <p14:creationId xmlns:p14="http://schemas.microsoft.com/office/powerpoint/2010/main" val="3976599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406C22-D0C4-4D8E-86F7-1A902F1CA7AB}"/>
              </a:ext>
            </a:extLst>
          </p:cNvPr>
          <p:cNvSpPr>
            <a:spLocks noGrp="1"/>
          </p:cNvSpPr>
          <p:nvPr>
            <p:ph type="title"/>
          </p:nvPr>
        </p:nvSpPr>
        <p:spPr>
          <a:xfrm>
            <a:off x="492554" y="2419443"/>
            <a:ext cx="4177100" cy="521767"/>
          </a:xfrm>
        </p:spPr>
        <p:txBody>
          <a:bodyPr rtlCol="0">
            <a:noAutofit/>
          </a:bodyPr>
          <a:lstStyle/>
          <a:p>
            <a:pPr rtl="0"/>
            <a:r>
              <a:rPr lang="tr-TR" sz="2800" dirty="0"/>
              <a:t>HITTERS-</a:t>
            </a:r>
            <a:r>
              <a:rPr lang="tr-TR" sz="2800" dirty="0" err="1"/>
              <a:t>Beyzbol</a:t>
            </a:r>
            <a:r>
              <a:rPr lang="tr-TR" sz="2800" dirty="0"/>
              <a:t> Verisi</a:t>
            </a:r>
          </a:p>
        </p:txBody>
      </p:sp>
      <p:sp>
        <p:nvSpPr>
          <p:cNvPr id="5" name="Slayt Numarası Yer Tutucusu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rtlCol="0"/>
          <a:lstStyle/>
          <a:p>
            <a:pPr rtl="0"/>
            <a:fld id="{8D581BC7-E183-40DB-AC97-C19EA4EB8894}" type="slidenum">
              <a:rPr lang="tr-TR" smtClean="0"/>
              <a:pPr rtl="0"/>
              <a:t>39</a:t>
            </a:fld>
            <a:endParaRPr lang="tr-TR" dirty="0"/>
          </a:p>
        </p:txBody>
      </p:sp>
      <p:sp>
        <p:nvSpPr>
          <p:cNvPr id="8" name="Metin Yer Tutucusu 6">
            <a:extLst>
              <a:ext uri="{FF2B5EF4-FFF2-40B4-BE49-F238E27FC236}">
                <a16:creationId xmlns:a16="http://schemas.microsoft.com/office/drawing/2014/main" id="{FC221D8F-1A4A-41DC-AAC5-EA5BDF18016A}"/>
              </a:ext>
            </a:extLst>
          </p:cNvPr>
          <p:cNvSpPr>
            <a:spLocks noGrp="1"/>
          </p:cNvSpPr>
          <p:nvPr>
            <p:ph type="body" idx="14"/>
          </p:nvPr>
        </p:nvSpPr>
        <p:spPr>
          <a:xfrm>
            <a:off x="5029200" y="304276"/>
            <a:ext cx="6781945" cy="6553724"/>
          </a:xfrm>
        </p:spPr>
        <p:txBody>
          <a:bodyPr rtlCol="0">
            <a:noAutofit/>
          </a:bodyPr>
          <a:lstStyle/>
          <a:p>
            <a:pPr>
              <a:spcBef>
                <a:spcPts val="0"/>
              </a:spcBef>
            </a:pPr>
            <a:r>
              <a:rPr lang="tr-TR" sz="1800" b="1" dirty="0" err="1">
                <a:solidFill>
                  <a:schemeClr val="bg2"/>
                </a:solidFill>
              </a:rPr>
              <a:t>AtBat</a:t>
            </a:r>
            <a:r>
              <a:rPr lang="tr-TR" sz="1800" b="1" dirty="0">
                <a:solidFill>
                  <a:schemeClr val="bg2"/>
                </a:solidFill>
              </a:rPr>
              <a:t>: 1986 yılında vuruş sayısı</a:t>
            </a:r>
          </a:p>
          <a:p>
            <a:pPr>
              <a:spcBef>
                <a:spcPts val="0"/>
              </a:spcBef>
            </a:pPr>
            <a:r>
              <a:rPr lang="tr-TR" sz="1800" b="1" dirty="0" err="1">
                <a:solidFill>
                  <a:schemeClr val="bg2"/>
                </a:solidFill>
              </a:rPr>
              <a:t>Hits</a:t>
            </a:r>
            <a:r>
              <a:rPr lang="tr-TR" sz="1800" b="1" dirty="0">
                <a:solidFill>
                  <a:schemeClr val="bg2"/>
                </a:solidFill>
              </a:rPr>
              <a:t>: 1986'daki isabet sayısı</a:t>
            </a:r>
          </a:p>
          <a:p>
            <a:pPr>
              <a:spcBef>
                <a:spcPts val="0"/>
              </a:spcBef>
            </a:pPr>
            <a:r>
              <a:rPr lang="tr-TR" sz="1800" b="1" dirty="0" err="1">
                <a:solidFill>
                  <a:schemeClr val="bg2"/>
                </a:solidFill>
              </a:rPr>
              <a:t>HmRun</a:t>
            </a:r>
            <a:r>
              <a:rPr lang="tr-TR" sz="1800" b="1" dirty="0">
                <a:solidFill>
                  <a:schemeClr val="bg2"/>
                </a:solidFill>
              </a:rPr>
              <a:t>: 1986 yılında yapılan en iyi vuruş</a:t>
            </a:r>
          </a:p>
          <a:p>
            <a:pPr>
              <a:spcBef>
                <a:spcPts val="0"/>
              </a:spcBef>
            </a:pPr>
            <a:r>
              <a:rPr lang="tr-TR" sz="1800" b="1" dirty="0" err="1">
                <a:solidFill>
                  <a:schemeClr val="bg2"/>
                </a:solidFill>
              </a:rPr>
              <a:t>Runs</a:t>
            </a:r>
            <a:r>
              <a:rPr lang="tr-TR" sz="1800" b="1" dirty="0">
                <a:solidFill>
                  <a:schemeClr val="bg2"/>
                </a:solidFill>
              </a:rPr>
              <a:t>: 1986 yılında yapılan koşu sayısı</a:t>
            </a:r>
          </a:p>
          <a:p>
            <a:pPr>
              <a:spcBef>
                <a:spcPts val="0"/>
              </a:spcBef>
            </a:pPr>
            <a:r>
              <a:rPr lang="tr-TR" sz="1800" b="1" dirty="0">
                <a:solidFill>
                  <a:schemeClr val="bg2"/>
                </a:solidFill>
              </a:rPr>
              <a:t>RBI: 1986 yılında vuruş yapılan koşu sayısı</a:t>
            </a:r>
          </a:p>
          <a:p>
            <a:pPr>
              <a:spcBef>
                <a:spcPts val="0"/>
              </a:spcBef>
            </a:pPr>
            <a:r>
              <a:rPr lang="tr-TR" sz="1800" b="1" dirty="0" err="1">
                <a:solidFill>
                  <a:schemeClr val="bg2"/>
                </a:solidFill>
              </a:rPr>
              <a:t>Walks</a:t>
            </a:r>
            <a:r>
              <a:rPr lang="tr-TR" sz="1800" b="1" dirty="0">
                <a:solidFill>
                  <a:schemeClr val="bg2"/>
                </a:solidFill>
              </a:rPr>
              <a:t>: 1986 yılında yürüyüş sayısı</a:t>
            </a:r>
          </a:p>
          <a:p>
            <a:pPr>
              <a:spcBef>
                <a:spcPts val="0"/>
              </a:spcBef>
            </a:pPr>
            <a:r>
              <a:rPr lang="tr-TR" sz="1800" b="1" dirty="0" err="1">
                <a:solidFill>
                  <a:schemeClr val="bg2"/>
                </a:solidFill>
              </a:rPr>
              <a:t>Years</a:t>
            </a:r>
            <a:r>
              <a:rPr lang="tr-TR" sz="1800" b="1" dirty="0">
                <a:solidFill>
                  <a:schemeClr val="bg2"/>
                </a:solidFill>
              </a:rPr>
              <a:t>: Büyük liglerde bulunduğu yıl sayısı</a:t>
            </a:r>
          </a:p>
          <a:p>
            <a:pPr>
              <a:spcBef>
                <a:spcPts val="0"/>
              </a:spcBef>
            </a:pPr>
            <a:r>
              <a:rPr lang="tr-TR" sz="1800" b="1" dirty="0" err="1">
                <a:solidFill>
                  <a:schemeClr val="bg2"/>
                </a:solidFill>
              </a:rPr>
              <a:t>CAtBat</a:t>
            </a:r>
            <a:r>
              <a:rPr lang="tr-TR" sz="1800" b="1" dirty="0">
                <a:solidFill>
                  <a:schemeClr val="bg2"/>
                </a:solidFill>
              </a:rPr>
              <a:t>: Kariyeri boyunca yaptığı vuruş sayısı</a:t>
            </a:r>
          </a:p>
          <a:p>
            <a:pPr>
              <a:spcBef>
                <a:spcPts val="0"/>
              </a:spcBef>
            </a:pPr>
            <a:r>
              <a:rPr lang="tr-TR" sz="1800" b="1" dirty="0" err="1">
                <a:solidFill>
                  <a:schemeClr val="bg2"/>
                </a:solidFill>
              </a:rPr>
              <a:t>Chits</a:t>
            </a:r>
            <a:r>
              <a:rPr lang="tr-TR" sz="1800" b="1" dirty="0">
                <a:solidFill>
                  <a:schemeClr val="bg2"/>
                </a:solidFill>
              </a:rPr>
              <a:t>: Kariyeri boyunca yaptığı isabet sayısı</a:t>
            </a:r>
          </a:p>
          <a:p>
            <a:pPr>
              <a:spcBef>
                <a:spcPts val="0"/>
              </a:spcBef>
            </a:pPr>
            <a:r>
              <a:rPr lang="tr-TR" sz="1800" b="1" dirty="0" err="1">
                <a:solidFill>
                  <a:schemeClr val="bg2"/>
                </a:solidFill>
              </a:rPr>
              <a:t>CHmRun</a:t>
            </a:r>
            <a:r>
              <a:rPr lang="tr-TR" sz="1800" b="1" dirty="0">
                <a:solidFill>
                  <a:schemeClr val="bg2"/>
                </a:solidFill>
              </a:rPr>
              <a:t>: Kariyeri boyunca en iyi vuruş</a:t>
            </a:r>
          </a:p>
          <a:p>
            <a:pPr>
              <a:spcBef>
                <a:spcPts val="0"/>
              </a:spcBef>
            </a:pPr>
            <a:r>
              <a:rPr lang="tr-TR" sz="1800" b="1" dirty="0" err="1">
                <a:solidFill>
                  <a:schemeClr val="bg2"/>
                </a:solidFill>
              </a:rPr>
              <a:t>Cruns</a:t>
            </a:r>
            <a:r>
              <a:rPr lang="tr-TR" sz="1800" b="1" dirty="0">
                <a:solidFill>
                  <a:schemeClr val="bg2"/>
                </a:solidFill>
              </a:rPr>
              <a:t>: Kariyeri boyunca koşu sayısı</a:t>
            </a:r>
          </a:p>
          <a:p>
            <a:pPr>
              <a:spcBef>
                <a:spcPts val="0"/>
              </a:spcBef>
            </a:pPr>
            <a:r>
              <a:rPr lang="tr-TR" sz="1800" b="1" dirty="0">
                <a:solidFill>
                  <a:schemeClr val="bg2"/>
                </a:solidFill>
              </a:rPr>
              <a:t>CRBI: Kariyeri boyunca vuruş yapılan koşu sayısı</a:t>
            </a:r>
          </a:p>
          <a:p>
            <a:pPr>
              <a:spcBef>
                <a:spcPts val="0"/>
              </a:spcBef>
            </a:pPr>
            <a:r>
              <a:rPr lang="tr-TR" sz="1800" b="1" dirty="0" err="1">
                <a:solidFill>
                  <a:schemeClr val="bg2"/>
                </a:solidFill>
              </a:rPr>
              <a:t>Cwalks</a:t>
            </a:r>
            <a:r>
              <a:rPr lang="tr-TR" sz="1800" b="1" dirty="0">
                <a:solidFill>
                  <a:schemeClr val="bg2"/>
                </a:solidFill>
              </a:rPr>
              <a:t>: Kariyeri boyunca yürüyüş sayısı</a:t>
            </a:r>
          </a:p>
          <a:p>
            <a:pPr>
              <a:spcBef>
                <a:spcPts val="0"/>
              </a:spcBef>
            </a:pPr>
            <a:r>
              <a:rPr lang="tr-TR" sz="1800" b="1" dirty="0" err="1">
                <a:solidFill>
                  <a:schemeClr val="bg2"/>
                </a:solidFill>
              </a:rPr>
              <a:t>League</a:t>
            </a:r>
            <a:r>
              <a:rPr lang="tr-TR" sz="1800" b="1" dirty="0">
                <a:solidFill>
                  <a:schemeClr val="bg2"/>
                </a:solidFill>
              </a:rPr>
              <a:t>: 1986 sonunda oyuncunun ligini gösteren A ve N seviyelerine sahip bir faktör (</a:t>
            </a:r>
            <a:r>
              <a:rPr lang="tr-TR" sz="1800" b="1" dirty="0" err="1">
                <a:solidFill>
                  <a:schemeClr val="bg2"/>
                </a:solidFill>
              </a:rPr>
              <a:t>A:Amerika</a:t>
            </a:r>
            <a:r>
              <a:rPr lang="tr-TR" sz="1800" b="1" dirty="0">
                <a:solidFill>
                  <a:schemeClr val="bg2"/>
                </a:solidFill>
              </a:rPr>
              <a:t> ligi, N:Ulusal lig)</a:t>
            </a:r>
          </a:p>
          <a:p>
            <a:pPr>
              <a:spcBef>
                <a:spcPts val="0"/>
              </a:spcBef>
            </a:pPr>
            <a:r>
              <a:rPr lang="tr-TR" sz="1800" b="1" dirty="0" err="1">
                <a:solidFill>
                  <a:schemeClr val="bg2"/>
                </a:solidFill>
              </a:rPr>
              <a:t>Division</a:t>
            </a:r>
            <a:r>
              <a:rPr lang="tr-TR" sz="1800" b="1" dirty="0">
                <a:solidFill>
                  <a:schemeClr val="bg2"/>
                </a:solidFill>
              </a:rPr>
              <a:t>: 1986 sonunda oyuncunun bölünmesini gösteren E ve W seviyelerine sahip bir faktör</a:t>
            </a:r>
          </a:p>
          <a:p>
            <a:pPr>
              <a:spcBef>
                <a:spcPts val="0"/>
              </a:spcBef>
            </a:pPr>
            <a:r>
              <a:rPr lang="tr-TR" sz="1800" b="1" dirty="0" err="1">
                <a:solidFill>
                  <a:schemeClr val="bg2"/>
                </a:solidFill>
              </a:rPr>
              <a:t>PutOuts</a:t>
            </a:r>
            <a:r>
              <a:rPr lang="tr-TR" sz="1800" b="1" dirty="0">
                <a:solidFill>
                  <a:schemeClr val="bg2"/>
                </a:solidFill>
              </a:rPr>
              <a:t>: 1986 yılında yapılan aut sayısı</a:t>
            </a:r>
          </a:p>
          <a:p>
            <a:pPr>
              <a:spcBef>
                <a:spcPts val="0"/>
              </a:spcBef>
            </a:pPr>
            <a:r>
              <a:rPr lang="tr-TR" sz="1800" b="1" dirty="0" err="1">
                <a:solidFill>
                  <a:schemeClr val="bg2"/>
                </a:solidFill>
              </a:rPr>
              <a:t>Assists</a:t>
            </a:r>
            <a:r>
              <a:rPr lang="tr-TR" sz="1800" b="1" dirty="0">
                <a:solidFill>
                  <a:schemeClr val="bg2"/>
                </a:solidFill>
              </a:rPr>
              <a:t>: 1986 yılında asist sayısı</a:t>
            </a:r>
          </a:p>
          <a:p>
            <a:pPr>
              <a:spcBef>
                <a:spcPts val="0"/>
              </a:spcBef>
            </a:pPr>
            <a:r>
              <a:rPr lang="tr-TR" sz="1800" b="1" dirty="0" err="1">
                <a:solidFill>
                  <a:schemeClr val="bg2"/>
                </a:solidFill>
              </a:rPr>
              <a:t>Errors</a:t>
            </a:r>
            <a:r>
              <a:rPr lang="tr-TR" sz="1800" b="1" dirty="0">
                <a:solidFill>
                  <a:schemeClr val="bg2"/>
                </a:solidFill>
              </a:rPr>
              <a:t>: 1986'daki hata sayısı</a:t>
            </a:r>
          </a:p>
          <a:p>
            <a:pPr>
              <a:spcBef>
                <a:spcPts val="0"/>
              </a:spcBef>
            </a:pPr>
            <a:r>
              <a:rPr lang="tr-TR" sz="1800" b="1" dirty="0" err="1">
                <a:solidFill>
                  <a:schemeClr val="bg2"/>
                </a:solidFill>
              </a:rPr>
              <a:t>Salary</a:t>
            </a:r>
            <a:r>
              <a:rPr lang="tr-TR" sz="1800" b="1" dirty="0">
                <a:solidFill>
                  <a:schemeClr val="bg2"/>
                </a:solidFill>
              </a:rPr>
              <a:t>: 1987 ilk gününde alınan maaş (bin $)</a:t>
            </a:r>
          </a:p>
          <a:p>
            <a:pPr>
              <a:spcBef>
                <a:spcPts val="0"/>
              </a:spcBef>
            </a:pPr>
            <a:r>
              <a:rPr lang="tr-TR" sz="1800" b="1" dirty="0" err="1">
                <a:solidFill>
                  <a:schemeClr val="bg2"/>
                </a:solidFill>
              </a:rPr>
              <a:t>NewLeague</a:t>
            </a:r>
            <a:r>
              <a:rPr lang="tr-TR" sz="1800" b="1" dirty="0">
                <a:solidFill>
                  <a:schemeClr val="bg2"/>
                </a:solidFill>
              </a:rPr>
              <a:t>: 1987 başında oyuncunun ligini gösteren A ve N seviyelerine sahip bir faktör</a:t>
            </a:r>
          </a:p>
        </p:txBody>
      </p:sp>
      <p:pic>
        <p:nvPicPr>
          <p:cNvPr id="3074" name="Picture 2" descr="Baseball Bat GIF - Baseball Bat Hit GIFs">
            <a:extLst>
              <a:ext uri="{FF2B5EF4-FFF2-40B4-BE49-F238E27FC236}">
                <a16:creationId xmlns:a16="http://schemas.microsoft.com/office/drawing/2014/main" id="{F4A26834-D5A1-4921-95AD-04ABB84B46E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92553" y="3295870"/>
            <a:ext cx="4051503" cy="3057044"/>
          </a:xfrm>
          <a:prstGeom prst="rect">
            <a:avLst/>
          </a:prstGeom>
          <a:noFill/>
          <a:extLst>
            <a:ext uri="{909E8E84-426E-40DD-AFC4-6F175D3DCCD1}">
              <a14:hiddenFill xmlns:a14="http://schemas.microsoft.com/office/drawing/2010/main">
                <a:solidFill>
                  <a:srgbClr val="FFFFFF"/>
                </a:solidFill>
              </a14:hiddenFill>
            </a:ext>
          </a:extLst>
        </p:spPr>
      </p:pic>
      <p:pic>
        <p:nvPicPr>
          <p:cNvPr id="9" name="Grafik 8" descr="Beyzbol sopası ve topu">
            <a:extLst>
              <a:ext uri="{FF2B5EF4-FFF2-40B4-BE49-F238E27FC236}">
                <a16:creationId xmlns:a16="http://schemas.microsoft.com/office/drawing/2014/main" id="{FE8A1B23-00B5-487D-AF24-70BE9EB87A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63805" y="607516"/>
            <a:ext cx="1634597" cy="1634597"/>
          </a:xfrm>
          <a:prstGeom prst="rect">
            <a:avLst/>
          </a:prstGeom>
        </p:spPr>
      </p:pic>
    </p:spTree>
    <p:extLst>
      <p:ext uri="{BB962C8B-B14F-4D97-AF65-F5344CB8AC3E}">
        <p14:creationId xmlns:p14="http://schemas.microsoft.com/office/powerpoint/2010/main" val="27366752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406C22-D0C4-4D8E-86F7-1A902F1CA7AB}"/>
              </a:ext>
            </a:extLst>
          </p:cNvPr>
          <p:cNvSpPr>
            <a:spLocks noGrp="1"/>
          </p:cNvSpPr>
          <p:nvPr>
            <p:ph type="title"/>
          </p:nvPr>
        </p:nvSpPr>
        <p:spPr>
          <a:xfrm>
            <a:off x="714496" y="2517097"/>
            <a:ext cx="3591171" cy="521767"/>
          </a:xfrm>
        </p:spPr>
        <p:txBody>
          <a:bodyPr rtlCol="0">
            <a:noAutofit/>
          </a:bodyPr>
          <a:lstStyle/>
          <a:p>
            <a:pPr rtl="0"/>
            <a:r>
              <a:rPr lang="tr-TR" sz="2800" dirty="0"/>
              <a:t>ARABA FİYATLARI</a:t>
            </a:r>
          </a:p>
        </p:txBody>
      </p:sp>
      <p:sp>
        <p:nvSpPr>
          <p:cNvPr id="5" name="Slayt Numarası Yer Tutucusu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rtlCol="0"/>
          <a:lstStyle/>
          <a:p>
            <a:pPr rtl="0"/>
            <a:fld id="{8D581BC7-E183-40DB-AC97-C19EA4EB8894}" type="slidenum">
              <a:rPr lang="tr-TR" smtClean="0"/>
              <a:pPr rtl="0"/>
              <a:t>4</a:t>
            </a:fld>
            <a:endParaRPr lang="tr-TR" dirty="0"/>
          </a:p>
        </p:txBody>
      </p:sp>
      <p:sp>
        <p:nvSpPr>
          <p:cNvPr id="7" name="Metin Yer Tutucusu 6">
            <a:extLst>
              <a:ext uri="{FF2B5EF4-FFF2-40B4-BE49-F238E27FC236}">
                <a16:creationId xmlns:a16="http://schemas.microsoft.com/office/drawing/2014/main" id="{1EBE5B37-5B62-411B-BD45-E04DD958A3F9}"/>
              </a:ext>
            </a:extLst>
          </p:cNvPr>
          <p:cNvSpPr>
            <a:spLocks noGrp="1"/>
          </p:cNvSpPr>
          <p:nvPr>
            <p:ph type="body" idx="14"/>
          </p:nvPr>
        </p:nvSpPr>
        <p:spPr>
          <a:xfrm>
            <a:off x="4538134" y="123301"/>
            <a:ext cx="7368261" cy="6614850"/>
          </a:xfrm>
        </p:spPr>
        <p:txBody>
          <a:bodyPr rtlCol="0">
            <a:noAutofit/>
          </a:bodyPr>
          <a:lstStyle/>
          <a:p>
            <a:pPr marL="0" indent="0">
              <a:buNone/>
            </a:pPr>
            <a:r>
              <a:rPr lang="tr-TR" sz="1550" b="1" dirty="0">
                <a:solidFill>
                  <a:schemeClr val="bg2"/>
                </a:solidFill>
              </a:rPr>
              <a:t>Verimiz 137 gözlem 16 değişkenden oluşmaktadır.</a:t>
            </a:r>
          </a:p>
          <a:p>
            <a:pPr marL="0" indent="0">
              <a:buNone/>
            </a:pPr>
            <a:r>
              <a:rPr lang="tr-TR" sz="1550" b="1" dirty="0">
                <a:solidFill>
                  <a:schemeClr val="bg2"/>
                </a:solidFill>
              </a:rPr>
              <a:t>V1: Sembol (Risk faktörü; +3 riskli,-3 güvenilir)</a:t>
            </a:r>
          </a:p>
          <a:p>
            <a:pPr marL="0" indent="0">
              <a:buNone/>
            </a:pPr>
            <a:r>
              <a:rPr lang="tr-TR" sz="1550" b="1" dirty="0">
                <a:solidFill>
                  <a:schemeClr val="bg2"/>
                </a:solidFill>
              </a:rPr>
              <a:t>V2: Normalleştirilmiş Zarar(Yıllık ortalama zarar </a:t>
            </a:r>
            <a:r>
              <a:rPr lang="tr-TR" sz="1550" b="1" dirty="0" err="1">
                <a:solidFill>
                  <a:schemeClr val="bg2"/>
                </a:solidFill>
              </a:rPr>
              <a:t>ödemesi,ortalama</a:t>
            </a:r>
            <a:r>
              <a:rPr lang="tr-TR" sz="1550" b="1" dirty="0">
                <a:solidFill>
                  <a:schemeClr val="bg2"/>
                </a:solidFill>
              </a:rPr>
              <a:t> kayıp)</a:t>
            </a:r>
          </a:p>
          <a:p>
            <a:pPr marL="0" indent="0">
              <a:buNone/>
            </a:pPr>
            <a:r>
              <a:rPr lang="tr-TR" sz="1550" b="1" dirty="0">
                <a:solidFill>
                  <a:schemeClr val="bg2"/>
                </a:solidFill>
              </a:rPr>
              <a:t>V3: Wheel-</a:t>
            </a:r>
            <a:r>
              <a:rPr lang="tr-TR" sz="1550" b="1" dirty="0" err="1">
                <a:solidFill>
                  <a:schemeClr val="bg2"/>
                </a:solidFill>
              </a:rPr>
              <a:t>base</a:t>
            </a:r>
            <a:r>
              <a:rPr lang="tr-TR" sz="1550" b="1" dirty="0">
                <a:solidFill>
                  <a:schemeClr val="bg2"/>
                </a:solidFill>
              </a:rPr>
              <a:t> (Tekerlek Tabanı)</a:t>
            </a:r>
          </a:p>
          <a:p>
            <a:pPr marL="0" indent="0">
              <a:buNone/>
            </a:pPr>
            <a:r>
              <a:rPr lang="tr-TR" sz="1550" b="1" dirty="0">
                <a:solidFill>
                  <a:schemeClr val="bg2"/>
                </a:solidFill>
              </a:rPr>
              <a:t>V4: </a:t>
            </a:r>
            <a:r>
              <a:rPr lang="tr-TR" sz="1550" b="1" dirty="0" err="1">
                <a:solidFill>
                  <a:schemeClr val="bg2"/>
                </a:solidFill>
              </a:rPr>
              <a:t>Length</a:t>
            </a:r>
            <a:r>
              <a:rPr lang="tr-TR" sz="1550" b="1" dirty="0">
                <a:solidFill>
                  <a:schemeClr val="bg2"/>
                </a:solidFill>
              </a:rPr>
              <a:t> (Uzunluk)</a:t>
            </a:r>
          </a:p>
          <a:p>
            <a:pPr marL="0" indent="0">
              <a:buNone/>
            </a:pPr>
            <a:r>
              <a:rPr lang="tr-TR" sz="1550" b="1" dirty="0">
                <a:solidFill>
                  <a:schemeClr val="bg2"/>
                </a:solidFill>
              </a:rPr>
              <a:t>V5: </a:t>
            </a:r>
            <a:r>
              <a:rPr lang="tr-TR" sz="1550" b="1" dirty="0" err="1">
                <a:solidFill>
                  <a:schemeClr val="bg2"/>
                </a:solidFill>
              </a:rPr>
              <a:t>Width</a:t>
            </a:r>
            <a:r>
              <a:rPr lang="tr-TR" sz="1550" b="1" dirty="0">
                <a:solidFill>
                  <a:schemeClr val="bg2"/>
                </a:solidFill>
              </a:rPr>
              <a:t> (Genişlik)</a:t>
            </a:r>
            <a:br>
              <a:rPr lang="tr-TR" sz="1550" b="1" dirty="0">
                <a:solidFill>
                  <a:schemeClr val="bg2"/>
                </a:solidFill>
              </a:rPr>
            </a:br>
            <a:r>
              <a:rPr lang="tr-TR" sz="1550" b="1" dirty="0">
                <a:solidFill>
                  <a:schemeClr val="bg2"/>
                </a:solidFill>
              </a:rPr>
              <a:t>V6: </a:t>
            </a:r>
            <a:r>
              <a:rPr lang="tr-TR" sz="1550" b="1" dirty="0" err="1">
                <a:solidFill>
                  <a:schemeClr val="bg2"/>
                </a:solidFill>
              </a:rPr>
              <a:t>Heigth</a:t>
            </a:r>
            <a:r>
              <a:rPr lang="tr-TR" sz="1550" b="1" dirty="0">
                <a:solidFill>
                  <a:schemeClr val="bg2"/>
                </a:solidFill>
              </a:rPr>
              <a:t> (Yükseklik)</a:t>
            </a:r>
          </a:p>
          <a:p>
            <a:pPr marL="0" indent="0">
              <a:buNone/>
            </a:pPr>
            <a:r>
              <a:rPr lang="tr-TR" sz="1550" b="1" dirty="0">
                <a:solidFill>
                  <a:schemeClr val="bg2"/>
                </a:solidFill>
              </a:rPr>
              <a:t>V7: </a:t>
            </a:r>
            <a:r>
              <a:rPr lang="tr-TR" sz="1550" b="1" dirty="0" err="1">
                <a:solidFill>
                  <a:schemeClr val="bg2"/>
                </a:solidFill>
              </a:rPr>
              <a:t>Curb-Weight</a:t>
            </a:r>
            <a:r>
              <a:rPr lang="tr-TR" sz="1550" b="1" dirty="0">
                <a:solidFill>
                  <a:schemeClr val="bg2"/>
                </a:solidFill>
              </a:rPr>
              <a:t> (Ağırlığı Frenleme)</a:t>
            </a:r>
          </a:p>
          <a:p>
            <a:pPr marL="0" indent="0">
              <a:buNone/>
            </a:pPr>
            <a:r>
              <a:rPr lang="tr-TR" sz="1550" b="1" dirty="0">
                <a:solidFill>
                  <a:schemeClr val="bg2"/>
                </a:solidFill>
              </a:rPr>
              <a:t>V8: Engine-Size (Motor Boyutu)</a:t>
            </a:r>
          </a:p>
          <a:p>
            <a:pPr marL="0" indent="0">
              <a:buNone/>
            </a:pPr>
            <a:r>
              <a:rPr lang="tr-TR" sz="1550" b="1" dirty="0">
                <a:solidFill>
                  <a:schemeClr val="bg2"/>
                </a:solidFill>
              </a:rPr>
              <a:t>V9: </a:t>
            </a:r>
            <a:r>
              <a:rPr lang="tr-TR" sz="1550" b="1" dirty="0" err="1">
                <a:solidFill>
                  <a:schemeClr val="bg2"/>
                </a:solidFill>
              </a:rPr>
              <a:t>Bore</a:t>
            </a:r>
            <a:r>
              <a:rPr lang="tr-TR" sz="1550" b="1" dirty="0">
                <a:solidFill>
                  <a:schemeClr val="bg2"/>
                </a:solidFill>
              </a:rPr>
              <a:t> (Silindir Çapı)</a:t>
            </a:r>
          </a:p>
          <a:p>
            <a:pPr marL="0" indent="0">
              <a:buNone/>
            </a:pPr>
            <a:r>
              <a:rPr lang="tr-TR" sz="1550" b="1" dirty="0">
                <a:solidFill>
                  <a:schemeClr val="bg2"/>
                </a:solidFill>
              </a:rPr>
              <a:t>V10: </a:t>
            </a:r>
            <a:r>
              <a:rPr lang="tr-TR" sz="1550" b="1" dirty="0" err="1">
                <a:solidFill>
                  <a:schemeClr val="bg2"/>
                </a:solidFill>
              </a:rPr>
              <a:t>Stroke</a:t>
            </a:r>
            <a:r>
              <a:rPr lang="tr-TR" sz="1550" b="1" dirty="0">
                <a:solidFill>
                  <a:schemeClr val="bg2"/>
                </a:solidFill>
              </a:rPr>
              <a:t> (Pistonun yukarıdan aşağıya (veya tam tersi) şekilde hareket ettiği motor </a:t>
            </a:r>
            <a:r>
              <a:rPr lang="tr-TR" sz="1550" b="1" dirty="0" err="1">
                <a:solidFill>
                  <a:schemeClr val="bg2"/>
                </a:solidFill>
              </a:rPr>
              <a:t>döngüsünğn</a:t>
            </a:r>
            <a:r>
              <a:rPr lang="tr-TR" sz="1550" b="1" dirty="0">
                <a:solidFill>
                  <a:schemeClr val="bg2"/>
                </a:solidFill>
              </a:rPr>
              <a:t> aşaması, her döngüde pistonun kat ettiği mesafe)</a:t>
            </a:r>
          </a:p>
          <a:p>
            <a:pPr marL="0" indent="0">
              <a:buNone/>
            </a:pPr>
            <a:r>
              <a:rPr lang="tr-TR" sz="1550" b="1" dirty="0">
                <a:solidFill>
                  <a:schemeClr val="bg2"/>
                </a:solidFill>
              </a:rPr>
              <a:t>V11: </a:t>
            </a:r>
            <a:r>
              <a:rPr lang="tr-TR" sz="1550" b="1" dirty="0" err="1">
                <a:solidFill>
                  <a:schemeClr val="bg2"/>
                </a:solidFill>
              </a:rPr>
              <a:t>Compression</a:t>
            </a:r>
            <a:r>
              <a:rPr lang="tr-TR" sz="1550" b="1" dirty="0">
                <a:solidFill>
                  <a:schemeClr val="bg2"/>
                </a:solidFill>
              </a:rPr>
              <a:t> </a:t>
            </a:r>
            <a:r>
              <a:rPr lang="tr-TR" sz="1550" b="1" dirty="0" err="1">
                <a:solidFill>
                  <a:schemeClr val="bg2"/>
                </a:solidFill>
              </a:rPr>
              <a:t>Ratio</a:t>
            </a:r>
            <a:r>
              <a:rPr lang="tr-TR" sz="1550" b="1" dirty="0">
                <a:solidFill>
                  <a:schemeClr val="bg2"/>
                </a:solidFill>
              </a:rPr>
              <a:t> ( Piston altta veya üstte olduğunda silindirin ve yanma odasının hacmi; yüksek </a:t>
            </a:r>
            <a:r>
              <a:rPr lang="tr-TR" sz="1550" b="1" dirty="0" err="1">
                <a:solidFill>
                  <a:schemeClr val="bg2"/>
                </a:solidFill>
              </a:rPr>
              <a:t>comp</a:t>
            </a:r>
            <a:r>
              <a:rPr lang="tr-TR" sz="1550" b="1" dirty="0">
                <a:solidFill>
                  <a:schemeClr val="bg2"/>
                </a:solidFill>
              </a:rPr>
              <a:t>. </a:t>
            </a:r>
            <a:r>
              <a:rPr lang="tr-TR" sz="1550" b="1" dirty="0" err="1">
                <a:solidFill>
                  <a:schemeClr val="bg2"/>
                </a:solidFill>
              </a:rPr>
              <a:t>Ratio’ya</a:t>
            </a:r>
            <a:r>
              <a:rPr lang="tr-TR" sz="1550" b="1" dirty="0">
                <a:solidFill>
                  <a:schemeClr val="bg2"/>
                </a:solidFill>
              </a:rPr>
              <a:t> sahip motorlar yakıt verimliliğini sağlar)</a:t>
            </a:r>
          </a:p>
          <a:p>
            <a:pPr marL="0" indent="0">
              <a:buNone/>
            </a:pPr>
            <a:r>
              <a:rPr lang="tr-TR" sz="1550" b="1" dirty="0">
                <a:solidFill>
                  <a:schemeClr val="bg2"/>
                </a:solidFill>
              </a:rPr>
              <a:t>V12:HorsePower (Beygir gücü)</a:t>
            </a:r>
          </a:p>
          <a:p>
            <a:pPr marL="0" indent="0">
              <a:buNone/>
            </a:pPr>
            <a:r>
              <a:rPr lang="tr-TR" sz="1550" b="1" dirty="0">
                <a:solidFill>
                  <a:schemeClr val="bg2"/>
                </a:solidFill>
              </a:rPr>
              <a:t>V13: </a:t>
            </a:r>
            <a:r>
              <a:rPr lang="tr-TR" sz="1550" b="1" dirty="0" err="1">
                <a:solidFill>
                  <a:schemeClr val="bg2"/>
                </a:solidFill>
              </a:rPr>
              <a:t>Peak-rpm</a:t>
            </a:r>
            <a:r>
              <a:rPr lang="tr-TR" sz="1550" b="1" dirty="0">
                <a:solidFill>
                  <a:schemeClr val="bg2"/>
                </a:solidFill>
              </a:rPr>
              <a:t> (En yüksek devir; Otomobillerde </a:t>
            </a:r>
            <a:r>
              <a:rPr lang="tr-TR" sz="1550" b="1" dirty="0" err="1">
                <a:solidFill>
                  <a:schemeClr val="bg2"/>
                </a:solidFill>
              </a:rPr>
              <a:t>rpm</a:t>
            </a:r>
            <a:r>
              <a:rPr lang="tr-TR" sz="1550" b="1" dirty="0">
                <a:solidFill>
                  <a:schemeClr val="bg2"/>
                </a:solidFill>
              </a:rPr>
              <a:t> motorun krank milinin dakikada kaç kez tam dönüş yaptığını ve bununla birlikte her bir pistonun silindirinde kaç kez yukarı ve aşağı gittiğini ölçer)</a:t>
            </a:r>
          </a:p>
          <a:p>
            <a:pPr marL="0" indent="0">
              <a:buNone/>
            </a:pPr>
            <a:r>
              <a:rPr lang="tr-TR" sz="1550" b="1" dirty="0">
                <a:solidFill>
                  <a:schemeClr val="bg2"/>
                </a:solidFill>
              </a:rPr>
              <a:t>V14:City-mpg (Şehir-</a:t>
            </a:r>
            <a:r>
              <a:rPr lang="tr-TR" sz="1550" b="1" dirty="0" err="1">
                <a:solidFill>
                  <a:schemeClr val="bg2"/>
                </a:solidFill>
              </a:rPr>
              <a:t>mpg</a:t>
            </a:r>
            <a:r>
              <a:rPr lang="tr-TR" sz="1550" b="1" dirty="0">
                <a:solidFill>
                  <a:schemeClr val="bg2"/>
                </a:solidFill>
              </a:rPr>
              <a:t>, şehir sokaklarında araç kullanırken karşılaşacağınız koşulları </a:t>
            </a:r>
            <a:r>
              <a:rPr lang="tr-TR" sz="1550" b="1" dirty="0" err="1">
                <a:solidFill>
                  <a:schemeClr val="bg2"/>
                </a:solidFill>
              </a:rPr>
              <a:t>simüle</a:t>
            </a:r>
            <a:r>
              <a:rPr lang="tr-TR" sz="1550" b="1" dirty="0">
                <a:solidFill>
                  <a:schemeClr val="bg2"/>
                </a:solidFill>
              </a:rPr>
              <a:t> ederek ara sıra durma ve frenleme ile sürüş anlamına gelir.)</a:t>
            </a:r>
          </a:p>
          <a:p>
            <a:pPr marL="0" indent="0">
              <a:buNone/>
            </a:pPr>
            <a:r>
              <a:rPr lang="tr-TR" sz="1550" b="1" dirty="0">
                <a:solidFill>
                  <a:schemeClr val="bg2"/>
                </a:solidFill>
              </a:rPr>
              <a:t>V15:Highway-mpg (Karayolu </a:t>
            </a:r>
            <a:r>
              <a:rPr lang="tr-TR" sz="1550" b="1" dirty="0" err="1">
                <a:solidFill>
                  <a:schemeClr val="bg2"/>
                </a:solidFill>
              </a:rPr>
              <a:t>mpg’si</a:t>
            </a:r>
            <a:r>
              <a:rPr lang="tr-TR" sz="1550" b="1" dirty="0">
                <a:solidFill>
                  <a:schemeClr val="bg2"/>
                </a:solidFill>
              </a:rPr>
              <a:t> motorun daha verimli kullanılması nedeniyle genellikle daha yüksek bir rakam veren daha sürekli hızlanmaya dayanır.</a:t>
            </a:r>
          </a:p>
          <a:p>
            <a:pPr marL="0" indent="0">
              <a:buNone/>
            </a:pPr>
            <a:r>
              <a:rPr lang="tr-TR" sz="1550" b="1" dirty="0">
                <a:solidFill>
                  <a:schemeClr val="bg2"/>
                </a:solidFill>
              </a:rPr>
              <a:t>V16: </a:t>
            </a:r>
            <a:r>
              <a:rPr lang="tr-TR" sz="1550" b="1" dirty="0" err="1">
                <a:solidFill>
                  <a:schemeClr val="bg2"/>
                </a:solidFill>
              </a:rPr>
              <a:t>Price</a:t>
            </a:r>
            <a:r>
              <a:rPr lang="tr-TR" sz="1550" b="1" dirty="0">
                <a:solidFill>
                  <a:schemeClr val="bg2"/>
                </a:solidFill>
              </a:rPr>
              <a:t> (Verilen özelliklere göre belirlenen Araba satış fiyatı)</a:t>
            </a:r>
          </a:p>
        </p:txBody>
      </p:sp>
      <p:pic>
        <p:nvPicPr>
          <p:cNvPr id="1026" name="Picture 2" descr="Lamborghini Countach Drift GIF - Driving Lambo Drift GIFs">
            <a:extLst>
              <a:ext uri="{FF2B5EF4-FFF2-40B4-BE49-F238E27FC236}">
                <a16:creationId xmlns:a16="http://schemas.microsoft.com/office/drawing/2014/main" id="{2B7D2D51-E33C-4A6E-A87F-72CA58A167C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85605" y="3457648"/>
            <a:ext cx="4089572" cy="231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6085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ABFCD7E4-4312-4E74-AFB3-7C598623E3F5}"/>
              </a:ext>
            </a:extLst>
          </p:cNvPr>
          <p:cNvSpPr>
            <a:spLocks noGrp="1"/>
          </p:cNvSpPr>
          <p:nvPr>
            <p:ph type="title"/>
          </p:nvPr>
        </p:nvSpPr>
        <p:spPr>
          <a:xfrm>
            <a:off x="3717879" y="541538"/>
            <a:ext cx="4756241" cy="724132"/>
          </a:xfrm>
        </p:spPr>
        <p:txBody>
          <a:bodyPr>
            <a:normAutofit/>
          </a:bodyPr>
          <a:lstStyle/>
          <a:p>
            <a:r>
              <a:rPr lang="tr-TR" dirty="0"/>
              <a:t>Model ve Varsayımları</a:t>
            </a:r>
          </a:p>
        </p:txBody>
      </p:sp>
      <p:sp>
        <p:nvSpPr>
          <p:cNvPr id="7" name="Slayt Numarası Yer Tutucusu 6">
            <a:extLst>
              <a:ext uri="{FF2B5EF4-FFF2-40B4-BE49-F238E27FC236}">
                <a16:creationId xmlns:a16="http://schemas.microsoft.com/office/drawing/2014/main" id="{3D52D908-0EF2-4C03-B791-043C5889A304}"/>
              </a:ext>
            </a:extLst>
          </p:cNvPr>
          <p:cNvSpPr>
            <a:spLocks noGrp="1"/>
          </p:cNvSpPr>
          <p:nvPr>
            <p:ph type="sldNum" sz="quarter" idx="12"/>
          </p:nvPr>
        </p:nvSpPr>
        <p:spPr/>
        <p:txBody>
          <a:bodyPr/>
          <a:lstStyle/>
          <a:p>
            <a:pPr rtl="0"/>
            <a:fld id="{8D581BC7-E183-40DB-AC97-C19EA4EB8894}" type="slidenum">
              <a:rPr lang="tr-TR" noProof="0" smtClean="0"/>
              <a:t>40</a:t>
            </a:fld>
            <a:endParaRPr lang="tr-TR" noProof="0" dirty="0"/>
          </a:p>
        </p:txBody>
      </p:sp>
      <p:pic>
        <p:nvPicPr>
          <p:cNvPr id="10" name="Resim 9">
            <a:extLst>
              <a:ext uri="{FF2B5EF4-FFF2-40B4-BE49-F238E27FC236}">
                <a16:creationId xmlns:a16="http://schemas.microsoft.com/office/drawing/2014/main" id="{BF135501-3851-455A-B3AA-8DA8B269A363}"/>
              </a:ext>
            </a:extLst>
          </p:cNvPr>
          <p:cNvPicPr>
            <a:picLocks noChangeAspect="1"/>
          </p:cNvPicPr>
          <p:nvPr/>
        </p:nvPicPr>
        <p:blipFill>
          <a:blip r:embed="rId2"/>
          <a:stretch>
            <a:fillRect/>
          </a:stretch>
        </p:blipFill>
        <p:spPr>
          <a:xfrm>
            <a:off x="3131424" y="1563695"/>
            <a:ext cx="5929150" cy="1501538"/>
          </a:xfrm>
          <a:prstGeom prst="rect">
            <a:avLst/>
          </a:prstGeom>
        </p:spPr>
      </p:pic>
      <p:pic>
        <p:nvPicPr>
          <p:cNvPr id="12" name="Resim 11">
            <a:extLst>
              <a:ext uri="{FF2B5EF4-FFF2-40B4-BE49-F238E27FC236}">
                <a16:creationId xmlns:a16="http://schemas.microsoft.com/office/drawing/2014/main" id="{4E820FE7-6030-415D-8EB4-27A5FD4A908C}"/>
              </a:ext>
            </a:extLst>
          </p:cNvPr>
          <p:cNvPicPr>
            <a:picLocks noChangeAspect="1"/>
          </p:cNvPicPr>
          <p:nvPr/>
        </p:nvPicPr>
        <p:blipFill>
          <a:blip r:embed="rId3"/>
          <a:stretch>
            <a:fillRect/>
          </a:stretch>
        </p:blipFill>
        <p:spPr>
          <a:xfrm>
            <a:off x="230708" y="3363258"/>
            <a:ext cx="2880742" cy="916594"/>
          </a:xfrm>
          <a:prstGeom prst="rect">
            <a:avLst/>
          </a:prstGeom>
        </p:spPr>
      </p:pic>
      <p:pic>
        <p:nvPicPr>
          <p:cNvPr id="14" name="Resim 13">
            <a:extLst>
              <a:ext uri="{FF2B5EF4-FFF2-40B4-BE49-F238E27FC236}">
                <a16:creationId xmlns:a16="http://schemas.microsoft.com/office/drawing/2014/main" id="{98631A20-0D0D-4746-9C34-7FF8615F800E}"/>
              </a:ext>
            </a:extLst>
          </p:cNvPr>
          <p:cNvPicPr>
            <a:picLocks noChangeAspect="1"/>
          </p:cNvPicPr>
          <p:nvPr/>
        </p:nvPicPr>
        <p:blipFill>
          <a:blip r:embed="rId4"/>
          <a:stretch>
            <a:fillRect/>
          </a:stretch>
        </p:blipFill>
        <p:spPr>
          <a:xfrm>
            <a:off x="7773969" y="3363258"/>
            <a:ext cx="4187323" cy="3171853"/>
          </a:xfrm>
          <a:prstGeom prst="rect">
            <a:avLst/>
          </a:prstGeom>
        </p:spPr>
      </p:pic>
      <p:sp>
        <p:nvSpPr>
          <p:cNvPr id="17" name="Metin Yer Tutucusu 6">
            <a:extLst>
              <a:ext uri="{FF2B5EF4-FFF2-40B4-BE49-F238E27FC236}">
                <a16:creationId xmlns:a16="http://schemas.microsoft.com/office/drawing/2014/main" id="{DD224AC5-21E9-4248-B90F-650B9B6FC526}"/>
              </a:ext>
            </a:extLst>
          </p:cNvPr>
          <p:cNvSpPr txBox="1">
            <a:spLocks/>
          </p:cNvSpPr>
          <p:nvPr/>
        </p:nvSpPr>
        <p:spPr>
          <a:xfrm>
            <a:off x="27646" y="4366188"/>
            <a:ext cx="3355938" cy="1550405"/>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spcBef>
                <a:spcPts val="0"/>
              </a:spcBef>
            </a:pPr>
            <a:r>
              <a:rPr lang="tr-TR" b="1" dirty="0">
                <a:solidFill>
                  <a:schemeClr val="bg2"/>
                </a:solidFill>
              </a:rPr>
              <a:t>H0: Veri normal dağılıma sahiptir.</a:t>
            </a:r>
          </a:p>
          <a:p>
            <a:pPr algn="ctr">
              <a:spcBef>
                <a:spcPts val="0"/>
              </a:spcBef>
            </a:pPr>
            <a:r>
              <a:rPr lang="tr-TR" b="1" dirty="0">
                <a:solidFill>
                  <a:schemeClr val="bg2"/>
                </a:solidFill>
              </a:rPr>
              <a:t>H1: Veri normal dağılıma </a:t>
            </a:r>
          </a:p>
          <a:p>
            <a:pPr algn="ctr">
              <a:spcBef>
                <a:spcPts val="0"/>
              </a:spcBef>
            </a:pPr>
            <a:r>
              <a:rPr lang="tr-TR" b="1" dirty="0">
                <a:solidFill>
                  <a:schemeClr val="bg2"/>
                </a:solidFill>
              </a:rPr>
              <a:t>sahip değildir.</a:t>
            </a:r>
          </a:p>
          <a:p>
            <a:pPr algn="ctr"/>
            <a:r>
              <a:rPr lang="tr-TR" sz="1800" b="1" dirty="0">
                <a:solidFill>
                  <a:schemeClr val="bg2"/>
                </a:solidFill>
              </a:rPr>
              <a:t>P-</a:t>
            </a:r>
            <a:r>
              <a:rPr lang="tr-TR" sz="1800" b="1" dirty="0" err="1">
                <a:solidFill>
                  <a:schemeClr val="bg2"/>
                </a:solidFill>
              </a:rPr>
              <a:t>value</a:t>
            </a:r>
            <a:r>
              <a:rPr lang="tr-TR" sz="1800" b="1" dirty="0">
                <a:solidFill>
                  <a:schemeClr val="bg2"/>
                </a:solidFill>
              </a:rPr>
              <a:t> değeri 0.05’ten küçük dolayısıyla H0 RED; ‘’Verimiz normal dağılmıyor’’, diyebiliriz. </a:t>
            </a:r>
          </a:p>
        </p:txBody>
      </p:sp>
      <p:pic>
        <p:nvPicPr>
          <p:cNvPr id="4" name="Resim 3">
            <a:extLst>
              <a:ext uri="{FF2B5EF4-FFF2-40B4-BE49-F238E27FC236}">
                <a16:creationId xmlns:a16="http://schemas.microsoft.com/office/drawing/2014/main" id="{6EFC61BF-521F-4B1F-B333-702389C93201}"/>
              </a:ext>
            </a:extLst>
          </p:cNvPr>
          <p:cNvPicPr>
            <a:picLocks noChangeAspect="1"/>
          </p:cNvPicPr>
          <p:nvPr/>
        </p:nvPicPr>
        <p:blipFill>
          <a:blip r:embed="rId5"/>
          <a:stretch>
            <a:fillRect/>
          </a:stretch>
        </p:blipFill>
        <p:spPr>
          <a:xfrm>
            <a:off x="3383584" y="3363258"/>
            <a:ext cx="4187323" cy="3171853"/>
          </a:xfrm>
          <a:prstGeom prst="rect">
            <a:avLst/>
          </a:prstGeom>
        </p:spPr>
      </p:pic>
      <p:sp>
        <p:nvSpPr>
          <p:cNvPr id="11" name="Dikdörtgen 10">
            <a:extLst>
              <a:ext uri="{FF2B5EF4-FFF2-40B4-BE49-F238E27FC236}">
                <a16:creationId xmlns:a16="http://schemas.microsoft.com/office/drawing/2014/main" id="{924AC30B-1AE7-4A03-AC8F-F47C06C0D320}"/>
              </a:ext>
            </a:extLst>
          </p:cNvPr>
          <p:cNvSpPr/>
          <p:nvPr/>
        </p:nvSpPr>
        <p:spPr>
          <a:xfrm>
            <a:off x="1229207" y="4015754"/>
            <a:ext cx="1609243" cy="2048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Tree>
    <p:extLst>
      <p:ext uri="{BB962C8B-B14F-4D97-AF65-F5344CB8AC3E}">
        <p14:creationId xmlns:p14="http://schemas.microsoft.com/office/powerpoint/2010/main" val="26014353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092899BA-DF5E-4F8B-9ED6-3AD2C2C54E71}"/>
              </a:ext>
            </a:extLst>
          </p:cNvPr>
          <p:cNvPicPr>
            <a:picLocks noChangeAspect="1"/>
          </p:cNvPicPr>
          <p:nvPr/>
        </p:nvPicPr>
        <p:blipFill>
          <a:blip r:embed="rId2"/>
          <a:stretch>
            <a:fillRect/>
          </a:stretch>
        </p:blipFill>
        <p:spPr>
          <a:xfrm>
            <a:off x="794124" y="2959959"/>
            <a:ext cx="4869890" cy="921331"/>
          </a:xfrm>
          <a:prstGeom prst="rect">
            <a:avLst/>
          </a:prstGeom>
        </p:spPr>
      </p:pic>
      <p:sp>
        <p:nvSpPr>
          <p:cNvPr id="3" name="Başlık 2">
            <a:extLst>
              <a:ext uri="{FF2B5EF4-FFF2-40B4-BE49-F238E27FC236}">
                <a16:creationId xmlns:a16="http://schemas.microsoft.com/office/drawing/2014/main" id="{ABFCD7E4-4312-4E74-AFB3-7C598623E3F5}"/>
              </a:ext>
            </a:extLst>
          </p:cNvPr>
          <p:cNvSpPr>
            <a:spLocks noGrp="1"/>
          </p:cNvSpPr>
          <p:nvPr>
            <p:ph type="title"/>
          </p:nvPr>
        </p:nvSpPr>
        <p:spPr>
          <a:xfrm>
            <a:off x="3717879" y="541538"/>
            <a:ext cx="4756241" cy="724132"/>
          </a:xfrm>
        </p:spPr>
        <p:txBody>
          <a:bodyPr>
            <a:normAutofit/>
          </a:bodyPr>
          <a:lstStyle/>
          <a:p>
            <a:r>
              <a:rPr lang="tr-TR" dirty="0"/>
              <a:t>Model ve Varsayımları</a:t>
            </a:r>
          </a:p>
        </p:txBody>
      </p:sp>
      <p:sp>
        <p:nvSpPr>
          <p:cNvPr id="7" name="Slayt Numarası Yer Tutucusu 6">
            <a:extLst>
              <a:ext uri="{FF2B5EF4-FFF2-40B4-BE49-F238E27FC236}">
                <a16:creationId xmlns:a16="http://schemas.microsoft.com/office/drawing/2014/main" id="{3D52D908-0EF2-4C03-B791-043C5889A304}"/>
              </a:ext>
            </a:extLst>
          </p:cNvPr>
          <p:cNvSpPr>
            <a:spLocks noGrp="1"/>
          </p:cNvSpPr>
          <p:nvPr>
            <p:ph type="sldNum" sz="quarter" idx="12"/>
          </p:nvPr>
        </p:nvSpPr>
        <p:spPr/>
        <p:txBody>
          <a:bodyPr/>
          <a:lstStyle/>
          <a:p>
            <a:pPr rtl="0"/>
            <a:fld id="{8D581BC7-E183-40DB-AC97-C19EA4EB8894}" type="slidenum">
              <a:rPr lang="tr-TR" noProof="0" smtClean="0"/>
              <a:t>41</a:t>
            </a:fld>
            <a:endParaRPr lang="tr-TR" noProof="0" dirty="0"/>
          </a:p>
        </p:txBody>
      </p:sp>
      <p:sp>
        <p:nvSpPr>
          <p:cNvPr id="11" name="Dikdörtgen 10">
            <a:extLst>
              <a:ext uri="{FF2B5EF4-FFF2-40B4-BE49-F238E27FC236}">
                <a16:creationId xmlns:a16="http://schemas.microsoft.com/office/drawing/2014/main" id="{924AC30B-1AE7-4A03-AC8F-F47C06C0D320}"/>
              </a:ext>
            </a:extLst>
          </p:cNvPr>
          <p:cNvSpPr/>
          <p:nvPr/>
        </p:nvSpPr>
        <p:spPr>
          <a:xfrm>
            <a:off x="1683550" y="3431243"/>
            <a:ext cx="1503535" cy="2532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pic>
        <p:nvPicPr>
          <p:cNvPr id="5" name="Resim 4">
            <a:extLst>
              <a:ext uri="{FF2B5EF4-FFF2-40B4-BE49-F238E27FC236}">
                <a16:creationId xmlns:a16="http://schemas.microsoft.com/office/drawing/2014/main" id="{626C1B60-53E5-4C0E-91BD-DDB49E6A451F}"/>
              </a:ext>
            </a:extLst>
          </p:cNvPr>
          <p:cNvPicPr>
            <a:picLocks noChangeAspect="1"/>
          </p:cNvPicPr>
          <p:nvPr/>
        </p:nvPicPr>
        <p:blipFill>
          <a:blip r:embed="rId3"/>
          <a:stretch>
            <a:fillRect/>
          </a:stretch>
        </p:blipFill>
        <p:spPr>
          <a:xfrm>
            <a:off x="2392347" y="2298827"/>
            <a:ext cx="1673444" cy="532460"/>
          </a:xfrm>
          <a:prstGeom prst="rect">
            <a:avLst/>
          </a:prstGeom>
        </p:spPr>
      </p:pic>
      <p:sp>
        <p:nvSpPr>
          <p:cNvPr id="15" name="Dikdörtgen: Çapraz Köşeleri Kesik 14">
            <a:extLst>
              <a:ext uri="{FF2B5EF4-FFF2-40B4-BE49-F238E27FC236}">
                <a16:creationId xmlns:a16="http://schemas.microsoft.com/office/drawing/2014/main" id="{0FE860C2-C2D8-475E-A67D-EE750A4C1C45}"/>
              </a:ext>
            </a:extLst>
          </p:cNvPr>
          <p:cNvSpPr/>
          <p:nvPr/>
        </p:nvSpPr>
        <p:spPr>
          <a:xfrm>
            <a:off x="1889552" y="1547699"/>
            <a:ext cx="2521985" cy="532460"/>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400" b="1" dirty="0" err="1">
                <a:solidFill>
                  <a:schemeClr val="bg2"/>
                </a:solidFill>
              </a:rPr>
              <a:t>Otokorelasyon</a:t>
            </a:r>
            <a:endParaRPr lang="tr-TR" sz="2400" b="1" dirty="0">
              <a:solidFill>
                <a:schemeClr val="bg2"/>
              </a:solidFill>
            </a:endParaRPr>
          </a:p>
        </p:txBody>
      </p:sp>
      <p:sp>
        <p:nvSpPr>
          <p:cNvPr id="16" name="Dikdörtgen 15">
            <a:extLst>
              <a:ext uri="{FF2B5EF4-FFF2-40B4-BE49-F238E27FC236}">
                <a16:creationId xmlns:a16="http://schemas.microsoft.com/office/drawing/2014/main" id="{3FAFFC72-CEBC-43FC-84E3-D873449F1FC1}"/>
              </a:ext>
            </a:extLst>
          </p:cNvPr>
          <p:cNvSpPr/>
          <p:nvPr/>
        </p:nvSpPr>
        <p:spPr>
          <a:xfrm>
            <a:off x="1685863" y="4761090"/>
            <a:ext cx="3196102" cy="1938992"/>
          </a:xfrm>
          <a:prstGeom prst="rect">
            <a:avLst/>
          </a:prstGeom>
        </p:spPr>
        <p:txBody>
          <a:bodyPr wrap="square">
            <a:spAutoFit/>
          </a:bodyPr>
          <a:lstStyle/>
          <a:p>
            <a:pPr algn="ctr"/>
            <a:r>
              <a:rPr lang="tr-TR" sz="2000" b="1" dirty="0">
                <a:solidFill>
                  <a:schemeClr val="bg2"/>
                </a:solidFill>
              </a:rPr>
              <a:t>P-</a:t>
            </a:r>
            <a:r>
              <a:rPr lang="tr-TR" sz="2000" b="1" dirty="0" err="1">
                <a:solidFill>
                  <a:schemeClr val="bg2"/>
                </a:solidFill>
              </a:rPr>
              <a:t>value</a:t>
            </a:r>
            <a:r>
              <a:rPr lang="tr-TR" sz="2000" b="1" dirty="0">
                <a:solidFill>
                  <a:schemeClr val="bg2"/>
                </a:solidFill>
              </a:rPr>
              <a:t> değerimiz 0.05’ten büyüktür. Bu durumda H0 REDDEDİLEMEZ ; yani ‘’verimizde </a:t>
            </a:r>
            <a:r>
              <a:rPr lang="tr-TR" sz="2000" b="1" dirty="0" err="1">
                <a:solidFill>
                  <a:schemeClr val="bg2"/>
                </a:solidFill>
              </a:rPr>
              <a:t>otokorelasyon</a:t>
            </a:r>
            <a:r>
              <a:rPr lang="tr-TR" sz="2000" b="1" dirty="0">
                <a:solidFill>
                  <a:schemeClr val="bg2"/>
                </a:solidFill>
              </a:rPr>
              <a:t> sorunu yoktur’’, diyebiliriz.</a:t>
            </a:r>
          </a:p>
          <a:p>
            <a:endParaRPr lang="tr-TR" sz="2000" b="1" dirty="0">
              <a:solidFill>
                <a:schemeClr val="bg2"/>
              </a:solidFill>
            </a:endParaRPr>
          </a:p>
        </p:txBody>
      </p:sp>
      <p:sp>
        <p:nvSpPr>
          <p:cNvPr id="18" name="Dikdörtgen 17">
            <a:extLst>
              <a:ext uri="{FF2B5EF4-FFF2-40B4-BE49-F238E27FC236}">
                <a16:creationId xmlns:a16="http://schemas.microsoft.com/office/drawing/2014/main" id="{E1250ABF-9570-453F-9449-CEC6D0C448BF}"/>
              </a:ext>
            </a:extLst>
          </p:cNvPr>
          <p:cNvSpPr/>
          <p:nvPr/>
        </p:nvSpPr>
        <p:spPr>
          <a:xfrm>
            <a:off x="1928590" y="4009962"/>
            <a:ext cx="2710649" cy="646331"/>
          </a:xfrm>
          <a:prstGeom prst="rect">
            <a:avLst/>
          </a:prstGeom>
        </p:spPr>
        <p:txBody>
          <a:bodyPr wrap="square">
            <a:spAutoFit/>
          </a:bodyPr>
          <a:lstStyle/>
          <a:p>
            <a:r>
              <a:rPr lang="tr-TR" b="1" dirty="0">
                <a:solidFill>
                  <a:schemeClr val="bg2"/>
                </a:solidFill>
              </a:rPr>
              <a:t>H0: </a:t>
            </a:r>
            <a:r>
              <a:rPr lang="tr-TR" b="1" dirty="0" err="1">
                <a:solidFill>
                  <a:schemeClr val="bg2"/>
                </a:solidFill>
              </a:rPr>
              <a:t>Otokorelasyon</a:t>
            </a:r>
            <a:r>
              <a:rPr lang="tr-TR" b="1" dirty="0">
                <a:solidFill>
                  <a:schemeClr val="bg2"/>
                </a:solidFill>
              </a:rPr>
              <a:t> yoktur.</a:t>
            </a:r>
          </a:p>
          <a:p>
            <a:r>
              <a:rPr lang="tr-TR" b="1" dirty="0">
                <a:solidFill>
                  <a:schemeClr val="bg2"/>
                </a:solidFill>
              </a:rPr>
              <a:t>H1: </a:t>
            </a:r>
            <a:r>
              <a:rPr lang="tr-TR" b="1" dirty="0" err="1">
                <a:solidFill>
                  <a:schemeClr val="bg2"/>
                </a:solidFill>
              </a:rPr>
              <a:t>Otokorelasyon</a:t>
            </a:r>
            <a:r>
              <a:rPr lang="tr-TR" b="1" dirty="0">
                <a:solidFill>
                  <a:schemeClr val="bg2"/>
                </a:solidFill>
              </a:rPr>
              <a:t> vardır.</a:t>
            </a:r>
          </a:p>
        </p:txBody>
      </p:sp>
      <p:sp>
        <p:nvSpPr>
          <p:cNvPr id="19" name="Dikdörtgen: Çapraz Köşeleri Kesik 18">
            <a:extLst>
              <a:ext uri="{FF2B5EF4-FFF2-40B4-BE49-F238E27FC236}">
                <a16:creationId xmlns:a16="http://schemas.microsoft.com/office/drawing/2014/main" id="{0C358025-DBB6-48BE-9E09-D502E3BA73B0}"/>
              </a:ext>
            </a:extLst>
          </p:cNvPr>
          <p:cNvSpPr/>
          <p:nvPr/>
        </p:nvSpPr>
        <p:spPr>
          <a:xfrm>
            <a:off x="7789874" y="1535580"/>
            <a:ext cx="2521985" cy="532460"/>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400" b="1" dirty="0">
                <a:solidFill>
                  <a:schemeClr val="bg2"/>
                </a:solidFill>
              </a:rPr>
              <a:t>Değişen </a:t>
            </a:r>
            <a:r>
              <a:rPr lang="tr-TR" sz="2400" b="1" dirty="0" err="1">
                <a:solidFill>
                  <a:schemeClr val="bg2"/>
                </a:solidFill>
              </a:rPr>
              <a:t>Varyans</a:t>
            </a:r>
            <a:endParaRPr lang="tr-TR" sz="2400" b="1" dirty="0">
              <a:solidFill>
                <a:schemeClr val="bg2"/>
              </a:solidFill>
            </a:endParaRPr>
          </a:p>
        </p:txBody>
      </p:sp>
      <p:pic>
        <p:nvPicPr>
          <p:cNvPr id="13" name="Resim 12">
            <a:extLst>
              <a:ext uri="{FF2B5EF4-FFF2-40B4-BE49-F238E27FC236}">
                <a16:creationId xmlns:a16="http://schemas.microsoft.com/office/drawing/2014/main" id="{7425F20C-E838-4D74-99ED-FABF2D66CCC8}"/>
              </a:ext>
            </a:extLst>
          </p:cNvPr>
          <p:cNvPicPr>
            <a:picLocks noChangeAspect="1"/>
          </p:cNvPicPr>
          <p:nvPr/>
        </p:nvPicPr>
        <p:blipFill>
          <a:blip r:embed="rId4"/>
          <a:stretch>
            <a:fillRect/>
          </a:stretch>
        </p:blipFill>
        <p:spPr>
          <a:xfrm>
            <a:off x="8240346" y="2307251"/>
            <a:ext cx="1621040" cy="532459"/>
          </a:xfrm>
          <a:prstGeom prst="rect">
            <a:avLst/>
          </a:prstGeom>
        </p:spPr>
      </p:pic>
      <p:pic>
        <p:nvPicPr>
          <p:cNvPr id="21" name="Resim 20">
            <a:extLst>
              <a:ext uri="{FF2B5EF4-FFF2-40B4-BE49-F238E27FC236}">
                <a16:creationId xmlns:a16="http://schemas.microsoft.com/office/drawing/2014/main" id="{D864127A-199D-4DE9-A48B-DB2082B774B5}"/>
              </a:ext>
            </a:extLst>
          </p:cNvPr>
          <p:cNvPicPr>
            <a:picLocks noChangeAspect="1"/>
          </p:cNvPicPr>
          <p:nvPr/>
        </p:nvPicPr>
        <p:blipFill>
          <a:blip r:embed="rId5"/>
          <a:stretch>
            <a:fillRect/>
          </a:stretch>
        </p:blipFill>
        <p:spPr>
          <a:xfrm>
            <a:off x="7144896" y="2997212"/>
            <a:ext cx="3823522" cy="921331"/>
          </a:xfrm>
          <a:prstGeom prst="rect">
            <a:avLst/>
          </a:prstGeom>
        </p:spPr>
      </p:pic>
      <p:sp>
        <p:nvSpPr>
          <p:cNvPr id="22" name="Dikdörtgen 21">
            <a:extLst>
              <a:ext uri="{FF2B5EF4-FFF2-40B4-BE49-F238E27FC236}">
                <a16:creationId xmlns:a16="http://schemas.microsoft.com/office/drawing/2014/main" id="{CDA109D2-DAC4-4142-8A0C-92B3DD97BACE}"/>
              </a:ext>
            </a:extLst>
          </p:cNvPr>
          <p:cNvSpPr/>
          <p:nvPr/>
        </p:nvSpPr>
        <p:spPr>
          <a:xfrm>
            <a:off x="9133392" y="3633399"/>
            <a:ext cx="1626343" cy="2762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23" name="Dikdörtgen 22">
            <a:extLst>
              <a:ext uri="{FF2B5EF4-FFF2-40B4-BE49-F238E27FC236}">
                <a16:creationId xmlns:a16="http://schemas.microsoft.com/office/drawing/2014/main" id="{1D70E5D8-961C-42D7-B3B5-F545B1369726}"/>
              </a:ext>
            </a:extLst>
          </p:cNvPr>
          <p:cNvSpPr/>
          <p:nvPr/>
        </p:nvSpPr>
        <p:spPr>
          <a:xfrm>
            <a:off x="8032082" y="4009962"/>
            <a:ext cx="2803796" cy="646331"/>
          </a:xfrm>
          <a:prstGeom prst="rect">
            <a:avLst/>
          </a:prstGeom>
        </p:spPr>
        <p:txBody>
          <a:bodyPr wrap="square">
            <a:spAutoFit/>
          </a:bodyPr>
          <a:lstStyle/>
          <a:p>
            <a:r>
              <a:rPr lang="tr-TR" b="1" dirty="0">
                <a:solidFill>
                  <a:schemeClr val="bg2"/>
                </a:solidFill>
              </a:rPr>
              <a:t>H0: Sabit </a:t>
            </a:r>
            <a:r>
              <a:rPr lang="tr-TR" b="1" dirty="0" err="1">
                <a:solidFill>
                  <a:schemeClr val="bg2"/>
                </a:solidFill>
              </a:rPr>
              <a:t>varyans</a:t>
            </a:r>
            <a:r>
              <a:rPr lang="tr-TR" b="1" dirty="0">
                <a:solidFill>
                  <a:schemeClr val="bg2"/>
                </a:solidFill>
              </a:rPr>
              <a:t> var.</a:t>
            </a:r>
          </a:p>
          <a:p>
            <a:r>
              <a:rPr lang="tr-TR" b="1" dirty="0">
                <a:solidFill>
                  <a:schemeClr val="bg2"/>
                </a:solidFill>
              </a:rPr>
              <a:t>H1:Sabit </a:t>
            </a:r>
            <a:r>
              <a:rPr lang="tr-TR" b="1" dirty="0" err="1">
                <a:solidFill>
                  <a:schemeClr val="bg2"/>
                </a:solidFill>
              </a:rPr>
              <a:t>varyans</a:t>
            </a:r>
            <a:r>
              <a:rPr lang="tr-TR" b="1" dirty="0">
                <a:solidFill>
                  <a:schemeClr val="bg2"/>
                </a:solidFill>
              </a:rPr>
              <a:t> yok.</a:t>
            </a:r>
          </a:p>
        </p:txBody>
      </p:sp>
      <p:sp>
        <p:nvSpPr>
          <p:cNvPr id="24" name="Dikdörtgen 23">
            <a:extLst>
              <a:ext uri="{FF2B5EF4-FFF2-40B4-BE49-F238E27FC236}">
                <a16:creationId xmlns:a16="http://schemas.microsoft.com/office/drawing/2014/main" id="{9E0A072A-65C0-4838-A6C0-DF3B92AE835A}"/>
              </a:ext>
            </a:extLst>
          </p:cNvPr>
          <p:cNvSpPr/>
          <p:nvPr/>
        </p:nvSpPr>
        <p:spPr>
          <a:xfrm>
            <a:off x="7310037" y="4660008"/>
            <a:ext cx="3525841" cy="1938992"/>
          </a:xfrm>
          <a:prstGeom prst="rect">
            <a:avLst/>
          </a:prstGeom>
        </p:spPr>
        <p:txBody>
          <a:bodyPr wrap="square">
            <a:spAutoFit/>
          </a:bodyPr>
          <a:lstStyle/>
          <a:p>
            <a:pPr algn="ctr"/>
            <a:r>
              <a:rPr lang="tr-TR" sz="2000" b="1" dirty="0">
                <a:solidFill>
                  <a:schemeClr val="bg2"/>
                </a:solidFill>
              </a:rPr>
              <a:t>P-</a:t>
            </a:r>
            <a:r>
              <a:rPr lang="tr-TR" sz="2000" b="1" dirty="0" err="1">
                <a:solidFill>
                  <a:schemeClr val="bg2"/>
                </a:solidFill>
              </a:rPr>
              <a:t>value</a:t>
            </a:r>
            <a:r>
              <a:rPr lang="tr-TR" sz="2000" b="1" dirty="0">
                <a:solidFill>
                  <a:schemeClr val="bg2"/>
                </a:solidFill>
              </a:rPr>
              <a:t> değerimiz 0.05’ten küçüktür. Bu durumda H0 RED ; yani verimizde ‘’sabit </a:t>
            </a:r>
            <a:r>
              <a:rPr lang="tr-TR" sz="2000" b="1" dirty="0" err="1">
                <a:solidFill>
                  <a:schemeClr val="bg2"/>
                </a:solidFill>
              </a:rPr>
              <a:t>varyans</a:t>
            </a:r>
            <a:r>
              <a:rPr lang="tr-TR" sz="2000" b="1" dirty="0">
                <a:solidFill>
                  <a:schemeClr val="bg2"/>
                </a:solidFill>
              </a:rPr>
              <a:t> yoktur; değişen </a:t>
            </a:r>
            <a:r>
              <a:rPr lang="tr-TR" sz="2000" b="1" dirty="0" err="1">
                <a:solidFill>
                  <a:schemeClr val="bg2"/>
                </a:solidFill>
              </a:rPr>
              <a:t>varyans</a:t>
            </a:r>
            <a:r>
              <a:rPr lang="tr-TR" sz="2000" b="1" dirty="0">
                <a:solidFill>
                  <a:schemeClr val="bg2"/>
                </a:solidFill>
              </a:rPr>
              <a:t> sorunu vardır’’, diyebiliriz.</a:t>
            </a:r>
          </a:p>
          <a:p>
            <a:endParaRPr lang="tr-TR" sz="2000" b="1" dirty="0">
              <a:solidFill>
                <a:schemeClr val="bg2"/>
              </a:solidFill>
            </a:endParaRPr>
          </a:p>
        </p:txBody>
      </p:sp>
    </p:spTree>
    <p:extLst>
      <p:ext uri="{BB962C8B-B14F-4D97-AF65-F5344CB8AC3E}">
        <p14:creationId xmlns:p14="http://schemas.microsoft.com/office/powerpoint/2010/main" val="41848536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ABFCD7E4-4312-4E74-AFB3-7C598623E3F5}"/>
              </a:ext>
            </a:extLst>
          </p:cNvPr>
          <p:cNvSpPr>
            <a:spLocks noGrp="1"/>
          </p:cNvSpPr>
          <p:nvPr>
            <p:ph type="title"/>
          </p:nvPr>
        </p:nvSpPr>
        <p:spPr>
          <a:xfrm>
            <a:off x="3717879" y="541538"/>
            <a:ext cx="4756241" cy="724132"/>
          </a:xfrm>
        </p:spPr>
        <p:txBody>
          <a:bodyPr>
            <a:normAutofit/>
          </a:bodyPr>
          <a:lstStyle/>
          <a:p>
            <a:r>
              <a:rPr lang="tr-TR" dirty="0"/>
              <a:t>Model ve Varsayımları</a:t>
            </a:r>
          </a:p>
        </p:txBody>
      </p:sp>
      <p:sp>
        <p:nvSpPr>
          <p:cNvPr id="7" name="Slayt Numarası Yer Tutucusu 6">
            <a:extLst>
              <a:ext uri="{FF2B5EF4-FFF2-40B4-BE49-F238E27FC236}">
                <a16:creationId xmlns:a16="http://schemas.microsoft.com/office/drawing/2014/main" id="{3D52D908-0EF2-4C03-B791-043C5889A304}"/>
              </a:ext>
            </a:extLst>
          </p:cNvPr>
          <p:cNvSpPr>
            <a:spLocks noGrp="1"/>
          </p:cNvSpPr>
          <p:nvPr>
            <p:ph type="sldNum" sz="quarter" idx="12"/>
          </p:nvPr>
        </p:nvSpPr>
        <p:spPr/>
        <p:txBody>
          <a:bodyPr/>
          <a:lstStyle/>
          <a:p>
            <a:pPr rtl="0"/>
            <a:fld id="{8D581BC7-E183-40DB-AC97-C19EA4EB8894}" type="slidenum">
              <a:rPr lang="tr-TR" noProof="0" smtClean="0"/>
              <a:t>42</a:t>
            </a:fld>
            <a:endParaRPr lang="tr-TR" noProof="0" dirty="0"/>
          </a:p>
        </p:txBody>
      </p:sp>
      <p:pic>
        <p:nvPicPr>
          <p:cNvPr id="5" name="Resim 4">
            <a:extLst>
              <a:ext uri="{FF2B5EF4-FFF2-40B4-BE49-F238E27FC236}">
                <a16:creationId xmlns:a16="http://schemas.microsoft.com/office/drawing/2014/main" id="{838B89D6-937D-4904-BEC6-0EDA7A39F875}"/>
              </a:ext>
            </a:extLst>
          </p:cNvPr>
          <p:cNvPicPr>
            <a:picLocks noChangeAspect="1"/>
          </p:cNvPicPr>
          <p:nvPr/>
        </p:nvPicPr>
        <p:blipFill>
          <a:blip r:embed="rId2"/>
          <a:stretch>
            <a:fillRect/>
          </a:stretch>
        </p:blipFill>
        <p:spPr>
          <a:xfrm>
            <a:off x="2839460" y="1858296"/>
            <a:ext cx="6513073" cy="1148440"/>
          </a:xfrm>
          <a:prstGeom prst="rect">
            <a:avLst/>
          </a:prstGeom>
        </p:spPr>
      </p:pic>
      <p:pic>
        <p:nvPicPr>
          <p:cNvPr id="11" name="Resim 10">
            <a:extLst>
              <a:ext uri="{FF2B5EF4-FFF2-40B4-BE49-F238E27FC236}">
                <a16:creationId xmlns:a16="http://schemas.microsoft.com/office/drawing/2014/main" id="{AC552717-FB8B-4665-9526-BFEDD962D9E5}"/>
              </a:ext>
            </a:extLst>
          </p:cNvPr>
          <p:cNvPicPr>
            <a:picLocks noChangeAspect="1"/>
          </p:cNvPicPr>
          <p:nvPr/>
        </p:nvPicPr>
        <p:blipFill>
          <a:blip r:embed="rId3"/>
          <a:stretch>
            <a:fillRect/>
          </a:stretch>
        </p:blipFill>
        <p:spPr>
          <a:xfrm>
            <a:off x="6377126" y="3123494"/>
            <a:ext cx="4604551" cy="3490987"/>
          </a:xfrm>
          <a:prstGeom prst="rect">
            <a:avLst/>
          </a:prstGeom>
        </p:spPr>
      </p:pic>
      <p:sp>
        <p:nvSpPr>
          <p:cNvPr id="2" name="Dikdörtgen 1">
            <a:extLst>
              <a:ext uri="{FF2B5EF4-FFF2-40B4-BE49-F238E27FC236}">
                <a16:creationId xmlns:a16="http://schemas.microsoft.com/office/drawing/2014/main" id="{9B3E761D-02A4-49EE-8932-F27B06D47051}"/>
              </a:ext>
            </a:extLst>
          </p:cNvPr>
          <p:cNvSpPr/>
          <p:nvPr/>
        </p:nvSpPr>
        <p:spPr>
          <a:xfrm>
            <a:off x="810825" y="1435696"/>
            <a:ext cx="10570345" cy="369332"/>
          </a:xfrm>
          <a:prstGeom prst="rect">
            <a:avLst/>
          </a:prstGeom>
        </p:spPr>
        <p:txBody>
          <a:bodyPr wrap="square">
            <a:spAutoFit/>
          </a:bodyPr>
          <a:lstStyle/>
          <a:p>
            <a:pPr algn="ctr"/>
            <a:r>
              <a:rPr lang="tr-TR" b="1" dirty="0">
                <a:solidFill>
                  <a:schemeClr val="bg2"/>
                </a:solidFill>
              </a:rPr>
              <a:t>Genel kullanımda, aşçı mesafesi ortalamanın 4 katından fazla olan gözlemler etkili olarak sınıflandırılabilir.</a:t>
            </a:r>
          </a:p>
        </p:txBody>
      </p:sp>
      <p:sp>
        <p:nvSpPr>
          <p:cNvPr id="9" name="Dikdörtgen: Çapraz Köşeleri Kesik 8">
            <a:extLst>
              <a:ext uri="{FF2B5EF4-FFF2-40B4-BE49-F238E27FC236}">
                <a16:creationId xmlns:a16="http://schemas.microsoft.com/office/drawing/2014/main" id="{CD2226C2-A663-4E35-A34E-5D7D0B122BC9}"/>
              </a:ext>
            </a:extLst>
          </p:cNvPr>
          <p:cNvSpPr/>
          <p:nvPr/>
        </p:nvSpPr>
        <p:spPr>
          <a:xfrm>
            <a:off x="9516135" y="2086252"/>
            <a:ext cx="1944937" cy="227477"/>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1400" b="1" dirty="0" err="1">
                <a:solidFill>
                  <a:schemeClr val="bg2"/>
                </a:solidFill>
              </a:rPr>
              <a:t>Cook</a:t>
            </a:r>
            <a:r>
              <a:rPr lang="tr-TR" sz="1400" b="1" dirty="0">
                <a:solidFill>
                  <a:schemeClr val="bg2"/>
                </a:solidFill>
              </a:rPr>
              <a:t>=0..007304933</a:t>
            </a:r>
          </a:p>
        </p:txBody>
      </p:sp>
      <p:sp>
        <p:nvSpPr>
          <p:cNvPr id="10" name="Dikdörtgen: Çapraz Köşeleri Kesik 9">
            <a:extLst>
              <a:ext uri="{FF2B5EF4-FFF2-40B4-BE49-F238E27FC236}">
                <a16:creationId xmlns:a16="http://schemas.microsoft.com/office/drawing/2014/main" id="{19C9C3B3-4875-461E-9C08-F1D9BBA62823}"/>
              </a:ext>
            </a:extLst>
          </p:cNvPr>
          <p:cNvSpPr/>
          <p:nvPr/>
        </p:nvSpPr>
        <p:spPr>
          <a:xfrm>
            <a:off x="9533891" y="2560759"/>
            <a:ext cx="1944937" cy="227477"/>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1400" b="1" dirty="0" err="1">
                <a:solidFill>
                  <a:schemeClr val="bg2"/>
                </a:solidFill>
              </a:rPr>
              <a:t>Max.cook</a:t>
            </a:r>
            <a:r>
              <a:rPr lang="tr-TR" sz="1400" b="1" dirty="0">
                <a:solidFill>
                  <a:schemeClr val="bg2"/>
                </a:solidFill>
              </a:rPr>
              <a:t>=0.3591845</a:t>
            </a:r>
          </a:p>
        </p:txBody>
      </p:sp>
      <p:pic>
        <p:nvPicPr>
          <p:cNvPr id="12" name="Resim 11">
            <a:extLst>
              <a:ext uri="{FF2B5EF4-FFF2-40B4-BE49-F238E27FC236}">
                <a16:creationId xmlns:a16="http://schemas.microsoft.com/office/drawing/2014/main" id="{68B2E2BE-EF61-43C5-88E6-5041C8166D89}"/>
              </a:ext>
            </a:extLst>
          </p:cNvPr>
          <p:cNvPicPr>
            <a:picLocks noChangeAspect="1"/>
          </p:cNvPicPr>
          <p:nvPr/>
        </p:nvPicPr>
        <p:blipFill>
          <a:blip r:embed="rId4"/>
          <a:stretch>
            <a:fillRect/>
          </a:stretch>
        </p:blipFill>
        <p:spPr>
          <a:xfrm>
            <a:off x="2839460" y="1858296"/>
            <a:ext cx="3596952" cy="602032"/>
          </a:xfrm>
          <a:prstGeom prst="rect">
            <a:avLst/>
          </a:prstGeom>
        </p:spPr>
      </p:pic>
      <p:pic>
        <p:nvPicPr>
          <p:cNvPr id="14" name="Resim 13">
            <a:extLst>
              <a:ext uri="{FF2B5EF4-FFF2-40B4-BE49-F238E27FC236}">
                <a16:creationId xmlns:a16="http://schemas.microsoft.com/office/drawing/2014/main" id="{33CFF9EC-7270-4455-844C-459BB675E342}"/>
              </a:ext>
            </a:extLst>
          </p:cNvPr>
          <p:cNvPicPr>
            <a:picLocks noChangeAspect="1"/>
          </p:cNvPicPr>
          <p:nvPr/>
        </p:nvPicPr>
        <p:blipFill>
          <a:blip r:embed="rId5"/>
          <a:stretch>
            <a:fillRect/>
          </a:stretch>
        </p:blipFill>
        <p:spPr>
          <a:xfrm>
            <a:off x="1226215" y="3141659"/>
            <a:ext cx="4604551" cy="3472822"/>
          </a:xfrm>
          <a:prstGeom prst="rect">
            <a:avLst/>
          </a:prstGeom>
        </p:spPr>
      </p:pic>
    </p:spTree>
    <p:extLst>
      <p:ext uri="{BB962C8B-B14F-4D97-AF65-F5344CB8AC3E}">
        <p14:creationId xmlns:p14="http://schemas.microsoft.com/office/powerpoint/2010/main" val="22194060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ABFCD7E4-4312-4E74-AFB3-7C598623E3F5}"/>
              </a:ext>
            </a:extLst>
          </p:cNvPr>
          <p:cNvSpPr>
            <a:spLocks noGrp="1"/>
          </p:cNvSpPr>
          <p:nvPr>
            <p:ph type="title"/>
          </p:nvPr>
        </p:nvSpPr>
        <p:spPr>
          <a:xfrm>
            <a:off x="3717879" y="541538"/>
            <a:ext cx="4756241" cy="724132"/>
          </a:xfrm>
        </p:spPr>
        <p:txBody>
          <a:bodyPr>
            <a:normAutofit/>
          </a:bodyPr>
          <a:lstStyle/>
          <a:p>
            <a:r>
              <a:rPr lang="tr-TR" dirty="0"/>
              <a:t>Model ve Varsayımları</a:t>
            </a:r>
          </a:p>
        </p:txBody>
      </p:sp>
      <p:sp>
        <p:nvSpPr>
          <p:cNvPr id="7" name="Slayt Numarası Yer Tutucusu 6">
            <a:extLst>
              <a:ext uri="{FF2B5EF4-FFF2-40B4-BE49-F238E27FC236}">
                <a16:creationId xmlns:a16="http://schemas.microsoft.com/office/drawing/2014/main" id="{3D52D908-0EF2-4C03-B791-043C5889A304}"/>
              </a:ext>
            </a:extLst>
          </p:cNvPr>
          <p:cNvSpPr>
            <a:spLocks noGrp="1"/>
          </p:cNvSpPr>
          <p:nvPr>
            <p:ph type="sldNum" sz="quarter" idx="12"/>
          </p:nvPr>
        </p:nvSpPr>
        <p:spPr/>
        <p:txBody>
          <a:bodyPr/>
          <a:lstStyle/>
          <a:p>
            <a:pPr rtl="0"/>
            <a:fld id="{8D581BC7-E183-40DB-AC97-C19EA4EB8894}" type="slidenum">
              <a:rPr lang="tr-TR" noProof="0" smtClean="0"/>
              <a:t>43</a:t>
            </a:fld>
            <a:endParaRPr lang="tr-TR" noProof="0" dirty="0"/>
          </a:p>
        </p:txBody>
      </p:sp>
      <p:pic>
        <p:nvPicPr>
          <p:cNvPr id="4" name="Resim 3">
            <a:extLst>
              <a:ext uri="{FF2B5EF4-FFF2-40B4-BE49-F238E27FC236}">
                <a16:creationId xmlns:a16="http://schemas.microsoft.com/office/drawing/2014/main" id="{8DAF1DBC-1F23-446F-B5FA-AF26A553B6C6}"/>
              </a:ext>
            </a:extLst>
          </p:cNvPr>
          <p:cNvPicPr>
            <a:picLocks noChangeAspect="1"/>
          </p:cNvPicPr>
          <p:nvPr/>
        </p:nvPicPr>
        <p:blipFill>
          <a:blip r:embed="rId2"/>
          <a:stretch>
            <a:fillRect/>
          </a:stretch>
        </p:blipFill>
        <p:spPr>
          <a:xfrm>
            <a:off x="4448782" y="1548551"/>
            <a:ext cx="3294435" cy="656834"/>
          </a:xfrm>
          <a:prstGeom prst="rect">
            <a:avLst/>
          </a:prstGeom>
        </p:spPr>
      </p:pic>
      <p:pic>
        <p:nvPicPr>
          <p:cNvPr id="9" name="Resim 8">
            <a:extLst>
              <a:ext uri="{FF2B5EF4-FFF2-40B4-BE49-F238E27FC236}">
                <a16:creationId xmlns:a16="http://schemas.microsoft.com/office/drawing/2014/main" id="{22725E19-1632-4ADB-9318-05D3736CD31E}"/>
              </a:ext>
            </a:extLst>
          </p:cNvPr>
          <p:cNvPicPr>
            <a:picLocks noChangeAspect="1"/>
          </p:cNvPicPr>
          <p:nvPr/>
        </p:nvPicPr>
        <p:blipFill>
          <a:blip r:embed="rId3"/>
          <a:stretch>
            <a:fillRect/>
          </a:stretch>
        </p:blipFill>
        <p:spPr>
          <a:xfrm>
            <a:off x="3162203" y="2320412"/>
            <a:ext cx="5867593" cy="4353376"/>
          </a:xfrm>
          <a:prstGeom prst="rect">
            <a:avLst/>
          </a:prstGeom>
        </p:spPr>
      </p:pic>
    </p:spTree>
    <p:extLst>
      <p:ext uri="{BB962C8B-B14F-4D97-AF65-F5344CB8AC3E}">
        <p14:creationId xmlns:p14="http://schemas.microsoft.com/office/powerpoint/2010/main" val="22784539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ABFCD7E4-4312-4E74-AFB3-7C598623E3F5}"/>
              </a:ext>
            </a:extLst>
          </p:cNvPr>
          <p:cNvSpPr>
            <a:spLocks noGrp="1"/>
          </p:cNvSpPr>
          <p:nvPr>
            <p:ph type="title"/>
          </p:nvPr>
        </p:nvSpPr>
        <p:spPr>
          <a:xfrm>
            <a:off x="3717879" y="541538"/>
            <a:ext cx="4756241" cy="724132"/>
          </a:xfrm>
        </p:spPr>
        <p:txBody>
          <a:bodyPr>
            <a:normAutofit/>
          </a:bodyPr>
          <a:lstStyle/>
          <a:p>
            <a:r>
              <a:rPr lang="tr-TR" dirty="0"/>
              <a:t>Model ve Varsayımları</a:t>
            </a:r>
          </a:p>
        </p:txBody>
      </p:sp>
      <p:sp>
        <p:nvSpPr>
          <p:cNvPr id="7" name="Slayt Numarası Yer Tutucusu 6">
            <a:extLst>
              <a:ext uri="{FF2B5EF4-FFF2-40B4-BE49-F238E27FC236}">
                <a16:creationId xmlns:a16="http://schemas.microsoft.com/office/drawing/2014/main" id="{3D52D908-0EF2-4C03-B791-043C5889A304}"/>
              </a:ext>
            </a:extLst>
          </p:cNvPr>
          <p:cNvSpPr>
            <a:spLocks noGrp="1"/>
          </p:cNvSpPr>
          <p:nvPr>
            <p:ph type="sldNum" sz="quarter" idx="12"/>
          </p:nvPr>
        </p:nvSpPr>
        <p:spPr/>
        <p:txBody>
          <a:bodyPr/>
          <a:lstStyle/>
          <a:p>
            <a:pPr rtl="0"/>
            <a:fld id="{8D581BC7-E183-40DB-AC97-C19EA4EB8894}" type="slidenum">
              <a:rPr lang="tr-TR" noProof="0" smtClean="0"/>
              <a:t>44</a:t>
            </a:fld>
            <a:endParaRPr lang="tr-TR" noProof="0" dirty="0"/>
          </a:p>
        </p:txBody>
      </p:sp>
      <p:pic>
        <p:nvPicPr>
          <p:cNvPr id="5" name="Resim 4">
            <a:extLst>
              <a:ext uri="{FF2B5EF4-FFF2-40B4-BE49-F238E27FC236}">
                <a16:creationId xmlns:a16="http://schemas.microsoft.com/office/drawing/2014/main" id="{197C28F8-CAE5-46DA-A32E-7E40E596FE4C}"/>
              </a:ext>
            </a:extLst>
          </p:cNvPr>
          <p:cNvPicPr>
            <a:picLocks noChangeAspect="1"/>
          </p:cNvPicPr>
          <p:nvPr/>
        </p:nvPicPr>
        <p:blipFill>
          <a:blip r:embed="rId2"/>
          <a:stretch>
            <a:fillRect/>
          </a:stretch>
        </p:blipFill>
        <p:spPr>
          <a:xfrm>
            <a:off x="4553358" y="1671204"/>
            <a:ext cx="3085277" cy="986278"/>
          </a:xfrm>
          <a:prstGeom prst="rect">
            <a:avLst/>
          </a:prstGeom>
        </p:spPr>
      </p:pic>
      <p:sp>
        <p:nvSpPr>
          <p:cNvPr id="8" name="Dikdörtgen 7">
            <a:extLst>
              <a:ext uri="{FF2B5EF4-FFF2-40B4-BE49-F238E27FC236}">
                <a16:creationId xmlns:a16="http://schemas.microsoft.com/office/drawing/2014/main" id="{3F64887E-E85A-414A-BF8D-D31A7FD8CECA}"/>
              </a:ext>
            </a:extLst>
          </p:cNvPr>
          <p:cNvSpPr/>
          <p:nvPr/>
        </p:nvSpPr>
        <p:spPr>
          <a:xfrm>
            <a:off x="2521619" y="2805501"/>
            <a:ext cx="7148752" cy="400110"/>
          </a:xfrm>
          <a:prstGeom prst="rect">
            <a:avLst/>
          </a:prstGeom>
        </p:spPr>
        <p:txBody>
          <a:bodyPr wrap="none">
            <a:spAutoFit/>
          </a:bodyPr>
          <a:lstStyle/>
          <a:p>
            <a:r>
              <a:rPr lang="tr-TR" sz="2000" b="1" dirty="0">
                <a:solidFill>
                  <a:schemeClr val="bg2"/>
                </a:solidFill>
              </a:rPr>
              <a:t>Burada </a:t>
            </a:r>
            <a:r>
              <a:rPr lang="tr-TR" sz="2000" b="1" dirty="0" err="1">
                <a:solidFill>
                  <a:schemeClr val="bg2"/>
                </a:solidFill>
              </a:rPr>
              <a:t>Benferroni</a:t>
            </a:r>
            <a:r>
              <a:rPr lang="tr-TR" sz="2000" b="1" dirty="0">
                <a:solidFill>
                  <a:schemeClr val="bg2"/>
                </a:solidFill>
              </a:rPr>
              <a:t> katsayısı yardımıyla </a:t>
            </a:r>
            <a:r>
              <a:rPr lang="tr-TR" sz="2000" b="1" dirty="0" err="1">
                <a:solidFill>
                  <a:schemeClr val="bg2"/>
                </a:solidFill>
              </a:rPr>
              <a:t>outlier</a:t>
            </a:r>
            <a:r>
              <a:rPr lang="tr-TR" sz="2000" b="1" dirty="0">
                <a:solidFill>
                  <a:schemeClr val="bg2"/>
                </a:solidFill>
              </a:rPr>
              <a:t> kontrolü yapıyoruz..</a:t>
            </a:r>
          </a:p>
        </p:txBody>
      </p:sp>
      <p:sp>
        <p:nvSpPr>
          <p:cNvPr id="10" name="Dikdörtgen: Çapraz Köşeleri Kesik 9">
            <a:extLst>
              <a:ext uri="{FF2B5EF4-FFF2-40B4-BE49-F238E27FC236}">
                <a16:creationId xmlns:a16="http://schemas.microsoft.com/office/drawing/2014/main" id="{6ECCBA84-1140-4186-870A-F3BC60E7C26F}"/>
              </a:ext>
            </a:extLst>
          </p:cNvPr>
          <p:cNvSpPr/>
          <p:nvPr/>
        </p:nvSpPr>
        <p:spPr>
          <a:xfrm>
            <a:off x="4446286" y="3408686"/>
            <a:ext cx="3299415" cy="517330"/>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qt</a:t>
            </a:r>
            <a:r>
              <a:rPr lang="tr-TR" sz="2000" b="1" dirty="0">
                <a:solidFill>
                  <a:schemeClr val="bg2"/>
                </a:solidFill>
              </a:rPr>
              <a:t> (</a:t>
            </a:r>
            <a:r>
              <a:rPr lang="tr-TR" sz="2000" b="1" dirty="0" err="1">
                <a:solidFill>
                  <a:schemeClr val="bg2"/>
                </a:solidFill>
              </a:rPr>
              <a:t>benf.kat</a:t>
            </a:r>
            <a:r>
              <a:rPr lang="tr-TR" sz="2000" b="1" dirty="0">
                <a:solidFill>
                  <a:schemeClr val="bg2"/>
                </a:solidFill>
              </a:rPr>
              <a:t>.) =-3.78918</a:t>
            </a:r>
          </a:p>
        </p:txBody>
      </p:sp>
      <p:sp>
        <p:nvSpPr>
          <p:cNvPr id="11" name="Dikdörtgen: Çapraz Köşeleri Kesik 10">
            <a:extLst>
              <a:ext uri="{FF2B5EF4-FFF2-40B4-BE49-F238E27FC236}">
                <a16:creationId xmlns:a16="http://schemas.microsoft.com/office/drawing/2014/main" id="{C4C71B38-43BC-4127-9FC2-30B93496E942}"/>
              </a:ext>
            </a:extLst>
          </p:cNvPr>
          <p:cNvSpPr/>
          <p:nvPr/>
        </p:nvSpPr>
        <p:spPr>
          <a:xfrm>
            <a:off x="4446286" y="4216041"/>
            <a:ext cx="3299415" cy="517330"/>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Max</a:t>
            </a:r>
            <a:r>
              <a:rPr lang="tr-TR" sz="2000" b="1" dirty="0">
                <a:solidFill>
                  <a:schemeClr val="bg2"/>
                </a:solidFill>
              </a:rPr>
              <a:t>. Artık değeri= 7.10197</a:t>
            </a:r>
          </a:p>
        </p:txBody>
      </p:sp>
      <p:sp>
        <p:nvSpPr>
          <p:cNvPr id="12" name="Dikdörtgen 11">
            <a:extLst>
              <a:ext uri="{FF2B5EF4-FFF2-40B4-BE49-F238E27FC236}">
                <a16:creationId xmlns:a16="http://schemas.microsoft.com/office/drawing/2014/main" id="{150BA433-961B-40E2-BF49-8A11CF29EDB5}"/>
              </a:ext>
            </a:extLst>
          </p:cNvPr>
          <p:cNvSpPr/>
          <p:nvPr/>
        </p:nvSpPr>
        <p:spPr>
          <a:xfrm>
            <a:off x="1844675" y="4936446"/>
            <a:ext cx="8502639" cy="1015663"/>
          </a:xfrm>
          <a:prstGeom prst="rect">
            <a:avLst/>
          </a:prstGeom>
        </p:spPr>
        <p:txBody>
          <a:bodyPr wrap="square">
            <a:spAutoFit/>
          </a:bodyPr>
          <a:lstStyle/>
          <a:p>
            <a:pPr algn="ctr"/>
            <a:r>
              <a:rPr lang="tr-TR" sz="2000" b="1" dirty="0" err="1">
                <a:solidFill>
                  <a:schemeClr val="bg2"/>
                </a:solidFill>
              </a:rPr>
              <a:t>Benferroni</a:t>
            </a:r>
            <a:r>
              <a:rPr lang="tr-TR" sz="2000" b="1" dirty="0">
                <a:solidFill>
                  <a:schemeClr val="bg2"/>
                </a:solidFill>
              </a:rPr>
              <a:t> katsayısı mutlak değerce </a:t>
            </a:r>
            <a:r>
              <a:rPr lang="tr-TR" sz="2000" b="1" dirty="0" err="1">
                <a:solidFill>
                  <a:schemeClr val="bg2"/>
                </a:solidFill>
              </a:rPr>
              <a:t>Max</a:t>
            </a:r>
            <a:r>
              <a:rPr lang="tr-TR" sz="2000" b="1" dirty="0">
                <a:solidFill>
                  <a:schemeClr val="bg2"/>
                </a:solidFill>
              </a:rPr>
              <a:t>. Artık değerinden küçük olduğu için bu gözlemin </a:t>
            </a:r>
            <a:r>
              <a:rPr lang="tr-TR" sz="2000" b="1" dirty="0" err="1">
                <a:solidFill>
                  <a:schemeClr val="bg2"/>
                </a:solidFill>
              </a:rPr>
              <a:t>outlier</a:t>
            </a:r>
            <a:r>
              <a:rPr lang="tr-TR" sz="2000" b="1" dirty="0">
                <a:solidFill>
                  <a:schemeClr val="bg2"/>
                </a:solidFill>
              </a:rPr>
              <a:t> olduğunu </a:t>
            </a:r>
            <a:r>
              <a:rPr lang="tr-TR" sz="2000" b="1" dirty="0" err="1">
                <a:solidFill>
                  <a:schemeClr val="bg2"/>
                </a:solidFill>
              </a:rPr>
              <a:t>söyeleyebiliriz</a:t>
            </a:r>
            <a:r>
              <a:rPr lang="tr-TR" sz="2000" b="1" dirty="0">
                <a:solidFill>
                  <a:schemeClr val="bg2"/>
                </a:solidFill>
              </a:rPr>
              <a:t>.</a:t>
            </a:r>
          </a:p>
          <a:p>
            <a:pPr algn="ctr"/>
            <a:endParaRPr lang="tr-TR" sz="2000" b="1" dirty="0">
              <a:solidFill>
                <a:schemeClr val="bg2"/>
              </a:solidFill>
            </a:endParaRPr>
          </a:p>
        </p:txBody>
      </p:sp>
    </p:spTree>
    <p:extLst>
      <p:ext uri="{BB962C8B-B14F-4D97-AF65-F5344CB8AC3E}">
        <p14:creationId xmlns:p14="http://schemas.microsoft.com/office/powerpoint/2010/main" val="10675184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ABFCD7E4-4312-4E74-AFB3-7C598623E3F5}"/>
              </a:ext>
            </a:extLst>
          </p:cNvPr>
          <p:cNvSpPr>
            <a:spLocks noGrp="1"/>
          </p:cNvSpPr>
          <p:nvPr>
            <p:ph type="title"/>
          </p:nvPr>
        </p:nvSpPr>
        <p:spPr>
          <a:xfrm>
            <a:off x="3023394" y="541538"/>
            <a:ext cx="6145212" cy="724132"/>
          </a:xfrm>
        </p:spPr>
        <p:txBody>
          <a:bodyPr>
            <a:normAutofit fontScale="90000"/>
          </a:bodyPr>
          <a:lstStyle/>
          <a:p>
            <a:r>
              <a:rPr lang="tr-TR" dirty="0"/>
              <a:t>Regresyon Modeli İncelemesi </a:t>
            </a:r>
          </a:p>
        </p:txBody>
      </p:sp>
      <p:sp>
        <p:nvSpPr>
          <p:cNvPr id="7" name="Slayt Numarası Yer Tutucusu 6">
            <a:extLst>
              <a:ext uri="{FF2B5EF4-FFF2-40B4-BE49-F238E27FC236}">
                <a16:creationId xmlns:a16="http://schemas.microsoft.com/office/drawing/2014/main" id="{3D52D908-0EF2-4C03-B791-043C5889A304}"/>
              </a:ext>
            </a:extLst>
          </p:cNvPr>
          <p:cNvSpPr>
            <a:spLocks noGrp="1"/>
          </p:cNvSpPr>
          <p:nvPr>
            <p:ph type="sldNum" sz="quarter" idx="12"/>
          </p:nvPr>
        </p:nvSpPr>
        <p:spPr/>
        <p:txBody>
          <a:bodyPr/>
          <a:lstStyle/>
          <a:p>
            <a:pPr rtl="0"/>
            <a:fld id="{8D581BC7-E183-40DB-AC97-C19EA4EB8894}" type="slidenum">
              <a:rPr lang="tr-TR" noProof="0" smtClean="0"/>
              <a:t>45</a:t>
            </a:fld>
            <a:endParaRPr lang="tr-TR" noProof="0" dirty="0"/>
          </a:p>
        </p:txBody>
      </p:sp>
      <p:pic>
        <p:nvPicPr>
          <p:cNvPr id="5" name="Resim 4">
            <a:extLst>
              <a:ext uri="{FF2B5EF4-FFF2-40B4-BE49-F238E27FC236}">
                <a16:creationId xmlns:a16="http://schemas.microsoft.com/office/drawing/2014/main" id="{EBBD7872-CD57-44C0-BB27-92A84189C1FC}"/>
              </a:ext>
            </a:extLst>
          </p:cNvPr>
          <p:cNvPicPr>
            <a:picLocks noChangeAspect="1"/>
          </p:cNvPicPr>
          <p:nvPr/>
        </p:nvPicPr>
        <p:blipFill>
          <a:blip r:embed="rId2"/>
          <a:stretch>
            <a:fillRect/>
          </a:stretch>
        </p:blipFill>
        <p:spPr>
          <a:xfrm>
            <a:off x="1757182" y="1475740"/>
            <a:ext cx="2532424" cy="759728"/>
          </a:xfrm>
          <a:prstGeom prst="rect">
            <a:avLst/>
          </a:prstGeom>
        </p:spPr>
      </p:pic>
      <p:pic>
        <p:nvPicPr>
          <p:cNvPr id="8" name="Resim 7">
            <a:extLst>
              <a:ext uri="{FF2B5EF4-FFF2-40B4-BE49-F238E27FC236}">
                <a16:creationId xmlns:a16="http://schemas.microsoft.com/office/drawing/2014/main" id="{01BD3FB1-33EA-4285-9EDE-E1698FCC3463}"/>
              </a:ext>
            </a:extLst>
          </p:cNvPr>
          <p:cNvPicPr>
            <a:picLocks noChangeAspect="1"/>
          </p:cNvPicPr>
          <p:nvPr/>
        </p:nvPicPr>
        <p:blipFill>
          <a:blip r:embed="rId3"/>
          <a:stretch>
            <a:fillRect/>
          </a:stretch>
        </p:blipFill>
        <p:spPr>
          <a:xfrm>
            <a:off x="941757" y="2445538"/>
            <a:ext cx="3862707" cy="3795464"/>
          </a:xfrm>
          <a:prstGeom prst="rect">
            <a:avLst/>
          </a:prstGeom>
        </p:spPr>
      </p:pic>
      <p:pic>
        <p:nvPicPr>
          <p:cNvPr id="11" name="Resim 10">
            <a:extLst>
              <a:ext uri="{FF2B5EF4-FFF2-40B4-BE49-F238E27FC236}">
                <a16:creationId xmlns:a16="http://schemas.microsoft.com/office/drawing/2014/main" id="{D70F22B9-4E05-4182-AC05-7E87225AA908}"/>
              </a:ext>
            </a:extLst>
          </p:cNvPr>
          <p:cNvPicPr>
            <a:picLocks noChangeAspect="1"/>
          </p:cNvPicPr>
          <p:nvPr/>
        </p:nvPicPr>
        <p:blipFill>
          <a:blip r:embed="rId4"/>
          <a:stretch>
            <a:fillRect/>
          </a:stretch>
        </p:blipFill>
        <p:spPr>
          <a:xfrm>
            <a:off x="5141172" y="1602119"/>
            <a:ext cx="6665896" cy="5014397"/>
          </a:xfrm>
          <a:prstGeom prst="rect">
            <a:avLst/>
          </a:prstGeom>
        </p:spPr>
      </p:pic>
    </p:spTree>
    <p:extLst>
      <p:ext uri="{BB962C8B-B14F-4D97-AF65-F5344CB8AC3E}">
        <p14:creationId xmlns:p14="http://schemas.microsoft.com/office/powerpoint/2010/main" val="15669376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ABFCD7E4-4312-4E74-AFB3-7C598623E3F5}"/>
              </a:ext>
            </a:extLst>
          </p:cNvPr>
          <p:cNvSpPr>
            <a:spLocks noGrp="1"/>
          </p:cNvSpPr>
          <p:nvPr>
            <p:ph type="title"/>
          </p:nvPr>
        </p:nvSpPr>
        <p:spPr>
          <a:xfrm>
            <a:off x="2864244" y="601525"/>
            <a:ext cx="6463506" cy="724132"/>
          </a:xfrm>
        </p:spPr>
        <p:txBody>
          <a:bodyPr>
            <a:normAutofit fontScale="90000"/>
          </a:bodyPr>
          <a:lstStyle/>
          <a:p>
            <a:r>
              <a:rPr lang="tr-TR" dirty="0" err="1"/>
              <a:t>Robust</a:t>
            </a:r>
            <a:r>
              <a:rPr lang="tr-TR" dirty="0"/>
              <a:t> ve LTS Modeli İncelemesi </a:t>
            </a:r>
          </a:p>
        </p:txBody>
      </p:sp>
      <p:sp>
        <p:nvSpPr>
          <p:cNvPr id="7" name="Slayt Numarası Yer Tutucusu 6">
            <a:extLst>
              <a:ext uri="{FF2B5EF4-FFF2-40B4-BE49-F238E27FC236}">
                <a16:creationId xmlns:a16="http://schemas.microsoft.com/office/drawing/2014/main" id="{3D52D908-0EF2-4C03-B791-043C5889A304}"/>
              </a:ext>
            </a:extLst>
          </p:cNvPr>
          <p:cNvSpPr>
            <a:spLocks noGrp="1"/>
          </p:cNvSpPr>
          <p:nvPr>
            <p:ph type="sldNum" sz="quarter" idx="12"/>
          </p:nvPr>
        </p:nvSpPr>
        <p:spPr/>
        <p:txBody>
          <a:bodyPr/>
          <a:lstStyle/>
          <a:p>
            <a:pPr rtl="0"/>
            <a:fld id="{8D581BC7-E183-40DB-AC97-C19EA4EB8894}" type="slidenum">
              <a:rPr lang="tr-TR" noProof="0" smtClean="0"/>
              <a:t>46</a:t>
            </a:fld>
            <a:endParaRPr lang="tr-TR" noProof="0" dirty="0"/>
          </a:p>
        </p:txBody>
      </p:sp>
      <p:pic>
        <p:nvPicPr>
          <p:cNvPr id="4" name="Resim 3">
            <a:extLst>
              <a:ext uri="{FF2B5EF4-FFF2-40B4-BE49-F238E27FC236}">
                <a16:creationId xmlns:a16="http://schemas.microsoft.com/office/drawing/2014/main" id="{013731B9-7408-4092-8081-2E4EB4DFBD82}"/>
              </a:ext>
            </a:extLst>
          </p:cNvPr>
          <p:cNvPicPr>
            <a:picLocks noChangeAspect="1"/>
          </p:cNvPicPr>
          <p:nvPr/>
        </p:nvPicPr>
        <p:blipFill>
          <a:blip r:embed="rId2"/>
          <a:stretch>
            <a:fillRect/>
          </a:stretch>
        </p:blipFill>
        <p:spPr>
          <a:xfrm>
            <a:off x="4590272" y="1543649"/>
            <a:ext cx="3011456" cy="688968"/>
          </a:xfrm>
          <a:prstGeom prst="rect">
            <a:avLst/>
          </a:prstGeom>
        </p:spPr>
      </p:pic>
      <p:pic>
        <p:nvPicPr>
          <p:cNvPr id="9" name="Resim 8">
            <a:extLst>
              <a:ext uri="{FF2B5EF4-FFF2-40B4-BE49-F238E27FC236}">
                <a16:creationId xmlns:a16="http://schemas.microsoft.com/office/drawing/2014/main" id="{66B53514-4C30-4AB5-9943-54BB02F3CFF6}"/>
              </a:ext>
            </a:extLst>
          </p:cNvPr>
          <p:cNvPicPr>
            <a:picLocks noChangeAspect="1"/>
          </p:cNvPicPr>
          <p:nvPr/>
        </p:nvPicPr>
        <p:blipFill>
          <a:blip r:embed="rId3"/>
          <a:stretch>
            <a:fillRect/>
          </a:stretch>
        </p:blipFill>
        <p:spPr>
          <a:xfrm>
            <a:off x="4432918" y="2365124"/>
            <a:ext cx="3326164" cy="1287216"/>
          </a:xfrm>
          <a:prstGeom prst="rect">
            <a:avLst/>
          </a:prstGeom>
        </p:spPr>
      </p:pic>
      <p:pic>
        <p:nvPicPr>
          <p:cNvPr id="12" name="Resim 11">
            <a:extLst>
              <a:ext uri="{FF2B5EF4-FFF2-40B4-BE49-F238E27FC236}">
                <a16:creationId xmlns:a16="http://schemas.microsoft.com/office/drawing/2014/main" id="{355BEF05-341A-4723-91F2-94D717137481}"/>
              </a:ext>
            </a:extLst>
          </p:cNvPr>
          <p:cNvPicPr>
            <a:picLocks noChangeAspect="1"/>
          </p:cNvPicPr>
          <p:nvPr/>
        </p:nvPicPr>
        <p:blipFill>
          <a:blip r:embed="rId4"/>
          <a:stretch>
            <a:fillRect/>
          </a:stretch>
        </p:blipFill>
        <p:spPr>
          <a:xfrm>
            <a:off x="955889" y="3772118"/>
            <a:ext cx="4731559" cy="445963"/>
          </a:xfrm>
          <a:prstGeom prst="rect">
            <a:avLst/>
          </a:prstGeom>
        </p:spPr>
      </p:pic>
      <p:pic>
        <p:nvPicPr>
          <p:cNvPr id="14" name="Resim 13">
            <a:extLst>
              <a:ext uri="{FF2B5EF4-FFF2-40B4-BE49-F238E27FC236}">
                <a16:creationId xmlns:a16="http://schemas.microsoft.com/office/drawing/2014/main" id="{AF39289D-CE03-4176-A48D-196743DA6348}"/>
              </a:ext>
            </a:extLst>
          </p:cNvPr>
          <p:cNvPicPr>
            <a:picLocks noChangeAspect="1"/>
          </p:cNvPicPr>
          <p:nvPr/>
        </p:nvPicPr>
        <p:blipFill>
          <a:blip r:embed="rId5"/>
          <a:stretch>
            <a:fillRect/>
          </a:stretch>
        </p:blipFill>
        <p:spPr>
          <a:xfrm>
            <a:off x="6360405" y="3772118"/>
            <a:ext cx="4731559" cy="445963"/>
          </a:xfrm>
          <a:prstGeom prst="rect">
            <a:avLst/>
          </a:prstGeom>
        </p:spPr>
      </p:pic>
      <p:sp>
        <p:nvSpPr>
          <p:cNvPr id="15" name="Dikdörtgen 14">
            <a:extLst>
              <a:ext uri="{FF2B5EF4-FFF2-40B4-BE49-F238E27FC236}">
                <a16:creationId xmlns:a16="http://schemas.microsoft.com/office/drawing/2014/main" id="{0353E5FE-A0B7-4B9F-8DC1-F1394E1205F4}"/>
              </a:ext>
            </a:extLst>
          </p:cNvPr>
          <p:cNvSpPr/>
          <p:nvPr/>
        </p:nvSpPr>
        <p:spPr>
          <a:xfrm>
            <a:off x="1486150" y="4580204"/>
            <a:ext cx="9093067" cy="830997"/>
          </a:xfrm>
          <a:prstGeom prst="rect">
            <a:avLst/>
          </a:prstGeom>
        </p:spPr>
        <p:txBody>
          <a:bodyPr wrap="none">
            <a:spAutoFit/>
          </a:bodyPr>
          <a:lstStyle/>
          <a:p>
            <a:pPr algn="ctr"/>
            <a:r>
              <a:rPr lang="tr-TR" sz="2400" b="1" dirty="0" err="1">
                <a:solidFill>
                  <a:schemeClr val="bg2"/>
                </a:solidFill>
              </a:rPr>
              <a:t>Robust</a:t>
            </a:r>
            <a:r>
              <a:rPr lang="tr-TR" sz="2400" b="1" dirty="0">
                <a:solidFill>
                  <a:schemeClr val="bg2"/>
                </a:solidFill>
              </a:rPr>
              <a:t> regresyon daha küçük MSE ve RMSE değeri veriyor dolayısıyla</a:t>
            </a:r>
          </a:p>
          <a:p>
            <a:pPr algn="ctr"/>
            <a:r>
              <a:rPr lang="tr-TR" sz="2400" b="1" dirty="0">
                <a:solidFill>
                  <a:schemeClr val="bg2"/>
                </a:solidFill>
              </a:rPr>
              <a:t> ‘’modeli daha iyi fit ediyor’’, diyebiliriz.</a:t>
            </a:r>
          </a:p>
        </p:txBody>
      </p:sp>
      <p:sp>
        <p:nvSpPr>
          <p:cNvPr id="17" name="Dikdörtgen 16">
            <a:extLst>
              <a:ext uri="{FF2B5EF4-FFF2-40B4-BE49-F238E27FC236}">
                <a16:creationId xmlns:a16="http://schemas.microsoft.com/office/drawing/2014/main" id="{58780DED-AC66-4B33-8DD6-03589C26C598}"/>
              </a:ext>
            </a:extLst>
          </p:cNvPr>
          <p:cNvSpPr/>
          <p:nvPr/>
        </p:nvSpPr>
        <p:spPr>
          <a:xfrm>
            <a:off x="7477125" y="3784847"/>
            <a:ext cx="1133475" cy="4141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18" name="Dikdörtgen 17">
            <a:extLst>
              <a:ext uri="{FF2B5EF4-FFF2-40B4-BE49-F238E27FC236}">
                <a16:creationId xmlns:a16="http://schemas.microsoft.com/office/drawing/2014/main" id="{300465CF-A059-4CCA-9016-E4640FBC7D6E}"/>
              </a:ext>
            </a:extLst>
          </p:cNvPr>
          <p:cNvSpPr/>
          <p:nvPr/>
        </p:nvSpPr>
        <p:spPr>
          <a:xfrm>
            <a:off x="2085975" y="3794372"/>
            <a:ext cx="1133475" cy="4046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19" name="Dikdörtgen 18">
            <a:extLst>
              <a:ext uri="{FF2B5EF4-FFF2-40B4-BE49-F238E27FC236}">
                <a16:creationId xmlns:a16="http://schemas.microsoft.com/office/drawing/2014/main" id="{1FF4A6F8-A99B-40D9-A182-1EFD38AA1155}"/>
              </a:ext>
            </a:extLst>
          </p:cNvPr>
          <p:cNvSpPr/>
          <p:nvPr/>
        </p:nvSpPr>
        <p:spPr>
          <a:xfrm>
            <a:off x="3216893" y="3788269"/>
            <a:ext cx="1133475" cy="4141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20" name="Dikdörtgen 19">
            <a:extLst>
              <a:ext uri="{FF2B5EF4-FFF2-40B4-BE49-F238E27FC236}">
                <a16:creationId xmlns:a16="http://schemas.microsoft.com/office/drawing/2014/main" id="{41E6551D-9C44-43D7-847B-200ECBBEF121}"/>
              </a:ext>
            </a:extLst>
          </p:cNvPr>
          <p:cNvSpPr/>
          <p:nvPr/>
        </p:nvSpPr>
        <p:spPr>
          <a:xfrm>
            <a:off x="8627991" y="3784847"/>
            <a:ext cx="1133475" cy="4141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
        <p:nvSpPr>
          <p:cNvPr id="23" name="Alt Başlık 2">
            <a:extLst>
              <a:ext uri="{FF2B5EF4-FFF2-40B4-BE49-F238E27FC236}">
                <a16:creationId xmlns:a16="http://schemas.microsoft.com/office/drawing/2014/main" id="{E781E0CE-A53E-4C2A-8A1C-0DA48999BCF7}"/>
              </a:ext>
            </a:extLst>
          </p:cNvPr>
          <p:cNvSpPr txBox="1">
            <a:spLocks/>
          </p:cNvSpPr>
          <p:nvPr/>
        </p:nvSpPr>
        <p:spPr>
          <a:xfrm>
            <a:off x="1022564" y="3356254"/>
            <a:ext cx="927172" cy="38389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2400" dirty="0" err="1"/>
              <a:t>Robust</a:t>
            </a:r>
            <a:r>
              <a:rPr lang="tr-TR" sz="2400" dirty="0"/>
              <a:t> </a:t>
            </a:r>
          </a:p>
        </p:txBody>
      </p:sp>
      <p:sp>
        <p:nvSpPr>
          <p:cNvPr id="24" name="Alt Başlık 2">
            <a:extLst>
              <a:ext uri="{FF2B5EF4-FFF2-40B4-BE49-F238E27FC236}">
                <a16:creationId xmlns:a16="http://schemas.microsoft.com/office/drawing/2014/main" id="{EB0E0F2E-E59E-422B-9083-78A25E8C4F5C}"/>
              </a:ext>
            </a:extLst>
          </p:cNvPr>
          <p:cNvSpPr txBox="1">
            <a:spLocks/>
          </p:cNvSpPr>
          <p:nvPr/>
        </p:nvSpPr>
        <p:spPr>
          <a:xfrm>
            <a:off x="10450542" y="3356254"/>
            <a:ext cx="636558" cy="38389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2400" dirty="0"/>
              <a:t>LTS</a:t>
            </a:r>
          </a:p>
        </p:txBody>
      </p:sp>
    </p:spTree>
    <p:extLst>
      <p:ext uri="{BB962C8B-B14F-4D97-AF65-F5344CB8AC3E}">
        <p14:creationId xmlns:p14="http://schemas.microsoft.com/office/powerpoint/2010/main" val="14883343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106C9F1D-C97A-46D4-90BB-0F007840063D}"/>
              </a:ext>
            </a:extLst>
          </p:cNvPr>
          <p:cNvSpPr>
            <a:spLocks noGrp="1"/>
          </p:cNvSpPr>
          <p:nvPr>
            <p:ph type="sldNum" sz="quarter" idx="12"/>
          </p:nvPr>
        </p:nvSpPr>
        <p:spPr/>
        <p:txBody>
          <a:bodyPr/>
          <a:lstStyle/>
          <a:p>
            <a:pPr rtl="0"/>
            <a:fld id="{8D581BC7-E183-40DB-AC97-C19EA4EB8894}" type="slidenum">
              <a:rPr lang="tr-TR" noProof="0" smtClean="0"/>
              <a:t>47</a:t>
            </a:fld>
            <a:endParaRPr lang="tr-TR" noProof="0" dirty="0"/>
          </a:p>
        </p:txBody>
      </p:sp>
      <p:pic>
        <p:nvPicPr>
          <p:cNvPr id="10" name="Resim 9">
            <a:extLst>
              <a:ext uri="{FF2B5EF4-FFF2-40B4-BE49-F238E27FC236}">
                <a16:creationId xmlns:a16="http://schemas.microsoft.com/office/drawing/2014/main" id="{56E0ACAB-CE3B-452A-BBFC-39557B1A0704}"/>
              </a:ext>
            </a:extLst>
          </p:cNvPr>
          <p:cNvPicPr>
            <a:picLocks noChangeAspect="1"/>
          </p:cNvPicPr>
          <p:nvPr/>
        </p:nvPicPr>
        <p:blipFill>
          <a:blip r:embed="rId2"/>
          <a:stretch>
            <a:fillRect/>
          </a:stretch>
        </p:blipFill>
        <p:spPr>
          <a:xfrm>
            <a:off x="5886449" y="198328"/>
            <a:ext cx="5895976" cy="6461343"/>
          </a:xfrm>
          <a:prstGeom prst="rect">
            <a:avLst/>
          </a:prstGeom>
        </p:spPr>
      </p:pic>
      <p:pic>
        <p:nvPicPr>
          <p:cNvPr id="11" name="Resim 10">
            <a:extLst>
              <a:ext uri="{FF2B5EF4-FFF2-40B4-BE49-F238E27FC236}">
                <a16:creationId xmlns:a16="http://schemas.microsoft.com/office/drawing/2014/main" id="{E3D8E1E6-7277-4D6E-B632-FEE27386ECC6}"/>
              </a:ext>
            </a:extLst>
          </p:cNvPr>
          <p:cNvPicPr>
            <a:picLocks noChangeAspect="1"/>
          </p:cNvPicPr>
          <p:nvPr/>
        </p:nvPicPr>
        <p:blipFill>
          <a:blip r:embed="rId3"/>
          <a:stretch>
            <a:fillRect/>
          </a:stretch>
        </p:blipFill>
        <p:spPr>
          <a:xfrm>
            <a:off x="323740" y="3292475"/>
            <a:ext cx="5236591" cy="766331"/>
          </a:xfrm>
          <a:prstGeom prst="rect">
            <a:avLst/>
          </a:prstGeom>
        </p:spPr>
      </p:pic>
      <p:sp>
        <p:nvSpPr>
          <p:cNvPr id="12" name="Başlık 2">
            <a:extLst>
              <a:ext uri="{FF2B5EF4-FFF2-40B4-BE49-F238E27FC236}">
                <a16:creationId xmlns:a16="http://schemas.microsoft.com/office/drawing/2014/main" id="{97276FE9-BA84-4469-B1D1-B716C78796A7}"/>
              </a:ext>
            </a:extLst>
          </p:cNvPr>
          <p:cNvSpPr>
            <a:spLocks noGrp="1"/>
          </p:cNvSpPr>
          <p:nvPr>
            <p:ph type="title"/>
          </p:nvPr>
        </p:nvSpPr>
        <p:spPr>
          <a:xfrm>
            <a:off x="250345" y="2230109"/>
            <a:ext cx="5383382" cy="569086"/>
          </a:xfrm>
        </p:spPr>
        <p:txBody>
          <a:bodyPr>
            <a:normAutofit fontScale="90000"/>
          </a:bodyPr>
          <a:lstStyle/>
          <a:p>
            <a:pPr algn="ctr"/>
            <a:r>
              <a:rPr lang="tr-TR" dirty="0"/>
              <a:t>LM, </a:t>
            </a:r>
            <a:r>
              <a:rPr lang="tr-TR" dirty="0" err="1"/>
              <a:t>Robust</a:t>
            </a:r>
            <a:r>
              <a:rPr lang="tr-TR" dirty="0"/>
              <a:t> ve LTS için </a:t>
            </a:r>
            <a:br>
              <a:rPr lang="tr-TR" dirty="0"/>
            </a:br>
            <a:r>
              <a:rPr lang="tr-TR" dirty="0" err="1"/>
              <a:t>Halfnormal</a:t>
            </a:r>
            <a:r>
              <a:rPr lang="tr-TR" dirty="0"/>
              <a:t> Grafikler;</a:t>
            </a:r>
          </a:p>
        </p:txBody>
      </p:sp>
    </p:spTree>
    <p:extLst>
      <p:ext uri="{BB962C8B-B14F-4D97-AF65-F5344CB8AC3E}">
        <p14:creationId xmlns:p14="http://schemas.microsoft.com/office/powerpoint/2010/main" val="28649452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BB0472D2-ED6C-4C80-AF2B-AAB8B12FA492}"/>
              </a:ext>
            </a:extLst>
          </p:cNvPr>
          <p:cNvSpPr>
            <a:spLocks noGrp="1"/>
          </p:cNvSpPr>
          <p:nvPr>
            <p:ph type="sldNum" sz="quarter" idx="12"/>
          </p:nvPr>
        </p:nvSpPr>
        <p:spPr/>
        <p:txBody>
          <a:bodyPr/>
          <a:lstStyle/>
          <a:p>
            <a:pPr rtl="0"/>
            <a:fld id="{8D581BC7-E183-40DB-AC97-C19EA4EB8894}" type="slidenum">
              <a:rPr lang="tr-TR" noProof="0" smtClean="0"/>
              <a:t>5</a:t>
            </a:fld>
            <a:endParaRPr lang="tr-TR" noProof="0" dirty="0"/>
          </a:p>
        </p:txBody>
      </p:sp>
      <p:sp>
        <p:nvSpPr>
          <p:cNvPr id="20" name="Metin Yer Tutucusu 6">
            <a:extLst>
              <a:ext uri="{FF2B5EF4-FFF2-40B4-BE49-F238E27FC236}">
                <a16:creationId xmlns:a16="http://schemas.microsoft.com/office/drawing/2014/main" id="{5E6D8EBF-E121-435E-979B-675CF4DF0C40}"/>
              </a:ext>
            </a:extLst>
          </p:cNvPr>
          <p:cNvSpPr txBox="1">
            <a:spLocks/>
          </p:cNvSpPr>
          <p:nvPr/>
        </p:nvSpPr>
        <p:spPr>
          <a:xfrm>
            <a:off x="768816" y="3311370"/>
            <a:ext cx="4682073" cy="1677880"/>
          </a:xfrm>
          <a:prstGeom prst="rect">
            <a:avLst/>
          </a:prstGeom>
        </p:spPr>
        <p:txBody>
          <a:bodyPr vert="horz" lIns="0" tIns="0" rIns="0" bIns="0" rtlCol="0">
            <a:normAutofit fontScale="92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lgn="ctr">
              <a:buFont typeface="Courier New" panose="02070309020205020404" pitchFamily="49" charset="0"/>
              <a:buChar char="o"/>
            </a:pPr>
            <a:r>
              <a:rPr lang="tr-TR" sz="3200" b="1" dirty="0">
                <a:solidFill>
                  <a:schemeClr val="bg2"/>
                </a:solidFill>
              </a:rPr>
              <a:t>V2, V5, V7, V8,V9,V12 ve V14 değişkenlerimiz anlamlıdır.</a:t>
            </a:r>
          </a:p>
          <a:p>
            <a:pPr marL="457200" indent="-457200" algn="ctr">
              <a:buFont typeface="Courier New" panose="02070309020205020404" pitchFamily="49" charset="0"/>
              <a:buChar char="o"/>
            </a:pPr>
            <a:r>
              <a:rPr lang="tr-TR" sz="3200" b="1" dirty="0">
                <a:solidFill>
                  <a:schemeClr val="bg2"/>
                </a:solidFill>
              </a:rPr>
              <a:t>R</a:t>
            </a:r>
            <a:r>
              <a:rPr lang="tr-TR" sz="3200" b="1" baseline="30000" dirty="0">
                <a:solidFill>
                  <a:schemeClr val="bg2"/>
                </a:solidFill>
              </a:rPr>
              <a:t>2 </a:t>
            </a:r>
            <a:r>
              <a:rPr lang="tr-TR" sz="3200" b="1" dirty="0">
                <a:solidFill>
                  <a:schemeClr val="bg2"/>
                </a:solidFill>
              </a:rPr>
              <a:t> değeri : % 91,99</a:t>
            </a:r>
          </a:p>
        </p:txBody>
      </p:sp>
      <p:sp>
        <p:nvSpPr>
          <p:cNvPr id="5" name="Başlık 1">
            <a:extLst>
              <a:ext uri="{FF2B5EF4-FFF2-40B4-BE49-F238E27FC236}">
                <a16:creationId xmlns:a16="http://schemas.microsoft.com/office/drawing/2014/main" id="{40E5E3C7-164E-4C6B-8953-EB24EEAC3B86}"/>
              </a:ext>
            </a:extLst>
          </p:cNvPr>
          <p:cNvSpPr>
            <a:spLocks noGrp="1"/>
          </p:cNvSpPr>
          <p:nvPr>
            <p:ph type="title"/>
          </p:nvPr>
        </p:nvSpPr>
        <p:spPr>
          <a:xfrm>
            <a:off x="714496" y="2167467"/>
            <a:ext cx="4145371" cy="871397"/>
          </a:xfrm>
        </p:spPr>
        <p:txBody>
          <a:bodyPr rtlCol="0">
            <a:normAutofit/>
          </a:bodyPr>
          <a:lstStyle/>
          <a:p>
            <a:pPr algn="ctr" rtl="0"/>
            <a:r>
              <a:rPr lang="tr-TR" sz="4800" dirty="0"/>
              <a:t>ÖZET</a:t>
            </a:r>
          </a:p>
        </p:txBody>
      </p:sp>
      <p:pic>
        <p:nvPicPr>
          <p:cNvPr id="4" name="Resim 3">
            <a:extLst>
              <a:ext uri="{FF2B5EF4-FFF2-40B4-BE49-F238E27FC236}">
                <a16:creationId xmlns:a16="http://schemas.microsoft.com/office/drawing/2014/main" id="{5AB8D6F4-375C-4D65-9F57-73CC449EE022}"/>
              </a:ext>
            </a:extLst>
          </p:cNvPr>
          <p:cNvPicPr>
            <a:picLocks noChangeAspect="1"/>
          </p:cNvPicPr>
          <p:nvPr/>
        </p:nvPicPr>
        <p:blipFill>
          <a:blip r:embed="rId2"/>
          <a:stretch>
            <a:fillRect/>
          </a:stretch>
        </p:blipFill>
        <p:spPr>
          <a:xfrm>
            <a:off x="7204416" y="576380"/>
            <a:ext cx="3371509" cy="636345"/>
          </a:xfrm>
          <a:prstGeom prst="rect">
            <a:avLst/>
          </a:prstGeom>
        </p:spPr>
      </p:pic>
      <p:pic>
        <p:nvPicPr>
          <p:cNvPr id="11" name="Resim 10">
            <a:extLst>
              <a:ext uri="{FF2B5EF4-FFF2-40B4-BE49-F238E27FC236}">
                <a16:creationId xmlns:a16="http://schemas.microsoft.com/office/drawing/2014/main" id="{BC1B1B0C-9184-43DF-BB61-2C762F5D8950}"/>
              </a:ext>
            </a:extLst>
          </p:cNvPr>
          <p:cNvPicPr>
            <a:picLocks noChangeAspect="1"/>
          </p:cNvPicPr>
          <p:nvPr/>
        </p:nvPicPr>
        <p:blipFill>
          <a:blip r:embed="rId3"/>
          <a:stretch>
            <a:fillRect/>
          </a:stretch>
        </p:blipFill>
        <p:spPr>
          <a:xfrm>
            <a:off x="6081206" y="1447903"/>
            <a:ext cx="5617931" cy="4927459"/>
          </a:xfrm>
          <a:prstGeom prst="rect">
            <a:avLst/>
          </a:prstGeom>
        </p:spPr>
      </p:pic>
    </p:spTree>
    <p:extLst>
      <p:ext uri="{BB962C8B-B14F-4D97-AF65-F5344CB8AC3E}">
        <p14:creationId xmlns:p14="http://schemas.microsoft.com/office/powerpoint/2010/main" val="24678943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4B7241-C2B7-4F61-A69C-236E16A5F62F}"/>
              </a:ext>
            </a:extLst>
          </p:cNvPr>
          <p:cNvSpPr>
            <a:spLocks noGrp="1"/>
          </p:cNvSpPr>
          <p:nvPr>
            <p:ph type="title"/>
          </p:nvPr>
        </p:nvSpPr>
        <p:spPr>
          <a:xfrm>
            <a:off x="6503437" y="2735150"/>
            <a:ext cx="4618957" cy="1447855"/>
          </a:xfrm>
        </p:spPr>
        <p:txBody>
          <a:bodyPr rtlCol="0"/>
          <a:lstStyle/>
          <a:p>
            <a:pPr rtl="0"/>
            <a:r>
              <a:rPr lang="tr-TR" sz="4800" dirty="0"/>
              <a:t>VARSAYIM KONTROLLERİ</a:t>
            </a:r>
          </a:p>
        </p:txBody>
      </p:sp>
      <p:pic>
        <p:nvPicPr>
          <p:cNvPr id="12" name="Resim Yer Tutucusu 11" descr="Soyut arka plan&#10;">
            <a:extLst>
              <a:ext uri="{FF2B5EF4-FFF2-40B4-BE49-F238E27FC236}">
                <a16:creationId xmlns:a16="http://schemas.microsoft.com/office/drawing/2014/main" id="{403E5740-1FF0-42AF-A459-70BE0BD24FD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27266" b="27266"/>
          <a:stretch/>
        </p:blipFill>
        <p:spPr/>
      </p:pic>
      <p:sp>
        <p:nvSpPr>
          <p:cNvPr id="4" name="Alt Başlık 2">
            <a:extLst>
              <a:ext uri="{FF2B5EF4-FFF2-40B4-BE49-F238E27FC236}">
                <a16:creationId xmlns:a16="http://schemas.microsoft.com/office/drawing/2014/main" id="{F2608C06-9343-4969-B805-7F4949C35A9B}"/>
              </a:ext>
            </a:extLst>
          </p:cNvPr>
          <p:cNvSpPr>
            <a:spLocks noGrp="1"/>
          </p:cNvSpPr>
          <p:nvPr>
            <p:ph type="subTitle" idx="1"/>
          </p:nvPr>
        </p:nvSpPr>
        <p:spPr>
          <a:xfrm>
            <a:off x="6769767" y="4889444"/>
            <a:ext cx="4618957" cy="590626"/>
          </a:xfrm>
        </p:spPr>
        <p:txBody>
          <a:bodyPr rtlCol="0"/>
          <a:lstStyle/>
          <a:p>
            <a:pPr rtl="0"/>
            <a:r>
              <a:rPr lang="tr-TR" dirty="0"/>
              <a:t>BÖLÜM 2</a:t>
            </a:r>
          </a:p>
        </p:txBody>
      </p:sp>
      <p:pic>
        <p:nvPicPr>
          <p:cNvPr id="8" name="Resim 7">
            <a:extLst>
              <a:ext uri="{FF2B5EF4-FFF2-40B4-BE49-F238E27FC236}">
                <a16:creationId xmlns:a16="http://schemas.microsoft.com/office/drawing/2014/main" id="{E0A974EE-7000-4D2C-BABC-EFC42719445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934835" y="2102217"/>
            <a:ext cx="2713720" cy="2713720"/>
          </a:xfrm>
          <a:prstGeom prst="rect">
            <a:avLst/>
          </a:prstGeom>
        </p:spPr>
      </p:pic>
    </p:spTree>
    <p:extLst>
      <p:ext uri="{BB962C8B-B14F-4D97-AF65-F5344CB8AC3E}">
        <p14:creationId xmlns:p14="http://schemas.microsoft.com/office/powerpoint/2010/main" val="12224602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6">
            <a:extLst>
              <a:ext uri="{FF2B5EF4-FFF2-40B4-BE49-F238E27FC236}">
                <a16:creationId xmlns:a16="http://schemas.microsoft.com/office/drawing/2014/main" id="{237C55FA-6B67-470D-BD6D-CFA5F4628BE0}"/>
              </a:ext>
            </a:extLst>
          </p:cNvPr>
          <p:cNvSpPr>
            <a:spLocks noGrp="1"/>
          </p:cNvSpPr>
          <p:nvPr>
            <p:ph type="sldNum" sz="quarter" idx="12"/>
          </p:nvPr>
        </p:nvSpPr>
        <p:spPr/>
        <p:txBody>
          <a:bodyPr/>
          <a:lstStyle/>
          <a:p>
            <a:pPr rtl="0"/>
            <a:fld id="{8D581BC7-E183-40DB-AC97-C19EA4EB8894}" type="slidenum">
              <a:rPr lang="tr-TR" noProof="0" smtClean="0"/>
              <a:t>7</a:t>
            </a:fld>
            <a:endParaRPr lang="tr-TR" noProof="0" dirty="0"/>
          </a:p>
        </p:txBody>
      </p:sp>
      <p:sp>
        <p:nvSpPr>
          <p:cNvPr id="9" name="Başlık 1">
            <a:extLst>
              <a:ext uri="{FF2B5EF4-FFF2-40B4-BE49-F238E27FC236}">
                <a16:creationId xmlns:a16="http://schemas.microsoft.com/office/drawing/2014/main" id="{3C9ABE62-92FD-49B3-82EF-6A33D5C10452}"/>
              </a:ext>
            </a:extLst>
          </p:cNvPr>
          <p:cNvSpPr>
            <a:spLocks noGrp="1"/>
          </p:cNvSpPr>
          <p:nvPr>
            <p:ph type="title"/>
          </p:nvPr>
        </p:nvSpPr>
        <p:spPr>
          <a:xfrm>
            <a:off x="3585030" y="482054"/>
            <a:ext cx="5021940" cy="804338"/>
          </a:xfrm>
        </p:spPr>
        <p:txBody>
          <a:bodyPr rtlCol="0"/>
          <a:lstStyle/>
          <a:p>
            <a:pPr rtl="0"/>
            <a:r>
              <a:rPr lang="tr-TR" dirty="0"/>
              <a:t>NORMALLİK</a:t>
            </a:r>
          </a:p>
        </p:txBody>
      </p:sp>
      <p:pic>
        <p:nvPicPr>
          <p:cNvPr id="14" name="Grafik 13" descr="Ok: Sola döndür">
            <a:extLst>
              <a:ext uri="{FF2B5EF4-FFF2-40B4-BE49-F238E27FC236}">
                <a16:creationId xmlns:a16="http://schemas.microsoft.com/office/drawing/2014/main" id="{00EA403D-8241-4F5A-ABA8-90F3AE4357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649637">
            <a:off x="2847494" y="2217285"/>
            <a:ext cx="914400" cy="914400"/>
          </a:xfrm>
          <a:prstGeom prst="rect">
            <a:avLst/>
          </a:prstGeom>
        </p:spPr>
      </p:pic>
      <p:sp>
        <p:nvSpPr>
          <p:cNvPr id="19" name="Metin Yer Tutucusu 6">
            <a:extLst>
              <a:ext uri="{FF2B5EF4-FFF2-40B4-BE49-F238E27FC236}">
                <a16:creationId xmlns:a16="http://schemas.microsoft.com/office/drawing/2014/main" id="{A7CAD377-3881-4586-9015-E828994FD96B}"/>
              </a:ext>
            </a:extLst>
          </p:cNvPr>
          <p:cNvSpPr txBox="1">
            <a:spLocks/>
          </p:cNvSpPr>
          <p:nvPr/>
        </p:nvSpPr>
        <p:spPr>
          <a:xfrm>
            <a:off x="368592" y="1445801"/>
            <a:ext cx="3500731" cy="804338"/>
          </a:xfrm>
          <a:prstGeom prst="rect">
            <a:avLst/>
          </a:prstGeom>
        </p:spPr>
        <p:txBody>
          <a:bodyPr vert="horz" lIns="0" tIns="0" rIns="0" bIns="0" rtlCol="0">
            <a:normAutofit fontScale="925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1800" b="1" dirty="0">
                <a:solidFill>
                  <a:schemeClr val="bg2"/>
                </a:solidFill>
              </a:rPr>
              <a:t>H0: Veri normal dağılıma sahiptir.</a:t>
            </a:r>
          </a:p>
          <a:p>
            <a:r>
              <a:rPr lang="tr-TR" sz="1800" b="1" dirty="0">
                <a:solidFill>
                  <a:schemeClr val="bg2"/>
                </a:solidFill>
              </a:rPr>
              <a:t>H1: Veri normal dağılıma sahip değildir.</a:t>
            </a:r>
          </a:p>
        </p:txBody>
      </p:sp>
      <p:sp>
        <p:nvSpPr>
          <p:cNvPr id="20" name="Metin Yer Tutucusu 6">
            <a:extLst>
              <a:ext uri="{FF2B5EF4-FFF2-40B4-BE49-F238E27FC236}">
                <a16:creationId xmlns:a16="http://schemas.microsoft.com/office/drawing/2014/main" id="{431BA702-0E3D-44ED-90FE-A032C609197B}"/>
              </a:ext>
            </a:extLst>
          </p:cNvPr>
          <p:cNvSpPr txBox="1">
            <a:spLocks/>
          </p:cNvSpPr>
          <p:nvPr/>
        </p:nvSpPr>
        <p:spPr>
          <a:xfrm>
            <a:off x="575991" y="4471155"/>
            <a:ext cx="3255204" cy="1524754"/>
          </a:xfrm>
          <a:prstGeom prst="rect">
            <a:avLst/>
          </a:prstGeom>
        </p:spPr>
        <p:txBody>
          <a:bodyPr vert="horz" lIns="0" tIns="0" rIns="0" bIns="0" rtlCol="0">
            <a:normAutofit fontScale="92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tr-TR" sz="2400" b="1" dirty="0">
                <a:solidFill>
                  <a:schemeClr val="bg2"/>
                </a:solidFill>
              </a:rPr>
              <a:t>P-</a:t>
            </a:r>
            <a:r>
              <a:rPr lang="tr-TR" sz="2400" b="1" dirty="0" err="1">
                <a:solidFill>
                  <a:schemeClr val="bg2"/>
                </a:solidFill>
              </a:rPr>
              <a:t>value</a:t>
            </a:r>
            <a:r>
              <a:rPr lang="tr-TR" sz="2400" b="1" dirty="0">
                <a:solidFill>
                  <a:schemeClr val="bg2"/>
                </a:solidFill>
              </a:rPr>
              <a:t> değerimiz 0.05’ten büyüktür. </a:t>
            </a:r>
          </a:p>
          <a:p>
            <a:pPr algn="ctr"/>
            <a:r>
              <a:rPr lang="tr-TR" sz="2400" b="1" dirty="0">
                <a:solidFill>
                  <a:schemeClr val="bg2"/>
                </a:solidFill>
              </a:rPr>
              <a:t>Dolayısıyla H0 KABUL</a:t>
            </a:r>
          </a:p>
          <a:p>
            <a:pPr algn="ctr"/>
            <a:r>
              <a:rPr lang="tr-TR" sz="2400" b="1" dirty="0">
                <a:solidFill>
                  <a:schemeClr val="bg2"/>
                </a:solidFill>
              </a:rPr>
              <a:t>‘’Verimiz normal dağılıma sahip’’ diyebiliriz. </a:t>
            </a:r>
          </a:p>
        </p:txBody>
      </p:sp>
      <p:pic>
        <p:nvPicPr>
          <p:cNvPr id="26" name="Grafik 25" descr="Ok: Hafif eğri">
            <a:extLst>
              <a:ext uri="{FF2B5EF4-FFF2-40B4-BE49-F238E27FC236}">
                <a16:creationId xmlns:a16="http://schemas.microsoft.com/office/drawing/2014/main" id="{C31733B7-3620-488B-95D7-38B32FA268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5735249" y="2707967"/>
            <a:ext cx="559925" cy="559925"/>
          </a:xfrm>
          <a:prstGeom prst="rect">
            <a:avLst/>
          </a:prstGeom>
        </p:spPr>
      </p:pic>
      <p:pic>
        <p:nvPicPr>
          <p:cNvPr id="29" name="Grafik 28" descr="Ok: Sağa döndür">
            <a:extLst>
              <a:ext uri="{FF2B5EF4-FFF2-40B4-BE49-F238E27FC236}">
                <a16:creationId xmlns:a16="http://schemas.microsoft.com/office/drawing/2014/main" id="{78BE460F-D6C4-4847-9385-B0A29E0056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34882">
            <a:off x="9284476" y="2117988"/>
            <a:ext cx="914400" cy="914400"/>
          </a:xfrm>
          <a:prstGeom prst="rect">
            <a:avLst/>
          </a:prstGeom>
        </p:spPr>
      </p:pic>
      <p:pic>
        <p:nvPicPr>
          <p:cNvPr id="4" name="Resim 3">
            <a:extLst>
              <a:ext uri="{FF2B5EF4-FFF2-40B4-BE49-F238E27FC236}">
                <a16:creationId xmlns:a16="http://schemas.microsoft.com/office/drawing/2014/main" id="{86C57D5F-5E03-4A9F-B7E4-3C384B84085D}"/>
              </a:ext>
            </a:extLst>
          </p:cNvPr>
          <p:cNvPicPr>
            <a:picLocks noChangeAspect="1"/>
          </p:cNvPicPr>
          <p:nvPr/>
        </p:nvPicPr>
        <p:blipFill>
          <a:blip r:embed="rId8"/>
          <a:stretch>
            <a:fillRect/>
          </a:stretch>
        </p:blipFill>
        <p:spPr>
          <a:xfrm>
            <a:off x="4129209" y="1513588"/>
            <a:ext cx="3933581" cy="1192533"/>
          </a:xfrm>
          <a:prstGeom prst="rect">
            <a:avLst/>
          </a:prstGeom>
        </p:spPr>
      </p:pic>
      <p:pic>
        <p:nvPicPr>
          <p:cNvPr id="8" name="Resim 7">
            <a:extLst>
              <a:ext uri="{FF2B5EF4-FFF2-40B4-BE49-F238E27FC236}">
                <a16:creationId xmlns:a16="http://schemas.microsoft.com/office/drawing/2014/main" id="{939513C5-208B-4F6B-A5CA-69E1317676BF}"/>
              </a:ext>
            </a:extLst>
          </p:cNvPr>
          <p:cNvPicPr>
            <a:picLocks noChangeAspect="1"/>
          </p:cNvPicPr>
          <p:nvPr/>
        </p:nvPicPr>
        <p:blipFill>
          <a:blip r:embed="rId9"/>
          <a:stretch>
            <a:fillRect/>
          </a:stretch>
        </p:blipFill>
        <p:spPr>
          <a:xfrm>
            <a:off x="4204385" y="3332656"/>
            <a:ext cx="3783228" cy="2766519"/>
          </a:xfrm>
          <a:prstGeom prst="rect">
            <a:avLst/>
          </a:prstGeom>
        </p:spPr>
      </p:pic>
      <p:pic>
        <p:nvPicPr>
          <p:cNvPr id="12" name="Resim 11">
            <a:extLst>
              <a:ext uri="{FF2B5EF4-FFF2-40B4-BE49-F238E27FC236}">
                <a16:creationId xmlns:a16="http://schemas.microsoft.com/office/drawing/2014/main" id="{8E47A993-5416-49B5-A63C-45B26372A382}"/>
              </a:ext>
            </a:extLst>
          </p:cNvPr>
          <p:cNvPicPr>
            <a:picLocks noChangeAspect="1"/>
          </p:cNvPicPr>
          <p:nvPr/>
        </p:nvPicPr>
        <p:blipFill>
          <a:blip r:embed="rId10"/>
          <a:stretch>
            <a:fillRect/>
          </a:stretch>
        </p:blipFill>
        <p:spPr>
          <a:xfrm>
            <a:off x="8179862" y="3333286"/>
            <a:ext cx="3783228" cy="2765889"/>
          </a:xfrm>
          <a:prstGeom prst="rect">
            <a:avLst/>
          </a:prstGeom>
        </p:spPr>
      </p:pic>
      <p:pic>
        <p:nvPicPr>
          <p:cNvPr id="17" name="Resim 16">
            <a:extLst>
              <a:ext uri="{FF2B5EF4-FFF2-40B4-BE49-F238E27FC236}">
                <a16:creationId xmlns:a16="http://schemas.microsoft.com/office/drawing/2014/main" id="{513AAADB-F51E-4076-B3FB-06C2C394AAF6}"/>
              </a:ext>
            </a:extLst>
          </p:cNvPr>
          <p:cNvPicPr>
            <a:picLocks noChangeAspect="1"/>
          </p:cNvPicPr>
          <p:nvPr/>
        </p:nvPicPr>
        <p:blipFill>
          <a:blip r:embed="rId11"/>
          <a:stretch>
            <a:fillRect/>
          </a:stretch>
        </p:blipFill>
        <p:spPr>
          <a:xfrm>
            <a:off x="367043" y="3324149"/>
            <a:ext cx="3555110" cy="980313"/>
          </a:xfrm>
          <a:prstGeom prst="rect">
            <a:avLst/>
          </a:prstGeom>
        </p:spPr>
      </p:pic>
      <p:sp>
        <p:nvSpPr>
          <p:cNvPr id="16" name="Dikdörtgen 15">
            <a:extLst>
              <a:ext uri="{FF2B5EF4-FFF2-40B4-BE49-F238E27FC236}">
                <a16:creationId xmlns:a16="http://schemas.microsoft.com/office/drawing/2014/main" id="{35F6E427-62BA-4B2C-B4A2-BB00B4CEDD3E}"/>
              </a:ext>
            </a:extLst>
          </p:cNvPr>
          <p:cNvSpPr/>
          <p:nvPr/>
        </p:nvSpPr>
        <p:spPr>
          <a:xfrm>
            <a:off x="1619918" y="3980460"/>
            <a:ext cx="1806863" cy="254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tr-TR"/>
          </a:p>
        </p:txBody>
      </p:sp>
    </p:spTree>
    <p:extLst>
      <p:ext uri="{BB962C8B-B14F-4D97-AF65-F5344CB8AC3E}">
        <p14:creationId xmlns:p14="http://schemas.microsoft.com/office/powerpoint/2010/main" val="20589728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a:extLst>
              <a:ext uri="{FF2B5EF4-FFF2-40B4-BE49-F238E27FC236}">
                <a16:creationId xmlns:a16="http://schemas.microsoft.com/office/drawing/2014/main" id="{FCA93C1A-835E-42C9-AEF5-37FA918AA6B1}"/>
              </a:ext>
            </a:extLst>
          </p:cNvPr>
          <p:cNvSpPr>
            <a:spLocks noGrp="1"/>
          </p:cNvSpPr>
          <p:nvPr>
            <p:ph type="sldNum" sz="quarter" idx="12"/>
          </p:nvPr>
        </p:nvSpPr>
        <p:spPr/>
        <p:txBody>
          <a:bodyPr/>
          <a:lstStyle/>
          <a:p>
            <a:pPr rtl="0"/>
            <a:fld id="{8D581BC7-E183-40DB-AC97-C19EA4EB8894}" type="slidenum">
              <a:rPr lang="tr-TR" noProof="0" smtClean="0"/>
              <a:t>8</a:t>
            </a:fld>
            <a:endParaRPr lang="tr-TR" noProof="0" dirty="0"/>
          </a:p>
        </p:txBody>
      </p:sp>
      <p:sp>
        <p:nvSpPr>
          <p:cNvPr id="6" name="Başlık 5">
            <a:extLst>
              <a:ext uri="{FF2B5EF4-FFF2-40B4-BE49-F238E27FC236}">
                <a16:creationId xmlns:a16="http://schemas.microsoft.com/office/drawing/2014/main" id="{7E8962FF-DB4E-410B-9F73-463F13BF38A2}"/>
              </a:ext>
            </a:extLst>
          </p:cNvPr>
          <p:cNvSpPr>
            <a:spLocks noGrp="1"/>
          </p:cNvSpPr>
          <p:nvPr>
            <p:ph type="title"/>
          </p:nvPr>
        </p:nvSpPr>
        <p:spPr/>
        <p:txBody>
          <a:bodyPr>
            <a:normAutofit fontScale="90000"/>
          </a:bodyPr>
          <a:lstStyle/>
          <a:p>
            <a:r>
              <a:rPr lang="tr-TR" dirty="0"/>
              <a:t>OUTLİER KONTROLÜ</a:t>
            </a:r>
          </a:p>
        </p:txBody>
      </p:sp>
      <p:sp>
        <p:nvSpPr>
          <p:cNvPr id="12" name="Dikdörtgen: Çapraz Köşeleri Kesik 11">
            <a:extLst>
              <a:ext uri="{FF2B5EF4-FFF2-40B4-BE49-F238E27FC236}">
                <a16:creationId xmlns:a16="http://schemas.microsoft.com/office/drawing/2014/main" id="{D086267B-BCB4-4FE3-9F32-601CA5837032}"/>
              </a:ext>
            </a:extLst>
          </p:cNvPr>
          <p:cNvSpPr/>
          <p:nvPr/>
        </p:nvSpPr>
        <p:spPr>
          <a:xfrm>
            <a:off x="4129296" y="3599822"/>
            <a:ext cx="3933408" cy="581023"/>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Benferroni</a:t>
            </a:r>
            <a:r>
              <a:rPr lang="tr-TR" sz="2000" b="1" dirty="0">
                <a:solidFill>
                  <a:schemeClr val="bg2"/>
                </a:solidFill>
              </a:rPr>
              <a:t> katsayısı=-3.67048</a:t>
            </a:r>
          </a:p>
        </p:txBody>
      </p:sp>
      <p:sp>
        <p:nvSpPr>
          <p:cNvPr id="21" name="Metin Yer Tutucusu 6">
            <a:extLst>
              <a:ext uri="{FF2B5EF4-FFF2-40B4-BE49-F238E27FC236}">
                <a16:creationId xmlns:a16="http://schemas.microsoft.com/office/drawing/2014/main" id="{270B780C-126D-4B21-859C-81C5CF0BB870}"/>
              </a:ext>
            </a:extLst>
          </p:cNvPr>
          <p:cNvSpPr txBox="1">
            <a:spLocks/>
          </p:cNvSpPr>
          <p:nvPr/>
        </p:nvSpPr>
        <p:spPr>
          <a:xfrm>
            <a:off x="4724149" y="1774539"/>
            <a:ext cx="2743702" cy="443045"/>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tr-TR" sz="2000" b="1" dirty="0" err="1">
                <a:solidFill>
                  <a:schemeClr val="bg2"/>
                </a:solidFill>
              </a:rPr>
              <a:t>qt</a:t>
            </a:r>
            <a:r>
              <a:rPr lang="tr-TR" sz="2000" b="1" dirty="0">
                <a:solidFill>
                  <a:schemeClr val="bg2"/>
                </a:solidFill>
              </a:rPr>
              <a:t>=</a:t>
            </a:r>
            <a:r>
              <a:rPr lang="tr-TR" sz="2000" b="1" dirty="0" err="1">
                <a:solidFill>
                  <a:schemeClr val="bg2"/>
                </a:solidFill>
              </a:rPr>
              <a:t>Benferroni</a:t>
            </a:r>
            <a:r>
              <a:rPr lang="tr-TR" sz="2000" b="1" dirty="0">
                <a:solidFill>
                  <a:schemeClr val="bg2"/>
                </a:solidFill>
              </a:rPr>
              <a:t> katsayısı</a:t>
            </a:r>
          </a:p>
        </p:txBody>
      </p:sp>
      <p:sp>
        <p:nvSpPr>
          <p:cNvPr id="22" name="Dikdörtgen: Çapraz Köşeleri Kesik 21">
            <a:extLst>
              <a:ext uri="{FF2B5EF4-FFF2-40B4-BE49-F238E27FC236}">
                <a16:creationId xmlns:a16="http://schemas.microsoft.com/office/drawing/2014/main" id="{4F7B5C11-5EE0-4239-824A-BBD2A581E85A}"/>
              </a:ext>
            </a:extLst>
          </p:cNvPr>
          <p:cNvSpPr/>
          <p:nvPr/>
        </p:nvSpPr>
        <p:spPr>
          <a:xfrm>
            <a:off x="4129296" y="4578105"/>
            <a:ext cx="3933408" cy="581023"/>
          </a:xfrm>
          <a:prstGeom prst="snip2DiagRect">
            <a:avLst/>
          </a:prstGeom>
          <a:solidFill>
            <a:srgbClr val="FD8BED"/>
          </a:solidFill>
          <a:ln>
            <a:solidFill>
              <a:srgbClr val="FD8BE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tr-TR" sz="2000" b="1" dirty="0" err="1">
                <a:solidFill>
                  <a:schemeClr val="bg2"/>
                </a:solidFill>
              </a:rPr>
              <a:t>Max</a:t>
            </a:r>
            <a:r>
              <a:rPr lang="tr-TR" sz="2000" b="1" dirty="0">
                <a:solidFill>
                  <a:schemeClr val="bg2"/>
                </a:solidFill>
              </a:rPr>
              <a:t> artık değeri=3.45896</a:t>
            </a:r>
          </a:p>
        </p:txBody>
      </p:sp>
      <p:sp>
        <p:nvSpPr>
          <p:cNvPr id="23" name="Metin Yer Tutucusu 6">
            <a:extLst>
              <a:ext uri="{FF2B5EF4-FFF2-40B4-BE49-F238E27FC236}">
                <a16:creationId xmlns:a16="http://schemas.microsoft.com/office/drawing/2014/main" id="{768C6A66-4539-4D68-9761-E2F8DB90B340}"/>
              </a:ext>
            </a:extLst>
          </p:cNvPr>
          <p:cNvSpPr txBox="1">
            <a:spLocks/>
          </p:cNvSpPr>
          <p:nvPr/>
        </p:nvSpPr>
        <p:spPr>
          <a:xfrm>
            <a:off x="3119312" y="5372625"/>
            <a:ext cx="5953376" cy="804338"/>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tr-TR" sz="2400" b="1" dirty="0">
                <a:solidFill>
                  <a:schemeClr val="bg2"/>
                </a:solidFill>
              </a:rPr>
              <a:t>Artık değer, mutlak değerce </a:t>
            </a:r>
            <a:r>
              <a:rPr lang="tr-TR" sz="2400" b="1" dirty="0" err="1">
                <a:solidFill>
                  <a:schemeClr val="bg2"/>
                </a:solidFill>
              </a:rPr>
              <a:t>Benferroni</a:t>
            </a:r>
            <a:r>
              <a:rPr lang="tr-TR" sz="2400" b="1" dirty="0">
                <a:solidFill>
                  <a:schemeClr val="bg2"/>
                </a:solidFill>
              </a:rPr>
              <a:t> katsayısından küçük olduğu için </a:t>
            </a:r>
            <a:r>
              <a:rPr lang="tr-TR" sz="2400" b="1" dirty="0" err="1">
                <a:solidFill>
                  <a:schemeClr val="bg2"/>
                </a:solidFill>
              </a:rPr>
              <a:t>outlier</a:t>
            </a:r>
            <a:r>
              <a:rPr lang="tr-TR" sz="2400" b="1" dirty="0">
                <a:solidFill>
                  <a:schemeClr val="bg2"/>
                </a:solidFill>
              </a:rPr>
              <a:t> yoktur.</a:t>
            </a:r>
          </a:p>
        </p:txBody>
      </p:sp>
      <p:pic>
        <p:nvPicPr>
          <p:cNvPr id="3" name="Resim 2">
            <a:extLst>
              <a:ext uri="{FF2B5EF4-FFF2-40B4-BE49-F238E27FC236}">
                <a16:creationId xmlns:a16="http://schemas.microsoft.com/office/drawing/2014/main" id="{6B36731B-48D8-45EB-B82A-BE53EA65A52E}"/>
              </a:ext>
            </a:extLst>
          </p:cNvPr>
          <p:cNvPicPr>
            <a:picLocks noChangeAspect="1"/>
          </p:cNvPicPr>
          <p:nvPr/>
        </p:nvPicPr>
        <p:blipFill>
          <a:blip r:embed="rId2"/>
          <a:stretch>
            <a:fillRect/>
          </a:stretch>
        </p:blipFill>
        <p:spPr>
          <a:xfrm>
            <a:off x="4570404" y="2306172"/>
            <a:ext cx="3051191" cy="1069897"/>
          </a:xfrm>
          <a:prstGeom prst="rect">
            <a:avLst/>
          </a:prstGeom>
        </p:spPr>
      </p:pic>
    </p:spTree>
    <p:extLst>
      <p:ext uri="{BB962C8B-B14F-4D97-AF65-F5344CB8AC3E}">
        <p14:creationId xmlns:p14="http://schemas.microsoft.com/office/powerpoint/2010/main" val="40250671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459FB854-8531-4D26-9CF5-475C0983C4BF}"/>
              </a:ext>
            </a:extLst>
          </p:cNvPr>
          <p:cNvSpPr>
            <a:spLocks noGrp="1"/>
          </p:cNvSpPr>
          <p:nvPr>
            <p:ph type="title"/>
          </p:nvPr>
        </p:nvSpPr>
        <p:spPr>
          <a:xfrm>
            <a:off x="2974061" y="725074"/>
            <a:ext cx="6554787" cy="569086"/>
          </a:xfrm>
        </p:spPr>
        <p:txBody>
          <a:bodyPr>
            <a:normAutofit/>
          </a:bodyPr>
          <a:lstStyle/>
          <a:p>
            <a:r>
              <a:rPr lang="tr-TR" dirty="0"/>
              <a:t>KALDIRAÇ, ETKİLİ GÖZLEM</a:t>
            </a:r>
          </a:p>
        </p:txBody>
      </p:sp>
      <p:sp>
        <p:nvSpPr>
          <p:cNvPr id="7" name="Slayt Numarası Yer Tutucusu 6">
            <a:extLst>
              <a:ext uri="{FF2B5EF4-FFF2-40B4-BE49-F238E27FC236}">
                <a16:creationId xmlns:a16="http://schemas.microsoft.com/office/drawing/2014/main" id="{77CE765B-060D-40B6-99FC-560881399116}"/>
              </a:ext>
            </a:extLst>
          </p:cNvPr>
          <p:cNvSpPr>
            <a:spLocks noGrp="1"/>
          </p:cNvSpPr>
          <p:nvPr>
            <p:ph type="sldNum" sz="quarter" idx="12"/>
          </p:nvPr>
        </p:nvSpPr>
        <p:spPr/>
        <p:txBody>
          <a:bodyPr/>
          <a:lstStyle/>
          <a:p>
            <a:pPr rtl="0"/>
            <a:fld id="{8D581BC7-E183-40DB-AC97-C19EA4EB8894}" type="slidenum">
              <a:rPr lang="tr-TR" noProof="0" smtClean="0"/>
              <a:t>9</a:t>
            </a:fld>
            <a:endParaRPr lang="tr-TR" noProof="0" dirty="0"/>
          </a:p>
        </p:txBody>
      </p:sp>
      <p:sp>
        <p:nvSpPr>
          <p:cNvPr id="15" name="Metin Yer Tutucusu 4">
            <a:extLst>
              <a:ext uri="{FF2B5EF4-FFF2-40B4-BE49-F238E27FC236}">
                <a16:creationId xmlns:a16="http://schemas.microsoft.com/office/drawing/2014/main" id="{6B84A2F7-826B-48DB-9ABC-F5A628090E85}"/>
              </a:ext>
            </a:extLst>
          </p:cNvPr>
          <p:cNvSpPr>
            <a:spLocks noGrp="1"/>
          </p:cNvSpPr>
          <p:nvPr>
            <p:ph type="body" idx="1"/>
          </p:nvPr>
        </p:nvSpPr>
        <p:spPr>
          <a:xfrm>
            <a:off x="454147" y="1566658"/>
            <a:ext cx="11588510" cy="816481"/>
          </a:xfrm>
        </p:spPr>
        <p:txBody>
          <a:bodyPr rtlCol="0">
            <a:normAutofit fontScale="92500" lnSpcReduction="10000"/>
          </a:bodyPr>
          <a:lstStyle/>
          <a:p>
            <a:r>
              <a:rPr lang="tr-TR" sz="2600" baseline="30000" dirty="0">
                <a:solidFill>
                  <a:schemeClr val="bg2"/>
                </a:solidFill>
              </a:rPr>
              <a:t>Kaldıraç, bir gözlemin bağımsız değişken değerlerinin diğer gözlemlerden ne kadar uzakta olduğunun bir ölçüsüdür. </a:t>
            </a:r>
            <a:r>
              <a:rPr lang="tr-TR" sz="2600" baseline="30000" dirty="0" err="1">
                <a:solidFill>
                  <a:schemeClr val="bg2"/>
                </a:solidFill>
              </a:rPr>
              <a:t>Cook</a:t>
            </a:r>
            <a:r>
              <a:rPr lang="tr-TR" sz="2600" baseline="30000" dirty="0">
                <a:solidFill>
                  <a:schemeClr val="bg2"/>
                </a:solidFill>
              </a:rPr>
              <a:t> mesafesi; EKK analizi yapılırken bir veri noktasının etkisinin yaygın olarak kullanılan bir tahminidir. Belirli bir gözlemin silinmesinin etkisini ölçer. </a:t>
            </a:r>
          </a:p>
          <a:p>
            <a:r>
              <a:rPr lang="tr-TR" sz="2600" baseline="30000" dirty="0">
                <a:solidFill>
                  <a:schemeClr val="bg2"/>
                </a:solidFill>
              </a:rPr>
              <a:t>Genel kullanımda, aşçı mesafesi ortalamanın 4 katından fazla olan gözlemler etkili olarak sınıflandırılabilir.</a:t>
            </a:r>
            <a:endParaRPr lang="tr-TR" sz="2600" b="1" baseline="30000" dirty="0">
              <a:solidFill>
                <a:schemeClr val="bg2"/>
              </a:solidFill>
            </a:endParaRPr>
          </a:p>
        </p:txBody>
      </p:sp>
      <p:pic>
        <p:nvPicPr>
          <p:cNvPr id="4" name="Resim 3">
            <a:extLst>
              <a:ext uri="{FF2B5EF4-FFF2-40B4-BE49-F238E27FC236}">
                <a16:creationId xmlns:a16="http://schemas.microsoft.com/office/drawing/2014/main" id="{2C400CB3-20A9-4FA1-B005-935D782A3DCE}"/>
              </a:ext>
            </a:extLst>
          </p:cNvPr>
          <p:cNvPicPr>
            <a:picLocks noChangeAspect="1"/>
          </p:cNvPicPr>
          <p:nvPr/>
        </p:nvPicPr>
        <p:blipFill>
          <a:blip r:embed="rId2"/>
          <a:stretch>
            <a:fillRect/>
          </a:stretch>
        </p:blipFill>
        <p:spPr>
          <a:xfrm>
            <a:off x="2929614" y="2344196"/>
            <a:ext cx="7087268" cy="1313405"/>
          </a:xfrm>
          <a:prstGeom prst="rect">
            <a:avLst/>
          </a:prstGeom>
        </p:spPr>
      </p:pic>
      <p:pic>
        <p:nvPicPr>
          <p:cNvPr id="6" name="Resim 5">
            <a:extLst>
              <a:ext uri="{FF2B5EF4-FFF2-40B4-BE49-F238E27FC236}">
                <a16:creationId xmlns:a16="http://schemas.microsoft.com/office/drawing/2014/main" id="{EABAAC7C-260F-4960-A76F-C67A5F27C7AE}"/>
              </a:ext>
            </a:extLst>
          </p:cNvPr>
          <p:cNvPicPr>
            <a:picLocks noChangeAspect="1"/>
          </p:cNvPicPr>
          <p:nvPr/>
        </p:nvPicPr>
        <p:blipFill>
          <a:blip r:embed="rId3"/>
          <a:stretch>
            <a:fillRect/>
          </a:stretch>
        </p:blipFill>
        <p:spPr>
          <a:xfrm>
            <a:off x="2160159" y="3762217"/>
            <a:ext cx="4088243" cy="2994535"/>
          </a:xfrm>
          <a:prstGeom prst="rect">
            <a:avLst/>
          </a:prstGeom>
        </p:spPr>
      </p:pic>
      <p:pic>
        <p:nvPicPr>
          <p:cNvPr id="9" name="Resim 8">
            <a:extLst>
              <a:ext uri="{FF2B5EF4-FFF2-40B4-BE49-F238E27FC236}">
                <a16:creationId xmlns:a16="http://schemas.microsoft.com/office/drawing/2014/main" id="{25688CF3-F699-449F-B65B-9EACACF7E960}"/>
              </a:ext>
            </a:extLst>
          </p:cNvPr>
          <p:cNvPicPr>
            <a:picLocks noChangeAspect="1"/>
          </p:cNvPicPr>
          <p:nvPr/>
        </p:nvPicPr>
        <p:blipFill>
          <a:blip r:embed="rId4"/>
          <a:stretch>
            <a:fillRect/>
          </a:stretch>
        </p:blipFill>
        <p:spPr>
          <a:xfrm>
            <a:off x="6677434" y="3752035"/>
            <a:ext cx="4017935" cy="3004717"/>
          </a:xfrm>
          <a:prstGeom prst="rect">
            <a:avLst/>
          </a:prstGeom>
        </p:spPr>
      </p:pic>
    </p:spTree>
    <p:extLst>
      <p:ext uri="{BB962C8B-B14F-4D97-AF65-F5344CB8AC3E}">
        <p14:creationId xmlns:p14="http://schemas.microsoft.com/office/powerpoint/2010/main" val="10334707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is Teması">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5055323_TF56488565" id="{F857E8B0-5EB2-46E6-A8BB-0837F703764D}" vid="{8FABE1CA-72FB-4A9D-9E41-99448E5F6653}"/>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2421</Words>
  <Application>Microsoft Office PowerPoint</Application>
  <PresentationFormat>Geniş ekran</PresentationFormat>
  <Paragraphs>313</Paragraphs>
  <Slides>47</Slides>
  <Notes>23</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47</vt:i4>
      </vt:variant>
    </vt:vector>
  </HeadingPairs>
  <TitlesOfParts>
    <vt:vector size="54" baseType="lpstr">
      <vt:lpstr>Arial</vt:lpstr>
      <vt:lpstr>Calibri</vt:lpstr>
      <vt:lpstr>Courier New</vt:lpstr>
      <vt:lpstr>Gill Sans MT</vt:lpstr>
      <vt:lpstr>Segoe UI Light</vt:lpstr>
      <vt:lpstr>Times New Roman</vt:lpstr>
      <vt:lpstr>Ofis Teması</vt:lpstr>
      <vt:lpstr>İLERİ REGRESYON ANALİZİ FİNAL SUNUMU</vt:lpstr>
      <vt:lpstr>İÇERİK</vt:lpstr>
      <vt:lpstr>VERİNİN TANIMLANMASI</vt:lpstr>
      <vt:lpstr>ARABA FİYATLARI</vt:lpstr>
      <vt:lpstr>ÖZET</vt:lpstr>
      <vt:lpstr>VARSAYIM KONTROLLERİ</vt:lpstr>
      <vt:lpstr>NORMALLİK</vt:lpstr>
      <vt:lpstr>OUTLİER KONTROLÜ</vt:lpstr>
      <vt:lpstr>KALDIRAÇ, ETKİLİ GÖZLEM</vt:lpstr>
      <vt:lpstr>OTOKORELASYON ve DEĞİŞEN VARYANS</vt:lpstr>
      <vt:lpstr>MULTİCOLİNEARİTY</vt:lpstr>
      <vt:lpstr>TEMEL BİLEŞENLER ANALİZİ</vt:lpstr>
      <vt:lpstr>PCA </vt:lpstr>
      <vt:lpstr>Veriyi test ve train olarak ayırıyoruz; </vt:lpstr>
      <vt:lpstr>Cross Validation uygulayarak;  </vt:lpstr>
      <vt:lpstr>CV açıklayıcı component değerleri;</vt:lpstr>
      <vt:lpstr>EKK </vt:lpstr>
      <vt:lpstr>RIDGE  REGRESSION</vt:lpstr>
      <vt:lpstr>RIDGE </vt:lpstr>
      <vt:lpstr>RIDGE </vt:lpstr>
      <vt:lpstr>CV yöntemiyle optimum lambda hesaplaması;</vt:lpstr>
      <vt:lpstr>Optimum  değerine göre RMSE ve R2  hesaplanması;</vt:lpstr>
      <vt:lpstr>Ridge Modelinin Varsayımları</vt:lpstr>
      <vt:lpstr>LASSO  REGRESSION</vt:lpstr>
      <vt:lpstr>LASSO </vt:lpstr>
      <vt:lpstr>LASSO </vt:lpstr>
      <vt:lpstr>CV yöntemiyle optimum lambda hesaplaması;</vt:lpstr>
      <vt:lpstr>Optimum  değerine göre RMSE ve R2  hesaplanması;</vt:lpstr>
      <vt:lpstr>Lasso Modelinin Varsayımları</vt:lpstr>
      <vt:lpstr>ELASTİK-NET  REGRESSION</vt:lpstr>
      <vt:lpstr>ELASTİK-NET </vt:lpstr>
      <vt:lpstr>ELASTİK-NET </vt:lpstr>
      <vt:lpstr>CV yöntemiyle optimum   hesaplaması;</vt:lpstr>
      <vt:lpstr>Optimum  değerine göre RMSE ve R2  hesaplanması;</vt:lpstr>
      <vt:lpstr>Elastik-Net Modelinin Varsayımları</vt:lpstr>
      <vt:lpstr>PowerPoint Sunusu</vt:lpstr>
      <vt:lpstr>ROBUST  REGRESSION</vt:lpstr>
      <vt:lpstr>ROBUST</vt:lpstr>
      <vt:lpstr>HITTERS-Beyzbol Verisi</vt:lpstr>
      <vt:lpstr>Model ve Varsayımları</vt:lpstr>
      <vt:lpstr>Model ve Varsayımları</vt:lpstr>
      <vt:lpstr>Model ve Varsayımları</vt:lpstr>
      <vt:lpstr>Model ve Varsayımları</vt:lpstr>
      <vt:lpstr>Model ve Varsayımları</vt:lpstr>
      <vt:lpstr>Regresyon Modeli İncelemesi </vt:lpstr>
      <vt:lpstr>Robust ve LTS Modeli İncelemesi </vt:lpstr>
      <vt:lpstr>LM, Robust ve LTS için  Halfnormal Grafikler;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2019-12-25T14:57:17Z</dcterms:created>
  <dcterms:modified xsi:type="dcterms:W3CDTF">2021-03-09T13:16:40Z</dcterms:modified>
</cp:coreProperties>
</file>