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3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9051C-13AA-4389-B11B-0127B4D9A984}" type="datetimeFigureOut">
              <a:rPr lang="tr-TR" smtClean="0"/>
              <a:t>9.03.2021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C7157-745F-4EFC-954B-EF12444AE507}" type="slidenum">
              <a:rPr lang="tr-TR" smtClean="0"/>
              <a:t>‹#›</a:t>
            </a:fld>
            <a:endParaRPr lang="tr-TR"/>
          </a:p>
        </p:txBody>
      </p:sp>
    </p:spTree>
    <p:extLst>
      <p:ext uri="{BB962C8B-B14F-4D97-AF65-F5344CB8AC3E}">
        <p14:creationId xmlns:p14="http://schemas.microsoft.com/office/powerpoint/2010/main" val="118118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B3EB973-3AB8-45AB-9EAF-0250E4425FD1}" type="datetime1">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80990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E186432-A3AB-4324-814D-6DC90C82D036}" type="datetime1">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357912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0B8C524-A784-4AA5-A351-7C15F62EC47E}" type="datetime1">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1204684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CB96523E-52BA-4E87-8C12-1981EF3B5C7A}" type="datetime1">
              <a:rPr lang="tr-TR" smtClean="0"/>
              <a:t>9.03.2021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2020923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4A934C7-4FA6-49E0-BED5-C3BB86E74530}" type="datetime1">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7591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365E6C6-3E28-4D49-B06F-3C8966D8CD65}" type="datetime1">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193424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41EA5A-B5E8-4B87-BCE9-BAD7E5C68394}" type="datetime1">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29608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767CF0-14BC-4265-B055-7E17119EBE72}" type="datetime1">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19564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ED69E58-D842-4E98-BCDB-4AAD13CBF849}" type="datetime1">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253131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CD6B05-6D01-4488-BC79-BBA7930467EA}" type="datetime1">
              <a:rPr lang="tr-TR" smtClean="0"/>
              <a:t>9.03.2021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190465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4096578-00CA-41C8-8F32-1AC09DC1D084}" type="datetime1">
              <a:rPr lang="tr-TR" smtClean="0"/>
              <a:t>9.03.2021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422417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B6FD4-3149-4FDB-97F6-0941889AD1BD}" type="datetime1">
              <a:rPr lang="tr-TR" smtClean="0"/>
              <a:t>9.03.2021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406111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CBB4C82-46BB-4F08-9022-B3FCB63F8527}" type="datetime1">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26023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03A2E1BE-68B0-41BD-93FC-ADB71CA895F6}" type="datetime1">
              <a:rPr lang="tr-TR" smtClean="0"/>
              <a:t>9.03.2021</a:t>
            </a:fld>
            <a:endParaRPr lang="tr-TR"/>
          </a:p>
        </p:txBody>
      </p:sp>
      <p:sp>
        <p:nvSpPr>
          <p:cNvPr id="6" name="Footer Placeholder 5"/>
          <p:cNvSpPr>
            <a:spLocks noGrp="1"/>
          </p:cNvSpPr>
          <p:nvPr>
            <p:ph type="ftr" sz="quarter" idx="11"/>
          </p:nvPr>
        </p:nvSpPr>
        <p:spPr>
          <a:xfrm>
            <a:off x="590396" y="6041362"/>
            <a:ext cx="3295413" cy="365125"/>
          </a:xfrm>
        </p:spPr>
        <p:txBody>
          <a:bodyPr/>
          <a:lstStyle/>
          <a:p>
            <a:endParaRPr lang="tr-TR"/>
          </a:p>
        </p:txBody>
      </p:sp>
      <p:sp>
        <p:nvSpPr>
          <p:cNvPr id="7" name="Slide Number Placeholder 6"/>
          <p:cNvSpPr>
            <a:spLocks noGrp="1"/>
          </p:cNvSpPr>
          <p:nvPr>
            <p:ph type="sldNum" sz="quarter" idx="12"/>
          </p:nvPr>
        </p:nvSpPr>
        <p:spPr>
          <a:xfrm>
            <a:off x="4862689" y="5915888"/>
            <a:ext cx="1062155" cy="490599"/>
          </a:xfrm>
        </p:spPr>
        <p:txBody>
          <a:bodyPr/>
          <a:lstStyle/>
          <a:p>
            <a:fld id="{B71299CD-6E75-4398-9F03-8FB2A1AA227D}" type="slidenum">
              <a:rPr lang="tr-TR" smtClean="0"/>
              <a:t>‹#›</a:t>
            </a:fld>
            <a:endParaRPr lang="tr-TR"/>
          </a:p>
        </p:txBody>
      </p:sp>
    </p:spTree>
    <p:extLst>
      <p:ext uri="{BB962C8B-B14F-4D97-AF65-F5344CB8AC3E}">
        <p14:creationId xmlns:p14="http://schemas.microsoft.com/office/powerpoint/2010/main" val="185221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A76E4FB-6E98-4412-A22F-56B98F29E80D}" type="datetime1">
              <a:rPr lang="tr-TR" smtClean="0"/>
              <a:t>9.03.2021</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71299CD-6E75-4398-9F03-8FB2A1AA227D}" type="slidenum">
              <a:rPr lang="tr-TR" smtClean="0"/>
              <a:t>‹#›</a:t>
            </a:fld>
            <a:endParaRPr lang="tr-TR"/>
          </a:p>
        </p:txBody>
      </p:sp>
    </p:spTree>
    <p:extLst>
      <p:ext uri="{BB962C8B-B14F-4D97-AF65-F5344CB8AC3E}">
        <p14:creationId xmlns:p14="http://schemas.microsoft.com/office/powerpoint/2010/main" val="65228065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9ACB7EAF-797A-4E90-A227-F692FAF569DC}"/>
              </a:ext>
            </a:extLst>
          </p:cNvPr>
          <p:cNvSpPr txBox="1">
            <a:spLocks/>
          </p:cNvSpPr>
          <p:nvPr/>
        </p:nvSpPr>
        <p:spPr>
          <a:xfrm>
            <a:off x="926254" y="732328"/>
            <a:ext cx="10339492" cy="13977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5000" b="1" dirty="0"/>
              <a:t>ÇOK DEĞİŞKENLİ İSTATİSTİKSEL ANALİZ II.DÖNEM VİZE ÖDEVİ</a:t>
            </a:r>
          </a:p>
        </p:txBody>
      </p:sp>
      <p:sp>
        <p:nvSpPr>
          <p:cNvPr id="5" name="Alt Başlık 2">
            <a:extLst>
              <a:ext uri="{FF2B5EF4-FFF2-40B4-BE49-F238E27FC236}">
                <a16:creationId xmlns:a16="http://schemas.microsoft.com/office/drawing/2014/main" id="{F60A74C9-8B87-471C-BFE7-C140041FE3AC}"/>
              </a:ext>
            </a:extLst>
          </p:cNvPr>
          <p:cNvSpPr txBox="1">
            <a:spLocks/>
          </p:cNvSpPr>
          <p:nvPr/>
        </p:nvSpPr>
        <p:spPr>
          <a:xfrm>
            <a:off x="2497137" y="5580177"/>
            <a:ext cx="7197726" cy="8472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2200" b="1" dirty="0">
                <a:latin typeface="+mj-lt"/>
              </a:rPr>
              <a:t>Rümeysa NAZLİ</a:t>
            </a:r>
          </a:p>
        </p:txBody>
      </p:sp>
      <p:sp>
        <p:nvSpPr>
          <p:cNvPr id="6" name="Unvan 1">
            <a:extLst>
              <a:ext uri="{FF2B5EF4-FFF2-40B4-BE49-F238E27FC236}">
                <a16:creationId xmlns:a16="http://schemas.microsoft.com/office/drawing/2014/main" id="{C7F5FBD1-6C76-4A59-A1A1-DE2CEEC06AC4}"/>
              </a:ext>
            </a:extLst>
          </p:cNvPr>
          <p:cNvSpPr txBox="1">
            <a:spLocks/>
          </p:cNvSpPr>
          <p:nvPr/>
        </p:nvSpPr>
        <p:spPr>
          <a:xfrm>
            <a:off x="926254" y="2806823"/>
            <a:ext cx="10339492" cy="13977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7000" b="1" dirty="0"/>
              <a:t>~KÜMELEME ANALİZİ~</a:t>
            </a:r>
          </a:p>
        </p:txBody>
      </p:sp>
      <p:pic>
        <p:nvPicPr>
          <p:cNvPr id="8" name="Grafik 7" descr="Su">
            <a:extLst>
              <a:ext uri="{FF2B5EF4-FFF2-40B4-BE49-F238E27FC236}">
                <a16:creationId xmlns:a16="http://schemas.microsoft.com/office/drawing/2014/main" id="{0CE49D4A-63B7-4B3D-A8CD-07F8FE2801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862" y="2421899"/>
            <a:ext cx="459419" cy="459419"/>
          </a:xfrm>
          <a:prstGeom prst="rect">
            <a:avLst/>
          </a:prstGeom>
        </p:spPr>
      </p:pic>
      <p:pic>
        <p:nvPicPr>
          <p:cNvPr id="9" name="Grafik 8" descr="Su">
            <a:extLst>
              <a:ext uri="{FF2B5EF4-FFF2-40B4-BE49-F238E27FC236}">
                <a16:creationId xmlns:a16="http://schemas.microsoft.com/office/drawing/2014/main" id="{873B773E-B320-43E7-8884-D7A729E51D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0972" y="2447423"/>
            <a:ext cx="459419" cy="459419"/>
          </a:xfrm>
          <a:prstGeom prst="rect">
            <a:avLst/>
          </a:prstGeom>
        </p:spPr>
      </p:pic>
      <p:pic>
        <p:nvPicPr>
          <p:cNvPr id="10" name="Grafik 9" descr="Su">
            <a:extLst>
              <a:ext uri="{FF2B5EF4-FFF2-40B4-BE49-F238E27FC236}">
                <a16:creationId xmlns:a16="http://schemas.microsoft.com/office/drawing/2014/main" id="{EF68EC7A-51D2-4787-97F5-F2C35F305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6611" y="2408437"/>
            <a:ext cx="459419" cy="459419"/>
          </a:xfrm>
          <a:prstGeom prst="rect">
            <a:avLst/>
          </a:prstGeom>
        </p:spPr>
      </p:pic>
      <p:pic>
        <p:nvPicPr>
          <p:cNvPr id="11" name="Grafik 10" descr="Su">
            <a:extLst>
              <a:ext uri="{FF2B5EF4-FFF2-40B4-BE49-F238E27FC236}">
                <a16:creationId xmlns:a16="http://schemas.microsoft.com/office/drawing/2014/main" id="{B6DD42E2-2348-4D62-B3D3-939DFC515D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0390" y="2437066"/>
            <a:ext cx="459419" cy="459419"/>
          </a:xfrm>
          <a:prstGeom prst="rect">
            <a:avLst/>
          </a:prstGeom>
        </p:spPr>
      </p:pic>
      <p:pic>
        <p:nvPicPr>
          <p:cNvPr id="12" name="Grafik 11" descr="Su">
            <a:extLst>
              <a:ext uri="{FF2B5EF4-FFF2-40B4-BE49-F238E27FC236}">
                <a16:creationId xmlns:a16="http://schemas.microsoft.com/office/drawing/2014/main" id="{069D673B-F063-498F-B229-3BBF264FD6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6466" y="2437066"/>
            <a:ext cx="459419" cy="459419"/>
          </a:xfrm>
          <a:prstGeom prst="rect">
            <a:avLst/>
          </a:prstGeom>
        </p:spPr>
      </p:pic>
      <p:pic>
        <p:nvPicPr>
          <p:cNvPr id="13" name="Grafik 12" descr="Su">
            <a:extLst>
              <a:ext uri="{FF2B5EF4-FFF2-40B4-BE49-F238E27FC236}">
                <a16:creationId xmlns:a16="http://schemas.microsoft.com/office/drawing/2014/main" id="{9E7AB5C8-C60C-4ECF-978F-5372CCB6EF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6756" y="2423604"/>
            <a:ext cx="459419" cy="459419"/>
          </a:xfrm>
          <a:prstGeom prst="rect">
            <a:avLst/>
          </a:prstGeom>
        </p:spPr>
      </p:pic>
      <p:pic>
        <p:nvPicPr>
          <p:cNvPr id="14" name="Grafik 13" descr="Su">
            <a:extLst>
              <a:ext uri="{FF2B5EF4-FFF2-40B4-BE49-F238E27FC236}">
                <a16:creationId xmlns:a16="http://schemas.microsoft.com/office/drawing/2014/main" id="{9D2E0368-5AF0-4727-A79D-FAEAB763AA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150" y="2408437"/>
            <a:ext cx="459419" cy="459419"/>
          </a:xfrm>
          <a:prstGeom prst="rect">
            <a:avLst/>
          </a:prstGeom>
        </p:spPr>
      </p:pic>
      <p:pic>
        <p:nvPicPr>
          <p:cNvPr id="15" name="Grafik 14" descr="Su">
            <a:extLst>
              <a:ext uri="{FF2B5EF4-FFF2-40B4-BE49-F238E27FC236}">
                <a16:creationId xmlns:a16="http://schemas.microsoft.com/office/drawing/2014/main" id="{13EFF42E-971E-43B5-9CAE-59A4C7C5DC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4714" y="2425896"/>
            <a:ext cx="459419" cy="459419"/>
          </a:xfrm>
          <a:prstGeom prst="rect">
            <a:avLst/>
          </a:prstGeom>
        </p:spPr>
      </p:pic>
      <p:pic>
        <p:nvPicPr>
          <p:cNvPr id="16" name="Grafik 15" descr="Su">
            <a:extLst>
              <a:ext uri="{FF2B5EF4-FFF2-40B4-BE49-F238E27FC236}">
                <a16:creationId xmlns:a16="http://schemas.microsoft.com/office/drawing/2014/main" id="{6920C1DF-B94D-40B1-80CB-34057CB74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81147" y="2427223"/>
            <a:ext cx="459419" cy="459419"/>
          </a:xfrm>
          <a:prstGeom prst="rect">
            <a:avLst/>
          </a:prstGeom>
        </p:spPr>
      </p:pic>
      <p:pic>
        <p:nvPicPr>
          <p:cNvPr id="17" name="Grafik 16" descr="Su">
            <a:extLst>
              <a:ext uri="{FF2B5EF4-FFF2-40B4-BE49-F238E27FC236}">
                <a16:creationId xmlns:a16="http://schemas.microsoft.com/office/drawing/2014/main" id="{469E2FF8-8043-4D46-80D3-F4815BC410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5153" y="2427223"/>
            <a:ext cx="459419" cy="459419"/>
          </a:xfrm>
          <a:prstGeom prst="rect">
            <a:avLst/>
          </a:prstGeom>
        </p:spPr>
      </p:pic>
      <p:pic>
        <p:nvPicPr>
          <p:cNvPr id="18" name="Grafik 17" descr="Su">
            <a:extLst>
              <a:ext uri="{FF2B5EF4-FFF2-40B4-BE49-F238E27FC236}">
                <a16:creationId xmlns:a16="http://schemas.microsoft.com/office/drawing/2014/main" id="{F860BC6F-4532-458B-B2AE-756AC50048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57156" y="2437066"/>
            <a:ext cx="459419" cy="459419"/>
          </a:xfrm>
          <a:prstGeom prst="rect">
            <a:avLst/>
          </a:prstGeom>
        </p:spPr>
      </p:pic>
      <p:pic>
        <p:nvPicPr>
          <p:cNvPr id="19" name="Grafik 18" descr="Su">
            <a:extLst>
              <a:ext uri="{FF2B5EF4-FFF2-40B4-BE49-F238E27FC236}">
                <a16:creationId xmlns:a16="http://schemas.microsoft.com/office/drawing/2014/main" id="{110A5EA1-3345-4EE6-B917-CE35CB7793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63661" y="2448901"/>
            <a:ext cx="459419" cy="459419"/>
          </a:xfrm>
          <a:prstGeom prst="rect">
            <a:avLst/>
          </a:prstGeom>
        </p:spPr>
      </p:pic>
    </p:spTree>
    <p:extLst>
      <p:ext uri="{BB962C8B-B14F-4D97-AF65-F5344CB8AC3E}">
        <p14:creationId xmlns:p14="http://schemas.microsoft.com/office/powerpoint/2010/main" val="301968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191B6-E06C-443B-85C1-C493D863DEFC}"/>
              </a:ext>
            </a:extLst>
          </p:cNvPr>
          <p:cNvSpPr>
            <a:spLocks noGrp="1"/>
          </p:cNvSpPr>
          <p:nvPr>
            <p:ph type="title"/>
          </p:nvPr>
        </p:nvSpPr>
        <p:spPr>
          <a:xfrm>
            <a:off x="1275443" y="2435957"/>
            <a:ext cx="4798911" cy="2007789"/>
          </a:xfrm>
        </p:spPr>
        <p:txBody>
          <a:bodyPr/>
          <a:lstStyle/>
          <a:p>
            <a:r>
              <a:rPr lang="tr-TR" sz="5000" dirty="0"/>
              <a:t>TAM BAĞLANTI TEKNİĞİ</a:t>
            </a:r>
          </a:p>
        </p:txBody>
      </p:sp>
      <p:sp>
        <p:nvSpPr>
          <p:cNvPr id="3" name="Metin Yer Tutucusu 2">
            <a:extLst>
              <a:ext uri="{FF2B5EF4-FFF2-40B4-BE49-F238E27FC236}">
                <a16:creationId xmlns:a16="http://schemas.microsoft.com/office/drawing/2014/main" id="{416F9B4A-380B-4AEA-8F34-B480F4CAB384}"/>
              </a:ext>
            </a:extLst>
          </p:cNvPr>
          <p:cNvSpPr>
            <a:spLocks noGrp="1"/>
          </p:cNvSpPr>
          <p:nvPr>
            <p:ph type="body" sz="quarter" idx="16"/>
          </p:nvPr>
        </p:nvSpPr>
        <p:spPr/>
        <p:txBody>
          <a:bodyPr>
            <a:normAutofit/>
          </a:bodyPr>
          <a:lstStyle/>
          <a:p>
            <a:r>
              <a:rPr lang="tr-TR" sz="2400" dirty="0">
                <a:latin typeface="Cambria" panose="02040503050406030204" pitchFamily="18" charset="0"/>
                <a:ea typeface="Cambria" panose="02040503050406030204" pitchFamily="18" charset="0"/>
              </a:rPr>
              <a:t>Tek bağlantı yöntemine çok benzemektedir. Farklı olarak en uzak gözlemlerden başlanarak küme yapısı oluşturulur. </a:t>
            </a:r>
          </a:p>
          <a:p>
            <a:endParaRPr lang="tr-T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498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191B6-E06C-443B-85C1-C493D863DEFC}"/>
              </a:ext>
            </a:extLst>
          </p:cNvPr>
          <p:cNvSpPr>
            <a:spLocks noGrp="1"/>
          </p:cNvSpPr>
          <p:nvPr>
            <p:ph type="title"/>
          </p:nvPr>
        </p:nvSpPr>
        <p:spPr>
          <a:xfrm>
            <a:off x="1357089" y="2435957"/>
            <a:ext cx="4488540" cy="2007789"/>
          </a:xfrm>
        </p:spPr>
        <p:txBody>
          <a:bodyPr/>
          <a:lstStyle/>
          <a:p>
            <a:r>
              <a:rPr lang="tr-TR" sz="4000" dirty="0"/>
              <a:t>VARYANS TEKNİĞİ (WARS’S TEKNİĞİ)</a:t>
            </a:r>
          </a:p>
        </p:txBody>
      </p:sp>
      <p:sp>
        <p:nvSpPr>
          <p:cNvPr id="3" name="Metin Yer Tutucusu 2">
            <a:extLst>
              <a:ext uri="{FF2B5EF4-FFF2-40B4-BE49-F238E27FC236}">
                <a16:creationId xmlns:a16="http://schemas.microsoft.com/office/drawing/2014/main" id="{416F9B4A-380B-4AEA-8F34-B480F4CAB384}"/>
              </a:ext>
            </a:extLst>
          </p:cNvPr>
          <p:cNvSpPr>
            <a:spLocks noGrp="1"/>
          </p:cNvSpPr>
          <p:nvPr>
            <p:ph type="body" sz="quarter" idx="16"/>
          </p:nvPr>
        </p:nvSpPr>
        <p:spPr/>
        <p:txBody>
          <a:bodyPr>
            <a:normAutofit/>
          </a:bodyPr>
          <a:lstStyle/>
          <a:p>
            <a:r>
              <a:rPr lang="tr-TR" sz="2400" dirty="0">
                <a:latin typeface="Cambria" panose="02040503050406030204" pitchFamily="18" charset="0"/>
                <a:ea typeface="Cambria" panose="02040503050406030204" pitchFamily="18" charset="0"/>
              </a:rPr>
              <a:t>Bir kümenin ortasına düşen gözlemin, aynı kümenin içinde bulunan gözlemlerden ortalama uzaklığını esas alır. Toplam sapma karelerinden yararlanır.</a:t>
            </a:r>
          </a:p>
          <a:p>
            <a:endParaRPr lang="tr-T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684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AE990E-5916-4A27-B7C9-5C57359F5142}"/>
              </a:ext>
            </a:extLst>
          </p:cNvPr>
          <p:cNvSpPr>
            <a:spLocks noGrp="1"/>
          </p:cNvSpPr>
          <p:nvPr>
            <p:ph type="title"/>
          </p:nvPr>
        </p:nvSpPr>
        <p:spPr>
          <a:xfrm>
            <a:off x="508880" y="337505"/>
            <a:ext cx="11357069" cy="1318888"/>
          </a:xfrm>
        </p:spPr>
        <p:txBody>
          <a:bodyPr/>
          <a:lstStyle/>
          <a:p>
            <a:r>
              <a:rPr lang="tr-TR" sz="4500" dirty="0"/>
              <a:t>HİYERARŞİK OLMAYAN KÜMELEME YÖNTEMLERİ</a:t>
            </a:r>
          </a:p>
        </p:txBody>
      </p:sp>
      <p:sp>
        <p:nvSpPr>
          <p:cNvPr id="3" name="İçerik Yer Tutucusu 2">
            <a:extLst>
              <a:ext uri="{FF2B5EF4-FFF2-40B4-BE49-F238E27FC236}">
                <a16:creationId xmlns:a16="http://schemas.microsoft.com/office/drawing/2014/main" id="{FE3DBDB7-94EC-408A-A3E0-B21ED34F3038}"/>
              </a:ext>
            </a:extLst>
          </p:cNvPr>
          <p:cNvSpPr>
            <a:spLocks noGrp="1"/>
          </p:cNvSpPr>
          <p:nvPr>
            <p:ph sz="half" idx="1"/>
          </p:nvPr>
        </p:nvSpPr>
        <p:spPr>
          <a:xfrm>
            <a:off x="364327" y="2550066"/>
            <a:ext cx="11646174" cy="4291610"/>
          </a:xfrm>
        </p:spPr>
        <p:txBody>
          <a:bodyPr>
            <a:noAutofit/>
          </a:bodyPr>
          <a:lstStyle/>
          <a:p>
            <a:r>
              <a:rPr lang="tr-TR" sz="2400" dirty="0">
                <a:latin typeface="Cambria" panose="02040503050406030204" pitchFamily="18" charset="0"/>
                <a:ea typeface="Cambria" panose="02040503050406030204" pitchFamily="18" charset="0"/>
              </a:rPr>
              <a:t>Küme sayısı konusunda ön bilgi var ise ya da araştırmacı anlamlı olacak küme sayısına karar vermiş ise bu durumda hiyerarşik olmayan kümeleme yöntemi kullanılabilir. </a:t>
            </a:r>
          </a:p>
          <a:p>
            <a:r>
              <a:rPr lang="tr-TR" sz="2400" dirty="0">
                <a:latin typeface="Cambria" panose="02040503050406030204" pitchFamily="18" charset="0"/>
                <a:ea typeface="Cambria" panose="02040503050406030204" pitchFamily="18" charset="0"/>
              </a:rPr>
              <a:t>Ağaç yapısı benzeri yapılar kurulamaz. Birimlerin kendi içinde homojen ve kendi aralarında heterojen olan kümelere ayrılmasını hedefler. Genellikle büyük </a:t>
            </a:r>
            <a:r>
              <a:rPr lang="tr-TR" sz="2400" dirty="0" err="1">
                <a:latin typeface="Cambria" panose="02040503050406030204" pitchFamily="18" charset="0"/>
                <a:ea typeface="Cambria" panose="02040503050406030204" pitchFamily="18" charset="0"/>
              </a:rPr>
              <a:t>örneklerm</a:t>
            </a:r>
            <a:r>
              <a:rPr lang="tr-TR" sz="2400" dirty="0">
                <a:latin typeface="Cambria" panose="02040503050406030204" pitchFamily="18" charset="0"/>
                <a:ea typeface="Cambria" panose="02040503050406030204" pitchFamily="18" charset="0"/>
              </a:rPr>
              <a:t> gruplarının (k&gt;250) analizinde tercih edilmektedir.</a:t>
            </a:r>
          </a:p>
          <a:p>
            <a:r>
              <a:rPr lang="tr-TR" sz="2400" dirty="0">
                <a:latin typeface="Cambria" panose="02040503050406030204" pitchFamily="18" charset="0"/>
                <a:ea typeface="Cambria" panose="02040503050406030204" pitchFamily="18" charset="0"/>
              </a:rPr>
              <a:t>Bu kümeleme yönteminde birimlerin kümelere parçalanması rastgele yapılabilir. Birimlerin ayrılabilecekleri küme sayısı belirlendikten sonra, küme belirleme kriterine göre birimlerin hangi kümelere gireceklerine karar verilir ve atama işlemleri yapılır. Hiyerarşik olmayan kümele başlığı altında pek çok teknikten söz edilmektedir. Bunlardan </a:t>
            </a:r>
            <a:r>
              <a:rPr lang="tr-TR" sz="2400" dirty="0" err="1">
                <a:latin typeface="Cambria" panose="02040503050406030204" pitchFamily="18" charset="0"/>
                <a:ea typeface="Cambria" panose="02040503050406030204" pitchFamily="18" charset="0"/>
              </a:rPr>
              <a:t>başlıcaları</a:t>
            </a:r>
            <a:r>
              <a:rPr lang="tr-TR" sz="2400" dirty="0">
                <a:latin typeface="Cambria" panose="02040503050406030204" pitchFamily="18" charset="0"/>
                <a:ea typeface="Cambria" panose="02040503050406030204" pitchFamily="18" charset="0"/>
              </a:rPr>
              <a:t> k-ortalama tekniği ve en çok olabilirlik tekniğidir. </a:t>
            </a:r>
          </a:p>
          <a:p>
            <a:pPr marL="0" indent="0">
              <a:buNone/>
            </a:pPr>
            <a:endParaRPr lang="tr-T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957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191B6-E06C-443B-85C1-C493D863DEFC}"/>
              </a:ext>
            </a:extLst>
          </p:cNvPr>
          <p:cNvSpPr>
            <a:spLocks noGrp="1"/>
          </p:cNvSpPr>
          <p:nvPr>
            <p:ph type="title"/>
          </p:nvPr>
        </p:nvSpPr>
        <p:spPr>
          <a:xfrm>
            <a:off x="1155700" y="3027285"/>
            <a:ext cx="4880301" cy="1492096"/>
          </a:xfrm>
        </p:spPr>
        <p:txBody>
          <a:bodyPr/>
          <a:lstStyle/>
          <a:p>
            <a:r>
              <a:rPr lang="tr-TR" sz="4500" dirty="0"/>
              <a:t>K-ORTALAMALAR TEKNİĞİ</a:t>
            </a:r>
          </a:p>
        </p:txBody>
      </p:sp>
      <p:sp>
        <p:nvSpPr>
          <p:cNvPr id="3" name="Metin Yer Tutucusu 2">
            <a:extLst>
              <a:ext uri="{FF2B5EF4-FFF2-40B4-BE49-F238E27FC236}">
                <a16:creationId xmlns:a16="http://schemas.microsoft.com/office/drawing/2014/main" id="{416F9B4A-380B-4AEA-8F34-B480F4CAB384}"/>
              </a:ext>
            </a:extLst>
          </p:cNvPr>
          <p:cNvSpPr>
            <a:spLocks noGrp="1"/>
          </p:cNvSpPr>
          <p:nvPr>
            <p:ph type="body" sz="quarter" idx="16"/>
          </p:nvPr>
        </p:nvSpPr>
        <p:spPr>
          <a:xfrm>
            <a:off x="6036001" y="597665"/>
            <a:ext cx="5638928" cy="5959929"/>
          </a:xfrm>
        </p:spPr>
        <p:txBody>
          <a:bodyPr>
            <a:noAutofit/>
          </a:bodyPr>
          <a:lstStyle/>
          <a:p>
            <a:pPr marL="342900" indent="-342900">
              <a:buFont typeface="Courier New" panose="02070309020205020404" pitchFamily="49" charset="0"/>
              <a:buChar char="o"/>
            </a:pPr>
            <a:r>
              <a:rPr lang="tr-TR" sz="2200" dirty="0">
                <a:latin typeface="Cambria" panose="02040503050406030204" pitchFamily="18" charset="0"/>
                <a:ea typeface="Cambria" panose="02040503050406030204" pitchFamily="18" charset="0"/>
              </a:rPr>
              <a:t>Bu yöntemde önce araştırmacının ön bilgisine ve tecrübesine dayanarak küme sayısı belirlenir. Sonra her kümenin tipik bir gözlemi seçilir, benzer gözlemler tipik gözlemin etrafında birer birer </a:t>
            </a:r>
            <a:r>
              <a:rPr lang="tr-TR" sz="2200" dirty="0" err="1">
                <a:latin typeface="Cambria" panose="02040503050406030204" pitchFamily="18" charset="0"/>
                <a:ea typeface="Cambria" panose="02040503050406030204" pitchFamily="18" charset="0"/>
              </a:rPr>
              <a:t>kümelendirilir</a:t>
            </a:r>
            <a:r>
              <a:rPr lang="tr-TR" sz="2200" dirty="0">
                <a:latin typeface="Cambria" panose="02040503050406030204" pitchFamily="18" charset="0"/>
                <a:ea typeface="Cambria" panose="02040503050406030204" pitchFamily="18" charset="0"/>
              </a:rPr>
              <a:t>. Burada bazı istatistiksel testler kullanılarak her kümeyi oluşturan gözlemlerin değişkenlere göre ortalamalarına bakılır. Güvenilir olması en belirgin üstünlüğüdür. </a:t>
            </a:r>
          </a:p>
          <a:p>
            <a:pPr marL="342900" indent="-342900">
              <a:buFont typeface="Courier New" panose="02070309020205020404" pitchFamily="49" charset="0"/>
              <a:buChar char="o"/>
            </a:pPr>
            <a:r>
              <a:rPr lang="tr-TR" sz="2200" dirty="0">
                <a:latin typeface="Cambria" panose="02040503050406030204" pitchFamily="18" charset="0"/>
                <a:ea typeface="Cambria" panose="02040503050406030204" pitchFamily="18" charset="0"/>
              </a:rPr>
              <a:t>1. adım ) Birimler K Adet kümeye ayrılır. </a:t>
            </a:r>
          </a:p>
          <a:p>
            <a:pPr marL="342900" indent="-342900">
              <a:buFont typeface="Courier New" panose="02070309020205020404" pitchFamily="49" charset="0"/>
              <a:buChar char="o"/>
            </a:pPr>
            <a:r>
              <a:rPr lang="tr-TR" sz="2200" dirty="0">
                <a:latin typeface="Cambria" panose="02040503050406030204" pitchFamily="18" charset="0"/>
                <a:ea typeface="Cambria" panose="02040503050406030204" pitchFamily="18" charset="0"/>
              </a:rPr>
              <a:t>2. adım ) Birimler, değer bakımından en yakın kümeye atanarak devam edilir. </a:t>
            </a:r>
          </a:p>
          <a:p>
            <a:pPr marL="342900" indent="-342900">
              <a:buFont typeface="Courier New" panose="02070309020205020404" pitchFamily="49" charset="0"/>
              <a:buChar char="o"/>
            </a:pPr>
            <a:r>
              <a:rPr lang="tr-TR" sz="2200" dirty="0">
                <a:latin typeface="Cambria" panose="02040503050406030204" pitchFamily="18" charset="0"/>
                <a:ea typeface="Cambria" panose="02040503050406030204" pitchFamily="18" charset="0"/>
              </a:rPr>
              <a:t>3. adım ) Adım 2 hiç atama yapılmayacak hale gelene kadar tekrarlanır.  Bu şekilde kümeleme işlemi yapılır. </a:t>
            </a:r>
          </a:p>
          <a:p>
            <a:pPr marL="342900" indent="-342900">
              <a:buFont typeface="Courier New" panose="02070309020205020404" pitchFamily="49" charset="0"/>
              <a:buChar char="o"/>
            </a:pPr>
            <a:endParaRPr lang="tr-T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0005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191B6-E06C-443B-85C1-C493D863DEFC}"/>
              </a:ext>
            </a:extLst>
          </p:cNvPr>
          <p:cNvSpPr>
            <a:spLocks noGrp="1"/>
          </p:cNvSpPr>
          <p:nvPr>
            <p:ph type="title"/>
          </p:nvPr>
        </p:nvSpPr>
        <p:spPr>
          <a:xfrm>
            <a:off x="1357089" y="2508420"/>
            <a:ext cx="4678912" cy="2007789"/>
          </a:xfrm>
        </p:spPr>
        <p:txBody>
          <a:bodyPr/>
          <a:lstStyle/>
          <a:p>
            <a:r>
              <a:rPr lang="tr-TR" sz="4700" dirty="0"/>
              <a:t>EN ÇOK OLABİLİRLİK TEKNİĞİ</a:t>
            </a:r>
          </a:p>
        </p:txBody>
      </p:sp>
      <p:sp>
        <p:nvSpPr>
          <p:cNvPr id="3" name="Metin Yer Tutucusu 2">
            <a:extLst>
              <a:ext uri="{FF2B5EF4-FFF2-40B4-BE49-F238E27FC236}">
                <a16:creationId xmlns:a16="http://schemas.microsoft.com/office/drawing/2014/main" id="{416F9B4A-380B-4AEA-8F34-B480F4CAB384}"/>
              </a:ext>
            </a:extLst>
          </p:cNvPr>
          <p:cNvSpPr>
            <a:spLocks noGrp="1"/>
          </p:cNvSpPr>
          <p:nvPr>
            <p:ph type="body" sz="quarter" idx="16"/>
          </p:nvPr>
        </p:nvSpPr>
        <p:spPr/>
        <p:txBody>
          <a:bodyPr>
            <a:normAutofit/>
          </a:bodyPr>
          <a:lstStyle/>
          <a:p>
            <a:r>
              <a:rPr lang="tr-TR" sz="2400" dirty="0">
                <a:latin typeface="Cambria" panose="02040503050406030204" pitchFamily="18" charset="0"/>
                <a:ea typeface="Cambria" panose="02040503050406030204" pitchFamily="18" charset="0"/>
              </a:rPr>
              <a:t>Her bir gözlem (birey) en büyük olabilirlik değeri verecek biçimde daha önceden belirlenen kümelere atanmaktadır. </a:t>
            </a:r>
          </a:p>
          <a:p>
            <a:endParaRPr lang="tr-T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550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Konuşma">
            <a:extLst>
              <a:ext uri="{FF2B5EF4-FFF2-40B4-BE49-F238E27FC236}">
                <a16:creationId xmlns:a16="http://schemas.microsoft.com/office/drawing/2014/main" id="{45BAFC4F-E6A9-447F-B656-1A1EF23ACB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3239" y="4383544"/>
            <a:ext cx="2234323" cy="1698646"/>
          </a:xfrm>
          <a:prstGeom prst="rect">
            <a:avLst/>
          </a:prstGeom>
        </p:spPr>
      </p:pic>
      <p:sp>
        <p:nvSpPr>
          <p:cNvPr id="2" name="Başlık 1">
            <a:extLst>
              <a:ext uri="{FF2B5EF4-FFF2-40B4-BE49-F238E27FC236}">
                <a16:creationId xmlns:a16="http://schemas.microsoft.com/office/drawing/2014/main" id="{5C7A1FFF-AFAF-43EE-AE00-75ABC30BC750}"/>
              </a:ext>
            </a:extLst>
          </p:cNvPr>
          <p:cNvSpPr>
            <a:spLocks noGrp="1"/>
          </p:cNvSpPr>
          <p:nvPr>
            <p:ph type="title"/>
          </p:nvPr>
        </p:nvSpPr>
        <p:spPr>
          <a:xfrm>
            <a:off x="853190" y="1303816"/>
            <a:ext cx="5893840" cy="2645912"/>
          </a:xfrm>
        </p:spPr>
        <p:txBody>
          <a:bodyPr/>
          <a:lstStyle/>
          <a:p>
            <a:r>
              <a:rPr lang="tr-TR" sz="6000" dirty="0"/>
              <a:t>KÜME SAYISININ BELİRLENMESİ</a:t>
            </a:r>
          </a:p>
        </p:txBody>
      </p:sp>
      <p:sp>
        <p:nvSpPr>
          <p:cNvPr id="3" name="Metin Yer Tutucusu 2">
            <a:extLst>
              <a:ext uri="{FF2B5EF4-FFF2-40B4-BE49-F238E27FC236}">
                <a16:creationId xmlns:a16="http://schemas.microsoft.com/office/drawing/2014/main" id="{07947805-EBE8-4D1E-B935-C3C5C1D529C2}"/>
              </a:ext>
            </a:extLst>
          </p:cNvPr>
          <p:cNvSpPr>
            <a:spLocks noGrp="1"/>
          </p:cNvSpPr>
          <p:nvPr>
            <p:ph type="body" idx="1"/>
          </p:nvPr>
        </p:nvSpPr>
        <p:spPr>
          <a:xfrm>
            <a:off x="694201" y="4454565"/>
            <a:ext cx="6168237" cy="2070522"/>
          </a:xfrm>
        </p:spPr>
        <p:txBody>
          <a:bodyPr/>
          <a:lstStyle/>
          <a:p>
            <a:pPr marL="342900" indent="-342900">
              <a:buFont typeface="Arial" panose="020B0604020202020204" pitchFamily="34" charset="0"/>
              <a:buChar char="•"/>
            </a:pPr>
            <a:r>
              <a:rPr lang="tr-TR" sz="2300" dirty="0">
                <a:latin typeface="Cambria" panose="02040503050406030204" pitchFamily="18" charset="0"/>
                <a:ea typeface="Cambria" panose="02040503050406030204" pitchFamily="18" charset="0"/>
              </a:rPr>
              <a:t>Araştırıcının deneyim ve bilgi düzeyinden yararlanılması yaklaşımı en iyi yaklaşımlardan biridir. </a:t>
            </a:r>
          </a:p>
          <a:p>
            <a:pPr marL="342900" indent="-342900">
              <a:buFont typeface="Arial" panose="020B0604020202020204" pitchFamily="34" charset="0"/>
              <a:buChar char="•"/>
            </a:pPr>
            <a:r>
              <a:rPr lang="tr-TR" sz="2300" dirty="0">
                <a:latin typeface="Cambria" panose="02040503050406030204" pitchFamily="18" charset="0"/>
                <a:ea typeface="Cambria" panose="02040503050406030204" pitchFamily="18" charset="0"/>
              </a:rPr>
              <a:t>Küme sayısını belirlemek için Temel Bileşenler Analizinden (PCA) yararlanılabilir.</a:t>
            </a:r>
          </a:p>
          <a:p>
            <a:endParaRPr lang="tr-TR" sz="2300" dirty="0">
              <a:latin typeface="Cambria" panose="02040503050406030204" pitchFamily="18" charset="0"/>
              <a:ea typeface="Cambria" panose="02040503050406030204" pitchFamily="18" charset="0"/>
            </a:endParaRPr>
          </a:p>
        </p:txBody>
      </p:sp>
      <p:sp>
        <p:nvSpPr>
          <p:cNvPr id="4" name="Metin Yer Tutucusu 3">
            <a:extLst>
              <a:ext uri="{FF2B5EF4-FFF2-40B4-BE49-F238E27FC236}">
                <a16:creationId xmlns:a16="http://schemas.microsoft.com/office/drawing/2014/main" id="{9F09A64D-F098-43C0-91C3-1A5ABB62424E}"/>
              </a:ext>
            </a:extLst>
          </p:cNvPr>
          <p:cNvSpPr>
            <a:spLocks noGrp="1"/>
          </p:cNvSpPr>
          <p:nvPr>
            <p:ph type="body" sz="quarter" idx="16"/>
          </p:nvPr>
        </p:nvSpPr>
        <p:spPr>
          <a:xfrm>
            <a:off x="7320166" y="903270"/>
            <a:ext cx="4018644" cy="3551295"/>
          </a:xfrm>
        </p:spPr>
        <p:txBody>
          <a:bodyPr>
            <a:noAutofit/>
          </a:bodyPr>
          <a:lstStyle/>
          <a:p>
            <a:pPr marL="342900" indent="-342900">
              <a:buFont typeface="Courier New" panose="02070309020205020404" pitchFamily="49" charset="0"/>
              <a:buChar char="o"/>
            </a:pPr>
            <a:r>
              <a:rPr lang="tr-TR" sz="2500" dirty="0">
                <a:latin typeface="Cambria" panose="02040503050406030204" pitchFamily="18" charset="0"/>
                <a:ea typeface="Cambria" panose="02040503050406030204" pitchFamily="18" charset="0"/>
              </a:rPr>
              <a:t>Kümeleme analizinde anlamlı ve sağlıklı sonuçlara ulaşabilmek için küme sayısının belirlenmesi gerekmektedir. Küme sayısına (k) karar vermede yararlanılan en pratik yol; </a:t>
            </a:r>
          </a:p>
          <a:p>
            <a:endParaRPr lang="tr-TR" sz="2500" dirty="0"/>
          </a:p>
        </p:txBody>
      </p:sp>
      <p:sp>
        <p:nvSpPr>
          <p:cNvPr id="6" name="Metin kutusu 5">
            <a:extLst>
              <a:ext uri="{FF2B5EF4-FFF2-40B4-BE49-F238E27FC236}">
                <a16:creationId xmlns:a16="http://schemas.microsoft.com/office/drawing/2014/main" id="{4CB4160B-CE23-402A-8628-D56270D1C0DB}"/>
              </a:ext>
            </a:extLst>
          </p:cNvPr>
          <p:cNvSpPr txBox="1"/>
          <p:nvPr/>
        </p:nvSpPr>
        <p:spPr>
          <a:xfrm>
            <a:off x="7646684" y="5723897"/>
            <a:ext cx="1740518" cy="461665"/>
          </a:xfrm>
          <a:prstGeom prst="rect">
            <a:avLst/>
          </a:prstGeom>
          <a:noFill/>
        </p:spPr>
        <p:txBody>
          <a:bodyPr wrap="square" rtlCol="0">
            <a:spAutoFit/>
          </a:bodyPr>
          <a:lstStyle/>
          <a:p>
            <a:r>
              <a:rPr lang="tr-TR" sz="2400" dirty="0">
                <a:latin typeface="Cambria" panose="02040503050406030204" pitchFamily="18" charset="0"/>
                <a:ea typeface="Cambria" panose="02040503050406030204" pitchFamily="18" charset="0"/>
              </a:rPr>
              <a:t>şeklindedir.</a:t>
            </a:r>
          </a:p>
        </p:txBody>
      </p:sp>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90E7D2E4-0273-4DCC-A857-4AD0A4EA0CCF}"/>
                  </a:ext>
                </a:extLst>
              </p:cNvPr>
              <p:cNvSpPr txBox="1"/>
              <p:nvPr/>
            </p:nvSpPr>
            <p:spPr>
              <a:xfrm>
                <a:off x="8856416" y="4809699"/>
                <a:ext cx="1061573" cy="559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tr-TR" sz="3000" b="1" i="1" smtClean="0">
                              <a:latin typeface="Cambria Math" panose="02040503050406030204" pitchFamily="18" charset="0"/>
                            </a:rPr>
                          </m:ctrlPr>
                        </m:radPr>
                        <m:deg/>
                        <m:e>
                          <m:r>
                            <a:rPr lang="tr-TR" sz="3000" b="1" i="1" smtClean="0">
                              <a:latin typeface="Cambria Math" panose="02040503050406030204" pitchFamily="18" charset="0"/>
                            </a:rPr>
                            <m:t>𝒏</m:t>
                          </m:r>
                          <m:r>
                            <a:rPr lang="tr-TR" sz="3000" b="1" i="1" smtClean="0">
                              <a:latin typeface="Cambria Math" panose="02040503050406030204" pitchFamily="18" charset="0"/>
                            </a:rPr>
                            <m:t>/</m:t>
                          </m:r>
                          <m:r>
                            <a:rPr lang="tr-TR" sz="3000" b="1" i="1" smtClean="0">
                              <a:latin typeface="Cambria Math" panose="02040503050406030204" pitchFamily="18" charset="0"/>
                            </a:rPr>
                            <m:t>𝟐</m:t>
                          </m:r>
                        </m:e>
                      </m:rad>
                    </m:oMath>
                  </m:oMathPara>
                </a14:m>
                <a:endParaRPr lang="tr-TR" sz="3000" b="1" dirty="0"/>
              </a:p>
            </p:txBody>
          </p:sp>
        </mc:Choice>
        <mc:Fallback xmlns="">
          <p:sp>
            <p:nvSpPr>
              <p:cNvPr id="7" name="Metin kutusu 6">
                <a:extLst>
                  <a:ext uri="{FF2B5EF4-FFF2-40B4-BE49-F238E27FC236}">
                    <a16:creationId xmlns:a16="http://schemas.microsoft.com/office/drawing/2014/main" id="{90E7D2E4-0273-4DCC-A857-4AD0A4EA0CCF}"/>
                  </a:ext>
                </a:extLst>
              </p:cNvPr>
              <p:cNvSpPr txBox="1">
                <a:spLocks noRot="1" noChangeAspect="1" noMove="1" noResize="1" noEditPoints="1" noAdjustHandles="1" noChangeArrowheads="1" noChangeShapeType="1" noTextEdit="1"/>
              </p:cNvSpPr>
              <p:nvPr/>
            </p:nvSpPr>
            <p:spPr>
              <a:xfrm>
                <a:off x="8856416" y="4809699"/>
                <a:ext cx="1061573" cy="559064"/>
              </a:xfrm>
              <a:prstGeom prst="rect">
                <a:avLst/>
              </a:prstGeom>
              <a:blipFill>
                <a:blip r:embed="rId4"/>
                <a:stretch>
                  <a:fillRect/>
                </a:stretch>
              </a:blipFill>
            </p:spPr>
            <p:txBody>
              <a:bodyPr/>
              <a:lstStyle/>
              <a:p>
                <a:r>
                  <a:rPr lang="tr-TR">
                    <a:noFill/>
                  </a:rPr>
                  <a:t> </a:t>
                </a:r>
              </a:p>
            </p:txBody>
          </p:sp>
        </mc:Fallback>
      </mc:AlternateContent>
      <p:sp>
        <p:nvSpPr>
          <p:cNvPr id="8" name="Metin kutusu 7">
            <a:extLst>
              <a:ext uri="{FF2B5EF4-FFF2-40B4-BE49-F238E27FC236}">
                <a16:creationId xmlns:a16="http://schemas.microsoft.com/office/drawing/2014/main" id="{CDBAFCFF-BF85-4251-883D-6E8A357AC807}"/>
              </a:ext>
            </a:extLst>
          </p:cNvPr>
          <p:cNvSpPr txBox="1"/>
          <p:nvPr/>
        </p:nvSpPr>
        <p:spPr>
          <a:xfrm>
            <a:off x="8435664" y="4907098"/>
            <a:ext cx="1409674" cy="461665"/>
          </a:xfrm>
          <a:prstGeom prst="rect">
            <a:avLst/>
          </a:prstGeom>
          <a:noFill/>
        </p:spPr>
        <p:txBody>
          <a:bodyPr wrap="square" rtlCol="0">
            <a:spAutoFit/>
          </a:bodyPr>
          <a:lstStyle/>
          <a:p>
            <a:r>
              <a:rPr lang="tr-TR" sz="2400" b="1" dirty="0">
                <a:latin typeface="Cambria" panose="02040503050406030204" pitchFamily="18" charset="0"/>
                <a:ea typeface="Cambria" panose="02040503050406030204" pitchFamily="18" charset="0"/>
              </a:rPr>
              <a:t>k=</a:t>
            </a:r>
          </a:p>
        </p:txBody>
      </p:sp>
    </p:spTree>
    <p:extLst>
      <p:ext uri="{BB962C8B-B14F-4D97-AF65-F5344CB8AC3E}">
        <p14:creationId xmlns:p14="http://schemas.microsoft.com/office/powerpoint/2010/main" val="86075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Dolgusuz gülen yüz">
            <a:extLst>
              <a:ext uri="{FF2B5EF4-FFF2-40B4-BE49-F238E27FC236}">
                <a16:creationId xmlns:a16="http://schemas.microsoft.com/office/drawing/2014/main" id="{5E942323-019A-49C0-98F7-FF5BEB7EE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9651" y="2260324"/>
            <a:ext cx="914400" cy="914400"/>
          </a:xfrm>
          <a:prstGeom prst="rect">
            <a:avLst/>
          </a:prstGeom>
        </p:spPr>
      </p:pic>
      <p:sp>
        <p:nvSpPr>
          <p:cNvPr id="11" name="Başlık 1">
            <a:extLst>
              <a:ext uri="{FF2B5EF4-FFF2-40B4-BE49-F238E27FC236}">
                <a16:creationId xmlns:a16="http://schemas.microsoft.com/office/drawing/2014/main" id="{2FCAFE9D-8B2F-4202-A949-A4A9D00A4942}"/>
              </a:ext>
            </a:extLst>
          </p:cNvPr>
          <p:cNvSpPr txBox="1">
            <a:spLocks/>
          </p:cNvSpPr>
          <p:nvPr/>
        </p:nvSpPr>
        <p:spPr>
          <a:xfrm>
            <a:off x="2457920" y="2422648"/>
            <a:ext cx="6082398" cy="84973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7000" dirty="0"/>
              <a:t>TEŞEKKÜRLER</a:t>
            </a:r>
          </a:p>
        </p:txBody>
      </p:sp>
    </p:spTree>
    <p:extLst>
      <p:ext uri="{BB962C8B-B14F-4D97-AF65-F5344CB8AC3E}">
        <p14:creationId xmlns:p14="http://schemas.microsoft.com/office/powerpoint/2010/main" val="335086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4F52A1-3577-4510-8084-F1F31277ABE4}"/>
              </a:ext>
            </a:extLst>
          </p:cNvPr>
          <p:cNvSpPr>
            <a:spLocks noGrp="1"/>
          </p:cNvSpPr>
          <p:nvPr>
            <p:ph type="title"/>
          </p:nvPr>
        </p:nvSpPr>
        <p:spPr>
          <a:xfrm>
            <a:off x="516086" y="594145"/>
            <a:ext cx="10571998" cy="970450"/>
          </a:xfrm>
        </p:spPr>
        <p:txBody>
          <a:bodyPr/>
          <a:lstStyle/>
          <a:p>
            <a:r>
              <a:rPr lang="tr-TR" sz="6000" dirty="0"/>
              <a:t>KÜMELEME ANALİZİ</a:t>
            </a:r>
          </a:p>
        </p:txBody>
      </p:sp>
      <p:sp>
        <p:nvSpPr>
          <p:cNvPr id="3" name="İçerik Yer Tutucusu 2">
            <a:extLst>
              <a:ext uri="{FF2B5EF4-FFF2-40B4-BE49-F238E27FC236}">
                <a16:creationId xmlns:a16="http://schemas.microsoft.com/office/drawing/2014/main" id="{C44140D4-EE70-4E34-8DD8-AF3B6FAF8D4E}"/>
              </a:ext>
            </a:extLst>
          </p:cNvPr>
          <p:cNvSpPr>
            <a:spLocks noGrp="1"/>
          </p:cNvSpPr>
          <p:nvPr>
            <p:ph idx="1"/>
          </p:nvPr>
        </p:nvSpPr>
        <p:spPr>
          <a:xfrm>
            <a:off x="310240" y="2695822"/>
            <a:ext cx="8177586" cy="4031551"/>
          </a:xfrm>
        </p:spPr>
        <p:txBody>
          <a:bodyPr>
            <a:noAutofit/>
          </a:bodyPr>
          <a:lstStyle/>
          <a:p>
            <a:r>
              <a:rPr lang="tr-TR" sz="2300" dirty="0">
                <a:latin typeface="Cambria" panose="02040503050406030204" pitchFamily="18" charset="0"/>
                <a:ea typeface="Cambria" panose="02040503050406030204" pitchFamily="18" charset="0"/>
              </a:rPr>
              <a:t>Çok değişkenli analiz tekniklerinden biri olan kümeleme analizinin öncelikli amacı, birey ya da nesnelerin temel özelliklerini dikkate alarak onları gruplandırmaktır. Diğer bir deyişle kümeleme analizi, gruplanmamış verileri benzerliklerine göre gruplandırarak araştırmacıya </a:t>
            </a:r>
            <a:r>
              <a:rPr lang="tr-TR" sz="2300" dirty="0" err="1">
                <a:latin typeface="Cambria" panose="02040503050406030204" pitchFamily="18" charset="0"/>
                <a:ea typeface="Cambria" panose="02040503050406030204" pitchFamily="18" charset="0"/>
              </a:rPr>
              <a:t>özetleyici</a:t>
            </a:r>
            <a:r>
              <a:rPr lang="tr-TR" sz="2300" dirty="0">
                <a:latin typeface="Cambria" panose="02040503050406030204" pitchFamily="18" charset="0"/>
                <a:ea typeface="Cambria" panose="02040503050406030204" pitchFamily="18" charset="0"/>
              </a:rPr>
              <a:t> bilgiler sunmaktır (KALAYCI, 2010, s. 349). </a:t>
            </a:r>
          </a:p>
          <a:p>
            <a:r>
              <a:rPr lang="tr-TR" sz="2300" dirty="0">
                <a:latin typeface="Cambria" panose="02040503050406030204" pitchFamily="18" charset="0"/>
                <a:ea typeface="Cambria" panose="02040503050406030204" pitchFamily="18" charset="0"/>
              </a:rPr>
              <a:t>Kümeleme analizi, araştırmada gözlenen birimlerin, ölçülen tüm değişkenler üzerindeki değerlerini hesaplayarak birbirine benzeyen birimleri aynı küme içinde sınıflandırır. Analiz, ortaya çıkacak kümelere ve gruplara odaklanmaktadır ve elde edilen kümelerin kendi içlerinde homojen, kendi aralarında ise heterojen bir yapıda olmaları beklenir. </a:t>
            </a:r>
          </a:p>
          <a:p>
            <a:endParaRPr lang="tr-TR" sz="2300" dirty="0">
              <a:latin typeface="Cambria" panose="02040503050406030204" pitchFamily="18" charset="0"/>
              <a:ea typeface="Cambria" panose="02040503050406030204" pitchFamily="18" charset="0"/>
            </a:endParaRPr>
          </a:p>
        </p:txBody>
      </p:sp>
      <p:pic>
        <p:nvPicPr>
          <p:cNvPr id="4" name="Resim 3">
            <a:extLst>
              <a:ext uri="{FF2B5EF4-FFF2-40B4-BE49-F238E27FC236}">
                <a16:creationId xmlns:a16="http://schemas.microsoft.com/office/drawing/2014/main" id="{D8E4CC4E-EBCD-4406-B015-11E2BCCAA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296" y="2695823"/>
            <a:ext cx="3358093" cy="3329420"/>
          </a:xfrm>
          <a:prstGeom prst="rect">
            <a:avLst/>
          </a:prstGeom>
        </p:spPr>
      </p:pic>
    </p:spTree>
    <p:extLst>
      <p:ext uri="{BB962C8B-B14F-4D97-AF65-F5344CB8AC3E}">
        <p14:creationId xmlns:p14="http://schemas.microsoft.com/office/powerpoint/2010/main" val="235283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AE990E-5916-4A27-B7C9-5C57359F5142}"/>
              </a:ext>
            </a:extLst>
          </p:cNvPr>
          <p:cNvSpPr>
            <a:spLocks noGrp="1"/>
          </p:cNvSpPr>
          <p:nvPr>
            <p:ph type="title"/>
          </p:nvPr>
        </p:nvSpPr>
        <p:spPr>
          <a:xfrm>
            <a:off x="508880" y="337505"/>
            <a:ext cx="11357069" cy="1318888"/>
          </a:xfrm>
        </p:spPr>
        <p:txBody>
          <a:bodyPr/>
          <a:lstStyle/>
          <a:p>
            <a:r>
              <a:rPr lang="tr-TR" sz="4500" dirty="0"/>
              <a:t>KÜMELEME ANALİZİNDE KULLANILAN BENZERLİK VE UZAKLIK ÖLÇÜTLERİ </a:t>
            </a:r>
          </a:p>
        </p:txBody>
      </p:sp>
      <p:sp>
        <p:nvSpPr>
          <p:cNvPr id="3" name="İçerik Yer Tutucusu 2">
            <a:extLst>
              <a:ext uri="{FF2B5EF4-FFF2-40B4-BE49-F238E27FC236}">
                <a16:creationId xmlns:a16="http://schemas.microsoft.com/office/drawing/2014/main" id="{FE3DBDB7-94EC-408A-A3E0-B21ED34F3038}"/>
              </a:ext>
            </a:extLst>
          </p:cNvPr>
          <p:cNvSpPr>
            <a:spLocks noGrp="1"/>
          </p:cNvSpPr>
          <p:nvPr>
            <p:ph sz="half" idx="1"/>
          </p:nvPr>
        </p:nvSpPr>
        <p:spPr>
          <a:xfrm>
            <a:off x="663795" y="2614173"/>
            <a:ext cx="11047237" cy="3638763"/>
          </a:xfrm>
        </p:spPr>
        <p:txBody>
          <a:bodyPr>
            <a:noAutofit/>
          </a:bodyPr>
          <a:lstStyle/>
          <a:p>
            <a:r>
              <a:rPr lang="tr-TR" sz="2500" dirty="0">
                <a:latin typeface="Cambria" panose="02040503050406030204" pitchFamily="18" charset="0"/>
                <a:ea typeface="Cambria" panose="02040503050406030204" pitchFamily="18" charset="0"/>
              </a:rPr>
              <a:t>Kümeleme analizinin temel amacı, gözlenen birey ya da nesneler arasındaki benzerlikleri ya da uzaklıkları tespit etmektir.  </a:t>
            </a:r>
          </a:p>
          <a:p>
            <a:r>
              <a:rPr lang="tr-TR" sz="2500" dirty="0">
                <a:latin typeface="Cambria" panose="02040503050406030204" pitchFamily="18" charset="0"/>
                <a:ea typeface="Cambria" panose="02040503050406030204" pitchFamily="18" charset="0"/>
              </a:rPr>
              <a:t>Benzerlik iki nesne veya iki özellik arasındaki ilişkinin kuvveti olarak açıklanır. Bu nicel değer alınan ölçeğe veya veri tipine göre değişik yollardan elde edilir. Uzaklık ise, iki nesne arasındaki zıtlık ya da uyumsuzluğun bir ölçüsü olan farklılıkları ölçer. Benzerlik ve uzaklık ölçümleri gözlemlerin birbirinden ayırt edilmesini sağlar ve bu sayede gözlemler gruplara ayrılır.  </a:t>
            </a:r>
          </a:p>
          <a:p>
            <a:r>
              <a:rPr lang="tr-TR" sz="2500" dirty="0">
                <a:latin typeface="Cambria" panose="02040503050406030204" pitchFamily="18" charset="0"/>
                <a:ea typeface="Cambria" panose="02040503050406030204" pitchFamily="18" charset="0"/>
              </a:rPr>
              <a:t>Uzaklık ölçümü, verilerin nicel veya karışık veriler olmasına göre farklılık göstermektedir. </a:t>
            </a:r>
          </a:p>
        </p:txBody>
      </p:sp>
    </p:spTree>
    <p:extLst>
      <p:ext uri="{BB962C8B-B14F-4D97-AF65-F5344CB8AC3E}">
        <p14:creationId xmlns:p14="http://schemas.microsoft.com/office/powerpoint/2010/main" val="222904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883F9C-EAEB-4AE2-9774-FA008DFC7DB3}"/>
              </a:ext>
            </a:extLst>
          </p:cNvPr>
          <p:cNvSpPr>
            <a:spLocks noGrp="1"/>
          </p:cNvSpPr>
          <p:nvPr>
            <p:ph type="title"/>
          </p:nvPr>
        </p:nvSpPr>
        <p:spPr>
          <a:xfrm>
            <a:off x="728356" y="228602"/>
            <a:ext cx="10571998" cy="1482952"/>
          </a:xfrm>
        </p:spPr>
        <p:txBody>
          <a:bodyPr/>
          <a:lstStyle/>
          <a:p>
            <a:r>
              <a:rPr lang="tr-TR" sz="4500" dirty="0"/>
              <a:t>NİCEL VERİLER İÇİN BENZERLİK VE UZAKLIK ÖLÇÜTLERİ</a:t>
            </a:r>
          </a:p>
        </p:txBody>
      </p:sp>
      <p:sp>
        <p:nvSpPr>
          <p:cNvPr id="4" name="İçerik Yer Tutucusu 2">
            <a:extLst>
              <a:ext uri="{FF2B5EF4-FFF2-40B4-BE49-F238E27FC236}">
                <a16:creationId xmlns:a16="http://schemas.microsoft.com/office/drawing/2014/main" id="{6799804A-366E-464A-8EDD-D0BBA56D9AC2}"/>
              </a:ext>
            </a:extLst>
          </p:cNvPr>
          <p:cNvSpPr txBox="1">
            <a:spLocks/>
          </p:cNvSpPr>
          <p:nvPr/>
        </p:nvSpPr>
        <p:spPr>
          <a:xfrm>
            <a:off x="669472" y="2533079"/>
            <a:ext cx="10131425" cy="3649133"/>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sz="2600" dirty="0">
                <a:latin typeface="Cambria" panose="02040503050406030204" pitchFamily="18" charset="0"/>
                <a:ea typeface="Cambria" panose="02040503050406030204" pitchFamily="18" charset="0"/>
              </a:rPr>
              <a:t>Nicel veriler için uzaklık ölçümü çeşitli matematiksel yöntemler ile yapılmaktadır. Sıklıkla kullanılan ölçüler aşağıdaki gibi verilmiştir.</a:t>
            </a:r>
          </a:p>
          <a:p>
            <a:r>
              <a:rPr lang="tr-TR" sz="2600" dirty="0" err="1">
                <a:latin typeface="Cambria" panose="02040503050406030204" pitchFamily="18" charset="0"/>
                <a:ea typeface="Cambria" panose="02040503050406030204" pitchFamily="18" charset="0"/>
              </a:rPr>
              <a:t>Minkowski</a:t>
            </a:r>
            <a:r>
              <a:rPr lang="tr-TR" sz="2600" dirty="0">
                <a:latin typeface="Cambria" panose="02040503050406030204" pitchFamily="18" charset="0"/>
                <a:ea typeface="Cambria" panose="02040503050406030204" pitchFamily="18" charset="0"/>
              </a:rPr>
              <a:t> Uzaklığı</a:t>
            </a:r>
          </a:p>
          <a:p>
            <a:r>
              <a:rPr lang="tr-TR" sz="2600" dirty="0">
                <a:latin typeface="Cambria" panose="02040503050406030204" pitchFamily="18" charset="0"/>
                <a:ea typeface="Cambria" panose="02040503050406030204" pitchFamily="18" charset="0"/>
              </a:rPr>
              <a:t>Manhattan City-</a:t>
            </a:r>
            <a:r>
              <a:rPr lang="tr-TR" sz="2600" dirty="0" err="1">
                <a:latin typeface="Cambria" panose="02040503050406030204" pitchFamily="18" charset="0"/>
                <a:ea typeface="Cambria" panose="02040503050406030204" pitchFamily="18" charset="0"/>
              </a:rPr>
              <a:t>Block</a:t>
            </a:r>
            <a:r>
              <a:rPr lang="tr-TR" sz="2600" dirty="0">
                <a:latin typeface="Cambria" panose="02040503050406030204" pitchFamily="18" charset="0"/>
                <a:ea typeface="Cambria" panose="02040503050406030204" pitchFamily="18" charset="0"/>
              </a:rPr>
              <a:t> Uzaklığı </a:t>
            </a:r>
          </a:p>
          <a:p>
            <a:r>
              <a:rPr lang="tr-TR" sz="2600" dirty="0">
                <a:latin typeface="Cambria" panose="02040503050406030204" pitchFamily="18" charset="0"/>
                <a:ea typeface="Cambria" panose="02040503050406030204" pitchFamily="18" charset="0"/>
              </a:rPr>
              <a:t>Öklid Uzaklığı </a:t>
            </a:r>
          </a:p>
          <a:p>
            <a:r>
              <a:rPr lang="tr-TR" sz="2600" dirty="0">
                <a:latin typeface="Cambria" panose="02040503050406030204" pitchFamily="18" charset="0"/>
                <a:ea typeface="Cambria" panose="02040503050406030204" pitchFamily="18" charset="0"/>
              </a:rPr>
              <a:t> </a:t>
            </a:r>
            <a:r>
              <a:rPr lang="tr-TR" sz="2600" dirty="0" err="1">
                <a:latin typeface="Cambria" panose="02040503050406030204" pitchFamily="18" charset="0"/>
                <a:ea typeface="Cambria" panose="02040503050406030204" pitchFamily="18" charset="0"/>
              </a:rPr>
              <a:t>Mahalanobis</a:t>
            </a:r>
            <a:r>
              <a:rPr lang="tr-TR" sz="2600" dirty="0">
                <a:latin typeface="Cambria" panose="02040503050406030204" pitchFamily="18" charset="0"/>
                <a:ea typeface="Cambria" panose="02040503050406030204" pitchFamily="18" charset="0"/>
              </a:rPr>
              <a:t> Uzaklığı</a:t>
            </a:r>
          </a:p>
        </p:txBody>
      </p:sp>
    </p:spTree>
    <p:extLst>
      <p:ext uri="{BB962C8B-B14F-4D97-AF65-F5344CB8AC3E}">
        <p14:creationId xmlns:p14="http://schemas.microsoft.com/office/powerpoint/2010/main" val="335550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6EF2F0-B019-48A4-A10E-66742F146AC4}"/>
              </a:ext>
            </a:extLst>
          </p:cNvPr>
          <p:cNvSpPr>
            <a:spLocks noGrp="1"/>
          </p:cNvSpPr>
          <p:nvPr>
            <p:ph type="title"/>
          </p:nvPr>
        </p:nvSpPr>
        <p:spPr>
          <a:xfrm>
            <a:off x="1161928" y="1127463"/>
            <a:ext cx="3547533" cy="901509"/>
          </a:xfrm>
        </p:spPr>
        <p:txBody>
          <a:bodyPr/>
          <a:lstStyle/>
          <a:p>
            <a:r>
              <a:rPr lang="tr-TR" sz="5000" dirty="0"/>
              <a:t>ÖRNEK</a:t>
            </a:r>
          </a:p>
        </p:txBody>
      </p:sp>
      <p:sp>
        <p:nvSpPr>
          <p:cNvPr id="4" name="Metin Yer Tutucusu 3">
            <a:extLst>
              <a:ext uri="{FF2B5EF4-FFF2-40B4-BE49-F238E27FC236}">
                <a16:creationId xmlns:a16="http://schemas.microsoft.com/office/drawing/2014/main" id="{1F3B3117-8EA6-4DC8-A318-0480D1F972FA}"/>
              </a:ext>
            </a:extLst>
          </p:cNvPr>
          <p:cNvSpPr>
            <a:spLocks noGrp="1"/>
          </p:cNvSpPr>
          <p:nvPr>
            <p:ph type="body" sz="half" idx="2"/>
          </p:nvPr>
        </p:nvSpPr>
        <p:spPr>
          <a:xfrm>
            <a:off x="1073150" y="2386150"/>
            <a:ext cx="3547533" cy="4025762"/>
          </a:xfrm>
        </p:spPr>
        <p:txBody>
          <a:bodyPr>
            <a:normAutofit lnSpcReduction="10000"/>
          </a:bodyPr>
          <a:lstStyle/>
          <a:p>
            <a:r>
              <a:rPr lang="tr-TR" sz="2200" dirty="0">
                <a:latin typeface="Cambria" panose="02040503050406030204" pitchFamily="18" charset="0"/>
                <a:ea typeface="Cambria" panose="02040503050406030204" pitchFamily="18" charset="0"/>
              </a:rPr>
              <a:t>A, B ve C isimli üç gözlem ve iki değişkenli bir ölçüm yapıldığı varsayılsın. Bu iki değişken, gözlemlerin bir ürünün reklamını izlemek için harcadıkları süre (dakika/saniye) ve satın alma olasılıkları (yüzde) olsun. </a:t>
            </a:r>
          </a:p>
          <a:p>
            <a:r>
              <a:rPr lang="tr-TR" sz="2200" dirty="0">
                <a:latin typeface="Cambria" panose="02040503050406030204" pitchFamily="18" charset="0"/>
                <a:ea typeface="Cambria" panose="02040503050406030204" pitchFamily="18" charset="0"/>
              </a:rPr>
              <a:t>Soru, Manhattan City-</a:t>
            </a:r>
            <a:r>
              <a:rPr lang="tr-TR" sz="2200" dirty="0" err="1">
                <a:latin typeface="Cambria" panose="02040503050406030204" pitchFamily="18" charset="0"/>
                <a:ea typeface="Cambria" panose="02040503050406030204" pitchFamily="18" charset="0"/>
              </a:rPr>
              <a:t>Block</a:t>
            </a:r>
            <a:r>
              <a:rPr lang="tr-TR" sz="2200" dirty="0">
                <a:latin typeface="Cambria" panose="02040503050406030204" pitchFamily="18" charset="0"/>
                <a:ea typeface="Cambria" panose="02040503050406030204" pitchFamily="18" charset="0"/>
              </a:rPr>
              <a:t> ve Öklid yöntemi ile çözülmüştür.</a:t>
            </a:r>
          </a:p>
          <a:p>
            <a:endParaRPr lang="tr-TR" dirty="0"/>
          </a:p>
        </p:txBody>
      </p:sp>
      <p:pic>
        <p:nvPicPr>
          <p:cNvPr id="5" name="Resim 4">
            <a:extLst>
              <a:ext uri="{FF2B5EF4-FFF2-40B4-BE49-F238E27FC236}">
                <a16:creationId xmlns:a16="http://schemas.microsoft.com/office/drawing/2014/main" id="{01850ED0-30B0-4C17-950D-066045EF6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57" y="536440"/>
            <a:ext cx="4641661" cy="1618395"/>
          </a:xfrm>
          <a:prstGeom prst="rect">
            <a:avLst/>
          </a:prstGeom>
        </p:spPr>
      </p:pic>
      <p:pic>
        <p:nvPicPr>
          <p:cNvPr id="6" name="Resim 5">
            <a:extLst>
              <a:ext uri="{FF2B5EF4-FFF2-40B4-BE49-F238E27FC236}">
                <a16:creationId xmlns:a16="http://schemas.microsoft.com/office/drawing/2014/main" id="{E6EA4AD5-2A2E-404E-B912-41056C469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654" y="2358912"/>
            <a:ext cx="4826466" cy="2040119"/>
          </a:xfrm>
          <a:prstGeom prst="rect">
            <a:avLst/>
          </a:prstGeom>
        </p:spPr>
      </p:pic>
      <p:sp>
        <p:nvSpPr>
          <p:cNvPr id="7" name="Dikdörtgen 6">
            <a:extLst>
              <a:ext uri="{FF2B5EF4-FFF2-40B4-BE49-F238E27FC236}">
                <a16:creationId xmlns:a16="http://schemas.microsoft.com/office/drawing/2014/main" id="{00783826-DDF1-4F97-9B97-D1CACF7C32AE}"/>
              </a:ext>
            </a:extLst>
          </p:cNvPr>
          <p:cNvSpPr/>
          <p:nvPr/>
        </p:nvSpPr>
        <p:spPr>
          <a:xfrm>
            <a:off x="6096000" y="4603108"/>
            <a:ext cx="5905499" cy="2123658"/>
          </a:xfrm>
          <a:prstGeom prst="rect">
            <a:avLst/>
          </a:prstGeom>
        </p:spPr>
        <p:txBody>
          <a:bodyPr wrap="square">
            <a:spAutoFit/>
          </a:bodyPr>
          <a:lstStyle/>
          <a:p>
            <a:r>
              <a:rPr lang="tr-TR" sz="2200" dirty="0">
                <a:latin typeface="Cambria" panose="02040503050406030204" pitchFamily="18" charset="0"/>
                <a:ea typeface="Cambria" panose="02040503050406030204" pitchFamily="18" charset="0"/>
              </a:rPr>
              <a:t>Hesaplanan uzaklıklar tablo 2’de karşılaştırmalı olarak gösterilmiştir.  Uzaklık değerleri ne kadar küçükse yakınlık o kadar büyük demektir. Buna göre birbirine en çok benzeyen gözlemler B ve C’dir. Birbirine en az benzeyen gözlemler ise A ve B gözlemleridir.</a:t>
            </a:r>
          </a:p>
        </p:txBody>
      </p:sp>
    </p:spTree>
    <p:extLst>
      <p:ext uri="{BB962C8B-B14F-4D97-AF65-F5344CB8AC3E}">
        <p14:creationId xmlns:p14="http://schemas.microsoft.com/office/powerpoint/2010/main" val="17940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883F9C-EAEB-4AE2-9774-FA008DFC7DB3}"/>
              </a:ext>
            </a:extLst>
          </p:cNvPr>
          <p:cNvSpPr>
            <a:spLocks noGrp="1"/>
          </p:cNvSpPr>
          <p:nvPr>
            <p:ph type="title"/>
          </p:nvPr>
        </p:nvSpPr>
        <p:spPr>
          <a:xfrm>
            <a:off x="728356" y="228602"/>
            <a:ext cx="10571998" cy="1482952"/>
          </a:xfrm>
        </p:spPr>
        <p:txBody>
          <a:bodyPr/>
          <a:lstStyle/>
          <a:p>
            <a:r>
              <a:rPr lang="tr-TR" sz="4500" dirty="0"/>
              <a:t>KARIŞIK VERİLER İÇİN BENZERLİK VE UZAKLIK ÖLÇÜTLERİ</a:t>
            </a:r>
          </a:p>
        </p:txBody>
      </p:sp>
      <p:sp>
        <p:nvSpPr>
          <p:cNvPr id="4" name="İçerik Yer Tutucusu 2">
            <a:extLst>
              <a:ext uri="{FF2B5EF4-FFF2-40B4-BE49-F238E27FC236}">
                <a16:creationId xmlns:a16="http://schemas.microsoft.com/office/drawing/2014/main" id="{6799804A-366E-464A-8EDD-D0BBA56D9AC2}"/>
              </a:ext>
            </a:extLst>
          </p:cNvPr>
          <p:cNvSpPr txBox="1">
            <a:spLocks/>
          </p:cNvSpPr>
          <p:nvPr/>
        </p:nvSpPr>
        <p:spPr>
          <a:xfrm>
            <a:off x="635827" y="2273694"/>
            <a:ext cx="11022773" cy="2447135"/>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sz="2500" dirty="0">
                <a:latin typeface="Cambria" panose="02040503050406030204" pitchFamily="18" charset="0"/>
                <a:ea typeface="Cambria" panose="02040503050406030204" pitchFamily="18" charset="0"/>
              </a:rPr>
              <a:t>Pratikte değişkenlerin tümünün nicel (aralıklı veya ölçekli) olması çoğu kez mümkün olmamakta, bazı değişkenlerin kesikli (</a:t>
            </a:r>
            <a:r>
              <a:rPr lang="tr-TR" sz="2500" dirty="0" err="1">
                <a:latin typeface="Cambria" panose="02040503050406030204" pitchFamily="18" charset="0"/>
                <a:ea typeface="Cambria" panose="02040503050406030204" pitchFamily="18" charset="0"/>
              </a:rPr>
              <a:t>sınıflayıcı</a:t>
            </a:r>
            <a:r>
              <a:rPr lang="tr-TR" sz="2500" dirty="0">
                <a:latin typeface="Cambria" panose="02040503050406030204" pitchFamily="18" charset="0"/>
                <a:ea typeface="Cambria" panose="02040503050406030204" pitchFamily="18" charset="0"/>
              </a:rPr>
              <a:t> veya sıralayıcı ölçekli) olması durumlarıyla da karşılaşılmaktadır. Böyle durumlarda kullanılır. Değişkenlerin kesikli (</a:t>
            </a:r>
            <a:r>
              <a:rPr lang="tr-TR" sz="2500" dirty="0" err="1">
                <a:latin typeface="Cambria" panose="02040503050406030204" pitchFamily="18" charset="0"/>
                <a:ea typeface="Cambria" panose="02040503050406030204" pitchFamily="18" charset="0"/>
              </a:rPr>
              <a:t>isimsel</a:t>
            </a:r>
            <a:r>
              <a:rPr lang="tr-TR" sz="2500" dirty="0">
                <a:latin typeface="Cambria" panose="02040503050406030204" pitchFamily="18" charset="0"/>
                <a:ea typeface="Cambria" panose="02040503050406030204" pitchFamily="18" charset="0"/>
              </a:rPr>
              <a:t> veya sıralı ölçekli) olması durumunda sürekli veriler için verilen formüllere aşağıda verilen katsayı eklenmektedir;</a:t>
            </a:r>
          </a:p>
        </p:txBody>
      </p:sp>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46AB8DBC-7E24-407C-AB72-E99A319B6F27}"/>
                  </a:ext>
                </a:extLst>
              </p:cNvPr>
              <p:cNvSpPr txBox="1"/>
              <p:nvPr/>
            </p:nvSpPr>
            <p:spPr>
              <a:xfrm>
                <a:off x="2292801" y="4898248"/>
                <a:ext cx="2671085" cy="1179105"/>
              </a:xfrm>
              <a:prstGeom prst="rect">
                <a:avLst/>
              </a:prstGeom>
              <a:noFill/>
            </p:spPr>
            <p:txBody>
              <a:bodyPr wrap="square" lIns="0" tIns="0" rIns="0" bIns="0" rtlCol="0">
                <a:spAutoFit/>
              </a:bodyPr>
              <a:lstStyle/>
              <a:p>
                <a:pPr algn="just"/>
                <a14:m>
                  <m:oMathPara xmlns:m="http://schemas.openxmlformats.org/officeDocument/2006/math">
                    <m:oMathParaPr>
                      <m:jc m:val="center"/>
                    </m:oMathParaPr>
                    <m:oMath xmlns:m="http://schemas.openxmlformats.org/officeDocument/2006/math">
                      <m:d>
                        <m:dPr>
                          <m:begChr m:val="{"/>
                          <m:endChr m:val="}"/>
                          <m:ctrlPr>
                            <a:rPr lang="tr-TR" sz="2400" i="1" smtClean="0">
                              <a:latin typeface="Cambria Math" panose="02040503050406030204" pitchFamily="18" charset="0"/>
                            </a:rPr>
                          </m:ctrlPr>
                        </m:dPr>
                        <m:e>
                          <m:eqArr>
                            <m:eqArrPr>
                              <m:ctrlPr>
                                <a:rPr lang="tr-TR" sz="2400" b="0" i="1" smtClean="0">
                                  <a:latin typeface="Cambria Math" panose="02040503050406030204" pitchFamily="18" charset="0"/>
                                </a:rPr>
                              </m:ctrlPr>
                            </m:eqArrPr>
                            <m:e>
                              <m:r>
                                <a:rPr lang="tr-TR" sz="2400" b="0" i="1" smtClean="0">
                                  <a:latin typeface="Cambria Math" panose="02040503050406030204" pitchFamily="18" charset="0"/>
                                </a:rPr>
                                <m:t>                                 1                                 ;         </m:t>
                              </m:r>
                              <m:r>
                                <a:rPr lang="tr-TR" sz="2400" b="0" i="1" smtClean="0">
                                  <a:latin typeface="Cambria Math" panose="02040503050406030204" pitchFamily="18" charset="0"/>
                                </a:rPr>
                                <m:t>𝑛𝑖𝑐𝑒𝑙</m:t>
                              </m:r>
                              <m:r>
                                <a:rPr lang="tr-TR" sz="2400" b="0" i="1" smtClean="0">
                                  <a:latin typeface="Cambria Math" panose="02040503050406030204" pitchFamily="18" charset="0"/>
                                </a:rPr>
                                <m:t> </m:t>
                              </m:r>
                              <m:r>
                                <a:rPr lang="tr-TR" sz="2400" b="0" i="1" smtClean="0">
                                  <a:latin typeface="Cambria Math" panose="02040503050406030204" pitchFamily="18" charset="0"/>
                                </a:rPr>
                                <m:t>𝑣𝑒𝑟𝑖𝑙𝑒𝑟</m:t>
                              </m:r>
                              <m:r>
                                <a:rPr lang="tr-TR" sz="2400" b="0" i="1" smtClean="0">
                                  <a:latin typeface="Cambria Math" panose="02040503050406030204" pitchFamily="18" charset="0"/>
                                </a:rPr>
                                <m:t> </m:t>
                              </m:r>
                              <m:r>
                                <a:rPr lang="tr-TR" sz="2400" b="0" i="1" smtClean="0">
                                  <a:latin typeface="Cambria Math" panose="02040503050406030204" pitchFamily="18" charset="0"/>
                                </a:rPr>
                                <m:t>𝑖</m:t>
                              </m:r>
                              <m:r>
                                <a:rPr lang="tr-TR" sz="2400" b="0" i="1" smtClean="0">
                                  <a:latin typeface="Cambria Math" panose="02040503050406030204" pitchFamily="18" charset="0"/>
                                </a:rPr>
                                <m:t>ç</m:t>
                              </m:r>
                              <m:r>
                                <a:rPr lang="tr-TR" sz="2400" b="0" i="1" smtClean="0">
                                  <a:latin typeface="Cambria Math" panose="02040503050406030204" pitchFamily="18" charset="0"/>
                                </a:rPr>
                                <m:t>𝑖𝑛</m:t>
                              </m:r>
                            </m:e>
                            <m:e>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1</m:t>
                                  </m:r>
                                </m:num>
                                <m:den>
                                  <m:sSup>
                                    <m:sSupPr>
                                      <m:ctrlPr>
                                        <a:rPr lang="tr-TR" sz="2400" b="0" i="1" smtClean="0">
                                          <a:latin typeface="Cambria Math" panose="02040503050406030204" pitchFamily="18" charset="0"/>
                                        </a:rPr>
                                      </m:ctrlPr>
                                    </m:sSupPr>
                                    <m:e>
                                      <m:r>
                                        <a:rPr lang="tr-TR" sz="2400" b="0" i="1" smtClean="0">
                                          <a:latin typeface="Cambria Math" panose="02040503050406030204" pitchFamily="18" charset="0"/>
                                        </a:rPr>
                                        <m:t>𝑘</m:t>
                                      </m:r>
                                    </m:e>
                                    <m:sup>
                                      <m:r>
                                        <a:rPr lang="tr-TR" sz="2400" b="0" i="1" smtClean="0">
                                          <a:latin typeface="Cambria Math" panose="02040503050406030204" pitchFamily="18" charset="0"/>
                                        </a:rPr>
                                        <m:t>′</m:t>
                                      </m:r>
                                    </m:sup>
                                  </m:sSup>
                                  <m:r>
                                    <a:rPr lang="tr-TR" sz="2400" b="0" i="1" smtClean="0">
                                      <a:latin typeface="Cambria Math" panose="02040503050406030204" pitchFamily="18" charset="0"/>
                                    </a:rPr>
                                    <m:t>𝚤𝑛𝑐𝚤</m:t>
                                  </m:r>
                                  <m:r>
                                    <a:rPr lang="tr-TR" sz="2400" b="0" i="1" smtClean="0">
                                      <a:latin typeface="Cambria Math" panose="02040503050406030204" pitchFamily="18" charset="0"/>
                                    </a:rPr>
                                    <m:t> </m:t>
                                  </m:r>
                                  <m:r>
                                    <a:rPr lang="tr-TR" sz="2400" b="0" i="1" smtClean="0">
                                      <a:latin typeface="Cambria Math" panose="02040503050406030204" pitchFamily="18" charset="0"/>
                                    </a:rPr>
                                    <m:t>𝑑𝑒</m:t>
                                  </m:r>
                                  <m:r>
                                    <a:rPr lang="tr-TR" sz="2400" b="0" i="1" smtClean="0">
                                      <a:latin typeface="Cambria Math" panose="02040503050406030204" pitchFamily="18" charset="0"/>
                                    </a:rPr>
                                    <m:t>ğ</m:t>
                                  </m:r>
                                  <m:r>
                                    <a:rPr lang="tr-TR" sz="2400" b="0" i="1" smtClean="0">
                                      <a:latin typeface="Cambria Math" panose="02040503050406030204" pitchFamily="18" charset="0"/>
                                    </a:rPr>
                                    <m:t>𝑖</m:t>
                                  </m:r>
                                  <m:r>
                                    <a:rPr lang="tr-TR" sz="2400" b="0" i="1" smtClean="0">
                                      <a:latin typeface="Cambria Math" panose="02040503050406030204" pitchFamily="18" charset="0"/>
                                    </a:rPr>
                                    <m:t>ş</m:t>
                                  </m:r>
                                  <m:r>
                                    <a:rPr lang="tr-TR" sz="2400" b="0" i="1" smtClean="0">
                                      <a:latin typeface="Cambria Math" panose="02040503050406030204" pitchFamily="18" charset="0"/>
                                    </a:rPr>
                                    <m:t>𝑘𝑒𝑛𝑖𝑛</m:t>
                                  </m:r>
                                  <m:r>
                                    <a:rPr lang="tr-TR" sz="2400" b="0" i="1" smtClean="0">
                                      <a:latin typeface="Cambria Math" panose="02040503050406030204" pitchFamily="18" charset="0"/>
                                    </a:rPr>
                                    <m:t> </m:t>
                                  </m:r>
                                  <m:r>
                                    <a:rPr lang="tr-TR" sz="2400" b="0" i="1" smtClean="0">
                                      <a:latin typeface="Cambria Math" panose="02040503050406030204" pitchFamily="18" charset="0"/>
                                    </a:rPr>
                                    <m:t>𝑑𝑎</m:t>
                                  </m:r>
                                  <m:r>
                                    <a:rPr lang="tr-TR" sz="2400" b="0" i="1" smtClean="0">
                                      <a:latin typeface="Cambria Math" panose="02040503050406030204" pitchFamily="18" charset="0"/>
                                    </a:rPr>
                                    <m:t>ğ</m:t>
                                  </m:r>
                                  <m:r>
                                    <a:rPr lang="tr-TR" sz="2400" b="0" i="1" smtClean="0">
                                      <a:latin typeface="Cambria Math" panose="02040503050406030204" pitchFamily="18" charset="0"/>
                                    </a:rPr>
                                    <m:t>𝚤𝑙𝚤𝑚</m:t>
                                  </m:r>
                                  <m:r>
                                    <a:rPr lang="tr-TR" sz="2400" b="0" i="1" smtClean="0">
                                      <a:latin typeface="Cambria Math" panose="02040503050406030204" pitchFamily="18" charset="0"/>
                                    </a:rPr>
                                    <m:t> </m:t>
                                  </m:r>
                                  <m:r>
                                    <a:rPr lang="tr-TR" sz="2400" b="0" i="1" smtClean="0">
                                      <a:latin typeface="Cambria Math" panose="02040503050406030204" pitchFamily="18" charset="0"/>
                                    </a:rPr>
                                    <m:t>𝑎𝑟𝑎𝑙𝚤</m:t>
                                  </m:r>
                                  <m:r>
                                    <a:rPr lang="tr-TR" sz="2400" b="0" i="1" smtClean="0">
                                      <a:latin typeface="Cambria Math" panose="02040503050406030204" pitchFamily="18" charset="0"/>
                                    </a:rPr>
                                    <m:t>ğ</m:t>
                                  </m:r>
                                  <m:r>
                                    <a:rPr lang="tr-TR" sz="2400" b="0" i="1" smtClean="0">
                                      <a:latin typeface="Cambria Math" panose="02040503050406030204" pitchFamily="18" charset="0"/>
                                    </a:rPr>
                                    <m:t>𝚤</m:t>
                                  </m:r>
                                </m:den>
                              </m:f>
                              <m:r>
                                <a:rPr lang="tr-TR" sz="2400" b="0" i="1" smtClean="0">
                                  <a:latin typeface="Cambria Math" panose="02040503050406030204" pitchFamily="18" charset="0"/>
                                </a:rPr>
                                <m:t>;         </m:t>
                              </m:r>
                              <m:r>
                                <a:rPr lang="tr-TR" sz="2400" b="0" i="1" smtClean="0">
                                  <a:latin typeface="Cambria Math" panose="02040503050406030204" pitchFamily="18" charset="0"/>
                                </a:rPr>
                                <m:t>𝑛𝑖𝑡𝑒𝑙</m:t>
                              </m:r>
                              <m:r>
                                <a:rPr lang="tr-TR" sz="2400" b="0" i="1" smtClean="0">
                                  <a:latin typeface="Cambria Math" panose="02040503050406030204" pitchFamily="18" charset="0"/>
                                </a:rPr>
                                <m:t> </m:t>
                              </m:r>
                              <m:r>
                                <a:rPr lang="tr-TR" sz="2400" b="0" i="1" smtClean="0">
                                  <a:latin typeface="Cambria Math" panose="02040503050406030204" pitchFamily="18" charset="0"/>
                                </a:rPr>
                                <m:t>𝑣𝑒𝑟𝑖𝑙𝑒𝑟</m:t>
                              </m:r>
                              <m:r>
                                <a:rPr lang="tr-TR" sz="2400" b="0" i="1" smtClean="0">
                                  <a:latin typeface="Cambria Math" panose="02040503050406030204" pitchFamily="18" charset="0"/>
                                </a:rPr>
                                <m:t> </m:t>
                              </m:r>
                              <m:r>
                                <a:rPr lang="tr-TR" sz="2400" b="0" i="1" smtClean="0">
                                  <a:latin typeface="Cambria Math" panose="02040503050406030204" pitchFamily="18" charset="0"/>
                                </a:rPr>
                                <m:t>𝑖</m:t>
                              </m:r>
                              <m:r>
                                <a:rPr lang="tr-TR" sz="2400" b="0" i="1" smtClean="0">
                                  <a:latin typeface="Cambria Math" panose="02040503050406030204" pitchFamily="18" charset="0"/>
                                </a:rPr>
                                <m:t>ç</m:t>
                              </m:r>
                              <m:r>
                                <a:rPr lang="tr-TR" sz="2400" b="0" i="1" smtClean="0">
                                  <a:latin typeface="Cambria Math" panose="02040503050406030204" pitchFamily="18" charset="0"/>
                                </a:rPr>
                                <m:t>𝑖𝑛</m:t>
                              </m:r>
                            </m:e>
                          </m:eqArr>
                        </m:e>
                      </m:d>
                    </m:oMath>
                  </m:oMathPara>
                </a14:m>
                <a:endParaRPr lang="tr-TR" sz="2400" dirty="0"/>
              </a:p>
            </p:txBody>
          </p:sp>
        </mc:Choice>
        <mc:Fallback xmlns="">
          <p:sp>
            <p:nvSpPr>
              <p:cNvPr id="3" name="Metin kutusu 2">
                <a:extLst>
                  <a:ext uri="{FF2B5EF4-FFF2-40B4-BE49-F238E27FC236}">
                    <a16:creationId xmlns:a16="http://schemas.microsoft.com/office/drawing/2014/main" id="{46AB8DBC-7E24-407C-AB72-E99A319B6F27}"/>
                  </a:ext>
                </a:extLst>
              </p:cNvPr>
              <p:cNvSpPr txBox="1">
                <a:spLocks noRot="1" noChangeAspect="1" noMove="1" noResize="1" noEditPoints="1" noAdjustHandles="1" noChangeArrowheads="1" noChangeShapeType="1" noTextEdit="1"/>
              </p:cNvSpPr>
              <p:nvPr/>
            </p:nvSpPr>
            <p:spPr>
              <a:xfrm>
                <a:off x="2292801" y="4898248"/>
                <a:ext cx="2671085" cy="1179105"/>
              </a:xfrm>
              <a:prstGeom prst="rect">
                <a:avLst/>
              </a:prstGeom>
              <a:blipFill>
                <a:blip r:embed="rId2"/>
                <a:stretch>
                  <a:fillRect r="-196575"/>
                </a:stretch>
              </a:blipFill>
            </p:spPr>
            <p:txBody>
              <a:bodyPr/>
              <a:lstStyle/>
              <a:p>
                <a:r>
                  <a:rPr lang="tr-TR">
                    <a:noFill/>
                  </a:rPr>
                  <a:t> </a:t>
                </a:r>
              </a:p>
            </p:txBody>
          </p:sp>
        </mc:Fallback>
      </mc:AlternateContent>
    </p:spTree>
    <p:extLst>
      <p:ext uri="{BB962C8B-B14F-4D97-AF65-F5344CB8AC3E}">
        <p14:creationId xmlns:p14="http://schemas.microsoft.com/office/powerpoint/2010/main" val="205370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4F52A1-3577-4510-8084-F1F31277ABE4}"/>
              </a:ext>
            </a:extLst>
          </p:cNvPr>
          <p:cNvSpPr>
            <a:spLocks noGrp="1"/>
          </p:cNvSpPr>
          <p:nvPr>
            <p:ph type="title"/>
          </p:nvPr>
        </p:nvSpPr>
        <p:spPr>
          <a:xfrm>
            <a:off x="516086" y="594145"/>
            <a:ext cx="10571998" cy="970450"/>
          </a:xfrm>
        </p:spPr>
        <p:txBody>
          <a:bodyPr/>
          <a:lstStyle/>
          <a:p>
            <a:r>
              <a:rPr lang="tr-TR" sz="5500" dirty="0"/>
              <a:t>KÜMELEME YÖNTEMLERİ</a:t>
            </a:r>
          </a:p>
        </p:txBody>
      </p:sp>
      <p:sp>
        <p:nvSpPr>
          <p:cNvPr id="3" name="İçerik Yer Tutucusu 2">
            <a:extLst>
              <a:ext uri="{FF2B5EF4-FFF2-40B4-BE49-F238E27FC236}">
                <a16:creationId xmlns:a16="http://schemas.microsoft.com/office/drawing/2014/main" id="{C44140D4-EE70-4E34-8DD8-AF3B6FAF8D4E}"/>
              </a:ext>
            </a:extLst>
          </p:cNvPr>
          <p:cNvSpPr>
            <a:spLocks noGrp="1"/>
          </p:cNvSpPr>
          <p:nvPr>
            <p:ph idx="1"/>
          </p:nvPr>
        </p:nvSpPr>
        <p:spPr>
          <a:xfrm>
            <a:off x="516086" y="2274269"/>
            <a:ext cx="5404760" cy="4227494"/>
          </a:xfrm>
        </p:spPr>
        <p:txBody>
          <a:bodyPr>
            <a:noAutofit/>
          </a:bodyPr>
          <a:lstStyle/>
          <a:p>
            <a:r>
              <a:rPr lang="tr-TR" sz="2600" dirty="0">
                <a:latin typeface="Bahnschrift" panose="020B0502040204020203" pitchFamily="34" charset="0"/>
              </a:rPr>
              <a:t>Kümeleme yöntemleri iki ana grupta incelenebilir. Bunlar hiyerarşik kümeleme ve hiyerarşik olamayan kümelemedir. En çok kullanılan yöntemler hiyerarşik kümeleme yöntem grubudur. </a:t>
            </a:r>
          </a:p>
          <a:p>
            <a:pPr marL="0" indent="0">
              <a:buNone/>
            </a:pPr>
            <a:endParaRPr lang="tr-TR" sz="2600" dirty="0">
              <a:latin typeface="Cambria" panose="02040503050406030204" pitchFamily="18" charset="0"/>
              <a:ea typeface="Cambria" panose="02040503050406030204" pitchFamily="18" charset="0"/>
            </a:endParaRPr>
          </a:p>
        </p:txBody>
      </p:sp>
      <p:pic>
        <p:nvPicPr>
          <p:cNvPr id="1028" name="Picture 4" descr="Büyük Veride (Big Data) Kümeleme Yöntemleri : Bolu Beyi'nden Selam ...">
            <a:extLst>
              <a:ext uri="{FF2B5EF4-FFF2-40B4-BE49-F238E27FC236}">
                <a16:creationId xmlns:a16="http://schemas.microsoft.com/office/drawing/2014/main" id="{D4E616F2-3104-4794-BB59-DC7DFA915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2" y="2274269"/>
            <a:ext cx="5404760" cy="398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5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AE990E-5916-4A27-B7C9-5C57359F5142}"/>
              </a:ext>
            </a:extLst>
          </p:cNvPr>
          <p:cNvSpPr>
            <a:spLocks noGrp="1"/>
          </p:cNvSpPr>
          <p:nvPr>
            <p:ph type="title"/>
          </p:nvPr>
        </p:nvSpPr>
        <p:spPr>
          <a:xfrm>
            <a:off x="508880" y="337505"/>
            <a:ext cx="11357069" cy="1318888"/>
          </a:xfrm>
        </p:spPr>
        <p:txBody>
          <a:bodyPr/>
          <a:lstStyle/>
          <a:p>
            <a:r>
              <a:rPr lang="tr-TR" sz="4500" dirty="0"/>
              <a:t>HİYERARŞİK KÜMELEME YÖNTEMLERİ</a:t>
            </a:r>
          </a:p>
        </p:txBody>
      </p:sp>
      <p:sp>
        <p:nvSpPr>
          <p:cNvPr id="3" name="İçerik Yer Tutucusu 2">
            <a:extLst>
              <a:ext uri="{FF2B5EF4-FFF2-40B4-BE49-F238E27FC236}">
                <a16:creationId xmlns:a16="http://schemas.microsoft.com/office/drawing/2014/main" id="{FE3DBDB7-94EC-408A-A3E0-B21ED34F3038}"/>
              </a:ext>
            </a:extLst>
          </p:cNvPr>
          <p:cNvSpPr>
            <a:spLocks noGrp="1"/>
          </p:cNvSpPr>
          <p:nvPr>
            <p:ph sz="half" idx="1"/>
          </p:nvPr>
        </p:nvSpPr>
        <p:spPr>
          <a:xfrm>
            <a:off x="211750" y="2012820"/>
            <a:ext cx="11853003" cy="2164493"/>
          </a:xfrm>
        </p:spPr>
        <p:txBody>
          <a:bodyPr>
            <a:noAutofit/>
          </a:bodyPr>
          <a:lstStyle/>
          <a:p>
            <a:r>
              <a:rPr lang="tr-TR" sz="2200" dirty="0">
                <a:latin typeface="Cambria" panose="02040503050406030204" pitchFamily="18" charset="0"/>
                <a:ea typeface="Cambria" panose="02040503050406030204" pitchFamily="18" charset="0"/>
              </a:rPr>
              <a:t>Hiyerarşik kümeleme yöntemleri, birimleri birbirleri ile değişik aşamalarda bir araya getirerek ardışık biçimde kümeler belirlemeyi ve bu kümelere girecek elemanların hangi uzaklık (ya da benzerlik) düzeyinde küme elemanı olduğunu belirlemeye yarayan yöntemdir.  Bu yöntemlerden </a:t>
            </a:r>
            <a:r>
              <a:rPr lang="tr-TR" sz="2200" dirty="0" err="1">
                <a:latin typeface="Cambria" panose="02040503050406030204" pitchFamily="18" charset="0"/>
                <a:ea typeface="Cambria" panose="02040503050406030204" pitchFamily="18" charset="0"/>
              </a:rPr>
              <a:t>başlıcaları</a:t>
            </a:r>
            <a:r>
              <a:rPr lang="tr-TR" sz="2200" dirty="0">
                <a:latin typeface="Cambria" panose="02040503050406030204" pitchFamily="18" charset="0"/>
                <a:ea typeface="Cambria" panose="02040503050406030204" pitchFamily="18" charset="0"/>
              </a:rPr>
              <a:t>, tek bağlantı tekniği, tam bağlantı tekniği ve </a:t>
            </a:r>
            <a:r>
              <a:rPr lang="tr-TR" sz="2200" dirty="0" err="1">
                <a:latin typeface="Cambria" panose="02040503050406030204" pitchFamily="18" charset="0"/>
                <a:ea typeface="Cambria" panose="02040503050406030204" pitchFamily="18" charset="0"/>
              </a:rPr>
              <a:t>varyans</a:t>
            </a:r>
            <a:r>
              <a:rPr lang="tr-TR" sz="2200" dirty="0">
                <a:latin typeface="Cambria" panose="02040503050406030204" pitchFamily="18" charset="0"/>
                <a:ea typeface="Cambria" panose="02040503050406030204" pitchFamily="18" charset="0"/>
              </a:rPr>
              <a:t> tekniğidir.  </a:t>
            </a:r>
          </a:p>
          <a:p>
            <a:pPr marL="0" indent="0">
              <a:buNone/>
            </a:pPr>
            <a:endParaRPr lang="tr-TR" sz="2200" dirty="0">
              <a:latin typeface="Cambria" panose="02040503050406030204" pitchFamily="18" charset="0"/>
              <a:ea typeface="Cambria" panose="02040503050406030204" pitchFamily="18" charset="0"/>
            </a:endParaRPr>
          </a:p>
        </p:txBody>
      </p:sp>
      <p:pic>
        <p:nvPicPr>
          <p:cNvPr id="4" name="Resim 3">
            <a:extLst>
              <a:ext uri="{FF2B5EF4-FFF2-40B4-BE49-F238E27FC236}">
                <a16:creationId xmlns:a16="http://schemas.microsoft.com/office/drawing/2014/main" id="{37AB6FEB-2FB5-4363-8235-EF6AC8E40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0439" y="3982005"/>
            <a:ext cx="2279810" cy="2347877"/>
          </a:xfrm>
          <a:prstGeom prst="rect">
            <a:avLst/>
          </a:prstGeom>
        </p:spPr>
      </p:pic>
      <p:sp>
        <p:nvSpPr>
          <p:cNvPr id="7" name="İçerik Yer Tutucusu 2">
            <a:extLst>
              <a:ext uri="{FF2B5EF4-FFF2-40B4-BE49-F238E27FC236}">
                <a16:creationId xmlns:a16="http://schemas.microsoft.com/office/drawing/2014/main" id="{9206EBBA-6848-447D-89AF-A5C70A24DFDD}"/>
              </a:ext>
            </a:extLst>
          </p:cNvPr>
          <p:cNvSpPr txBox="1">
            <a:spLocks/>
          </p:cNvSpPr>
          <p:nvPr/>
        </p:nvSpPr>
        <p:spPr>
          <a:xfrm>
            <a:off x="211750" y="3924776"/>
            <a:ext cx="9358377" cy="2893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tr-TR" sz="2100" dirty="0">
                <a:latin typeface="Cambria" panose="02040503050406030204" pitchFamily="18" charset="0"/>
                <a:ea typeface="Cambria" panose="02040503050406030204" pitchFamily="18" charset="0"/>
              </a:rPr>
              <a:t>Kümeleme işlemi dört adımda gerçekleşmektedir. </a:t>
            </a:r>
          </a:p>
          <a:p>
            <a:pPr>
              <a:buFont typeface="Courier New" panose="02070309020205020404" pitchFamily="49" charset="0"/>
              <a:buChar char="o"/>
            </a:pPr>
            <a:r>
              <a:rPr lang="tr-TR" sz="2100" dirty="0">
                <a:latin typeface="Cambria" panose="02040503050406030204" pitchFamily="18" charset="0"/>
                <a:ea typeface="Cambria" panose="02040503050406030204" pitchFamily="18" charset="0"/>
              </a:rPr>
              <a:t>1. adım : n tane birey, n tane küme olarak kabul edilir. </a:t>
            </a:r>
          </a:p>
          <a:p>
            <a:pPr>
              <a:buFont typeface="Courier New" panose="02070309020205020404" pitchFamily="49" charset="0"/>
              <a:buChar char="o"/>
            </a:pPr>
            <a:r>
              <a:rPr lang="tr-TR" sz="2100" dirty="0">
                <a:latin typeface="Cambria" panose="02040503050406030204" pitchFamily="18" charset="0"/>
                <a:ea typeface="Cambria" panose="02040503050406030204" pitchFamily="18" charset="0"/>
              </a:rPr>
              <a:t>2. adım : En yakın iki küme birleştirilir. </a:t>
            </a:r>
          </a:p>
          <a:p>
            <a:pPr>
              <a:buFont typeface="Courier New" panose="02070309020205020404" pitchFamily="49" charset="0"/>
              <a:buChar char="o"/>
            </a:pPr>
            <a:r>
              <a:rPr lang="tr-TR" sz="2100" dirty="0">
                <a:latin typeface="Cambria" panose="02040503050406030204" pitchFamily="18" charset="0"/>
                <a:ea typeface="Cambria" panose="02040503050406030204" pitchFamily="18" charset="0"/>
              </a:rPr>
              <a:t>3. adım : Küme sayısı bir indirgenerek yinelenmiş uzaklıklar matrisi bulunur.</a:t>
            </a:r>
          </a:p>
          <a:p>
            <a:pPr>
              <a:buFont typeface="Courier New" panose="02070309020205020404" pitchFamily="49" charset="0"/>
              <a:buChar char="o"/>
            </a:pPr>
            <a:r>
              <a:rPr lang="tr-TR" sz="2100" dirty="0">
                <a:latin typeface="Cambria" panose="02040503050406030204" pitchFamily="18" charset="0"/>
                <a:ea typeface="Cambria" panose="02040503050406030204" pitchFamily="18" charset="0"/>
              </a:rPr>
              <a:t>4. adım : 2 ve 3 </a:t>
            </a:r>
            <a:r>
              <a:rPr lang="tr-TR" sz="2100" dirty="0" err="1">
                <a:latin typeface="Cambria" panose="02040503050406030204" pitchFamily="18" charset="0"/>
                <a:ea typeface="Cambria" panose="02040503050406030204" pitchFamily="18" charset="0"/>
              </a:rPr>
              <a:t>no’lu</a:t>
            </a:r>
            <a:r>
              <a:rPr lang="tr-TR" sz="2100" dirty="0">
                <a:latin typeface="Cambria" panose="02040503050406030204" pitchFamily="18" charset="0"/>
                <a:ea typeface="Cambria" panose="02040503050406030204" pitchFamily="18" charset="0"/>
              </a:rPr>
              <a:t> adımlar n-1 kez tekrarlanır.</a:t>
            </a:r>
          </a:p>
          <a:p>
            <a:pPr>
              <a:buFont typeface="Courier New" panose="02070309020205020404" pitchFamily="49" charset="0"/>
              <a:buChar char="o"/>
            </a:pPr>
            <a:r>
              <a:rPr lang="tr-TR" sz="2100" dirty="0">
                <a:latin typeface="Cambria" panose="02040503050406030204" pitchFamily="18" charset="0"/>
                <a:ea typeface="Cambria" panose="02040503050406030204" pitchFamily="18" charset="0"/>
              </a:rPr>
              <a:t>İşleminin kolay anlaşılabilmesi için ağaç diyagramdan (</a:t>
            </a:r>
            <a:r>
              <a:rPr lang="tr-TR" sz="2100" dirty="0" err="1">
                <a:latin typeface="Cambria" panose="02040503050406030204" pitchFamily="18" charset="0"/>
                <a:ea typeface="Cambria" panose="02040503050406030204" pitchFamily="18" charset="0"/>
              </a:rPr>
              <a:t>dendogram</a:t>
            </a:r>
            <a:r>
              <a:rPr lang="tr-TR" sz="2100" dirty="0">
                <a:latin typeface="Cambria" panose="02040503050406030204" pitchFamily="18" charset="0"/>
                <a:ea typeface="Cambria" panose="02040503050406030204" pitchFamily="18" charset="0"/>
              </a:rPr>
              <a:t>)   yararlanılır.</a:t>
            </a:r>
          </a:p>
          <a:p>
            <a:pPr>
              <a:buFont typeface="Courier New" panose="02070309020205020404" pitchFamily="49" charset="0"/>
              <a:buChar char="o"/>
            </a:pPr>
            <a:endParaRPr lang="tr-TR"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4445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191B6-E06C-443B-85C1-C493D863DEFC}"/>
              </a:ext>
            </a:extLst>
          </p:cNvPr>
          <p:cNvSpPr>
            <a:spLocks noGrp="1"/>
          </p:cNvSpPr>
          <p:nvPr>
            <p:ph type="title"/>
          </p:nvPr>
        </p:nvSpPr>
        <p:spPr>
          <a:xfrm>
            <a:off x="1357089" y="2435957"/>
            <a:ext cx="4678912" cy="2007789"/>
          </a:xfrm>
        </p:spPr>
        <p:txBody>
          <a:bodyPr/>
          <a:lstStyle/>
          <a:p>
            <a:r>
              <a:rPr lang="tr-TR" sz="5000" dirty="0"/>
              <a:t>TEK BAĞLANTI TEKNİĞİ</a:t>
            </a:r>
          </a:p>
        </p:txBody>
      </p:sp>
      <p:sp>
        <p:nvSpPr>
          <p:cNvPr id="3" name="Metin Yer Tutucusu 2">
            <a:extLst>
              <a:ext uri="{FF2B5EF4-FFF2-40B4-BE49-F238E27FC236}">
                <a16:creationId xmlns:a16="http://schemas.microsoft.com/office/drawing/2014/main" id="{416F9B4A-380B-4AEA-8F34-B480F4CAB384}"/>
              </a:ext>
            </a:extLst>
          </p:cNvPr>
          <p:cNvSpPr>
            <a:spLocks noGrp="1"/>
          </p:cNvSpPr>
          <p:nvPr>
            <p:ph type="body" sz="quarter" idx="16"/>
          </p:nvPr>
        </p:nvSpPr>
        <p:spPr>
          <a:xfrm>
            <a:off x="6156000" y="2292088"/>
            <a:ext cx="4880300" cy="2295525"/>
          </a:xfrm>
        </p:spPr>
        <p:txBody>
          <a:bodyPr>
            <a:normAutofit fontScale="77500" lnSpcReduction="20000"/>
          </a:bodyPr>
          <a:lstStyle/>
          <a:p>
            <a:r>
              <a:rPr lang="tr-TR" sz="3100" dirty="0">
                <a:latin typeface="Cambria" panose="02040503050406030204" pitchFamily="18" charset="0"/>
                <a:ea typeface="Cambria" panose="02040503050406030204" pitchFamily="18" charset="0"/>
              </a:rPr>
              <a:t>En kısa mesafe esasına dayanır. Birbirine en yakın iki gözlemi bulur ve bu küme çekirdeğini ilk aşamaya oturtur. Sonra birbirine en yakın iki başka gözlemi ya da bu çekirdek gruba en yakın başka bir gözlemi bulur ve kümeyi genişletir.</a:t>
            </a:r>
          </a:p>
          <a:p>
            <a:endParaRPr lang="tr-TR" dirty="0"/>
          </a:p>
        </p:txBody>
      </p:sp>
    </p:spTree>
    <p:extLst>
      <p:ext uri="{BB962C8B-B14F-4D97-AF65-F5344CB8AC3E}">
        <p14:creationId xmlns:p14="http://schemas.microsoft.com/office/powerpoint/2010/main" val="4181439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Yeşil">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Teklif">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klif">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TM03457503[[fn=Teklif]]</Template>
  <TotalTime>96</TotalTime>
  <Words>924</Words>
  <Application>Microsoft Office PowerPoint</Application>
  <PresentationFormat>Geniş ekran</PresentationFormat>
  <Paragraphs>58</Paragraphs>
  <Slides>16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16</vt:i4>
      </vt:variant>
    </vt:vector>
  </HeadingPairs>
  <TitlesOfParts>
    <vt:vector size="25" baseType="lpstr">
      <vt:lpstr>Arial</vt:lpstr>
      <vt:lpstr>Bahnschrift</vt:lpstr>
      <vt:lpstr>Calibri</vt:lpstr>
      <vt:lpstr>Cambria</vt:lpstr>
      <vt:lpstr>Cambria Math</vt:lpstr>
      <vt:lpstr>Century Gothic</vt:lpstr>
      <vt:lpstr>Courier New</vt:lpstr>
      <vt:lpstr>Wingdings 2</vt:lpstr>
      <vt:lpstr>Teklif</vt:lpstr>
      <vt:lpstr>PowerPoint Sunusu</vt:lpstr>
      <vt:lpstr>KÜMELEME ANALİZİ</vt:lpstr>
      <vt:lpstr>KÜMELEME ANALİZİNDE KULLANILAN BENZERLİK VE UZAKLIK ÖLÇÜTLERİ </vt:lpstr>
      <vt:lpstr>NİCEL VERİLER İÇİN BENZERLİK VE UZAKLIK ÖLÇÜTLERİ</vt:lpstr>
      <vt:lpstr>ÖRNEK</vt:lpstr>
      <vt:lpstr>KARIŞIK VERİLER İÇİN BENZERLİK VE UZAKLIK ÖLÇÜTLERİ</vt:lpstr>
      <vt:lpstr>KÜMELEME YÖNTEMLERİ</vt:lpstr>
      <vt:lpstr>HİYERARŞİK KÜMELEME YÖNTEMLERİ</vt:lpstr>
      <vt:lpstr>TEK BAĞLANTI TEKNİĞİ</vt:lpstr>
      <vt:lpstr>TAM BAĞLANTI TEKNİĞİ</vt:lpstr>
      <vt:lpstr>VARYANS TEKNİĞİ (WARS’S TEKNİĞİ)</vt:lpstr>
      <vt:lpstr>HİYERARŞİK OLMAYAN KÜMELEME YÖNTEMLERİ</vt:lpstr>
      <vt:lpstr>K-ORTALAMALAR TEKNİĞİ</vt:lpstr>
      <vt:lpstr>EN ÇOK OLABİLİRLİK TEKNİĞİ</vt:lpstr>
      <vt:lpstr>KÜME SAYISININ BELİRLENMESİ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rümeysa nazlı</dc:creator>
  <cp:lastModifiedBy>rümeysa nazlı</cp:lastModifiedBy>
  <cp:revision>14</cp:revision>
  <dcterms:created xsi:type="dcterms:W3CDTF">2020-05-25T15:14:35Z</dcterms:created>
  <dcterms:modified xsi:type="dcterms:W3CDTF">2021-03-09T13:19:33Z</dcterms:modified>
</cp:coreProperties>
</file>