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6"/>
  </p:notesMasterIdLst>
  <p:handoutMasterIdLst>
    <p:handoutMasterId r:id="rId47"/>
  </p:handoutMasterIdLst>
  <p:sldIdLst>
    <p:sldId id="331" r:id="rId2"/>
    <p:sldId id="332" r:id="rId3"/>
    <p:sldId id="334" r:id="rId4"/>
    <p:sldId id="377" r:id="rId5"/>
    <p:sldId id="335" r:id="rId6"/>
    <p:sldId id="336" r:id="rId7"/>
    <p:sldId id="337" r:id="rId8"/>
    <p:sldId id="338" r:id="rId9"/>
    <p:sldId id="374" r:id="rId10"/>
    <p:sldId id="378" r:id="rId11"/>
    <p:sldId id="340" r:id="rId12"/>
    <p:sldId id="341" r:id="rId13"/>
    <p:sldId id="380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57" r:id="rId22"/>
    <p:sldId id="358" r:id="rId23"/>
    <p:sldId id="388" r:id="rId24"/>
    <p:sldId id="389" r:id="rId25"/>
    <p:sldId id="390" r:id="rId26"/>
    <p:sldId id="359" r:id="rId27"/>
    <p:sldId id="395" r:id="rId28"/>
    <p:sldId id="360" r:id="rId29"/>
    <p:sldId id="373" r:id="rId30"/>
    <p:sldId id="397" r:id="rId31"/>
    <p:sldId id="361" r:id="rId32"/>
    <p:sldId id="362" r:id="rId33"/>
    <p:sldId id="363" r:id="rId34"/>
    <p:sldId id="375" r:id="rId35"/>
    <p:sldId id="364" r:id="rId36"/>
    <p:sldId id="365" r:id="rId37"/>
    <p:sldId id="366" r:id="rId38"/>
    <p:sldId id="367" r:id="rId39"/>
    <p:sldId id="368" r:id="rId40"/>
    <p:sldId id="376" r:id="rId41"/>
    <p:sldId id="369" r:id="rId42"/>
    <p:sldId id="370" r:id="rId43"/>
    <p:sldId id="371" r:id="rId44"/>
    <p:sldId id="372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3" autoAdjust="0"/>
    <p:restoredTop sz="94626"/>
  </p:normalViewPr>
  <p:slideViewPr>
    <p:cSldViewPr snapToGrid="0">
      <p:cViewPr varScale="1">
        <p:scale>
          <a:sx n="82" d="100"/>
          <a:sy n="82" d="100"/>
        </p:scale>
        <p:origin x="1426" y="4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6"/>
    </p:cViewPr>
  </p:sorterViewPr>
  <p:notesViewPr>
    <p:cSldViewPr snapToGrid="0">
      <p:cViewPr varScale="1">
        <p:scale>
          <a:sx n="73" d="100"/>
          <a:sy n="73" d="100"/>
        </p:scale>
        <p:origin x="-162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50C4562-1819-4A4C-8E84-8762598F08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888F6BF-980E-4154-9582-73071EB466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437443ED-743B-40CA-A0C4-A5094D1EF9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2D72069-5AE5-45CA-B9B5-C7885281CF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823917F1-2811-4D89-BB39-7F4B860017A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FF863A-563B-4650-9916-E2BA748939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A50AAA7-213E-427A-9B08-F380117F32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B45F81B-3B51-469E-8039-6D60906977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5A1AB8E-F82E-43C1-AD5C-E4A371BC27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8055955-90A4-4D08-AB1C-A4B30E64B8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DE66CCC-5F13-4776-85DA-D53B16116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B502DF71-3C45-4C55-AF2B-283333F9BC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49BB91D0-98A2-452A-9686-40FABA68D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4CFF6C-4004-4410-88F0-F4F19A1CCD13}" type="slidenum">
              <a:rPr lang="en-US" altLang="en-US" smtClean="0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65B70CD-1D40-4FBB-B69E-B0BE8DCDA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2F07CFF-7563-4EE5-812A-6F8C90FD7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3DF3E7C6-C9CA-4089-A553-275E1982B8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398EA6-8FE3-4BCE-B6A8-508B0A27C7F8}" type="slidenum">
              <a:rPr lang="en-US" altLang="en-US" smtClean="0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173988C8-FA90-46B8-B16F-16B1E13B3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2C96CC4-5B31-40CD-B384-477B7275D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12803BA9-336C-40B8-B240-AE76B19DB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A5F754-A269-48A9-AF00-EE1AB4FE158B}" type="slidenum">
              <a:rPr lang="en-US" altLang="en-US" smtClean="0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118FFA9-F8CF-48E9-8DBD-7D20A0B41D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CD8A752-1AAD-4C50-BBDA-5D51338F2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EB8C0B8A-AD96-4A57-B567-49E824FFE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6B8074-FFAA-46E8-A8E7-A2DF12801B2C}" type="slidenum">
              <a:rPr lang="en-US" altLang="en-US" smtClean="0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F09C86C-58BC-4607-981A-D231C591F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398BD5B-BC5C-4CDB-9D48-4CA967CB7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C789749-18B6-4527-94FF-59E54FAC3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77C39C-CCD1-4085-91E8-2B527B8A2188}" type="slidenum">
              <a:rPr lang="en-US" altLang="en-US" smtClean="0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0A9510C-2BDE-4137-877F-7D3AEFD82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C693E25-AC6E-41AC-A5E3-4037EB9E4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466CBFBC-E533-4BF2-B5D5-3A45F5C19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8AF47D-CB37-4C77-9E61-6FE982C48A6C}" type="slidenum">
              <a:rPr lang="en-US" altLang="en-US" smtClean="0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77584299-1856-48BE-B736-7EC68096B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7E5BFC8-6F28-4BDE-8F1C-CE906E2BF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13071C3A-881C-48B3-B309-1D92C9DD80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6B73719-6FB6-4E20-AE32-14616D4F0E63}" type="slidenum">
              <a:rPr lang="en-US" altLang="en-US" smtClean="0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D8F37CA-C0AA-4EA5-95A9-4F33D4E5D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FEE2A4B-553A-4DCA-8D0B-3BB07C434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36DF61C1-FABB-4C2F-A2F6-2A6755D430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93420185-E3D4-4A25-8067-B745C75A3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DE5937DC-D53C-4814-A45E-BF7CA978FE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F23E72-A12C-4C92-8AE1-BFA934D068FF}" type="slidenum">
              <a:rPr lang="en-US" altLang="en-US" smtClean="0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69EBE3A-525E-43F8-98FF-7CCE61EFF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BDAC0BA-8814-496D-B065-6E2C7E2CF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7712BD98-8FD1-4C5B-ACCD-B506C3F309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3646A7-87D1-4E08-9877-083F79BE34C5}" type="slidenum">
              <a:rPr lang="en-US" altLang="en-US" smtClean="0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DCF3906-A485-420D-A07D-6796D1373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7B4482B-2E5E-4B60-925B-792A62447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4BB7AAAF-2D0D-444E-9C4A-241B80536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8E20DC-D625-4FC1-80D1-197547D6A0FC}" type="slidenum">
              <a:rPr lang="en-US" altLang="en-US" smtClean="0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E9908802-64CA-49E3-931A-595B2C94C4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AC4CBFD-A424-47AF-AE08-5BE9978F6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94713BEE-C1CE-484C-819E-C7874EAB1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A73D603-B8D2-4718-A866-542F17F0E427}" type="slidenum">
              <a:rPr lang="en-US" altLang="en-US" smtClean="0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58D9914-4AE8-433F-9B79-3F9210954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AF60734-AFF9-4268-9BD1-9AFF6E1D6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17EBCBBF-41C5-425A-8C78-5D293D9B8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2086FDF-C283-4A26-A609-6B6E5A4F7611}" type="slidenum">
              <a:rPr lang="en-US" altLang="en-US" smtClean="0">
                <a:latin typeface="Helvetica" panose="020B0604020202020204" pitchFamily="34" charset="0"/>
              </a:rPr>
              <a:pPr/>
              <a:t>26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B9B233EF-4231-4BA9-9EEF-1E69C0C6DA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C24EF9F7-118A-440E-835D-273EF5003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8748FDE-E8BC-4A9C-A7E9-E83C7D708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B4739B-763B-41A7-BF7B-6390169FD7EB}" type="slidenum">
              <a:rPr lang="en-US" altLang="en-US" smtClean="0">
                <a:latin typeface="Helvetica" panose="020B0604020202020204" pitchFamily="34" charset="0"/>
              </a:rPr>
              <a:pPr/>
              <a:t>28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2EDC8114-80FF-4527-8452-8939C60B2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D42AF9C-FB2A-4442-A801-C02307714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2F305424-2E1B-470D-A274-29ABA8FF1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5790EF-1AC9-4C3D-A973-AAE8B010255A}" type="slidenum">
              <a:rPr lang="en-US" altLang="en-US" smtClean="0">
                <a:latin typeface="Helvetica" panose="020B0604020202020204" pitchFamily="34" charset="0"/>
              </a:rPr>
              <a:pPr/>
              <a:t>29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D5C964FA-22D0-4E05-B730-D533B6A44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80E7091-F446-484C-8E4A-417D2AC58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5FF94ED2-DF55-4D1B-8DA2-07A842A2B1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910074-6A37-4496-AE68-529FF68CD695}" type="slidenum">
              <a:rPr lang="en-US" altLang="en-US" smtClean="0">
                <a:latin typeface="Helvetica" panose="020B0604020202020204" pitchFamily="34" charset="0"/>
              </a:rPr>
              <a:pPr/>
              <a:t>31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03D7B118-35EC-41E3-912A-ACD9C96F6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396523C0-C350-444A-B4E1-1329DD712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FA5AFAA5-5218-4C59-9B07-DF3DD016E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0F8462-1483-480D-9499-599BDADC3331}" type="slidenum">
              <a:rPr lang="en-US" altLang="en-US" smtClean="0">
                <a:latin typeface="Helvetica" panose="020B0604020202020204" pitchFamily="34" charset="0"/>
              </a:rPr>
              <a:pPr/>
              <a:t>32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A72C3A4C-AD16-4898-8CE5-E59313D1A7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F024EE35-1071-4350-AC7A-2880808BA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CF84B4F2-9D3B-4B2F-BF96-A59F225777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7FC7D05-D70C-4688-A6EC-0CAD37F60868}" type="slidenum">
              <a:rPr lang="en-US" altLang="en-US" smtClean="0">
                <a:latin typeface="Helvetica" panose="020B0604020202020204" pitchFamily="34" charset="0"/>
              </a:rPr>
              <a:pPr/>
              <a:t>33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B362FC63-0CF8-4F27-8D50-36C311771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5EA1D9E-4BA7-46A6-8A84-EDB8389F7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3D8E3A22-255B-4013-9FAA-354F228081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5384F79-FBB8-4CF0-ACB5-B2C4E81F4BD7}" type="slidenum">
              <a:rPr lang="en-US" altLang="en-US" smtClean="0">
                <a:latin typeface="Helvetica" panose="020B0604020202020204" pitchFamily="34" charset="0"/>
              </a:rPr>
              <a:pPr/>
              <a:t>34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3414BE9A-3487-46A0-8D93-908174E2B3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850E0C92-CD42-45A7-9966-C095105AF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E5962F69-093A-408F-B384-7C8444BFC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6DE1FD-0744-4729-8EA7-07AB55511A72}" type="slidenum">
              <a:rPr lang="en-US" altLang="en-US" smtClean="0">
                <a:latin typeface="Helvetica" panose="020B0604020202020204" pitchFamily="34" charset="0"/>
              </a:rPr>
              <a:pPr/>
              <a:t>35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EF35BB1E-D520-47C0-8054-BC16A9F209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BD69566-D1C2-496F-B046-36CA881CC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F2B3D9C8-405E-4869-B7DA-C0EA2952C0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7F09621-5A44-4CBF-82F9-AF59D7D29429}" type="slidenum">
              <a:rPr lang="en-US" altLang="en-US" smtClean="0">
                <a:latin typeface="Helvetica" panose="020B0604020202020204" pitchFamily="34" charset="0"/>
              </a:rPr>
              <a:pPr/>
              <a:t>36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7E4665BD-4253-40F1-BC78-DE8BBDAB76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6713D87-7305-49B3-91D0-F30C44637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DAE79D6A-67CB-4C69-BA94-F4EE051A70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124DD7-701B-4C62-BB67-32CAEE595173}" type="slidenum">
              <a:rPr lang="en-US" altLang="en-US" smtClean="0">
                <a:latin typeface="Helvetica" panose="020B0604020202020204" pitchFamily="34" charset="0"/>
              </a:rPr>
              <a:pPr/>
              <a:t>37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1B7687CC-A2DC-4DB6-9D2E-F0DF0D822E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18288A69-48FB-4D7D-9160-2B0CCFFD7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id="{27DF9E4E-96D6-414F-8641-F5F4875E7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F3DCFE-B091-466E-897F-AF0229B99FBE}" type="slidenum">
              <a:rPr lang="en-US" altLang="en-US" smtClean="0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BCEF41C-2D09-4D79-B128-D63857A2F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9ACFA5D-A5EC-4373-81C2-0F6EFDCB2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825BBC46-A330-4F4A-B305-93B88114E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AF1AA22-768A-4441-B4A7-7B9EE0F1CEA2}" type="slidenum">
              <a:rPr lang="en-US" altLang="en-US" smtClean="0">
                <a:latin typeface="Helvetica" panose="020B0604020202020204" pitchFamily="34" charset="0"/>
              </a:rPr>
              <a:pPr/>
              <a:t>38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52C4AF6F-3A33-4B3D-A9C5-999D34DE6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3C39424-7CC6-4EAD-B6CC-B6829E4E3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74F122F5-4598-4486-AEE9-A0E29FCC7F2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53488"/>
            <a:ext cx="305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604" tIns="45801" rIns="91604" bIns="45801" anchor="b"/>
          <a:lstStyle>
            <a:lvl1pPr defTabSz="8985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87849D-3357-408B-BE81-D941B68A9C17}" type="slidenum">
              <a:rPr lang="en-US" altLang="en-US" sz="1200">
                <a:latin typeface="Helvetica" panose="020B0604020202020204" pitchFamily="34" charset="0"/>
              </a:rPr>
              <a:pPr algn="r"/>
              <a:t>39</a:t>
            </a:fld>
            <a:endParaRPr lang="en-US" altLang="en-US" sz="1200">
              <a:latin typeface="Helvetica" panose="020B0604020202020204" pitchFamily="34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73C4DCE4-88C5-4C98-9DA5-E017D80E13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9765D6DE-A5FC-47F0-B3FB-BFABDB9A2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D3517A6B-4F86-4BF0-A7FB-1BD5EBE189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116B57-7969-4071-A746-9D77D5F1E3CB}" type="slidenum">
              <a:rPr lang="en-US" altLang="en-US" smtClean="0">
                <a:latin typeface="Helvetica" panose="020B0604020202020204" pitchFamily="34" charset="0"/>
              </a:rPr>
              <a:pPr/>
              <a:t>40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7878F00E-B648-4612-B5CB-D00AADE350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1DC6BA39-1EDC-4A74-8794-176CC37BF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A98BD5E9-68DB-44E3-B64A-5E17DF84C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16A8B9C-1E5D-4E07-B8D8-9FCDFD426338}" type="slidenum">
              <a:rPr lang="en-US" altLang="en-US" smtClean="0">
                <a:latin typeface="Helvetica" panose="020B0604020202020204" pitchFamily="34" charset="0"/>
              </a:rPr>
              <a:pPr/>
              <a:t>41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21B327CA-F749-48DD-B520-75AA26D49D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1ED87E5-76C2-4D48-98D1-5C54D1AA7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>
            <a:extLst>
              <a:ext uri="{FF2B5EF4-FFF2-40B4-BE49-F238E27FC236}">
                <a16:creationId xmlns:a16="http://schemas.microsoft.com/office/drawing/2014/main" id="{C0C37606-01E7-4DBC-B837-C0D0A6173E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Rectangle 3">
            <a:extLst>
              <a:ext uri="{FF2B5EF4-FFF2-40B4-BE49-F238E27FC236}">
                <a16:creationId xmlns:a16="http://schemas.microsoft.com/office/drawing/2014/main" id="{97C32648-9B7A-4EFE-847A-739C71023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0D5813B0-A22D-4F2C-8A3F-0BFE4DE6B2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2ED1-C80C-4561-A421-39FDA9B078BC}" type="slidenum">
              <a:rPr lang="en-US" altLang="en-US" smtClean="0">
                <a:latin typeface="Helvetica" panose="020B0604020202020204" pitchFamily="34" charset="0"/>
              </a:rPr>
              <a:pPr/>
              <a:t>43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1C79D5CE-BCEF-4B0F-9D0F-A5485F9BA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E6ECB659-BD3A-4C4F-8EF1-B79B7B484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>
            <a:extLst>
              <a:ext uri="{FF2B5EF4-FFF2-40B4-BE49-F238E27FC236}">
                <a16:creationId xmlns:a16="http://schemas.microsoft.com/office/drawing/2014/main" id="{5B7BA288-9799-4FCC-AA27-DAA56CA5F3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D05454-0887-49D1-BB79-E16982FE9E04}" type="slidenum">
              <a:rPr lang="en-US" altLang="en-US" smtClean="0">
                <a:latin typeface="Helvetica" panose="020B0604020202020204" pitchFamily="34" charset="0"/>
              </a:rPr>
              <a:pPr/>
              <a:t>44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55C74086-1C19-4246-8A2B-B6C7CCC34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E3FD3FF-5B29-43D0-9279-B7FF5B29F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3B691F4-8A83-4EB6-9CC2-A3360F1AD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EF4246C7-27CE-4111-80E3-59FD3BCD5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A989082A-5E14-437A-8593-A083C9E0BC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19C771-0D6A-4807-BCDD-77C1F2EE8271}" type="slidenum">
              <a:rPr lang="en-US" altLang="en-US" smtClean="0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2AC42077-757B-4A4C-8A05-7B590F2EC1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C753078-9E5A-48E2-813D-E5D652399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B998348D-9A8E-4A1B-A5CC-88DB5AB929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677410E8-14CB-430D-9C9B-CA14C8C01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CB3E8E7-C086-4355-9CE8-18739774E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7150505-875B-411A-8576-2DD58804D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B2858C04-233B-4F84-8B85-EA895CEAF2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7E4843CC-89D3-47B0-BBCC-C97C1F2F4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B307F2A2-9C89-4CCD-8947-EF9F7A7FA4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4200DDC-C11B-49B3-97E9-1ED578740C37}" type="slidenum">
              <a:rPr lang="en-US" altLang="en-US" smtClean="0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B56883D-676A-482F-9E14-FE9A4AE241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2F62D35-9C65-414C-A86A-3FDBE9961F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78E92A4A-A65D-4B54-AD1C-C891575A70C7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EA9A240-C64D-4B73-B222-A2240BA27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00CE453-DC15-4BB2-AE60-001C2582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D7109CB-1C1F-43A3-9D41-5E4A55722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206B863-0953-4381-B842-DD977F05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639C405-F6E2-417F-8A27-5C09EB03E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97C76FE8-CB55-4011-A0E6-A17B9BDC8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CCAE8C83-8EB2-41AB-A5F7-FA719861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21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454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14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23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242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116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57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43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09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03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3E799C5B-1F2C-4727-B04D-3C144142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7CAF9D1-07DE-4C40-A4D8-E9F6D37A6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4D6D3A-1B1C-470E-BC9D-4C5D96909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80568D0-1118-430A-9D7C-4FADA870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1540BB71-9BEC-4347-834F-C88CB0227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DA1E9C4-BD61-4AC8-9022-3985C6D3F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0ECCE598-0798-4A43-9FF2-062E30AD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67B8A227-8BCF-4192-8DD5-3E05B704C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4.</a:t>
            </a:r>
            <a:fld id="{B8C59114-2645-4608-9BE9-5C330A595960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39D70C2C-1A21-48F2-880B-506452A6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88694D3-86E1-44FA-8516-8D3F5E09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91CD56B2-899D-4DC1-BFE5-E29F3D4F4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89BB6AAA-4250-44C0-8BF1-0E2B0D4E2A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4: Threads &amp; Concurrency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F297ACC2-6415-49B5-B30C-3C6679A2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and Task Parallelism</a:t>
            </a:r>
          </a:p>
        </p:txBody>
      </p:sp>
      <p:pic>
        <p:nvPicPr>
          <p:cNvPr id="24578" name="Picture 1">
            <a:extLst>
              <a:ext uri="{FF2B5EF4-FFF2-40B4-BE49-F238E27FC236}">
                <a16:creationId xmlns:a16="http://schemas.microsoft.com/office/drawing/2014/main" id="{7C4056CB-23F8-4E11-9D19-A3540316F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473200"/>
            <a:ext cx="585152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8081C5BE-54CB-4060-BFB3-18429EA46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60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Amdahl’s Law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A1AEDCB-DDB2-4B98-87D9-BFA079D3C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106488"/>
            <a:ext cx="7900988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cs typeface="ＭＳ Ｐゴシック" charset="-128"/>
              </a:rPr>
              <a:t>Identifies performance gains from adding additional cores to an application that has both serial and parallel components</a:t>
            </a:r>
          </a:p>
          <a:p>
            <a:pPr>
              <a:defRPr/>
            </a:pPr>
            <a:r>
              <a:rPr lang="en-US" altLang="en-US" i="1" dirty="0">
                <a:cs typeface="ＭＳ Ｐゴシック" charset="-128"/>
              </a:rPr>
              <a:t>S</a:t>
            </a:r>
            <a:r>
              <a:rPr lang="en-US" altLang="en-US" dirty="0">
                <a:cs typeface="ＭＳ Ｐゴシック" charset="-128"/>
              </a:rPr>
              <a:t> is serial portion</a:t>
            </a:r>
          </a:p>
          <a:p>
            <a:pPr>
              <a:defRPr/>
            </a:pPr>
            <a:r>
              <a:rPr lang="en-US" altLang="en-US" i="1" dirty="0">
                <a:cs typeface="ＭＳ Ｐゴシック" charset="-128"/>
              </a:rPr>
              <a:t>N</a:t>
            </a:r>
            <a:r>
              <a:rPr lang="en-US" altLang="en-US" dirty="0">
                <a:cs typeface="ＭＳ Ｐゴシック" charset="-128"/>
              </a:rPr>
              <a:t> processing cores</a:t>
            </a:r>
          </a:p>
          <a:p>
            <a:pPr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defRPr/>
            </a:pPr>
            <a:r>
              <a:rPr lang="en-US" altLang="en-US" dirty="0">
                <a:cs typeface="ＭＳ Ｐゴシック" charset="-128"/>
              </a:rPr>
              <a:t>That is, if application is 75% parallel / 25% serial, moving from 1 to 2 cores results in speedup of 1.6 times</a:t>
            </a:r>
          </a:p>
          <a:p>
            <a:pPr>
              <a:defRPr/>
            </a:pPr>
            <a:r>
              <a:rPr lang="en-US" altLang="en-US" dirty="0">
                <a:cs typeface="ＭＳ Ｐゴシック" charset="-128"/>
              </a:rPr>
              <a:t>As </a:t>
            </a:r>
            <a:r>
              <a:rPr lang="en-US" altLang="en-US" i="1" dirty="0">
                <a:cs typeface="ＭＳ Ｐゴシック" charset="-128"/>
              </a:rPr>
              <a:t>N</a:t>
            </a:r>
            <a:r>
              <a:rPr lang="en-US" altLang="en-US" dirty="0">
                <a:cs typeface="ＭＳ Ｐゴシック" charset="-128"/>
              </a:rPr>
              <a:t> approaches infinity, speedup approaches 1 / </a:t>
            </a:r>
            <a:r>
              <a:rPr lang="en-US" altLang="en-US" i="1" dirty="0">
                <a:cs typeface="ＭＳ Ｐゴシック" charset="-128"/>
              </a:rPr>
              <a:t>S</a:t>
            </a:r>
          </a:p>
        </p:txBody>
      </p:sp>
      <p:pic>
        <p:nvPicPr>
          <p:cNvPr id="25603" name="Picture 1" descr="Screen Shot 2012-12-04 at 7.54.07 PM.png">
            <a:extLst>
              <a:ext uri="{FF2B5EF4-FFF2-40B4-BE49-F238E27FC236}">
                <a16:creationId xmlns:a16="http://schemas.microsoft.com/office/drawing/2014/main" id="{73692B8D-A89E-4AD0-A1E3-ED895D4F4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109" y="2975768"/>
            <a:ext cx="243046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30A3DCFF-94B3-4FFC-B2A6-FE43AD179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625" y="229606"/>
            <a:ext cx="78263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User Threads and Kernel Threads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BA746B80-CDA4-4092-8028-5DF704038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 threads </a:t>
            </a:r>
            <a:r>
              <a:rPr lang="en-US" altLang="en-US" dirty="0"/>
              <a:t>- management done by user-level threads library</a:t>
            </a:r>
          </a:p>
          <a:p>
            <a:r>
              <a:rPr lang="en-US" altLang="en-US" dirty="0"/>
              <a:t>Three primary thread libraries:</a:t>
            </a:r>
          </a:p>
          <a:p>
            <a:pPr lvl="1"/>
            <a:r>
              <a:rPr lang="en-US" altLang="en-US" dirty="0"/>
              <a:t> POSIX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Pthreads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dirty="0"/>
              <a:t> Windows threads</a:t>
            </a:r>
          </a:p>
          <a:p>
            <a:pPr lvl="1"/>
            <a:r>
              <a:rPr lang="en-US" altLang="en-US" dirty="0"/>
              <a:t> Java threads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Kernel threads </a:t>
            </a:r>
            <a:r>
              <a:rPr lang="en-US" altLang="en-US" dirty="0"/>
              <a:t>- Supported by the Kernel</a:t>
            </a:r>
          </a:p>
          <a:p>
            <a:r>
              <a:rPr lang="en-US" altLang="en-US" dirty="0"/>
              <a:t>Examples – virtually all general -purpose operating systems, including:</a:t>
            </a:r>
          </a:p>
          <a:p>
            <a:pPr lvl="1"/>
            <a:r>
              <a:rPr lang="en-US" altLang="en-US" dirty="0"/>
              <a:t>Windows </a:t>
            </a:r>
          </a:p>
          <a:p>
            <a:pPr lvl="1"/>
            <a:r>
              <a:rPr lang="en-US" altLang="en-US" dirty="0"/>
              <a:t>Linux</a:t>
            </a:r>
          </a:p>
          <a:p>
            <a:pPr lvl="1"/>
            <a:r>
              <a:rPr lang="en-US" altLang="en-US" dirty="0"/>
              <a:t>Mac OS X</a:t>
            </a:r>
          </a:p>
          <a:p>
            <a:pPr lvl="1"/>
            <a:r>
              <a:rPr lang="en-US" altLang="en-US" dirty="0"/>
              <a:t>iOS</a:t>
            </a:r>
          </a:p>
          <a:p>
            <a:pPr lvl="1"/>
            <a:r>
              <a:rPr lang="en-US" altLang="en-US" dirty="0"/>
              <a:t>Android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13ED592C-0C4E-45A3-A96C-C192AD9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and Kernel Threads</a:t>
            </a:r>
          </a:p>
        </p:txBody>
      </p:sp>
      <p:pic>
        <p:nvPicPr>
          <p:cNvPr id="30722" name="Picture 1">
            <a:extLst>
              <a:ext uri="{FF2B5EF4-FFF2-40B4-BE49-F238E27FC236}">
                <a16:creationId xmlns:a16="http://schemas.microsoft.com/office/drawing/2014/main" id="{2BDB5D90-D947-41F8-BDFE-DD7C4ED2F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1901825"/>
            <a:ext cx="48260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27C60FED-BD89-4655-8023-6D89846C2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62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Multithreading Models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0986761F-3FB5-4AD0-B6CE-CA9BD246E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Many-to-One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One-to-One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Many-to-Many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1428C89C-D1C7-44B6-B4FD-1F83ABA1D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Many-to-One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5D915EFA-C388-487C-B6EF-E80827050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1730" cy="4530725"/>
          </a:xfrm>
        </p:spPr>
        <p:txBody>
          <a:bodyPr/>
          <a:lstStyle/>
          <a:p>
            <a:r>
              <a:rPr lang="en-US" altLang="en-US" dirty="0"/>
              <a:t>Many user-level threads mapped to single kernel thread</a:t>
            </a:r>
          </a:p>
          <a:p>
            <a:r>
              <a:rPr lang="en-US" altLang="en-US" dirty="0"/>
              <a:t>One thread blocking causes all to block</a:t>
            </a:r>
          </a:p>
          <a:p>
            <a:r>
              <a:rPr lang="en-US" altLang="en-US" dirty="0"/>
              <a:t>Multiple threads may not run in parallel on multicore system because only one may be in kernel at a time</a:t>
            </a:r>
          </a:p>
          <a:p>
            <a:r>
              <a:rPr lang="en-US" altLang="en-US" dirty="0"/>
              <a:t>Few systems currently use this model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Solaris Green Threads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GNU Portable Threads</a:t>
            </a:r>
          </a:p>
        </p:txBody>
      </p:sp>
      <p:pic>
        <p:nvPicPr>
          <p:cNvPr id="33795" name="Picture 1">
            <a:extLst>
              <a:ext uri="{FF2B5EF4-FFF2-40B4-BE49-F238E27FC236}">
                <a16:creationId xmlns:a16="http://schemas.microsoft.com/office/drawing/2014/main" id="{6B215585-915F-44AD-918A-FBC0A438F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955" y="3672082"/>
            <a:ext cx="39592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4FBEFB0E-7F3F-4EF4-9827-FE005FBB4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One-to-One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353153-B94C-4BC4-A944-80F7FC0E3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628423" cy="4530725"/>
          </a:xfrm>
        </p:spPr>
        <p:txBody>
          <a:bodyPr/>
          <a:lstStyle/>
          <a:p>
            <a:r>
              <a:rPr lang="en-US" altLang="en-US" dirty="0"/>
              <a:t>Each user-level thread maps to kernel thread</a:t>
            </a:r>
          </a:p>
          <a:p>
            <a:r>
              <a:rPr lang="en-US" altLang="en-US" dirty="0"/>
              <a:t>Creating a user-level thread creates a kernel thread</a:t>
            </a:r>
          </a:p>
          <a:p>
            <a:r>
              <a:rPr lang="en-US" altLang="en-US" dirty="0"/>
              <a:t>More concurrency than many-to-one</a:t>
            </a:r>
          </a:p>
          <a:p>
            <a:r>
              <a:rPr lang="en-US" altLang="en-US" dirty="0"/>
              <a:t>Number of threads per process sometimes restricted due to overhead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Windows</a:t>
            </a:r>
          </a:p>
          <a:p>
            <a:pPr lvl="1"/>
            <a:r>
              <a:rPr lang="en-US" altLang="en-US" dirty="0"/>
              <a:t>Linux</a:t>
            </a:r>
          </a:p>
        </p:txBody>
      </p:sp>
      <p:pic>
        <p:nvPicPr>
          <p:cNvPr id="35843" name="Picture 1">
            <a:extLst>
              <a:ext uri="{FF2B5EF4-FFF2-40B4-BE49-F238E27FC236}">
                <a16:creationId xmlns:a16="http://schemas.microsoft.com/office/drawing/2014/main" id="{EF8F904A-031A-45E1-82C4-C375DF8A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3349625"/>
            <a:ext cx="39147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C6AC490D-7E71-499F-80A2-0817A4495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Many-to-Many Model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6A3ECDFD-78CA-4E72-9500-110C17908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55700"/>
            <a:ext cx="7607785" cy="4445000"/>
          </a:xfrm>
        </p:spPr>
        <p:txBody>
          <a:bodyPr/>
          <a:lstStyle/>
          <a:p>
            <a:r>
              <a:rPr lang="en-US" altLang="en-US" dirty="0"/>
              <a:t>Allows many user level threads to be mapped to many kernel threads</a:t>
            </a:r>
          </a:p>
          <a:p>
            <a:r>
              <a:rPr lang="en-US" altLang="en-US" dirty="0"/>
              <a:t>Allows the  operating system to create a sufficient number of kernel threads</a:t>
            </a:r>
          </a:p>
          <a:p>
            <a:r>
              <a:rPr lang="en-US" altLang="en-US" dirty="0"/>
              <a:t>Windows  with the </a:t>
            </a:r>
            <a:r>
              <a:rPr lang="en-US" altLang="en-US" i="1" dirty="0" err="1"/>
              <a:t>ThreadFiber</a:t>
            </a:r>
            <a:r>
              <a:rPr lang="en-US" altLang="en-US" dirty="0"/>
              <a:t> package</a:t>
            </a:r>
          </a:p>
          <a:p>
            <a:r>
              <a:rPr lang="en-US" altLang="en-US" dirty="0"/>
              <a:t>Otherwise not very common</a:t>
            </a:r>
          </a:p>
        </p:txBody>
      </p:sp>
      <p:pic>
        <p:nvPicPr>
          <p:cNvPr id="37891" name="Picture 1">
            <a:extLst>
              <a:ext uri="{FF2B5EF4-FFF2-40B4-BE49-F238E27FC236}">
                <a16:creationId xmlns:a16="http://schemas.microsoft.com/office/drawing/2014/main" id="{CCAA589D-3ED6-47FF-8B49-15D858089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78200"/>
            <a:ext cx="394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A98DC882-9265-4F2A-AAAB-DD166A263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Model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A2E2CD6A-C625-47A4-91CD-EAFB17708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87" y="1155700"/>
            <a:ext cx="7641739" cy="4456113"/>
          </a:xfrm>
        </p:spPr>
        <p:txBody>
          <a:bodyPr/>
          <a:lstStyle/>
          <a:p>
            <a:r>
              <a:rPr lang="en-US" altLang="en-US" dirty="0"/>
              <a:t>Similar to M:M, except that it allows a user thread to be </a:t>
            </a:r>
            <a:r>
              <a:rPr lang="en-US" altLang="en-US" b="1" dirty="0"/>
              <a:t>bound</a:t>
            </a:r>
            <a:r>
              <a:rPr lang="en-US" altLang="en-US" dirty="0"/>
              <a:t> to kernel thread</a:t>
            </a:r>
          </a:p>
        </p:txBody>
      </p:sp>
      <p:pic>
        <p:nvPicPr>
          <p:cNvPr id="39939" name="Picture 1">
            <a:extLst>
              <a:ext uri="{FF2B5EF4-FFF2-40B4-BE49-F238E27FC236}">
                <a16:creationId xmlns:a16="http://schemas.microsoft.com/office/drawing/2014/main" id="{95426A68-78A8-483B-AE90-0C4299BC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2336800"/>
            <a:ext cx="42227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26BE45F0-3DE5-4D5E-A6DF-893325F2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90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Libraries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56EC163-3A42-463F-98B9-34FCCA5B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42" y="1233488"/>
            <a:ext cx="7703067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Thread library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provides programmer with API for creating and managing threads</a:t>
            </a:r>
          </a:p>
          <a:p>
            <a:r>
              <a:rPr lang="en-US" altLang="en-US" dirty="0"/>
              <a:t>Two primary ways of implementing</a:t>
            </a:r>
          </a:p>
          <a:p>
            <a:pPr lvl="1"/>
            <a:r>
              <a:rPr lang="en-US" altLang="en-US" dirty="0"/>
              <a:t>Library entirely in user space</a:t>
            </a:r>
          </a:p>
          <a:p>
            <a:pPr lvl="1"/>
            <a:r>
              <a:rPr lang="en-US" altLang="en-US" dirty="0"/>
              <a:t>Kernel-level library supported by the 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203D3746-8758-479C-93A3-DC90B12F6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E2970C8-8537-47B0-BAC1-E14D29076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  <a:p>
            <a:r>
              <a:rPr lang="en-US" altLang="en-US"/>
              <a:t>Multicore Programming</a:t>
            </a:r>
          </a:p>
          <a:p>
            <a:r>
              <a:rPr lang="en-US" altLang="en-US"/>
              <a:t>Multithreading Models</a:t>
            </a:r>
          </a:p>
          <a:p>
            <a:r>
              <a:rPr lang="en-US" altLang="en-US"/>
              <a:t>Thread Libraries</a:t>
            </a:r>
          </a:p>
          <a:p>
            <a:r>
              <a:rPr lang="en-US" altLang="en-US"/>
              <a:t>Implicit Threading</a:t>
            </a:r>
          </a:p>
          <a:p>
            <a:r>
              <a:rPr lang="en-US" altLang="en-US"/>
              <a:t>Threading Issues</a:t>
            </a:r>
          </a:p>
          <a:p>
            <a:r>
              <a:rPr lang="en-US" altLang="en-US"/>
              <a:t>Operating System Examples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8F382B6E-9987-479D-9B85-186AB98DD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02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Pthreads</a:t>
            </a:r>
            <a:endParaRPr lang="en-US" altLang="en-US" dirty="0"/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9DE6F01A-727E-4FA1-9360-3180865E3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1233488"/>
            <a:ext cx="7613780" cy="4465637"/>
          </a:xfrm>
        </p:spPr>
        <p:txBody>
          <a:bodyPr/>
          <a:lstStyle/>
          <a:p>
            <a:r>
              <a:rPr lang="en-US" altLang="en-US" dirty="0"/>
              <a:t>May be provided either as user-level or kernel-level</a:t>
            </a:r>
          </a:p>
          <a:p>
            <a:r>
              <a:rPr lang="en-US" altLang="en-US" dirty="0"/>
              <a:t>A POSIX standard (IEEE 1003.1c) API for thread creation and synchronization</a:t>
            </a:r>
          </a:p>
          <a:p>
            <a:r>
              <a:rPr lang="en-US" altLang="en-US" b="1" i="1" dirty="0"/>
              <a:t>Specification</a:t>
            </a:r>
            <a:r>
              <a:rPr lang="en-US" altLang="en-US" dirty="0"/>
              <a:t>, not </a:t>
            </a:r>
            <a:r>
              <a:rPr lang="en-US" altLang="en-US" b="1" i="1" dirty="0"/>
              <a:t>implementation</a:t>
            </a:r>
            <a:endParaRPr lang="en-US" altLang="en-US" dirty="0"/>
          </a:p>
          <a:p>
            <a:r>
              <a:rPr lang="en-US" altLang="en-US" dirty="0"/>
              <a:t>API specifies behavior of the thread library, implementation is up to development of the library</a:t>
            </a:r>
          </a:p>
          <a:p>
            <a:r>
              <a:rPr lang="en-US" altLang="en-US" dirty="0"/>
              <a:t>Common in UNIX operating systems (Linux &amp; Mac OS X)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F9E55120-F5D0-46C2-82BE-CA6606138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94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Implicit Threading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FC74C183-73E7-433E-B44B-AE297348A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684407" cy="4478337"/>
          </a:xfrm>
        </p:spPr>
        <p:txBody>
          <a:bodyPr/>
          <a:lstStyle/>
          <a:p>
            <a:r>
              <a:rPr lang="en-US" altLang="en-US" dirty="0"/>
              <a:t>Growing in popularity as numbers of threads increase, program correctness more difficult with explicit threads</a:t>
            </a:r>
          </a:p>
          <a:p>
            <a:r>
              <a:rPr lang="en-US" altLang="en-US" dirty="0"/>
              <a:t>Creation and management of threads done by compilers and run-time libraries rather than programmers</a:t>
            </a:r>
          </a:p>
          <a:p>
            <a:r>
              <a:rPr lang="en-US" altLang="en-US" dirty="0"/>
              <a:t>Five methods explored</a:t>
            </a:r>
          </a:p>
          <a:p>
            <a:pPr lvl="1"/>
            <a:r>
              <a:rPr lang="en-US" altLang="en-US" dirty="0"/>
              <a:t>Thread Pools</a:t>
            </a:r>
          </a:p>
          <a:p>
            <a:pPr lvl="1"/>
            <a:r>
              <a:rPr lang="en-US" altLang="en-US" dirty="0"/>
              <a:t>Fork-Join</a:t>
            </a:r>
          </a:p>
          <a:p>
            <a:pPr lvl="1"/>
            <a:r>
              <a:rPr lang="en-US" altLang="en-US" dirty="0"/>
              <a:t>OpenMP</a:t>
            </a:r>
          </a:p>
          <a:p>
            <a:pPr lvl="1"/>
            <a:r>
              <a:rPr lang="en-US" altLang="en-US" dirty="0"/>
              <a:t>Grand Central Dispatch</a:t>
            </a:r>
          </a:p>
          <a:p>
            <a:pPr lvl="1"/>
            <a:r>
              <a:rPr lang="en-US" altLang="en-US" dirty="0"/>
              <a:t>Intel Threading Building Blocks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407548F8-7BBB-488A-9C64-FEFB3E119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61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Pools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1DAB4466-FF5C-42A6-98D5-F594A5A17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081088"/>
            <a:ext cx="7686221" cy="4478337"/>
          </a:xfrm>
        </p:spPr>
        <p:txBody>
          <a:bodyPr/>
          <a:lstStyle/>
          <a:p>
            <a:r>
              <a:rPr lang="en-US" altLang="en-US" dirty="0"/>
              <a:t>Create a number of threads in a pool where they await work</a:t>
            </a:r>
          </a:p>
          <a:p>
            <a:r>
              <a:rPr lang="en-US" altLang="en-US" dirty="0"/>
              <a:t>Advantages:</a:t>
            </a:r>
          </a:p>
          <a:p>
            <a:pPr lvl="1"/>
            <a:r>
              <a:rPr lang="en-US" altLang="en-US" dirty="0"/>
              <a:t>Usually slightly faster to service a request with an existing thread than create a new thread</a:t>
            </a:r>
          </a:p>
          <a:p>
            <a:pPr lvl="1"/>
            <a:r>
              <a:rPr lang="en-US" altLang="en-US" dirty="0"/>
              <a:t>Allows the number of threads in the application(s) to be bound to the size of the pool</a:t>
            </a:r>
          </a:p>
          <a:p>
            <a:pPr lvl="1"/>
            <a:r>
              <a:rPr lang="en-US" altLang="en-US" dirty="0"/>
              <a:t>Separating task to be performed from mechanics of creating task allows different strategies for running task</a:t>
            </a:r>
          </a:p>
          <a:p>
            <a:pPr lvl="2"/>
            <a:r>
              <a:rPr lang="en-US" altLang="en-US" dirty="0" err="1"/>
              <a:t>i.e.,Tasks</a:t>
            </a:r>
            <a:r>
              <a:rPr lang="en-US" altLang="en-US" dirty="0"/>
              <a:t> could be scheduled to run periodically</a:t>
            </a:r>
          </a:p>
          <a:p>
            <a:r>
              <a:rPr lang="en-US" altLang="en-US" dirty="0"/>
              <a:t>Windows API supports thread pools:</a:t>
            </a:r>
          </a:p>
        </p:txBody>
      </p:sp>
      <p:pic>
        <p:nvPicPr>
          <p:cNvPr id="59395" name="Picture 1" descr="Screen Shot 2012-12-04 at 9.17.42 PM.png">
            <a:extLst>
              <a:ext uri="{FF2B5EF4-FFF2-40B4-BE49-F238E27FC236}">
                <a16:creationId xmlns:a16="http://schemas.microsoft.com/office/drawing/2014/main" id="{D64E1B78-20BD-4FED-BCFF-952D9F216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4743450"/>
            <a:ext cx="64389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96B7209D-1875-45AD-B783-C40EB738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Fork-Join Parallelism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BD5D55A5-3CD4-45C3-AEDE-1B3CAE79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Multiple threads (tasks) are </a:t>
            </a:r>
            <a:r>
              <a:rPr lang="en-US" altLang="en-US" b="1"/>
              <a:t>forked</a:t>
            </a:r>
            <a:r>
              <a:rPr lang="en-US" altLang="en-US"/>
              <a:t>, and then </a:t>
            </a:r>
            <a:r>
              <a:rPr lang="en-US" altLang="en-US" b="1"/>
              <a:t>joined</a:t>
            </a:r>
            <a:r>
              <a:rPr lang="en-US" altLang="en-US"/>
              <a:t>.</a:t>
            </a:r>
          </a:p>
        </p:txBody>
      </p:sp>
      <p:pic>
        <p:nvPicPr>
          <p:cNvPr id="63491" name="Picture 1">
            <a:extLst>
              <a:ext uri="{FF2B5EF4-FFF2-40B4-BE49-F238E27FC236}">
                <a16:creationId xmlns:a16="http://schemas.microsoft.com/office/drawing/2014/main" id="{D71E8547-BE08-417E-B714-75D03F5D5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2838450"/>
            <a:ext cx="8351837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E70855C1-DCE3-42CB-A4C8-7B958406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Fork-Join Parallelism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D8025F3E-39A7-4B92-9FF0-6B73CEC41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General algorithm for fork-join strategy: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18A3EBE2-4330-4DB9-A558-3710736C4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7785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A60B8B1B-D780-4852-8E0D-49911E90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Fork-Join Parallelism</a:t>
            </a:r>
          </a:p>
        </p:txBody>
      </p:sp>
      <p:pic>
        <p:nvPicPr>
          <p:cNvPr id="65538" name="Picture 1">
            <a:extLst>
              <a:ext uri="{FF2B5EF4-FFF2-40B4-BE49-F238E27FC236}">
                <a16:creationId xmlns:a16="http://schemas.microsoft.com/office/drawing/2014/main" id="{B3C03BAD-DAA6-436B-95DB-DD28333B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1482725"/>
            <a:ext cx="4202113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544669B9-2DEA-421A-8382-2BC0EEE0B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34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OpenMP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14946A5B-F4DA-4E2D-9FE7-9A6C90AEC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473200"/>
            <a:ext cx="3560763" cy="3997325"/>
          </a:xfrm>
        </p:spPr>
        <p:txBody>
          <a:bodyPr/>
          <a:lstStyle/>
          <a:p>
            <a:r>
              <a:rPr lang="en-US" altLang="en-US" dirty="0"/>
              <a:t>Set of compiler directives and an API for C, C++, FORTRAN </a:t>
            </a:r>
          </a:p>
          <a:p>
            <a:r>
              <a:rPr lang="en-US" altLang="en-US" dirty="0"/>
              <a:t>Provides support for parallel programming in shared-memory environments</a:t>
            </a:r>
          </a:p>
          <a:p>
            <a:r>
              <a:rPr lang="en-US" altLang="en-US" dirty="0"/>
              <a:t>Identifies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parallel regions </a:t>
            </a:r>
            <a:r>
              <a:rPr lang="en-US" altLang="en-US" dirty="0"/>
              <a:t>– blocks of code that can run in parallel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#pragma </a:t>
            </a:r>
            <a:r>
              <a:rPr lang="en-US" altLang="en-US" b="1" dirty="0" err="1">
                <a:latin typeface="Courier New" panose="02070309020205020404" pitchFamily="49" charset="0"/>
              </a:rPr>
              <a:t>omp</a:t>
            </a:r>
            <a:r>
              <a:rPr lang="en-US" altLang="en-US" b="1" dirty="0">
                <a:latin typeface="Courier New" panose="02070309020205020404" pitchFamily="49" charset="0"/>
              </a:rPr>
              <a:t> parallel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Create as many threads as there are cores</a:t>
            </a:r>
          </a:p>
        </p:txBody>
      </p:sp>
      <p:pic>
        <p:nvPicPr>
          <p:cNvPr id="69635" name="Picture 2">
            <a:extLst>
              <a:ext uri="{FF2B5EF4-FFF2-40B4-BE49-F238E27FC236}">
                <a16:creationId xmlns:a16="http://schemas.microsoft.com/office/drawing/2014/main" id="{55ABC929-CE13-4509-98E6-61C837534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1473200"/>
            <a:ext cx="40894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979CC573-0BA9-4E42-AA0D-66DAEE95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4A81212D-9FC8-4D36-B7BD-612B8542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Run the for loop in parallel</a:t>
            </a:r>
          </a:p>
        </p:txBody>
      </p:sp>
      <p:pic>
        <p:nvPicPr>
          <p:cNvPr id="71683" name="Picture 3">
            <a:extLst>
              <a:ext uri="{FF2B5EF4-FFF2-40B4-BE49-F238E27FC236}">
                <a16:creationId xmlns:a16="http://schemas.microsoft.com/office/drawing/2014/main" id="{E15DDD23-9A4F-4651-BEEF-EB8F9B703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570163"/>
            <a:ext cx="3581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63EDC882-8B59-4594-B276-CFAD243CC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276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Grand Central Dispatch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E0F26652-E0BE-449C-A693-21DA9E1C2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3" y="1187450"/>
            <a:ext cx="7753740" cy="4478338"/>
          </a:xfrm>
        </p:spPr>
        <p:txBody>
          <a:bodyPr/>
          <a:lstStyle/>
          <a:p>
            <a:r>
              <a:rPr lang="en-US" altLang="en-US" dirty="0"/>
              <a:t>Apple technology for macOS and iOS operating systems</a:t>
            </a:r>
          </a:p>
          <a:p>
            <a:r>
              <a:rPr lang="en-US" altLang="en-US" dirty="0"/>
              <a:t>Extensions to C, C++ and Objective-C languages, API, and run-time library</a:t>
            </a:r>
          </a:p>
          <a:p>
            <a:r>
              <a:rPr lang="en-US" altLang="en-US" dirty="0"/>
              <a:t>Allows identification of parallel sections</a:t>
            </a:r>
          </a:p>
          <a:p>
            <a:r>
              <a:rPr lang="en-US" altLang="en-US" dirty="0"/>
              <a:t>Manages most of the details of threading</a:t>
            </a:r>
          </a:p>
          <a:p>
            <a:r>
              <a:rPr lang="en-US" altLang="en-US" dirty="0"/>
              <a:t>Block is in “^{ }” 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 </a:t>
            </a:r>
            <a:r>
              <a:rPr lang="ro-RO" altLang="en-US" b="1" dirty="0">
                <a:latin typeface="Courier New" panose="02070309020205020404" pitchFamily="49" charset="0"/>
              </a:rPr>
              <a:t>ˆ{ printf("I am a block"); } </a:t>
            </a:r>
            <a:br>
              <a:rPr lang="ro-RO" altLang="en-US" b="1" dirty="0">
                <a:latin typeface="Courier New" panose="02070309020205020404" pitchFamily="49" charset="0"/>
              </a:rPr>
            </a:br>
            <a:endParaRPr lang="en-US" altLang="en-US" dirty="0"/>
          </a:p>
          <a:p>
            <a:r>
              <a:rPr lang="en-US" altLang="en-US" dirty="0"/>
              <a:t>Blocks placed in dispatch queue</a:t>
            </a:r>
          </a:p>
          <a:p>
            <a:pPr lvl="1"/>
            <a:r>
              <a:rPr lang="en-US" altLang="en-US" dirty="0"/>
              <a:t>Assigned to available thread in thread pool when removed from queue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7B806D4C-6940-4E14-B304-1F7CFEF60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35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Grand Central Dispatch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2AF9024C-9C3C-4274-AB7B-7B0D8B7AC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2" y="1203325"/>
            <a:ext cx="7688426" cy="4478338"/>
          </a:xfrm>
        </p:spPr>
        <p:txBody>
          <a:bodyPr/>
          <a:lstStyle/>
          <a:p>
            <a:r>
              <a:rPr lang="en-US" altLang="en-US" dirty="0"/>
              <a:t>Two types of dispatch queues:</a:t>
            </a:r>
          </a:p>
          <a:p>
            <a:pPr lvl="1"/>
            <a:r>
              <a:rPr lang="en-US" altLang="en-US" b="1" dirty="0"/>
              <a:t>serial</a:t>
            </a:r>
            <a:r>
              <a:rPr lang="en-US" altLang="en-US" dirty="0"/>
              <a:t> – blocks removed in FIFO order, queue is per process,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main queue</a:t>
            </a:r>
          </a:p>
          <a:p>
            <a:pPr lvl="2"/>
            <a:r>
              <a:rPr lang="en-US" altLang="en-US" dirty="0"/>
              <a:t>Programmers can create additional serial queues within program</a:t>
            </a:r>
          </a:p>
          <a:p>
            <a:pPr lvl="1"/>
            <a:r>
              <a:rPr lang="en-US" altLang="en-US" b="1" dirty="0"/>
              <a:t>concurrent</a:t>
            </a:r>
            <a:r>
              <a:rPr lang="en-US" altLang="en-US" dirty="0"/>
              <a:t> – removed in FIFO order but several may be removed at a time</a:t>
            </a:r>
          </a:p>
          <a:p>
            <a:pPr lvl="2"/>
            <a:r>
              <a:rPr lang="en-US" altLang="en-US" dirty="0"/>
              <a:t>Four system wide queues divided by quality of service: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ourier New" panose="02070309020205020404" pitchFamily="49" charset="0"/>
              </a:rPr>
              <a:t>QOS_CLASS_USER_INTERACTIVE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ourier New" panose="02070309020205020404" pitchFamily="49" charset="0"/>
              </a:rPr>
              <a:t>QOS_CLASS_USER_INITIATED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ourier New" panose="02070309020205020404" pitchFamily="49" charset="0"/>
              </a:rPr>
              <a:t>QOS_CLASS_USER_UTILITY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Courier New" panose="02070309020205020404" pitchFamily="49" charset="0"/>
              </a:rPr>
              <a:t>QOS_CLASS_USER_BACKGROUND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71774012-3807-4498-B991-8D9050F6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r>
              <a:rPr lang="en-US" altLang="en-US" dirty="0"/>
              <a:t>Motivation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284F1CF5-435D-4BB1-9339-BE39F15E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6813550" cy="4530725"/>
          </a:xfrm>
        </p:spPr>
        <p:txBody>
          <a:bodyPr/>
          <a:lstStyle/>
          <a:p>
            <a:r>
              <a:rPr lang="en-US" altLang="en-US"/>
              <a:t>Most modern applications are multithreaded</a:t>
            </a:r>
          </a:p>
          <a:p>
            <a:r>
              <a:rPr lang="en-US" altLang="en-US"/>
              <a:t>Threads run within application</a:t>
            </a:r>
          </a:p>
          <a:p>
            <a:r>
              <a:rPr lang="en-US" altLang="en-US"/>
              <a:t>Multiple tasks with the application can be implemented by separate threads</a:t>
            </a:r>
          </a:p>
          <a:p>
            <a:pPr lvl="1"/>
            <a:r>
              <a:rPr lang="en-US" altLang="en-US"/>
              <a:t>Update display</a:t>
            </a:r>
          </a:p>
          <a:p>
            <a:pPr lvl="1"/>
            <a:r>
              <a:rPr lang="en-US" altLang="en-US"/>
              <a:t>Fetch data</a:t>
            </a:r>
          </a:p>
          <a:p>
            <a:pPr lvl="1"/>
            <a:r>
              <a:rPr lang="en-US" altLang="en-US"/>
              <a:t>Spell checking</a:t>
            </a:r>
          </a:p>
          <a:p>
            <a:pPr lvl="1"/>
            <a:r>
              <a:rPr lang="en-US" altLang="en-US"/>
              <a:t>Answer a network request</a:t>
            </a:r>
          </a:p>
          <a:p>
            <a:r>
              <a:rPr lang="en-US" altLang="en-US"/>
              <a:t>Process creation is heavy-weight while thread creation is light-weight</a:t>
            </a:r>
          </a:p>
          <a:p>
            <a:r>
              <a:rPr lang="en-US" altLang="en-US"/>
              <a:t>Can simplify code, increase efficiency</a:t>
            </a:r>
          </a:p>
          <a:p>
            <a:r>
              <a:rPr lang="en-US" altLang="en-US"/>
              <a:t>Kernels are generally multithreaded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3E06E839-D948-468F-B190-B5CDABBD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0" y="233853"/>
            <a:ext cx="7727950" cy="576262"/>
          </a:xfrm>
        </p:spPr>
        <p:txBody>
          <a:bodyPr/>
          <a:lstStyle/>
          <a:p>
            <a:r>
              <a:rPr lang="en-US" altLang="en-US" dirty="0"/>
              <a:t>Intel Threading Building Blocks (TBB)</a:t>
            </a: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4B964262-47E7-4DB6-A63C-554FF6EAF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Template library for designing parallel C++ programs</a:t>
            </a:r>
          </a:p>
          <a:p>
            <a:r>
              <a:rPr lang="en-US" altLang="en-US" dirty="0"/>
              <a:t>A serial version of a simple for loop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same for loop written using TBB with </a:t>
            </a:r>
            <a:r>
              <a:rPr lang="en-US" altLang="en-US" b="1" dirty="0" err="1">
                <a:latin typeface="Courier New" panose="02070309020205020404" pitchFamily="49" charset="0"/>
              </a:rPr>
              <a:t>parallel_for</a:t>
            </a:r>
            <a:r>
              <a:rPr lang="en-US" altLang="en-US" dirty="0"/>
              <a:t> statement:</a:t>
            </a:r>
          </a:p>
        </p:txBody>
      </p:sp>
      <p:pic>
        <p:nvPicPr>
          <p:cNvPr id="77827" name="Picture 3">
            <a:extLst>
              <a:ext uri="{FF2B5EF4-FFF2-40B4-BE49-F238E27FC236}">
                <a16:creationId xmlns:a16="http://schemas.microsoft.com/office/drawing/2014/main" id="{0AECC45F-AE48-41B9-BBCF-8CA2461C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2112963"/>
            <a:ext cx="37211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8" name="Picture 4">
            <a:extLst>
              <a:ext uri="{FF2B5EF4-FFF2-40B4-BE49-F238E27FC236}">
                <a16:creationId xmlns:a16="http://schemas.microsoft.com/office/drawing/2014/main" id="{113B8E9B-4CDB-4160-8253-D3DEBB20D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4071938"/>
            <a:ext cx="66421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8F5BE787-1C90-443B-BF35-EC074EF99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61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Threading Issues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6F51DC46-1491-4D2A-B267-43A725F22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2" y="1143000"/>
            <a:ext cx="7440645" cy="4483100"/>
          </a:xfrm>
        </p:spPr>
        <p:txBody>
          <a:bodyPr/>
          <a:lstStyle/>
          <a:p>
            <a:r>
              <a:rPr lang="en-US" altLang="en-US" dirty="0"/>
              <a:t>Semantics of </a:t>
            </a:r>
            <a:r>
              <a:rPr lang="en-US" altLang="en-US" b="1" dirty="0"/>
              <a:t>fork()</a:t>
            </a:r>
            <a:r>
              <a:rPr lang="en-US" altLang="en-US" dirty="0"/>
              <a:t> and </a:t>
            </a:r>
            <a:r>
              <a:rPr lang="en-US" altLang="en-US" b="1" dirty="0"/>
              <a:t>exec()</a:t>
            </a:r>
            <a:r>
              <a:rPr lang="en-US" altLang="en-US" dirty="0"/>
              <a:t> system calls</a:t>
            </a:r>
            <a:endParaRPr lang="en-US" altLang="en-US" sz="800" dirty="0"/>
          </a:p>
          <a:p>
            <a:r>
              <a:rPr lang="en-US" altLang="en-US" dirty="0"/>
              <a:t>Signal handling</a:t>
            </a:r>
          </a:p>
          <a:p>
            <a:pPr lvl="1"/>
            <a:r>
              <a:rPr lang="en-US" altLang="en-US" dirty="0"/>
              <a:t>Synchronous and asynchronous</a:t>
            </a:r>
            <a:endParaRPr lang="en-US" altLang="en-US" sz="800" dirty="0"/>
          </a:p>
          <a:p>
            <a:r>
              <a:rPr lang="en-US" altLang="en-US" dirty="0"/>
              <a:t>Thread cancellation of target thread</a:t>
            </a:r>
          </a:p>
          <a:p>
            <a:pPr lvl="1"/>
            <a:r>
              <a:rPr lang="en-US" altLang="en-US" dirty="0"/>
              <a:t>Asynchronous or deferred</a:t>
            </a:r>
            <a:endParaRPr lang="en-US" altLang="en-US" sz="800" dirty="0"/>
          </a:p>
          <a:p>
            <a:r>
              <a:rPr lang="en-US" altLang="en-US" dirty="0"/>
              <a:t>Thread-local storage</a:t>
            </a:r>
          </a:p>
          <a:p>
            <a:r>
              <a:rPr lang="en-US" altLang="en-US" dirty="0"/>
              <a:t>Scheduler Activations</a:t>
            </a:r>
          </a:p>
          <a:p>
            <a:endParaRPr lang="en-US" altLang="en-US" sz="800" dirty="0"/>
          </a:p>
          <a:p>
            <a:pPr lvl="1">
              <a:buFont typeface="Monotype Sorts" pitchFamily="-84" charset="2"/>
              <a:buNone/>
            </a:pPr>
            <a:endParaRPr lang="en-US" altLang="en-US" sz="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0A79867A-2E93-4EF0-B105-A26BB113E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7600" y="204206"/>
            <a:ext cx="7569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Semantics of fork() and exec()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A843C793-C155-4716-B3E2-61F8E7272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656415" cy="4530725"/>
          </a:xfrm>
        </p:spPr>
        <p:txBody>
          <a:bodyPr/>
          <a:lstStyle/>
          <a:p>
            <a:r>
              <a:rPr lang="en-US" altLang="en-US"/>
              <a:t>Does </a:t>
            </a:r>
            <a:r>
              <a:rPr lang="en-US" altLang="en-US" b="1">
                <a:latin typeface="Courier New" panose="02070309020205020404" pitchFamily="49" charset="0"/>
              </a:rPr>
              <a:t>fork()</a:t>
            </a:r>
            <a:r>
              <a:rPr lang="en-US" altLang="en-US"/>
              <a:t>duplicate only the calling thread or all threads?</a:t>
            </a:r>
          </a:p>
          <a:p>
            <a:pPr lvl="1"/>
            <a:r>
              <a:rPr lang="en-US" altLang="en-US" dirty="0"/>
              <a:t>Some </a:t>
            </a:r>
            <a:r>
              <a:rPr lang="en-US" altLang="en-US" dirty="0" err="1"/>
              <a:t>UNIXes</a:t>
            </a:r>
            <a:r>
              <a:rPr lang="en-US" altLang="en-US" dirty="0"/>
              <a:t> have two versions of fork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exec() </a:t>
            </a:r>
            <a:r>
              <a:rPr lang="en-US" altLang="en-US" dirty="0"/>
              <a:t>usually works as normal – replace the running process including all threads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E38D4671-065E-48FB-994B-D2E5E93EB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8400" y="226237"/>
            <a:ext cx="7518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Signal Handling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4752EA8-B31F-42FC-AC88-93660F763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7756" y="1164839"/>
            <a:ext cx="7719753" cy="5156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Signals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are used in UNIX systems to notify a process that a particular event has occurred.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is used to process signals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generated by particular event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delivered to a process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handled by one of two signal handlers:</a:t>
            </a:r>
          </a:p>
          <a:p>
            <a:pPr marL="1142366" lvl="2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default</a:t>
            </a:r>
          </a:p>
          <a:p>
            <a:pPr marL="1142366" lvl="2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user-defined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Every signal has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default handler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that kernel runs when handling signal</a:t>
            </a:r>
          </a:p>
          <a:p>
            <a:pPr marL="780098" lvl="1" indent="-380048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User-defined 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can override default</a:t>
            </a:r>
          </a:p>
          <a:p>
            <a:pPr marL="780098" lvl="1" indent="-380048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single-threaded, signal delivered to process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6878F364-9781-4DC9-A9A3-9DD34E5E6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8400" y="226237"/>
            <a:ext cx="7518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Signal Handling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09391F2-8D47-4F0C-960D-BFD5F96C0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7" y="1146175"/>
            <a:ext cx="7691761" cy="51562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Where should a signal be delivered for multi-threaded?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Deliver the signal to the thread to which the signal applies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Deliver the signal to every thread in the process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Deliver the signal to certain threads in the process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Assign a specific thread to receive all signals for the process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5A4A892A-809A-4516-AB08-9E20E9A57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226237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Cancellation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E0ACA4C6-47F5-415C-B47D-5700AEF12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146175"/>
            <a:ext cx="7672031" cy="4430713"/>
          </a:xfrm>
        </p:spPr>
        <p:txBody>
          <a:bodyPr/>
          <a:lstStyle/>
          <a:p>
            <a:r>
              <a:rPr lang="en-US" altLang="en-US" dirty="0"/>
              <a:t>Terminating a thread before it has finished</a:t>
            </a:r>
          </a:p>
          <a:p>
            <a:r>
              <a:rPr lang="en-US" altLang="en-US" dirty="0"/>
              <a:t>Thread to be canceled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target thread</a:t>
            </a:r>
          </a:p>
          <a:p>
            <a:r>
              <a:rPr lang="en-US" altLang="en-US" dirty="0"/>
              <a:t>Two general approaches:</a:t>
            </a:r>
          </a:p>
          <a:p>
            <a:pPr lvl="1"/>
            <a:r>
              <a:rPr lang="en-US" altLang="en-US" b="1" dirty="0"/>
              <a:t>Asynchronous cancellation</a:t>
            </a:r>
            <a:r>
              <a:rPr lang="en-US" altLang="en-US" dirty="0"/>
              <a:t> terminates the target thread immediately</a:t>
            </a:r>
          </a:p>
          <a:p>
            <a:pPr lvl="1"/>
            <a:r>
              <a:rPr lang="en-US" altLang="en-US" b="1" dirty="0"/>
              <a:t>Deferred cancellation</a:t>
            </a:r>
            <a:r>
              <a:rPr lang="en-US" altLang="en-US" dirty="0"/>
              <a:t> allows the target thread to periodically check if it should be cancelled</a:t>
            </a:r>
          </a:p>
          <a:p>
            <a:r>
              <a:rPr lang="en-US" altLang="en-US" dirty="0" err="1"/>
              <a:t>Pthread</a:t>
            </a:r>
            <a:r>
              <a:rPr lang="en-US" altLang="en-US" dirty="0"/>
              <a:t> code to create and cancel a thread: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87043" name="Picture 1">
            <a:extLst>
              <a:ext uri="{FF2B5EF4-FFF2-40B4-BE49-F238E27FC236}">
                <a16:creationId xmlns:a16="http://schemas.microsoft.com/office/drawing/2014/main" id="{C3014C15-8D5D-4EBD-B07F-81007A227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4022725"/>
            <a:ext cx="3948113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>
            <a:extLst>
              <a:ext uri="{FF2B5EF4-FFF2-40B4-BE49-F238E27FC236}">
                <a16:creationId xmlns:a16="http://schemas.microsoft.com/office/drawing/2014/main" id="{46D4A08B-A3B9-409D-9FF5-9A70E4A50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222868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 Cancellation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D8769D7-C343-444C-A0E2-10A79AC9E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057275"/>
            <a:ext cx="7735078" cy="49625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cs typeface="ＭＳ Ｐゴシック" charset="-128"/>
              </a:rPr>
              <a:t>Invoking thread cancellation requests cancellation, but actual cancellation depends on thread state</a:t>
            </a:r>
          </a:p>
          <a:p>
            <a:pPr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defRPr/>
            </a:pPr>
            <a:r>
              <a:rPr lang="en-US" altLang="en-US" dirty="0">
                <a:cs typeface="ＭＳ Ｐゴシック" charset="-128"/>
              </a:rPr>
              <a:t>If thread has cancellation disabled, cancellation remains pending until thread enables it</a:t>
            </a:r>
          </a:p>
          <a:p>
            <a:pPr>
              <a:defRPr/>
            </a:pPr>
            <a:r>
              <a:rPr lang="en-US" altLang="en-US" dirty="0">
                <a:cs typeface="ＭＳ Ｐゴシック" charset="-128"/>
              </a:rPr>
              <a:t>Default type is deferred</a:t>
            </a:r>
          </a:p>
          <a:p>
            <a:pPr lvl="1">
              <a:defRPr/>
            </a:pPr>
            <a:r>
              <a:rPr lang="en-US" altLang="en-US" dirty="0"/>
              <a:t>Cancellation only occurs when thread reaches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cancellation point</a:t>
            </a:r>
          </a:p>
          <a:p>
            <a:pPr lvl="2">
              <a:defRPr/>
            </a:pPr>
            <a:r>
              <a:rPr lang="en-US" altLang="en-US" dirty="0"/>
              <a:t>i.e.,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pthread_testcancel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defRPr/>
            </a:pPr>
            <a:r>
              <a:rPr lang="en-US" altLang="en-US" dirty="0"/>
              <a:t>Then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cleanup handler </a:t>
            </a:r>
            <a:r>
              <a:rPr lang="en-US" altLang="en-US" dirty="0"/>
              <a:t>is invoked</a:t>
            </a:r>
          </a:p>
          <a:p>
            <a:pPr>
              <a:defRPr/>
            </a:pPr>
            <a:r>
              <a:rPr lang="en-US" altLang="en-US" dirty="0">
                <a:cs typeface="ＭＳ Ｐゴシック" charset="-128"/>
              </a:rPr>
              <a:t>On Linux systems, thread cancellation is handled through signals</a:t>
            </a:r>
          </a:p>
        </p:txBody>
      </p:sp>
      <p:pic>
        <p:nvPicPr>
          <p:cNvPr id="89091" name="Picture 1">
            <a:extLst>
              <a:ext uri="{FF2B5EF4-FFF2-40B4-BE49-F238E27FC236}">
                <a16:creationId xmlns:a16="http://schemas.microsoft.com/office/drawing/2014/main" id="{45A1D62A-4B0A-490B-8A95-06E0D48B9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963738"/>
            <a:ext cx="510063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2580DFDB-6ABD-4948-952F-076F0CA2C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35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Thread-Local Storage</a:t>
            </a:r>
          </a:p>
        </p:txBody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1C7EAF96-DD82-4FEA-A725-EF91F94C0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768383" cy="44783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Thread-local storage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TLS</a:t>
            </a:r>
            <a:r>
              <a:rPr lang="en-US" altLang="en-US" dirty="0"/>
              <a:t>) allows each thread to have its own copy of data</a:t>
            </a:r>
          </a:p>
          <a:p>
            <a:r>
              <a:rPr lang="en-US" altLang="en-US" dirty="0"/>
              <a:t>Useful when you do not have control over the thread creation process (i.e., when using a thread pool)</a:t>
            </a:r>
          </a:p>
          <a:p>
            <a:r>
              <a:rPr lang="en-US" altLang="en-US" dirty="0"/>
              <a:t>Different from local variables</a:t>
            </a:r>
          </a:p>
          <a:p>
            <a:pPr lvl="1"/>
            <a:r>
              <a:rPr lang="en-US" altLang="en-US" dirty="0"/>
              <a:t>Local variables visible only during single function invocation</a:t>
            </a:r>
          </a:p>
          <a:p>
            <a:pPr lvl="1"/>
            <a:r>
              <a:rPr lang="en-US" altLang="en-US" dirty="0"/>
              <a:t>TLS visible across function invocations</a:t>
            </a:r>
          </a:p>
          <a:p>
            <a:r>
              <a:rPr lang="en-US" altLang="en-US" dirty="0"/>
              <a:t>Similar to </a:t>
            </a:r>
            <a:r>
              <a:rPr lang="en-US" altLang="en-US" b="1" dirty="0">
                <a:latin typeface="Courier New" panose="02070309020205020404" pitchFamily="49" charset="0"/>
              </a:rPr>
              <a:t>static</a:t>
            </a:r>
            <a:r>
              <a:rPr lang="en-US" altLang="en-US" dirty="0"/>
              <a:t> data</a:t>
            </a:r>
          </a:p>
          <a:p>
            <a:pPr lvl="1"/>
            <a:r>
              <a:rPr lang="en-US" altLang="en-US" dirty="0"/>
              <a:t>TLS is unique to each thread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>
            <a:extLst>
              <a:ext uri="{FF2B5EF4-FFF2-40B4-BE49-F238E27FC236}">
                <a16:creationId xmlns:a16="http://schemas.microsoft.com/office/drawing/2014/main" id="{65E82D8D-F606-4BB6-910E-3E1D7A764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0463" y="228830"/>
            <a:ext cx="75263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Scheduler Activations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A8495397-A30B-4D32-9963-DA7E64699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017588"/>
            <a:ext cx="5316538" cy="4964112"/>
          </a:xfrm>
        </p:spPr>
        <p:txBody>
          <a:bodyPr/>
          <a:lstStyle/>
          <a:p>
            <a:r>
              <a:rPr lang="en-US" altLang="en-US" dirty="0"/>
              <a:t>Both M:M and Two-level models require communication to maintain the appropriate number of kernel threads allocated to the application</a:t>
            </a:r>
          </a:p>
          <a:p>
            <a:r>
              <a:rPr lang="en-US" altLang="en-US" dirty="0"/>
              <a:t>Typically use an intermediate data structure between user and kernel threads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lightweight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LWP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Appears to be a virtual processor on which process can schedule user thread to run</a:t>
            </a:r>
          </a:p>
          <a:p>
            <a:pPr lvl="1"/>
            <a:r>
              <a:rPr lang="en-US" altLang="en-US" dirty="0"/>
              <a:t>Each LWP attached to kernel thread</a:t>
            </a:r>
          </a:p>
          <a:p>
            <a:pPr lvl="1"/>
            <a:r>
              <a:rPr lang="en-US" altLang="en-US" dirty="0"/>
              <a:t>How many LWPs to create?</a:t>
            </a:r>
          </a:p>
          <a:p>
            <a:r>
              <a:rPr lang="en-US" altLang="en-US" dirty="0"/>
              <a:t>Scheduler activations provide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upcalls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- a communication mechanism from the kernel to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upcall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handler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the thread library</a:t>
            </a:r>
          </a:p>
          <a:p>
            <a:r>
              <a:rPr lang="en-US" altLang="en-US" dirty="0"/>
              <a:t>This communication allows an application to maintain the correct number kernel threads</a:t>
            </a:r>
          </a:p>
        </p:txBody>
      </p:sp>
      <p:pic>
        <p:nvPicPr>
          <p:cNvPr id="94211" name="Picture 1">
            <a:extLst>
              <a:ext uri="{FF2B5EF4-FFF2-40B4-BE49-F238E27FC236}">
                <a16:creationId xmlns:a16="http://schemas.microsoft.com/office/drawing/2014/main" id="{7DC26CCE-1C29-4F40-8E4C-6E7777036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2416175"/>
            <a:ext cx="2352675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>
            <a:extLst>
              <a:ext uri="{FF2B5EF4-FFF2-40B4-BE49-F238E27FC236}">
                <a16:creationId xmlns:a16="http://schemas.microsoft.com/office/drawing/2014/main" id="{1BE107B7-66B8-4C35-8B17-BBEE9D169F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5525" y="228830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Operating System Examples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62E93B1B-E3ED-4356-9357-11040365D0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469188" cy="4492625"/>
          </a:xfrm>
        </p:spPr>
        <p:txBody>
          <a:bodyPr/>
          <a:lstStyle/>
          <a:p>
            <a:r>
              <a:rPr lang="en-US" altLang="en-US"/>
              <a:t>Windows Threads</a:t>
            </a:r>
          </a:p>
          <a:p>
            <a:r>
              <a:rPr lang="en-US" altLang="en-US"/>
              <a:t>Linux Threads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46D3DE18-7E7E-4C93-8C78-DD142B08C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8830"/>
            <a:ext cx="8499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Single and Multithreaded Processes</a:t>
            </a:r>
          </a:p>
        </p:txBody>
      </p:sp>
      <p:pic>
        <p:nvPicPr>
          <p:cNvPr id="12290" name="Picture 1">
            <a:extLst>
              <a:ext uri="{FF2B5EF4-FFF2-40B4-BE49-F238E27FC236}">
                <a16:creationId xmlns:a16="http://schemas.microsoft.com/office/drawing/2014/main" id="{0489C83A-880F-4FB0-8474-2FE1A357C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82700"/>
            <a:ext cx="762635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119AA1B0-0B6B-4557-94CD-C696EC502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064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Windows Threads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9A0C3CF5-1789-4524-A426-288D68408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5" y="1130300"/>
            <a:ext cx="7763068" cy="5141913"/>
          </a:xfrm>
        </p:spPr>
        <p:txBody>
          <a:bodyPr/>
          <a:lstStyle/>
          <a:p>
            <a:r>
              <a:rPr lang="en-US" altLang="en-US" dirty="0"/>
              <a:t>Windows API – primary API for Windows applications</a:t>
            </a:r>
          </a:p>
          <a:p>
            <a:r>
              <a:rPr lang="en-US" altLang="en-US" dirty="0"/>
              <a:t>Implements the one-to-one mapping, kernel-level</a:t>
            </a:r>
          </a:p>
          <a:p>
            <a:r>
              <a:rPr lang="en-US" altLang="en-US" dirty="0"/>
              <a:t>Each thread contains</a:t>
            </a:r>
          </a:p>
          <a:p>
            <a:pPr lvl="1"/>
            <a:r>
              <a:rPr lang="en-US" altLang="en-US" dirty="0"/>
              <a:t>A thread id</a:t>
            </a:r>
          </a:p>
          <a:p>
            <a:pPr lvl="1"/>
            <a:r>
              <a:rPr lang="en-US" altLang="en-US" dirty="0"/>
              <a:t>Register set representing state of processor</a:t>
            </a:r>
          </a:p>
          <a:p>
            <a:pPr lvl="1"/>
            <a:r>
              <a:rPr lang="en-US" altLang="en-US" dirty="0"/>
              <a:t>Separate user and kernel stacks for when thread runs in user mode or kernel mode</a:t>
            </a:r>
          </a:p>
          <a:p>
            <a:pPr lvl="1"/>
            <a:r>
              <a:rPr lang="en-US" altLang="en-US" dirty="0"/>
              <a:t>Private data storage area used by run-time libraries and dynamic link libraries (DLLs)</a:t>
            </a:r>
          </a:p>
          <a:p>
            <a:r>
              <a:rPr lang="en-US" altLang="en-US" dirty="0"/>
              <a:t>The register set, stacks, and private storage area are known as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context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the thread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>
            <a:extLst>
              <a:ext uri="{FF2B5EF4-FFF2-40B4-BE49-F238E27FC236}">
                <a16:creationId xmlns:a16="http://schemas.microsoft.com/office/drawing/2014/main" id="{706217A8-F3F8-485D-B043-6CC2F9CD5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064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Windows Threads (Cont.)</a:t>
            </a:r>
          </a:p>
        </p:txBody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80C93C6D-5B8E-43FC-AA4D-622881817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06500"/>
            <a:ext cx="7701092" cy="5141913"/>
          </a:xfrm>
        </p:spPr>
        <p:txBody>
          <a:bodyPr/>
          <a:lstStyle/>
          <a:p>
            <a:r>
              <a:rPr lang="en-US" altLang="en-US" dirty="0"/>
              <a:t>The primary data structures of a thread include:</a:t>
            </a:r>
          </a:p>
          <a:p>
            <a:pPr lvl="1"/>
            <a:r>
              <a:rPr lang="en-US" altLang="en-US" dirty="0"/>
              <a:t>ETHREAD (executive thread block) – includes pointer to process to which thread belongs and to KTHREAD, in kernel space</a:t>
            </a:r>
          </a:p>
          <a:p>
            <a:pPr lvl="1"/>
            <a:r>
              <a:rPr lang="en-US" altLang="en-US" dirty="0"/>
              <a:t>KTHREAD (kernel thread block) – scheduling and synchronization info, kernel-mode stack, pointer to TEB, in kernel space</a:t>
            </a:r>
          </a:p>
          <a:p>
            <a:pPr lvl="1"/>
            <a:r>
              <a:rPr lang="en-US" altLang="en-US" dirty="0"/>
              <a:t>TEB (thread environment block) – thread id, user-mode stack, thread-local storage, in user space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>
            <a:extLst>
              <a:ext uri="{FF2B5EF4-FFF2-40B4-BE49-F238E27FC236}">
                <a16:creationId xmlns:a16="http://schemas.microsoft.com/office/drawing/2014/main" id="{58ED7928-B775-4E93-B427-ECD5DC52C8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1874" y="228830"/>
            <a:ext cx="7693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Windows Threads Data Structures</a:t>
            </a:r>
          </a:p>
        </p:txBody>
      </p:sp>
      <p:pic>
        <p:nvPicPr>
          <p:cNvPr id="102402" name="Picture 1">
            <a:extLst>
              <a:ext uri="{FF2B5EF4-FFF2-40B4-BE49-F238E27FC236}">
                <a16:creationId xmlns:a16="http://schemas.microsoft.com/office/drawing/2014/main" id="{484A094D-1D6D-4AEC-B6E2-DD851672B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1498600"/>
            <a:ext cx="4306888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>
            <a:extLst>
              <a:ext uri="{FF2B5EF4-FFF2-40B4-BE49-F238E27FC236}">
                <a16:creationId xmlns:a16="http://schemas.microsoft.com/office/drawing/2014/main" id="{A83B2EB4-BA9F-4468-9748-66079CAC4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46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Linux Threads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9CC8EC9-347D-4989-9EE5-6AE0B546C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888" y="1092200"/>
            <a:ext cx="7594308" cy="44958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cs typeface="ＭＳ Ｐゴシック" charset="-128"/>
              </a:rPr>
              <a:t>Linux refers to them as </a:t>
            </a:r>
            <a:r>
              <a:rPr lang="en-US" altLang="en-US" b="1" i="1" dirty="0">
                <a:cs typeface="ＭＳ Ｐゴシック" charset="-128"/>
              </a:rPr>
              <a:t>tasks</a:t>
            </a:r>
            <a:r>
              <a:rPr lang="en-US" altLang="en-US" dirty="0">
                <a:cs typeface="ＭＳ Ｐゴシック" charset="-128"/>
              </a:rPr>
              <a:t> rather than </a:t>
            </a:r>
            <a:r>
              <a:rPr lang="en-US" altLang="en-US" b="1" i="1" dirty="0">
                <a:cs typeface="ＭＳ Ｐゴシック" charset="-128"/>
              </a:rPr>
              <a:t>threads</a:t>
            </a:r>
            <a:endParaRPr lang="en-US" altLang="en-US" dirty="0">
              <a:cs typeface="ＭＳ Ｐゴシック" charset="-128"/>
            </a:endParaRPr>
          </a:p>
          <a:p>
            <a:pPr>
              <a:defRPr/>
            </a:pPr>
            <a:r>
              <a:rPr lang="en-US" altLang="en-US" dirty="0">
                <a:cs typeface="ＭＳ Ｐゴシック" charset="-128"/>
              </a:rPr>
              <a:t>Thread creation is done through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cs typeface="ＭＳ Ｐゴシック" charset="-128"/>
              </a:rPr>
              <a:t>system call</a:t>
            </a:r>
          </a:p>
          <a:p>
            <a:pPr>
              <a:defRPr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clone() </a:t>
            </a:r>
            <a:r>
              <a:rPr lang="en-US" altLang="en-US" dirty="0">
                <a:cs typeface="ＭＳ Ｐゴシック" charset="-128"/>
              </a:rPr>
              <a:t>allows a child task to share the address space of the parent task (process)</a:t>
            </a:r>
          </a:p>
          <a:p>
            <a:pPr lvl="1">
              <a:defRPr/>
            </a:pPr>
            <a:r>
              <a:rPr lang="en-US" altLang="en-US" dirty="0"/>
              <a:t>Flags control behavior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cs typeface="Courier New" pitchFamily="49" charset="0"/>
              </a:rPr>
              <a:t>points to process data structures (shared or unique)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en-US" dirty="0">
              <a:cs typeface="ＭＳ Ｐゴシック" charset="-128"/>
            </a:endParaRPr>
          </a:p>
        </p:txBody>
      </p:sp>
      <p:pic>
        <p:nvPicPr>
          <p:cNvPr id="104451" name="Picture 1">
            <a:extLst>
              <a:ext uri="{FF2B5EF4-FFF2-40B4-BE49-F238E27FC236}">
                <a16:creationId xmlns:a16="http://schemas.microsoft.com/office/drawing/2014/main" id="{4A30D8FF-ECBB-4EF4-9DE7-A53BC09DF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3032125"/>
            <a:ext cx="3954463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1A4E1028-A5C4-45A4-B6C0-DFAAAFA6F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953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FE08425D-ED51-450A-B441-45E2EB4C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6887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Multithreaded Server Architecture</a:t>
            </a:r>
          </a:p>
        </p:txBody>
      </p:sp>
      <p:pic>
        <p:nvPicPr>
          <p:cNvPr id="14338" name="Picture 1">
            <a:extLst>
              <a:ext uri="{FF2B5EF4-FFF2-40B4-BE49-F238E27FC236}">
                <a16:creationId xmlns:a16="http://schemas.microsoft.com/office/drawing/2014/main" id="{CF5D0D58-5C7A-45B8-AD7F-B5E9EF919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006600"/>
            <a:ext cx="7966075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64F3E7-BE56-4BF5-89DF-866E7EA88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013" y="481242"/>
            <a:ext cx="6951662" cy="312738"/>
          </a:xfrm>
        </p:spPr>
        <p:txBody>
          <a:bodyPr/>
          <a:lstStyle/>
          <a:p>
            <a:pPr eaLnBrk="1" hangingPunct="1"/>
            <a:r>
              <a:rPr lang="en-US" altLang="en-US" dirty="0"/>
              <a:t>Benefits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EFC87E0-114C-4BFC-8B34-FD5EF6B87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07250" cy="4530725"/>
          </a:xfrm>
        </p:spPr>
        <p:txBody>
          <a:bodyPr/>
          <a:lstStyle/>
          <a:p>
            <a:r>
              <a:rPr lang="en-US" altLang="en-US" b="1" dirty="0"/>
              <a:t>Responsiveness – </a:t>
            </a:r>
            <a:r>
              <a:rPr lang="en-US" altLang="en-US" dirty="0"/>
              <a:t>may allow continued execution if part of process is blocked, especially important for user interfaces</a:t>
            </a:r>
          </a:p>
          <a:p>
            <a:r>
              <a:rPr lang="en-US" altLang="en-US" b="1" dirty="0"/>
              <a:t>Resource Sharing – </a:t>
            </a:r>
            <a:r>
              <a:rPr lang="en-US" altLang="en-US" dirty="0"/>
              <a:t>threads share resources of process, easier than shared memory or message passing</a:t>
            </a:r>
          </a:p>
          <a:p>
            <a:r>
              <a:rPr lang="en-US" altLang="en-US" b="1" dirty="0"/>
              <a:t>Economy – </a:t>
            </a:r>
            <a:r>
              <a:rPr lang="en-US" altLang="en-US" dirty="0"/>
              <a:t>cheaper than process creation, thread switching lower overhead than context switching</a:t>
            </a:r>
          </a:p>
          <a:p>
            <a:r>
              <a:rPr lang="en-US" altLang="en-US" b="1" dirty="0"/>
              <a:t>Scalability – </a:t>
            </a:r>
            <a:r>
              <a:rPr lang="en-US" altLang="en-US" dirty="0"/>
              <a:t>process can take advantage of multicore architectures</a:t>
            </a:r>
            <a:br>
              <a:rPr lang="en-US" altLang="en-US" dirty="0"/>
            </a:br>
            <a:endParaRPr lang="en-US" altLang="en-US" dirty="0"/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DAE641A-82E5-4706-A422-7614EF04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5" y="222868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A7143B20-81F4-4C44-95F8-D8F686F2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02" y="1208088"/>
            <a:ext cx="7723188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Multicore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multiprocessor</a:t>
            </a:r>
            <a:r>
              <a:rPr lang="en-US" altLang="en-US" dirty="0"/>
              <a:t> systems putting pressure on programmers, challenges include:</a:t>
            </a:r>
          </a:p>
          <a:p>
            <a:pPr lvl="1"/>
            <a:r>
              <a:rPr lang="en-US" altLang="en-US" b="1" dirty="0"/>
              <a:t>Dividing activities</a:t>
            </a:r>
          </a:p>
          <a:p>
            <a:pPr lvl="1"/>
            <a:r>
              <a:rPr lang="en-US" altLang="en-US" b="1" dirty="0"/>
              <a:t>Balance</a:t>
            </a:r>
          </a:p>
          <a:p>
            <a:pPr lvl="1"/>
            <a:r>
              <a:rPr lang="en-US" altLang="en-US" b="1" dirty="0"/>
              <a:t>Data splitting</a:t>
            </a:r>
          </a:p>
          <a:p>
            <a:pPr lvl="1"/>
            <a:r>
              <a:rPr lang="en-US" altLang="en-US" b="1" dirty="0"/>
              <a:t>Data dependency</a:t>
            </a:r>
          </a:p>
          <a:p>
            <a:pPr lvl="1"/>
            <a:r>
              <a:rPr lang="en-US" altLang="en-US" b="1" dirty="0"/>
              <a:t>Testing and debugging</a:t>
            </a:r>
          </a:p>
          <a:p>
            <a:r>
              <a:rPr lang="en-US" altLang="en-US" b="1" i="1" dirty="0"/>
              <a:t>Parallelism</a:t>
            </a:r>
            <a:r>
              <a:rPr lang="en-US" altLang="en-US" dirty="0"/>
              <a:t> implies a system can perform more than one task simultaneously</a:t>
            </a:r>
          </a:p>
          <a:p>
            <a:r>
              <a:rPr lang="en-US" altLang="en-US" b="1" i="1" dirty="0"/>
              <a:t>Concurrency</a:t>
            </a:r>
            <a:r>
              <a:rPr lang="en-US" altLang="en-US" dirty="0"/>
              <a:t> supports more than one task making progress</a:t>
            </a:r>
          </a:p>
          <a:p>
            <a:pPr lvl="1"/>
            <a:r>
              <a:rPr lang="en-US" altLang="en-US" dirty="0"/>
              <a:t>Single processor / core, scheduler providing concurrency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99AFB161-ED93-4730-90CF-60C15CF1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22221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Concurrency vs. Parallelism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D036A6A0-4CE5-4725-A8D1-F915FCFB1B9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02433" y="1163638"/>
            <a:ext cx="7912359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Concurrent execution on single-core system:</a:t>
            </a:r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pPr>
              <a:buFontTx/>
              <a:buNone/>
            </a:pPr>
            <a:endParaRPr lang="en-US" altLang="en-US" b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Parallelism on a multi-core system:</a:t>
            </a:r>
          </a:p>
          <a:p>
            <a:endParaRPr lang="en-US" altLang="en-US" b="1" dirty="0"/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id="{823F49F0-4145-4731-B6A8-7F150BB6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830388"/>
            <a:ext cx="779938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>
            <a:extLst>
              <a:ext uri="{FF2B5EF4-FFF2-40B4-BE49-F238E27FC236}">
                <a16:creationId xmlns:a16="http://schemas.microsoft.com/office/drawing/2014/main" id="{B2355580-5738-4BF5-8926-EC91E28B0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3647589"/>
            <a:ext cx="46926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CAD927E8-64DE-4671-A690-608A4563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5" y="213537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9FB1F3DE-869C-4D7F-9A3F-53A8F1DC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7156450" cy="4530725"/>
          </a:xfrm>
        </p:spPr>
        <p:txBody>
          <a:bodyPr/>
          <a:lstStyle/>
          <a:p>
            <a:r>
              <a:rPr lang="en-US" altLang="en-US" dirty="0"/>
              <a:t>Types of parallelism 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 parallelism </a:t>
            </a:r>
            <a:r>
              <a:rPr lang="en-US" altLang="en-US" dirty="0"/>
              <a:t>– distributes subsets of the same data across multiple cores, same operation on each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Task parallelism </a:t>
            </a:r>
            <a:r>
              <a:rPr lang="en-US" altLang="en-US" dirty="0"/>
              <a:t>– distributing threads across cores, each thread performing unique operation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15545</TotalTime>
  <Words>1690</Words>
  <Application>Microsoft Office PowerPoint</Application>
  <PresentationFormat>On-screen Show (4:3)</PresentationFormat>
  <Paragraphs>293</Paragraphs>
  <Slides>44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4: Threads &amp; Concurrency </vt:lpstr>
      <vt:lpstr>Outline</vt:lpstr>
      <vt:lpstr>Motivation</vt:lpstr>
      <vt:lpstr>Single and Multithreaded Processes</vt:lpstr>
      <vt:lpstr>Multithreaded Server Architecture</vt:lpstr>
      <vt:lpstr>Benefits</vt:lpstr>
      <vt:lpstr>Multicore Programming</vt:lpstr>
      <vt:lpstr>Concurrency vs. Parallelism</vt:lpstr>
      <vt:lpstr>Multicore Programming</vt:lpstr>
      <vt:lpstr>Data and Task Parallelism</vt:lpstr>
      <vt:lpstr>Amdahl’s Law</vt:lpstr>
      <vt:lpstr>User Threads and Kernel Threads</vt:lpstr>
      <vt:lpstr>User and Kernel Threads</vt:lpstr>
      <vt:lpstr>Multithreading Models</vt:lpstr>
      <vt:lpstr>Many-to-One</vt:lpstr>
      <vt:lpstr>One-to-One</vt:lpstr>
      <vt:lpstr>Many-to-Many Model</vt:lpstr>
      <vt:lpstr>Two-level Model</vt:lpstr>
      <vt:lpstr>Thread Libraries</vt:lpstr>
      <vt:lpstr>Pthreads</vt:lpstr>
      <vt:lpstr>Implicit Threading</vt:lpstr>
      <vt:lpstr>Thread Pools</vt:lpstr>
      <vt:lpstr>Fork-Join Parallelism</vt:lpstr>
      <vt:lpstr>Fork-Join Parallelism</vt:lpstr>
      <vt:lpstr>Fork-Join Parallelism</vt:lpstr>
      <vt:lpstr>OpenMP</vt:lpstr>
      <vt:lpstr>PowerPoint Presentation</vt:lpstr>
      <vt:lpstr>Grand Central Dispatch</vt:lpstr>
      <vt:lpstr>Grand Central Dispatch</vt:lpstr>
      <vt:lpstr>Intel Threading Building Blocks (TBB)</vt:lpstr>
      <vt:lpstr>Threading Issues</vt:lpstr>
      <vt:lpstr>Semantics of fork() and exec()</vt:lpstr>
      <vt:lpstr>Signal Handling</vt:lpstr>
      <vt:lpstr>Signal Handling (Cont.)</vt:lpstr>
      <vt:lpstr>Thread Cancellation</vt:lpstr>
      <vt:lpstr>Thread Cancellation (Cont.)</vt:lpstr>
      <vt:lpstr>Thread-Local Storage</vt:lpstr>
      <vt:lpstr>Scheduler Activations</vt:lpstr>
      <vt:lpstr>Operating System Examples</vt:lpstr>
      <vt:lpstr>Windows Threads</vt:lpstr>
      <vt:lpstr>Windows Threads (Cont.)</vt:lpstr>
      <vt:lpstr>Windows Threads Data Structures</vt:lpstr>
      <vt:lpstr>Linux Threads</vt:lpstr>
      <vt:lpstr>End of Chapter 4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Acer</cp:lastModifiedBy>
  <cp:revision>233</cp:revision>
  <cp:lastPrinted>2013-09-10T17:57:57Z</cp:lastPrinted>
  <dcterms:created xsi:type="dcterms:W3CDTF">2011-01-13T23:43:38Z</dcterms:created>
  <dcterms:modified xsi:type="dcterms:W3CDTF">2021-07-09T15:45:08Z</dcterms:modified>
</cp:coreProperties>
</file>