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efe180bdd5_0_2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efe180bdd5_0_2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efe180bdd5_0_2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efe180bdd5_0_2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efe180bdd5_0_2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efe180bdd5_0_2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f01cf5ad6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f01cf5ad6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f01cf5ad6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f01cf5ad6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f01cf5ad6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f01cf5ad6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efe180bdd5_0_2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efe180bdd5_0_2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efe180bdd5_0_2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efe180bdd5_0_2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efe180bdd5_0_2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efe180bdd5_0_2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efe180bdd5_0_2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efe180bdd5_0_2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efe180bdd5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efe180bdd5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efe180bdd5_0_2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efe180bdd5_0_2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efe180bdd5_0_2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efe180bdd5_0_2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f01cf5ad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f01cf5ad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f01cf5ad6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f01cf5ad6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f01cf5ad6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f01cf5ad6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efe180bdd5_0_20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efe180bdd5_0_20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efe180bdd5_0_20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efe180bdd5_0_20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efe180bdd5_0_20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efe180bdd5_0_2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efe180bdd5_0_20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efe180bdd5_0_20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efe180bdd5_0_20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efe180bdd5_0_2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efe180bdd5_0_20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efe180bdd5_0_20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efe180bdd5_0_20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efe180bdd5_0_20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www.youtube.com/watch?v=HZ4j_U3FC94" TargetMode="External"/><Relationship Id="rId4" Type="http://schemas.openxmlformats.org/officeDocument/2006/relationships/hyperlink" Target="https://www.youtube.com/watch?v=FC8PziPmxnQ" TargetMode="External"/><Relationship Id="rId5" Type="http://schemas.openxmlformats.org/officeDocument/2006/relationships/hyperlink" Target="https://towardsdatascience.com/transformers-explained-visually-part-3-multi-head-attention-deep-dive-1c1ff1024853" TargetMode="External"/><Relationship Id="rId6" Type="http://schemas.openxmlformats.org/officeDocument/2006/relationships/hyperlink" Target="https://medium.com/@punya8147_26846/understanding-feed-forward-networks-in-transformers-77f4c1095c67" TargetMode="External"/><Relationship Id="rId7" Type="http://schemas.openxmlformats.org/officeDocument/2006/relationships/hyperlink" Target="https://www.researchgate.net/figure/Vision-Transformer-ViT-model-architecture-ViT-breaks-the-image-into-patches-and-treats_fig2_362567384"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1259550" y="1192175"/>
            <a:ext cx="6624900" cy="1872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tr"/>
              <a:t>Vision Transformers (ViT) ile Gerçek Zamanlı Duygu Analizi</a:t>
            </a:r>
            <a:endParaRPr/>
          </a:p>
        </p:txBody>
      </p:sp>
      <p:sp>
        <p:nvSpPr>
          <p:cNvPr id="86" name="Google Shape;86;p13"/>
          <p:cNvSpPr txBox="1"/>
          <p:nvPr>
            <p:ph idx="1" type="subTitle"/>
          </p:nvPr>
        </p:nvSpPr>
        <p:spPr>
          <a:xfrm>
            <a:off x="654363" y="38343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Model Mimarisi</a:t>
            </a:r>
            <a:endParaRPr/>
          </a:p>
        </p:txBody>
      </p:sp>
      <p:sp>
        <p:nvSpPr>
          <p:cNvPr id="140" name="Google Shape;140;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tr" sz="1100">
                <a:solidFill>
                  <a:srgbClr val="000000"/>
                </a:solidFill>
                <a:latin typeface="Arial"/>
                <a:ea typeface="Arial"/>
                <a:cs typeface="Arial"/>
                <a:sym typeface="Arial"/>
              </a:rPr>
              <a:t>Vision Transformers (ViT)</a:t>
            </a:r>
            <a:r>
              <a:rPr lang="tr" sz="1100">
                <a:solidFill>
                  <a:srgbClr val="000000"/>
                </a:solidFill>
                <a:latin typeface="Arial"/>
                <a:ea typeface="Arial"/>
                <a:cs typeface="Arial"/>
                <a:sym typeface="Arial"/>
              </a:rPr>
              <a:t>, geleneksel CNN'lerden farklı olarak, Transformer mimarisini görüntü işleme alanına taşır. ViT'nin temel bileşenleri şunlardır:</a:t>
            </a:r>
            <a:endParaRPr sz="1100">
              <a:solidFill>
                <a:srgbClr val="000000"/>
              </a:solidFill>
              <a:latin typeface="Arial"/>
              <a:ea typeface="Arial"/>
              <a:cs typeface="Arial"/>
              <a:sym typeface="Arial"/>
            </a:endParaRPr>
          </a:p>
          <a:p>
            <a:pPr indent="0" lvl="0" marL="457200" rtl="0" algn="l">
              <a:spcBef>
                <a:spcPts val="1200"/>
              </a:spcBef>
              <a:spcAft>
                <a:spcPts val="0"/>
              </a:spcAft>
              <a:buNone/>
            </a:pPr>
            <a:r>
              <a:t/>
            </a:r>
            <a:endParaRPr sz="1100">
              <a:solidFill>
                <a:srgbClr val="000000"/>
              </a:solidFill>
              <a:latin typeface="Arial"/>
              <a:ea typeface="Arial"/>
              <a:cs typeface="Arial"/>
              <a:sym typeface="Arial"/>
            </a:endParaRPr>
          </a:p>
          <a:p>
            <a:pPr indent="0" lvl="0" marL="45720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141" name="Google Shape;141;p22"/>
          <p:cNvPicPr preferRelativeResize="0"/>
          <p:nvPr/>
        </p:nvPicPr>
        <p:blipFill>
          <a:blip r:embed="rId3">
            <a:alphaModFix/>
          </a:blip>
          <a:stretch>
            <a:fillRect/>
          </a:stretch>
        </p:blipFill>
        <p:spPr>
          <a:xfrm>
            <a:off x="0" y="1842875"/>
            <a:ext cx="9144000" cy="3300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7" name="Google Shape;147;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rgbClr val="000000"/>
              </a:buClr>
              <a:buSzPts val="1100"/>
              <a:buFont typeface="Arial"/>
              <a:buChar char="●"/>
            </a:pPr>
            <a:r>
              <a:rPr b="1" lang="tr" sz="1100">
                <a:solidFill>
                  <a:srgbClr val="000000"/>
                </a:solidFill>
                <a:latin typeface="Arial"/>
                <a:ea typeface="Arial"/>
                <a:cs typeface="Arial"/>
                <a:sym typeface="Arial"/>
              </a:rPr>
              <a:t>Patch Embedding Layer:</a:t>
            </a:r>
            <a:r>
              <a:rPr lang="tr" sz="1100">
                <a:solidFill>
                  <a:srgbClr val="000000"/>
                </a:solidFill>
                <a:latin typeface="Arial"/>
                <a:ea typeface="Arial"/>
                <a:cs typeface="Arial"/>
                <a:sym typeface="Arial"/>
              </a:rPr>
              <a:t> Görüntü, küçük sabit boyutlu parçalara (yamalar) bölünür. Her yama, bir lineer katman aracılığıyla bir öznitelik vektörüne dönüştürülür ve bu vektörler pozisyon bilgisi ile birleştirilir.</a:t>
            </a:r>
            <a:endParaRPr b="1" sz="1100">
              <a:solidFill>
                <a:srgbClr val="000000"/>
              </a:solidFill>
              <a:latin typeface="Arial"/>
              <a:ea typeface="Arial"/>
              <a:cs typeface="Arial"/>
              <a:sym typeface="Arial"/>
            </a:endParaRPr>
          </a:p>
          <a:p>
            <a:pPr indent="0" lvl="0" marL="457200" rtl="0" algn="l">
              <a:spcBef>
                <a:spcPts val="1200"/>
              </a:spcBef>
              <a:spcAft>
                <a:spcPts val="1200"/>
              </a:spcAft>
              <a:buNone/>
            </a:pPr>
            <a:r>
              <a:t/>
            </a:r>
            <a:endParaRPr/>
          </a:p>
        </p:txBody>
      </p:sp>
      <p:pic>
        <p:nvPicPr>
          <p:cNvPr id="148" name="Google Shape;148;p23"/>
          <p:cNvPicPr preferRelativeResize="0"/>
          <p:nvPr/>
        </p:nvPicPr>
        <p:blipFill>
          <a:blip r:embed="rId3">
            <a:alphaModFix/>
          </a:blip>
          <a:stretch>
            <a:fillRect/>
          </a:stretch>
        </p:blipFill>
        <p:spPr>
          <a:xfrm>
            <a:off x="0" y="1849900"/>
            <a:ext cx="9144001" cy="32936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4" name="Google Shape;154;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rgbClr val="000000"/>
              </a:buClr>
              <a:buSzPts val="1100"/>
              <a:buFont typeface="Arial"/>
              <a:buChar char="●"/>
            </a:pPr>
            <a:r>
              <a:rPr b="1" lang="tr" sz="1100">
                <a:solidFill>
                  <a:srgbClr val="000000"/>
                </a:solidFill>
                <a:latin typeface="Arial"/>
                <a:ea typeface="Arial"/>
                <a:cs typeface="Arial"/>
                <a:sym typeface="Arial"/>
              </a:rPr>
              <a:t>Multi-Head Self-Attention:</a:t>
            </a:r>
            <a:r>
              <a:rPr lang="tr" sz="1100">
                <a:solidFill>
                  <a:srgbClr val="000000"/>
                </a:solidFill>
                <a:latin typeface="Arial"/>
                <a:ea typeface="Arial"/>
                <a:cs typeface="Arial"/>
                <a:sym typeface="Arial"/>
              </a:rPr>
              <a:t> Bu katman, giriş tokenları arasındaki uzun menzilli ilişkileri öğrenir. Farklı başlıklar, veriyi paralel olarak işler ve çeşitli özellikleri yakalar.</a:t>
            </a:r>
            <a:endParaRPr sz="1100">
              <a:solidFill>
                <a:srgbClr val="000000"/>
              </a:solidFill>
              <a:latin typeface="Arial"/>
              <a:ea typeface="Arial"/>
              <a:cs typeface="Arial"/>
              <a:sym typeface="Arial"/>
            </a:endParaRPr>
          </a:p>
          <a:p>
            <a:pPr indent="0" lvl="0" marL="457200" rtl="0" algn="l">
              <a:spcBef>
                <a:spcPts val="1200"/>
              </a:spcBef>
              <a:spcAft>
                <a:spcPts val="1200"/>
              </a:spcAft>
              <a:buNone/>
            </a:pPr>
            <a:r>
              <a:t/>
            </a:r>
            <a:endParaRPr/>
          </a:p>
        </p:txBody>
      </p:sp>
      <p:pic>
        <p:nvPicPr>
          <p:cNvPr id="155" name="Google Shape;155;p24"/>
          <p:cNvPicPr preferRelativeResize="0"/>
          <p:nvPr/>
        </p:nvPicPr>
        <p:blipFill>
          <a:blip r:embed="rId3">
            <a:alphaModFix/>
          </a:blip>
          <a:stretch>
            <a:fillRect/>
          </a:stretch>
        </p:blipFill>
        <p:spPr>
          <a:xfrm>
            <a:off x="0" y="1913200"/>
            <a:ext cx="9094774" cy="3230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1" name="Google Shape;161;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11150" lvl="0" marL="457200" rtl="0" algn="l">
              <a:spcBef>
                <a:spcPts val="1200"/>
              </a:spcBef>
              <a:spcAft>
                <a:spcPts val="0"/>
              </a:spcAft>
              <a:buClr>
                <a:srgbClr val="000000"/>
              </a:buClr>
              <a:buSzPts val="1300"/>
              <a:buFont typeface="Arial"/>
              <a:buChar char="●"/>
            </a:pPr>
            <a:r>
              <a:rPr lang="tr" sz="1300">
                <a:solidFill>
                  <a:srgbClr val="000000"/>
                </a:solidFill>
                <a:latin typeface="Arial"/>
                <a:ea typeface="Arial"/>
                <a:cs typeface="Arial"/>
                <a:sym typeface="Arial"/>
              </a:rPr>
              <a:t>Basitçe, multi-head self-attention layerları + dense layerlarının tamamı Transformer Encoder Network olarak adlandırılıyor . Oluşan çıktı vektörlerden sadece görselin özellilerini içinde barındıran C0 vektörü alınıyor. C1den Cn’e kadar olan vektörler göz ardı ediliyor. Yani sınıflandırma C0 baz alınarak yapılıyor.</a:t>
            </a:r>
            <a:endParaRPr/>
          </a:p>
        </p:txBody>
      </p:sp>
      <p:pic>
        <p:nvPicPr>
          <p:cNvPr id="162" name="Google Shape;162;p25"/>
          <p:cNvPicPr preferRelativeResize="0"/>
          <p:nvPr/>
        </p:nvPicPr>
        <p:blipFill>
          <a:blip r:embed="rId3">
            <a:alphaModFix/>
          </a:blip>
          <a:stretch>
            <a:fillRect/>
          </a:stretch>
        </p:blipFill>
        <p:spPr>
          <a:xfrm>
            <a:off x="0" y="2390552"/>
            <a:ext cx="9143999" cy="2752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8" name="Google Shape;168;p26"/>
          <p:cNvSpPr txBox="1"/>
          <p:nvPr>
            <p:ph idx="1" type="body"/>
          </p:nvPr>
        </p:nvSpPr>
        <p:spPr>
          <a:xfrm>
            <a:off x="311700" y="1236825"/>
            <a:ext cx="8520600" cy="3339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tr" sz="1600"/>
              <a:t>Çıkan C0 vektörü Softmax sınıflandırıcısına gönderiliyor ve Softmax sınıflandırıcısından çıkan vektör P ile gösteriliyor. P vektörünün shape’i datasetimizde bulunun classlardan oluşuyor(örn. mutlu, üzgün). Dataset kaç class’tan oluşuyorsa (7) P o kadar boyutlu oluyor. Bu boyutlar da sınıflandırma sonuçlarını barındırıyor.</a:t>
            </a:r>
            <a:endParaRPr sz="1600"/>
          </a:p>
        </p:txBody>
      </p:sp>
      <p:pic>
        <p:nvPicPr>
          <p:cNvPr id="169" name="Google Shape;169;p26"/>
          <p:cNvPicPr preferRelativeResize="0"/>
          <p:nvPr/>
        </p:nvPicPr>
        <p:blipFill>
          <a:blip r:embed="rId3">
            <a:alphaModFix/>
          </a:blip>
          <a:stretch>
            <a:fillRect/>
          </a:stretch>
        </p:blipFill>
        <p:spPr>
          <a:xfrm>
            <a:off x="0" y="3038700"/>
            <a:ext cx="9144000" cy="2104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5" name="Google Shape;175;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tr"/>
              <a:t>Eğitim aşamasında P’nin cross entropy’si ve ground truth hesaplanıyor. Daha sonra model parametrelerine göre cross entropy loss hesaplanıyor ve parametreleri güncellemek için gradient descent gerçekleştiriliyor.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1" name="Google Shape;181;p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11150" lvl="0" marL="457200" rtl="0" algn="l">
              <a:spcBef>
                <a:spcPts val="1200"/>
              </a:spcBef>
              <a:spcAft>
                <a:spcPts val="0"/>
              </a:spcAft>
              <a:buClr>
                <a:srgbClr val="000000"/>
              </a:buClr>
              <a:buSzPts val="1300"/>
              <a:buFont typeface="Arial"/>
              <a:buChar char="●"/>
            </a:pPr>
            <a:r>
              <a:rPr b="1" lang="tr" sz="1300">
                <a:solidFill>
                  <a:srgbClr val="000000"/>
                </a:solidFill>
                <a:latin typeface="Arial"/>
                <a:ea typeface="Arial"/>
                <a:cs typeface="Arial"/>
                <a:sym typeface="Arial"/>
              </a:rPr>
              <a:t>Layer Normalization and Residual Connections:</a:t>
            </a:r>
            <a:r>
              <a:rPr lang="tr" sz="1300">
                <a:solidFill>
                  <a:srgbClr val="000000"/>
                </a:solidFill>
                <a:latin typeface="Arial"/>
                <a:ea typeface="Arial"/>
                <a:cs typeface="Arial"/>
                <a:sym typeface="Arial"/>
              </a:rPr>
              <a:t> Her katmanda normalizasyon işlemi ve residual connection’ları kullanılarak daha stabil ve derin bir öğrenme sağlanır. Residual connection’lar, gradyanların doğrusal olmayan aktivasyonlardan geçmeden doğrudan ağ üzerinden akmasına izin verdiği için her bloktan sonra uygulanır.</a:t>
            </a:r>
            <a:endParaRPr sz="1300">
              <a:solidFill>
                <a:srgbClr val="000000"/>
              </a:solidFill>
              <a:latin typeface="Arial"/>
              <a:ea typeface="Arial"/>
              <a:cs typeface="Arial"/>
              <a:sym typeface="Arial"/>
            </a:endParaRPr>
          </a:p>
          <a:p>
            <a:pPr indent="0" lvl="0" marL="457200" rtl="0" algn="l">
              <a:spcBef>
                <a:spcPts val="1200"/>
              </a:spcBef>
              <a:spcAft>
                <a:spcPts val="0"/>
              </a:spcAft>
              <a:buNone/>
            </a:pPr>
            <a:r>
              <a:t/>
            </a:r>
            <a:endParaRPr sz="1300">
              <a:solidFill>
                <a:srgbClr val="000000"/>
              </a:solidFill>
              <a:latin typeface="Arial"/>
              <a:ea typeface="Arial"/>
              <a:cs typeface="Arial"/>
              <a:sym typeface="Arial"/>
            </a:endParaRPr>
          </a:p>
          <a:p>
            <a:pPr indent="0" lvl="0" marL="45720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7" name="Google Shape;187;p2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11150" lvl="0" marL="457200" rtl="0" algn="l">
              <a:spcBef>
                <a:spcPts val="1200"/>
              </a:spcBef>
              <a:spcAft>
                <a:spcPts val="0"/>
              </a:spcAft>
              <a:buClr>
                <a:srgbClr val="000000"/>
              </a:buClr>
              <a:buSzPts val="1300"/>
              <a:buFont typeface="Arial"/>
              <a:buChar char="●"/>
            </a:pPr>
            <a:r>
              <a:rPr b="1" lang="tr" sz="1300">
                <a:solidFill>
                  <a:srgbClr val="000000"/>
                </a:solidFill>
                <a:latin typeface="Arial"/>
                <a:ea typeface="Arial"/>
                <a:cs typeface="Arial"/>
                <a:sym typeface="Arial"/>
              </a:rPr>
              <a:t>Feed-Forward Network:</a:t>
            </a:r>
            <a:r>
              <a:rPr lang="tr" sz="1300">
                <a:solidFill>
                  <a:srgbClr val="000000"/>
                </a:solidFill>
                <a:latin typeface="Arial"/>
                <a:ea typeface="Arial"/>
                <a:cs typeface="Arial"/>
                <a:sym typeface="Arial"/>
              </a:rPr>
              <a:t> Her self-attention katmanından sonra, her bir token bağımsız olarak bir feed-forward ağdan geçirilir. Kendine dikkat mekanizması (self-attention), girişin bağlam farkında olan temsillerini sağlar. İleri beslemeli ağ (feed-forward network), bu temsillere doğrusal olmayan fonksiyonlar(Aktivasyon Fonksiyonları örn. ReLu) uygulayarak ek bir karmaşıklık katmanı ekler. Bu, modelin verideki daha karmaşık desenleri öğrenmesine olanak tanır.</a:t>
            </a: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b="1" lang="tr" sz="1300">
                <a:solidFill>
                  <a:srgbClr val="000000"/>
                </a:solidFill>
                <a:latin typeface="Arial"/>
                <a:ea typeface="Arial"/>
                <a:cs typeface="Arial"/>
                <a:sym typeface="Arial"/>
              </a:rPr>
              <a:t>Multi-Layer Perceptron: </a:t>
            </a:r>
            <a:r>
              <a:rPr lang="tr" sz="1300">
                <a:solidFill>
                  <a:srgbClr val="000000"/>
                </a:solidFill>
                <a:latin typeface="Arial"/>
                <a:ea typeface="Arial"/>
                <a:cs typeface="Arial"/>
                <a:sym typeface="Arial"/>
              </a:rPr>
              <a:t>Genellikle herhangi bir feed-forward (ileri besleme) katmanı koleksiyonu olarak düşünülebilir.</a:t>
            </a:r>
            <a:endParaRPr sz="1300">
              <a:solidFill>
                <a:srgbClr val="000000"/>
              </a:solidFill>
              <a:latin typeface="Arial"/>
              <a:ea typeface="Arial"/>
              <a:cs typeface="Arial"/>
              <a:sym typeface="Arial"/>
            </a:endParaRPr>
          </a:p>
          <a:p>
            <a:pPr indent="0" lvl="0" marL="457200" rtl="0" algn="l">
              <a:spcBef>
                <a:spcPts val="1200"/>
              </a:spcBef>
              <a:spcAft>
                <a:spcPts val="0"/>
              </a:spcAft>
              <a:buNone/>
            </a:pPr>
            <a:r>
              <a:t/>
            </a:r>
            <a:endParaRPr sz="1300">
              <a:solidFill>
                <a:srgbClr val="000000"/>
              </a:solidFill>
              <a:latin typeface="Arial"/>
              <a:ea typeface="Arial"/>
              <a:cs typeface="Arial"/>
              <a:sym typeface="Arial"/>
            </a:endParaRPr>
          </a:p>
          <a:p>
            <a:pPr indent="0" lvl="0" marL="45720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Eğitim Aşaması</a:t>
            </a:r>
            <a:endParaRPr/>
          </a:p>
        </p:txBody>
      </p:sp>
      <p:sp>
        <p:nvSpPr>
          <p:cNvPr id="193" name="Google Shape;193;p3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tr"/>
              <a:t>Eğitim sırasında 3 epoch yapıldı. Elde edilen skorlar aşağıdaki gibi:</a:t>
            </a:r>
            <a:endParaRPr/>
          </a:p>
          <a:p>
            <a:pPr indent="-298450" lvl="0" marL="457200" rtl="0" algn="l">
              <a:spcBef>
                <a:spcPts val="1200"/>
              </a:spcBef>
              <a:spcAft>
                <a:spcPts val="0"/>
              </a:spcAft>
              <a:buClr>
                <a:srgbClr val="000000"/>
              </a:buClr>
              <a:buSzPts val="1100"/>
              <a:buFont typeface="Arial"/>
              <a:buChar char="●"/>
            </a:pPr>
            <a:r>
              <a:rPr lang="tr"/>
              <a:t>  epoch sayısı = 2.9933</a:t>
            </a:r>
            <a:endParaRPr/>
          </a:p>
          <a:p>
            <a:pPr indent="-298450" lvl="0" marL="457200" rtl="0" algn="l">
              <a:spcBef>
                <a:spcPts val="0"/>
              </a:spcBef>
              <a:spcAft>
                <a:spcPts val="0"/>
              </a:spcAft>
              <a:buClr>
                <a:srgbClr val="000000"/>
              </a:buClr>
              <a:buSzPts val="1100"/>
              <a:buFont typeface="Arial"/>
              <a:buChar char="●"/>
            </a:pPr>
            <a:r>
              <a:rPr lang="tr"/>
              <a:t>  </a:t>
            </a:r>
            <a:r>
              <a:rPr lang="tr"/>
              <a:t>değerlendirme doğruluğu </a:t>
            </a:r>
            <a:r>
              <a:rPr lang="tr"/>
              <a:t>(</a:t>
            </a:r>
            <a:r>
              <a:rPr lang="tr"/>
              <a:t>evaluation accuracy</a:t>
            </a:r>
            <a:r>
              <a:rPr lang="tr"/>
              <a:t>) = 0.9177</a:t>
            </a:r>
            <a:endParaRPr/>
          </a:p>
          <a:p>
            <a:pPr indent="-298450" lvl="0" marL="457200" rtl="0" algn="l">
              <a:spcBef>
                <a:spcPts val="0"/>
              </a:spcBef>
              <a:spcAft>
                <a:spcPts val="0"/>
              </a:spcAft>
              <a:buClr>
                <a:srgbClr val="000000"/>
              </a:buClr>
              <a:buSzPts val="1100"/>
              <a:buFont typeface="Arial"/>
              <a:buChar char="●"/>
            </a:pPr>
            <a:r>
              <a:rPr lang="tr"/>
              <a:t>  </a:t>
            </a:r>
            <a:r>
              <a:rPr lang="tr"/>
              <a:t>değerlendirme kaybı</a:t>
            </a:r>
            <a:r>
              <a:rPr lang="tr"/>
              <a:t> (</a:t>
            </a:r>
            <a:r>
              <a:rPr lang="tr"/>
              <a:t>evaluation loss</a:t>
            </a:r>
            <a:r>
              <a:rPr lang="tr"/>
              <a:t>) = 0.2631</a:t>
            </a:r>
            <a:endParaRPr/>
          </a:p>
          <a:p>
            <a:pPr indent="-298450" lvl="0" marL="457200" rtl="0" algn="l">
              <a:spcBef>
                <a:spcPts val="0"/>
              </a:spcBef>
              <a:spcAft>
                <a:spcPts val="0"/>
              </a:spcAft>
              <a:buClr>
                <a:srgbClr val="000000"/>
              </a:buClr>
              <a:buSzPts val="1100"/>
              <a:buFont typeface="Arial"/>
              <a:buChar char="●"/>
            </a:pPr>
            <a:r>
              <a:rPr lang="tr"/>
              <a:t>  </a:t>
            </a:r>
            <a:r>
              <a:rPr lang="tr"/>
              <a:t>değerlendirme çalışma süresi </a:t>
            </a:r>
            <a:r>
              <a:rPr lang="tr"/>
              <a:t>(</a:t>
            </a:r>
            <a:r>
              <a:rPr lang="tr"/>
              <a:t>evaluation runtime</a:t>
            </a:r>
            <a:r>
              <a:rPr lang="tr"/>
              <a:t>) = 0:01:30.30</a:t>
            </a:r>
            <a:endParaRPr/>
          </a:p>
          <a:p>
            <a:pPr indent="-298450" lvl="0" marL="457200" rtl="0" algn="l">
              <a:spcBef>
                <a:spcPts val="0"/>
              </a:spcBef>
              <a:spcAft>
                <a:spcPts val="0"/>
              </a:spcAft>
              <a:buClr>
                <a:srgbClr val="000000"/>
              </a:buClr>
              <a:buSzPts val="1100"/>
              <a:buFont typeface="Arial"/>
              <a:buChar char="●"/>
            </a:pPr>
            <a:r>
              <a:rPr lang="tr"/>
              <a:t>  saniye başına değerlendirme örnekleri =  79.486</a:t>
            </a:r>
            <a:endParaRPr/>
          </a:p>
          <a:p>
            <a:pPr indent="-298450" lvl="0" marL="457200" rtl="0" algn="l">
              <a:spcBef>
                <a:spcPts val="0"/>
              </a:spcBef>
              <a:spcAft>
                <a:spcPts val="0"/>
              </a:spcAft>
              <a:buClr>
                <a:srgbClr val="000000"/>
              </a:buClr>
              <a:buSzPts val="1100"/>
              <a:buFont typeface="Arial"/>
              <a:buChar char="●"/>
            </a:pPr>
            <a:r>
              <a:rPr lang="tr"/>
              <a:t>  saniye başına değerlendirme adımları   = 2.492</a:t>
            </a:r>
            <a:endParaRPr/>
          </a:p>
          <a:p>
            <a:pPr indent="0" lvl="0" marL="45720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Confusion Matrix(karışıklık matrisi)</a:t>
            </a:r>
            <a:endParaRPr/>
          </a:p>
          <a:p>
            <a:pPr indent="0" lvl="0" marL="0" rtl="0" algn="l">
              <a:lnSpc>
                <a:spcPct val="115000"/>
              </a:lnSpc>
              <a:spcBef>
                <a:spcPts val="0"/>
              </a:spcBef>
              <a:spcAft>
                <a:spcPts val="1200"/>
              </a:spcAft>
              <a:buNone/>
            </a:pPr>
            <a:r>
              <a:t/>
            </a:r>
            <a:endParaRPr sz="1800">
              <a:solidFill>
                <a:schemeClr val="dk2"/>
              </a:solidFill>
            </a:endParaRPr>
          </a:p>
        </p:txBody>
      </p:sp>
      <p:sp>
        <p:nvSpPr>
          <p:cNvPr id="199" name="Google Shape;199;p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200" name="Google Shape;200;p31"/>
          <p:cNvPicPr preferRelativeResize="0"/>
          <p:nvPr/>
        </p:nvPicPr>
        <p:blipFill>
          <a:blip r:embed="rId3">
            <a:alphaModFix/>
          </a:blip>
          <a:stretch>
            <a:fillRect/>
          </a:stretch>
        </p:blipFill>
        <p:spPr>
          <a:xfrm>
            <a:off x="0" y="0"/>
            <a:ext cx="9144001"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Proje Amacı</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sz="1300">
                <a:solidFill>
                  <a:srgbClr val="000000"/>
                </a:solidFill>
                <a:latin typeface="Arial"/>
                <a:ea typeface="Arial"/>
                <a:cs typeface="Arial"/>
                <a:sym typeface="Arial"/>
              </a:rPr>
              <a:t>Bu proje, </a:t>
            </a:r>
            <a:r>
              <a:rPr b="1" lang="tr" sz="1300">
                <a:solidFill>
                  <a:srgbClr val="000000"/>
                </a:solidFill>
                <a:latin typeface="Arial"/>
                <a:ea typeface="Arial"/>
                <a:cs typeface="Arial"/>
                <a:sym typeface="Arial"/>
              </a:rPr>
              <a:t>Emotion Recognition (Duygu Tanıma)</a:t>
            </a:r>
            <a:r>
              <a:rPr lang="tr" sz="1300">
                <a:solidFill>
                  <a:srgbClr val="000000"/>
                </a:solidFill>
                <a:latin typeface="Arial"/>
                <a:ea typeface="Arial"/>
                <a:cs typeface="Arial"/>
                <a:sym typeface="Arial"/>
              </a:rPr>
              <a:t> teknolojisini kullanarak insan yüz ifadelerinden duygusal durumu tespit etmeyi amaçlamaktadır. Günümüzde, insan-makine etkileşimlerinin giderek arttığı bir dünyada, makinelerin insan duygularını anlayabilmesi, daha doğal ve etkili iletişim sağlamada kritik bir rol oynamaktadır. Emotion Recognition, bu bağlamda, makinelerin insan duygularını algılayarak daha uygun tepkiler vermesini mümkün kılar.</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Değerlendirme Sonuçları</a:t>
            </a:r>
            <a:endParaRPr/>
          </a:p>
        </p:txBody>
      </p:sp>
      <p:sp>
        <p:nvSpPr>
          <p:cNvPr id="206" name="Google Shape;206;p3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7" name="Google Shape;207;p32"/>
          <p:cNvPicPr preferRelativeResize="0"/>
          <p:nvPr/>
        </p:nvPicPr>
        <p:blipFill>
          <a:blip r:embed="rId3">
            <a:alphaModFix/>
          </a:blip>
          <a:stretch>
            <a:fillRect/>
          </a:stretch>
        </p:blipFill>
        <p:spPr>
          <a:xfrm>
            <a:off x="0" y="2"/>
            <a:ext cx="9144000" cy="5143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Artılar ve Eksiler</a:t>
            </a:r>
            <a:endParaRPr/>
          </a:p>
        </p:txBody>
      </p:sp>
      <p:sp>
        <p:nvSpPr>
          <p:cNvPr id="213" name="Google Shape;213;p3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tr"/>
              <a:t>ViT kullanılarak yapılan duygu analizi CNN’e (Convolutional Neural Networks) göre çok daha iyi bir performans sergiledi. CNN’in tutarlılık oranları %65 civarındayken ViT’nin %90’ın üzerindeydi.</a:t>
            </a:r>
            <a:endParaRPr/>
          </a:p>
          <a:p>
            <a:pPr indent="-342900" lvl="0" marL="457200" rtl="0" algn="l">
              <a:spcBef>
                <a:spcPts val="0"/>
              </a:spcBef>
              <a:spcAft>
                <a:spcPts val="0"/>
              </a:spcAft>
              <a:buSzPts val="1800"/>
              <a:buChar char="●"/>
            </a:pPr>
            <a:r>
              <a:rPr lang="tr"/>
              <a:t>Eğitim süreci CNN’e göre çok daha uzun sürüyor ve ciddi bir vakit alıyor.</a:t>
            </a:r>
            <a:endParaRPr/>
          </a:p>
          <a:p>
            <a:pPr indent="-342900" lvl="0" marL="457200" rtl="0" algn="l">
              <a:spcBef>
                <a:spcPts val="0"/>
              </a:spcBef>
              <a:spcAft>
                <a:spcPts val="0"/>
              </a:spcAft>
              <a:buSzPts val="1800"/>
              <a:buChar char="●"/>
            </a:pPr>
            <a:r>
              <a:rPr lang="tr"/>
              <a:t>Model ağırlığından dolayı gerçek zamanlı duygu tanıma yaparken kameranın fps’inde (frame per second) azalma yaşanıyor. Bu da haliyle kullanım açısından zorluk yaşattırıyor.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Gerçek Zamanlı Duygu Analizi</a:t>
            </a:r>
            <a:endParaRPr/>
          </a:p>
        </p:txBody>
      </p:sp>
      <p:sp>
        <p:nvSpPr>
          <p:cNvPr id="219" name="Google Shape;219;p3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tr"/>
              <a:t>Lokal Kamera erişimi openCV kütüphanesi üzerinden sağlandı. </a:t>
            </a:r>
            <a:endParaRPr/>
          </a:p>
          <a:p>
            <a:pPr indent="-342900" lvl="0" marL="457200" rtl="0" algn="l">
              <a:spcBef>
                <a:spcPts val="0"/>
              </a:spcBef>
              <a:spcAft>
                <a:spcPts val="0"/>
              </a:spcAft>
              <a:buSzPts val="1800"/>
              <a:buChar char="●"/>
            </a:pPr>
            <a:r>
              <a:rPr lang="tr"/>
              <a:t>Duygu analizinden önce daha tutarlı bir tahmin elde etmek için FaceNET kullanılarak yüz tanıma yapıldı.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5" name="Google Shape;225;p3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lang="tr" sz="2440"/>
              <a:t>Dinlediğiniz için teşekkürler</a:t>
            </a:r>
            <a:endParaRPr sz="2440"/>
          </a:p>
          <a:p>
            <a:pPr indent="0" lvl="0" marL="0" rtl="0" algn="ctr">
              <a:spcBef>
                <a:spcPts val="1200"/>
              </a:spcBef>
              <a:spcAft>
                <a:spcPts val="0"/>
              </a:spcAft>
              <a:buNone/>
            </a:pPr>
            <a:r>
              <a:t/>
            </a:r>
            <a:endParaRPr/>
          </a:p>
          <a:p>
            <a:pPr indent="0" lvl="0" marL="0" rtl="0" algn="ctr">
              <a:spcBef>
                <a:spcPts val="1200"/>
              </a:spcBef>
              <a:spcAft>
                <a:spcPts val="0"/>
              </a:spcAft>
              <a:buNone/>
            </a:pPr>
            <a:r>
              <a:t/>
            </a:r>
            <a:endParaRPr/>
          </a:p>
          <a:p>
            <a:pPr indent="0" lvl="0" marL="0" rtl="0" algn="ctr">
              <a:spcBef>
                <a:spcPts val="1200"/>
              </a:spcBef>
              <a:spcAft>
                <a:spcPts val="0"/>
              </a:spcAft>
              <a:buNone/>
            </a:pPr>
            <a:r>
              <a:t/>
            </a:r>
            <a:endParaRPr/>
          </a:p>
          <a:p>
            <a:pPr indent="0" lvl="0" marL="0" rtl="0" algn="ctr">
              <a:spcBef>
                <a:spcPts val="1200"/>
              </a:spcBef>
              <a:spcAft>
                <a:spcPts val="0"/>
              </a:spcAft>
              <a:buNone/>
            </a:pPr>
            <a:r>
              <a:rPr lang="tr"/>
              <a:t>Hazırlayan: Alperen Yıldırım</a:t>
            </a:r>
            <a:endParaRPr/>
          </a:p>
          <a:p>
            <a:pPr indent="0" lvl="0" marL="0" rtl="0" algn="ctr">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References</a:t>
            </a:r>
            <a:endParaRPr/>
          </a:p>
        </p:txBody>
      </p:sp>
      <p:sp>
        <p:nvSpPr>
          <p:cNvPr id="231" name="Google Shape;231;p3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30200" lvl="0" marL="457200" rtl="0" algn="l">
              <a:lnSpc>
                <a:spcPct val="95000"/>
              </a:lnSpc>
              <a:spcBef>
                <a:spcPts val="0"/>
              </a:spcBef>
              <a:spcAft>
                <a:spcPts val="0"/>
              </a:spcAft>
              <a:buSzPts val="1600"/>
              <a:buChar char="●"/>
            </a:pPr>
            <a:r>
              <a:rPr lang="tr" sz="1600" u="sng">
                <a:solidFill>
                  <a:schemeClr val="hlink"/>
                </a:solidFill>
                <a:hlinkClick r:id="rId3"/>
              </a:rPr>
              <a:t>https://www.youtube.com/watch?v=HZ4j_U3FC94</a:t>
            </a:r>
            <a:r>
              <a:rPr lang="tr" sz="1600"/>
              <a:t> (</a:t>
            </a:r>
            <a:r>
              <a:rPr lang="tr" sz="1600">
                <a:solidFill>
                  <a:srgbClr val="000000"/>
                </a:solidFill>
                <a:latin typeface="Arial"/>
                <a:ea typeface="Arial"/>
                <a:cs typeface="Arial"/>
                <a:sym typeface="Arial"/>
              </a:rPr>
              <a:t>Vision Transformer for Image Classification by Shusen Wang</a:t>
            </a:r>
            <a:r>
              <a:rPr lang="tr" sz="1600"/>
              <a:t>)</a:t>
            </a:r>
            <a:endParaRPr sz="1600"/>
          </a:p>
          <a:p>
            <a:pPr indent="-330200" lvl="0" marL="457200" rtl="0" algn="l">
              <a:lnSpc>
                <a:spcPct val="95000"/>
              </a:lnSpc>
              <a:spcBef>
                <a:spcPts val="0"/>
              </a:spcBef>
              <a:spcAft>
                <a:spcPts val="0"/>
              </a:spcAft>
              <a:buSzPts val="1600"/>
              <a:buChar char="●"/>
            </a:pPr>
            <a:r>
              <a:rPr lang="tr" sz="1600" u="sng">
                <a:solidFill>
                  <a:schemeClr val="hlink"/>
                </a:solidFill>
                <a:hlinkClick r:id="rId4"/>
              </a:rPr>
              <a:t>https://www.youtube.com/watch?v=FC8PziPmxnQ</a:t>
            </a:r>
            <a:r>
              <a:rPr lang="tr" sz="1600"/>
              <a:t> (</a:t>
            </a:r>
            <a:r>
              <a:rPr lang="tr" sz="1600">
                <a:solidFill>
                  <a:srgbClr val="000000"/>
                </a:solidFill>
                <a:latin typeface="Arial"/>
                <a:ea typeface="Arial"/>
                <a:cs typeface="Arial"/>
                <a:sym typeface="Arial"/>
              </a:rPr>
              <a:t>Transformer Model Attention Layers by Shusen Wang</a:t>
            </a:r>
            <a:r>
              <a:rPr lang="tr" sz="1600"/>
              <a:t>)</a:t>
            </a:r>
            <a:endParaRPr sz="1600"/>
          </a:p>
          <a:p>
            <a:pPr indent="-330200" lvl="0" marL="457200" rtl="0" algn="l">
              <a:lnSpc>
                <a:spcPct val="95000"/>
              </a:lnSpc>
              <a:spcBef>
                <a:spcPts val="0"/>
              </a:spcBef>
              <a:spcAft>
                <a:spcPts val="0"/>
              </a:spcAft>
              <a:buSzPts val="1600"/>
              <a:buChar char="●"/>
            </a:pPr>
            <a:r>
              <a:rPr lang="tr" sz="1600" u="sng">
                <a:solidFill>
                  <a:schemeClr val="hlink"/>
                </a:solidFill>
                <a:hlinkClick r:id="rId5"/>
              </a:rPr>
              <a:t>https://towardsdatascience.com/transformers-explained-visually-part-3-multi-head-attention-deep-dive-1c1ff1024853</a:t>
            </a:r>
            <a:endParaRPr sz="1600"/>
          </a:p>
          <a:p>
            <a:pPr indent="-330200" lvl="0" marL="457200" rtl="0" algn="l">
              <a:lnSpc>
                <a:spcPct val="95000"/>
              </a:lnSpc>
              <a:spcBef>
                <a:spcPts val="0"/>
              </a:spcBef>
              <a:spcAft>
                <a:spcPts val="0"/>
              </a:spcAft>
              <a:buSzPts val="1600"/>
              <a:buChar char="●"/>
            </a:pPr>
            <a:r>
              <a:rPr lang="tr" sz="1600" u="sng">
                <a:solidFill>
                  <a:schemeClr val="hlink"/>
                </a:solidFill>
                <a:hlinkClick r:id="rId6"/>
              </a:rPr>
              <a:t>https://medium.com/@punya8147_26846/understanding-feed-forward-networks-in-transformers-77f4c1095c67</a:t>
            </a:r>
            <a:endParaRPr sz="1600"/>
          </a:p>
          <a:p>
            <a:pPr indent="-330200" lvl="0" marL="457200" rtl="0" algn="l">
              <a:lnSpc>
                <a:spcPct val="95000"/>
              </a:lnSpc>
              <a:spcBef>
                <a:spcPts val="0"/>
              </a:spcBef>
              <a:spcAft>
                <a:spcPts val="0"/>
              </a:spcAft>
              <a:buSzPts val="1600"/>
              <a:buChar char="●"/>
            </a:pPr>
            <a:r>
              <a:rPr lang="tr" sz="1600" u="sng">
                <a:solidFill>
                  <a:schemeClr val="hlink"/>
                </a:solidFill>
                <a:hlinkClick r:id="rId7"/>
              </a:rPr>
              <a:t>https://www.researchgate.net/figure/Vision-Transformer-ViT-model-architecture-ViT-breaks-the-image-into-patches-and-treats_fig2_362567384</a:t>
            </a:r>
            <a:endParaRPr sz="1600"/>
          </a:p>
          <a:p>
            <a:pPr indent="-330200" lvl="0" marL="457200" rtl="0" algn="l">
              <a:lnSpc>
                <a:spcPct val="95000"/>
              </a:lnSpc>
              <a:spcBef>
                <a:spcPts val="0"/>
              </a:spcBef>
              <a:spcAft>
                <a:spcPts val="0"/>
              </a:spcAft>
              <a:buSzPts val="1600"/>
              <a:buChar char="●"/>
            </a:pPr>
            <a:r>
              <a:rPr lang="tr" sz="1600"/>
              <a:t>https://mertcobanov.medium.com/vision-transformers-nedir-vits-nedir-14dce4d1c6d7</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Proje Kapsamı</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sz="1200">
                <a:solidFill>
                  <a:srgbClr val="000000"/>
                </a:solidFill>
                <a:latin typeface="Arial"/>
                <a:ea typeface="Arial"/>
                <a:cs typeface="Arial"/>
                <a:sym typeface="Arial"/>
              </a:rPr>
              <a:t>Bu projede, insan yüz ifadelerinden </a:t>
            </a:r>
            <a:r>
              <a:rPr b="1" lang="tr" sz="1200">
                <a:solidFill>
                  <a:srgbClr val="000000"/>
                </a:solidFill>
                <a:latin typeface="Arial"/>
                <a:ea typeface="Arial"/>
                <a:cs typeface="Arial"/>
                <a:sym typeface="Arial"/>
              </a:rPr>
              <a:t>mutlu, üzgün, iğrenmiş, tepkisiz, korkmuş, şaşkın, kızgın</a:t>
            </a:r>
            <a:r>
              <a:rPr lang="tr" sz="1200">
                <a:solidFill>
                  <a:srgbClr val="000000"/>
                </a:solidFill>
                <a:latin typeface="Arial"/>
                <a:ea typeface="Arial"/>
                <a:cs typeface="Arial"/>
                <a:sym typeface="Arial"/>
              </a:rPr>
              <a:t> gibi temel duyguları tanımayı hedefliyoruz. Projenin uygulanabilirliği ve potansiyel kullanım alanları oldukça geniştir. Örneğin:</a:t>
            </a:r>
            <a:endParaRPr sz="1200">
              <a:solidFill>
                <a:srgbClr val="000000"/>
              </a:solidFill>
              <a:latin typeface="Arial"/>
              <a:ea typeface="Arial"/>
              <a:cs typeface="Arial"/>
              <a:sym typeface="Arial"/>
            </a:endParaRPr>
          </a:p>
          <a:p>
            <a:pPr indent="-304800" lvl="0" marL="457200" rtl="0" algn="l">
              <a:spcBef>
                <a:spcPts val="1200"/>
              </a:spcBef>
              <a:spcAft>
                <a:spcPts val="0"/>
              </a:spcAft>
              <a:buClr>
                <a:srgbClr val="000000"/>
              </a:buClr>
              <a:buSzPts val="1200"/>
              <a:buFont typeface="Arial"/>
              <a:buChar char="●"/>
            </a:pPr>
            <a:r>
              <a:rPr b="1" lang="tr" sz="1200">
                <a:solidFill>
                  <a:srgbClr val="000000"/>
                </a:solidFill>
                <a:latin typeface="Arial"/>
                <a:ea typeface="Arial"/>
                <a:cs typeface="Arial"/>
                <a:sym typeface="Arial"/>
              </a:rPr>
              <a:t>Müşteri Hizmetleri:</a:t>
            </a:r>
            <a:r>
              <a:rPr lang="tr" sz="1200">
                <a:solidFill>
                  <a:srgbClr val="000000"/>
                </a:solidFill>
                <a:latin typeface="Arial"/>
                <a:ea typeface="Arial"/>
                <a:cs typeface="Arial"/>
                <a:sym typeface="Arial"/>
              </a:rPr>
              <a:t> Müşteri temsilcilerinin müşteri memnuniyetini artırmak için müşterinin ruh halini anlamalarını sağlar.</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tr" sz="1200">
                <a:solidFill>
                  <a:srgbClr val="000000"/>
                </a:solidFill>
                <a:latin typeface="Arial"/>
                <a:ea typeface="Arial"/>
                <a:cs typeface="Arial"/>
                <a:sym typeface="Arial"/>
              </a:rPr>
              <a:t>Eğitim:</a:t>
            </a:r>
            <a:r>
              <a:rPr lang="tr" sz="1200">
                <a:solidFill>
                  <a:srgbClr val="000000"/>
                </a:solidFill>
                <a:latin typeface="Arial"/>
                <a:ea typeface="Arial"/>
                <a:cs typeface="Arial"/>
                <a:sym typeface="Arial"/>
              </a:rPr>
              <a:t> Öğretmenlerin ve eğitim materyallerinin öğrenci duygusal durumlarına göre uyarlanmasını sağlar.</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tr" sz="1200">
                <a:solidFill>
                  <a:srgbClr val="000000"/>
                </a:solidFill>
                <a:latin typeface="Arial"/>
                <a:ea typeface="Arial"/>
                <a:cs typeface="Arial"/>
                <a:sym typeface="Arial"/>
              </a:rPr>
              <a:t>Sağlık:</a:t>
            </a:r>
            <a:r>
              <a:rPr lang="tr" sz="1200">
                <a:solidFill>
                  <a:srgbClr val="000000"/>
                </a:solidFill>
                <a:latin typeface="Arial"/>
                <a:ea typeface="Arial"/>
                <a:cs typeface="Arial"/>
                <a:sym typeface="Arial"/>
              </a:rPr>
              <a:t> Psikolojik durumların ve ruh sağlığının izlenmesinde kullanılabilir.</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tr" sz="1200">
                <a:solidFill>
                  <a:srgbClr val="000000"/>
                </a:solidFill>
                <a:latin typeface="Arial"/>
                <a:ea typeface="Arial"/>
                <a:cs typeface="Arial"/>
                <a:sym typeface="Arial"/>
              </a:rPr>
              <a:t>Güvenlik:</a:t>
            </a:r>
            <a:r>
              <a:rPr lang="tr" sz="1200">
                <a:solidFill>
                  <a:srgbClr val="000000"/>
                </a:solidFill>
                <a:latin typeface="Arial"/>
                <a:ea typeface="Arial"/>
                <a:cs typeface="Arial"/>
                <a:sym typeface="Arial"/>
              </a:rPr>
              <a:t> Güvenlik sistemlerinde, yüz ifadelerinden şüpheli davranışların tespit edilmesine yardımcı olabilir.</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1200"/>
              </a:spcAft>
              <a:buNone/>
            </a:pPr>
            <a:r>
              <a:rPr lang="tr" sz="1200">
                <a:solidFill>
                  <a:srgbClr val="000000"/>
                </a:solidFill>
                <a:latin typeface="Arial"/>
                <a:ea typeface="Arial"/>
                <a:cs typeface="Arial"/>
                <a:sym typeface="Arial"/>
              </a:rPr>
              <a:t>Bu proje, Vision Transformers kullanarak yüz ifadelerini analiz eden bir model geliştirmeyi amaçlamaktadır. Bu teknoloji, büyük veri setlerinde öğrenme yetenekleri ve karmaşık özellikleri yakalama kapasitesi ile öne çıkar.</a:t>
            </a:r>
            <a:endParaRPr sz="12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Teknoloji ve Metodoloji</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tr" sz="1300">
                <a:solidFill>
                  <a:srgbClr val="000000"/>
                </a:solidFill>
                <a:latin typeface="Arial"/>
                <a:ea typeface="Arial"/>
                <a:cs typeface="Arial"/>
                <a:sym typeface="Arial"/>
              </a:rPr>
              <a:t>Vision Transformers (ViT)</a:t>
            </a:r>
            <a:r>
              <a:rPr lang="tr" sz="1300">
                <a:solidFill>
                  <a:srgbClr val="000000"/>
                </a:solidFill>
                <a:latin typeface="Arial"/>
                <a:ea typeface="Arial"/>
                <a:cs typeface="Arial"/>
                <a:sym typeface="Arial"/>
              </a:rPr>
              <a:t>, görüntü verilerini analiz etmek için tasarlanmış bir yapay zeka modelidir. Geleneksel Convolutional Neural Networks (CNN) yerine Transformers mimarisini kullanarak, görüntüleri küçük parçalara böler ve bu parçaların ilişkilerini öğrenir. Transformers, özellikle doğal dil işleme(NLP) alanında büyük başarılar elde etmiş bir mimaridir ve ViT, bu gücü görüntü işleme alanına taşır.</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Neden Vision Transformers?</a:t>
            </a:r>
            <a:endParaRPr/>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tr" sz="1300">
                <a:solidFill>
                  <a:srgbClr val="000000"/>
                </a:solidFill>
                <a:latin typeface="Arial"/>
                <a:ea typeface="Arial"/>
                <a:cs typeface="Arial"/>
                <a:sym typeface="Arial"/>
              </a:rPr>
              <a:t>Daha İyi Özellik Çıkarımı:</a:t>
            </a:r>
            <a:r>
              <a:rPr lang="tr" sz="1300">
                <a:solidFill>
                  <a:srgbClr val="000000"/>
                </a:solidFill>
                <a:latin typeface="Arial"/>
                <a:ea typeface="Arial"/>
                <a:cs typeface="Arial"/>
                <a:sym typeface="Arial"/>
              </a:rPr>
              <a:t> ViT, görüntülerdeki uzun menzilli bağımlılıkları daha iyi yakalayabilir ve karmaşık özellikleri öğrenebilir.</a:t>
            </a:r>
            <a:endParaRPr sz="1300">
              <a:solidFill>
                <a:srgbClr val="000000"/>
              </a:solidFill>
              <a:latin typeface="Arial"/>
              <a:ea typeface="Arial"/>
              <a:cs typeface="Arial"/>
              <a:sym typeface="Arial"/>
            </a:endParaRPr>
          </a:p>
          <a:p>
            <a:pPr indent="0" lvl="0" marL="0" rtl="0" algn="l">
              <a:spcBef>
                <a:spcPts val="1200"/>
              </a:spcBef>
              <a:spcAft>
                <a:spcPts val="0"/>
              </a:spcAft>
              <a:buNone/>
            </a:pPr>
            <a:r>
              <a:rPr b="1" lang="tr" sz="1300">
                <a:solidFill>
                  <a:srgbClr val="000000"/>
                </a:solidFill>
                <a:latin typeface="Arial"/>
                <a:ea typeface="Arial"/>
                <a:cs typeface="Arial"/>
                <a:sym typeface="Arial"/>
              </a:rPr>
              <a:t>Büyük Veri Setleri ile İyi Performans:</a:t>
            </a:r>
            <a:r>
              <a:rPr lang="tr" sz="1300">
                <a:solidFill>
                  <a:srgbClr val="000000"/>
                </a:solidFill>
                <a:latin typeface="Arial"/>
                <a:ea typeface="Arial"/>
                <a:cs typeface="Arial"/>
                <a:sym typeface="Arial"/>
              </a:rPr>
              <a:t> Büyük veri setlerinde daha etkili öğrenme sağlayarak, daha yüksek doğruluk oranları elde edebilir.</a:t>
            </a:r>
            <a:endParaRPr sz="1300">
              <a:solidFill>
                <a:srgbClr val="000000"/>
              </a:solidFill>
              <a:latin typeface="Arial"/>
              <a:ea typeface="Arial"/>
              <a:cs typeface="Arial"/>
              <a:sym typeface="Arial"/>
            </a:endParaRPr>
          </a:p>
          <a:p>
            <a:pPr indent="0" lvl="0" marL="0" rtl="0" algn="l">
              <a:spcBef>
                <a:spcPts val="1200"/>
              </a:spcBef>
              <a:spcAft>
                <a:spcPts val="0"/>
              </a:spcAft>
              <a:buNone/>
            </a:pPr>
            <a:r>
              <a:rPr b="1" lang="tr" sz="1300">
                <a:solidFill>
                  <a:srgbClr val="000000"/>
                </a:solidFill>
                <a:latin typeface="Arial"/>
                <a:ea typeface="Arial"/>
                <a:cs typeface="Arial"/>
                <a:sym typeface="Arial"/>
              </a:rPr>
              <a:t>Model Esnekliği:</a:t>
            </a:r>
            <a:r>
              <a:rPr lang="tr" sz="1300">
                <a:solidFill>
                  <a:srgbClr val="000000"/>
                </a:solidFill>
                <a:latin typeface="Arial"/>
                <a:ea typeface="Arial"/>
                <a:cs typeface="Arial"/>
                <a:sym typeface="Arial"/>
              </a:rPr>
              <a:t> Transformerların'ın esnek yapısı, farklı boyutlardaki görüntüleri ve verileri işlemek için uygun hale getirir.</a:t>
            </a:r>
            <a:endParaRPr sz="13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Nasılır Çalışır?</a:t>
            </a:r>
            <a:endParaRPr/>
          </a:p>
        </p:txBody>
      </p:sp>
      <p:sp>
        <p:nvSpPr>
          <p:cNvPr id="116" name="Google Shape;116;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ViT, görüntüleri küçük yamalar (patches) halinde keser ve bu yamaların her birini bir giriş tokeni olarak işler. Bu tokenler, Transformer modelinin kendine dikkat (self-attention) mekanizması tarafından işlenir ve her token'ın diğerleriyle olan ilişkisi öğrenilir. Sonuç olarak, model, görüntünün genel özelliklerini ve bu özellikler arasındaki ilişkileri öğrenir.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Veri Seti</a:t>
            </a:r>
            <a:endParaRPr/>
          </a:p>
        </p:txBody>
      </p:sp>
      <p:sp>
        <p:nvSpPr>
          <p:cNvPr id="122" name="Google Shape;122;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tr" sz="1300">
                <a:solidFill>
                  <a:srgbClr val="000000"/>
                </a:solidFill>
                <a:latin typeface="Arial"/>
                <a:ea typeface="Arial"/>
                <a:cs typeface="Arial"/>
                <a:sym typeface="Arial"/>
              </a:rPr>
              <a:t>Bu projede, </a:t>
            </a:r>
            <a:r>
              <a:rPr b="1" lang="tr" sz="1300">
                <a:solidFill>
                  <a:srgbClr val="000000"/>
                </a:solidFill>
                <a:latin typeface="Arial"/>
                <a:ea typeface="Arial"/>
                <a:cs typeface="Arial"/>
                <a:sym typeface="Arial"/>
              </a:rPr>
              <a:t>AffectNet, MMI, FER2013</a:t>
            </a:r>
            <a:r>
              <a:rPr lang="tr" sz="1300">
                <a:solidFill>
                  <a:srgbClr val="000000"/>
                </a:solidFill>
                <a:latin typeface="Arial"/>
                <a:ea typeface="Arial"/>
                <a:cs typeface="Arial"/>
                <a:sym typeface="Arial"/>
              </a:rPr>
              <a:t> veri setleri kullanılmıştır. Bu veri setleri, yüz ifadelerini ve buna bağlı olarak duygusal durumları içeren büyük veri setleridir. Bu veri setleri, geniş bir duygu yelpazesini kapsar ve aşağıdaki özelliklere sahiptir:</a:t>
            </a:r>
            <a:endParaRPr sz="1300">
              <a:solidFill>
                <a:srgbClr val="000000"/>
              </a:solidFill>
              <a:latin typeface="Arial"/>
              <a:ea typeface="Arial"/>
              <a:cs typeface="Arial"/>
              <a:sym typeface="Arial"/>
            </a:endParaRPr>
          </a:p>
          <a:p>
            <a:pPr indent="-311150" lvl="0" marL="457200" rtl="0" algn="l">
              <a:spcBef>
                <a:spcPts val="1200"/>
              </a:spcBef>
              <a:spcAft>
                <a:spcPts val="0"/>
              </a:spcAft>
              <a:buClr>
                <a:srgbClr val="000000"/>
              </a:buClr>
              <a:buSzPts val="1300"/>
              <a:buFont typeface="Arial"/>
              <a:buChar char="●"/>
            </a:pPr>
            <a:r>
              <a:rPr b="1" lang="tr" sz="1300">
                <a:solidFill>
                  <a:srgbClr val="000000"/>
                </a:solidFill>
                <a:latin typeface="Arial"/>
                <a:ea typeface="Arial"/>
                <a:cs typeface="Arial"/>
                <a:sym typeface="Arial"/>
              </a:rPr>
              <a:t>Veri Büyüklüğü:</a:t>
            </a:r>
            <a:r>
              <a:rPr lang="tr" sz="1300">
                <a:solidFill>
                  <a:srgbClr val="000000"/>
                </a:solidFill>
                <a:latin typeface="Arial"/>
                <a:ea typeface="Arial"/>
                <a:cs typeface="Arial"/>
                <a:sym typeface="Arial"/>
              </a:rPr>
              <a:t> Toplamda 175.253 etiketlenmiş yüz ifadesi görüntüsü.</a:t>
            </a: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b="1" lang="tr" sz="1300">
                <a:solidFill>
                  <a:srgbClr val="000000"/>
                </a:solidFill>
                <a:latin typeface="Arial"/>
                <a:ea typeface="Arial"/>
                <a:cs typeface="Arial"/>
                <a:sym typeface="Arial"/>
              </a:rPr>
              <a:t>Sınıf Dağılımı:</a:t>
            </a:r>
            <a:r>
              <a:rPr lang="tr" sz="1400">
                <a:solidFill>
                  <a:srgbClr val="000000"/>
                </a:solidFill>
                <a:latin typeface="Arial"/>
                <a:ea typeface="Arial"/>
                <a:cs typeface="Arial"/>
                <a:sym typeface="Arial"/>
              </a:rPr>
              <a:t> </a:t>
            </a:r>
            <a:r>
              <a:rPr lang="tr" sz="1300">
                <a:solidFill>
                  <a:srgbClr val="000000"/>
                </a:solidFill>
                <a:latin typeface="Arial"/>
                <a:ea typeface="Arial"/>
                <a:cs typeface="Arial"/>
                <a:sym typeface="Arial"/>
              </a:rPr>
              <a:t>M</a:t>
            </a:r>
            <a:r>
              <a:rPr lang="tr" sz="1300">
                <a:solidFill>
                  <a:srgbClr val="000000"/>
                </a:solidFill>
                <a:latin typeface="Arial"/>
                <a:ea typeface="Arial"/>
                <a:cs typeface="Arial"/>
                <a:sym typeface="Arial"/>
              </a:rPr>
              <a:t>utlu, üzgün, iğrenmiş, tepkisiz, korkmuş, şaşırmış, kızgın</a:t>
            </a:r>
            <a:r>
              <a:rPr lang="tr" sz="1200">
                <a:solidFill>
                  <a:srgbClr val="000000"/>
                </a:solidFill>
                <a:latin typeface="Arial"/>
                <a:ea typeface="Arial"/>
                <a:cs typeface="Arial"/>
                <a:sym typeface="Arial"/>
              </a:rPr>
              <a:t> </a:t>
            </a:r>
            <a:r>
              <a:rPr lang="tr" sz="1300">
                <a:solidFill>
                  <a:srgbClr val="000000"/>
                </a:solidFill>
                <a:latin typeface="Arial"/>
                <a:ea typeface="Arial"/>
                <a:cs typeface="Arial"/>
                <a:sym typeface="Arial"/>
              </a:rPr>
              <a:t>gibi çeşitli duygusal durumları temsil eden sınıflar.</a:t>
            </a: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b="1" lang="tr" sz="1300">
                <a:solidFill>
                  <a:srgbClr val="000000"/>
                </a:solidFill>
                <a:latin typeface="Arial"/>
                <a:ea typeface="Arial"/>
                <a:cs typeface="Arial"/>
                <a:sym typeface="Arial"/>
              </a:rPr>
              <a:t>Veri Çeşitliliği:</a:t>
            </a:r>
            <a:r>
              <a:rPr lang="tr" sz="1300">
                <a:solidFill>
                  <a:srgbClr val="000000"/>
                </a:solidFill>
                <a:latin typeface="Arial"/>
                <a:ea typeface="Arial"/>
                <a:cs typeface="Arial"/>
                <a:sym typeface="Arial"/>
              </a:rPr>
              <a:t> Çeşitli yaş grupları, cinsiyetler ve etnik kökenlerden oluşan geniş bir katılımcı grubu içerirler.</a:t>
            </a:r>
            <a:endParaRPr sz="13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Veri Ön İşleme</a:t>
            </a:r>
            <a:endParaRPr/>
          </a:p>
        </p:txBody>
      </p:sp>
      <p:sp>
        <p:nvSpPr>
          <p:cNvPr id="128" name="Google Shape;128;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tr" sz="1200">
                <a:solidFill>
                  <a:srgbClr val="000000"/>
                </a:solidFill>
                <a:latin typeface="Arial"/>
                <a:ea typeface="Arial"/>
                <a:cs typeface="Arial"/>
                <a:sym typeface="Arial"/>
              </a:rPr>
              <a:t>Veri ön işleme adımları, modelin daha iyi performans göstermesi ve daha doğru sonuçlar elde etmesi için kritik öneme sahiptir:</a:t>
            </a:r>
            <a:endParaRPr sz="1200">
              <a:solidFill>
                <a:srgbClr val="000000"/>
              </a:solidFill>
              <a:latin typeface="Arial"/>
              <a:ea typeface="Arial"/>
              <a:cs typeface="Arial"/>
              <a:sym typeface="Arial"/>
            </a:endParaRPr>
          </a:p>
          <a:p>
            <a:pPr indent="-304800" lvl="0" marL="457200" rtl="0" algn="l">
              <a:spcBef>
                <a:spcPts val="1200"/>
              </a:spcBef>
              <a:spcAft>
                <a:spcPts val="0"/>
              </a:spcAft>
              <a:buClr>
                <a:srgbClr val="000000"/>
              </a:buClr>
              <a:buSzPts val="1200"/>
              <a:buFont typeface="Arial"/>
              <a:buChar char="●"/>
            </a:pPr>
            <a:r>
              <a:rPr b="1" lang="tr" sz="1200">
                <a:solidFill>
                  <a:srgbClr val="000000"/>
                </a:solidFill>
                <a:latin typeface="Arial"/>
                <a:ea typeface="Arial"/>
                <a:cs typeface="Arial"/>
                <a:sym typeface="Arial"/>
              </a:rPr>
              <a:t>Görüntü Boyutlandırma:</a:t>
            </a:r>
            <a:r>
              <a:rPr lang="tr" sz="1200">
                <a:solidFill>
                  <a:srgbClr val="000000"/>
                </a:solidFill>
                <a:latin typeface="Arial"/>
                <a:ea typeface="Arial"/>
                <a:cs typeface="Arial"/>
                <a:sym typeface="Arial"/>
              </a:rPr>
              <a:t> Tüm görüntüler, modelin gerektirdiği boyuta (224x224 piksel) yeniden boyutlandırılmıştır.</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tr" sz="1200">
                <a:solidFill>
                  <a:srgbClr val="000000"/>
                </a:solidFill>
                <a:latin typeface="Arial"/>
                <a:ea typeface="Arial"/>
                <a:cs typeface="Arial"/>
                <a:sym typeface="Arial"/>
              </a:rPr>
              <a:t>Normalizasyon:</a:t>
            </a:r>
            <a:r>
              <a:rPr lang="tr" sz="1200">
                <a:solidFill>
                  <a:srgbClr val="000000"/>
                </a:solidFill>
                <a:latin typeface="Arial"/>
                <a:ea typeface="Arial"/>
                <a:cs typeface="Arial"/>
                <a:sym typeface="Arial"/>
              </a:rPr>
              <a:t> Görüntülerin piksel değerleri, modelin daha hızlı ve stabil öğrenmesini sağlamak amacıyla normalize edilmiştir.</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tr" sz="1200">
                <a:solidFill>
                  <a:srgbClr val="000000"/>
                </a:solidFill>
                <a:latin typeface="Arial"/>
                <a:ea typeface="Arial"/>
                <a:cs typeface="Arial"/>
                <a:sym typeface="Arial"/>
              </a:rPr>
              <a:t>Etiketleme:</a:t>
            </a:r>
            <a:r>
              <a:rPr lang="tr" sz="1200">
                <a:solidFill>
                  <a:srgbClr val="000000"/>
                </a:solidFill>
                <a:latin typeface="Arial"/>
                <a:ea typeface="Arial"/>
                <a:cs typeface="Arial"/>
                <a:sym typeface="Arial"/>
              </a:rPr>
              <a:t> Farklı veri setlerindeki görüntüler, belirli duygusal kategorilere göre etiketlenmiştir.</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tr" sz="1200">
                <a:solidFill>
                  <a:srgbClr val="000000"/>
                </a:solidFill>
                <a:latin typeface="Arial"/>
                <a:ea typeface="Arial"/>
                <a:cs typeface="Arial"/>
                <a:sym typeface="Arial"/>
              </a:rPr>
              <a:t>Veri Augmentasyonu:</a:t>
            </a:r>
            <a:r>
              <a:rPr lang="tr" sz="1200">
                <a:solidFill>
                  <a:srgbClr val="000000"/>
                </a:solidFill>
                <a:latin typeface="Arial"/>
                <a:ea typeface="Arial"/>
                <a:cs typeface="Arial"/>
                <a:sym typeface="Arial"/>
              </a:rPr>
              <a:t> Overfitting'i önlemek ve modelin genelleme yeteneğini artırmak için veri augmentasyonu teknikleri uygulanmıştır (dönme, ölçeklendirme, kırpma vb.).</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Veri Ön İşleme</a:t>
            </a:r>
            <a:endParaRPr/>
          </a:p>
          <a:p>
            <a:pPr indent="0" lvl="0" marL="0" rtl="0" algn="l">
              <a:spcBef>
                <a:spcPts val="0"/>
              </a:spcBef>
              <a:spcAft>
                <a:spcPts val="0"/>
              </a:spcAft>
              <a:buNone/>
            </a:pPr>
            <a:r>
              <a:t/>
            </a:r>
            <a:endParaRPr/>
          </a:p>
        </p:txBody>
      </p:sp>
      <p:sp>
        <p:nvSpPr>
          <p:cNvPr id="134" name="Google Shape;134;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tr" sz="1100">
                <a:solidFill>
                  <a:srgbClr val="000000"/>
                </a:solidFill>
                <a:latin typeface="Arial"/>
                <a:ea typeface="Arial"/>
                <a:cs typeface="Arial"/>
                <a:sym typeface="Arial"/>
              </a:rPr>
              <a:t>Görüntü Boyutlandırma (Resize):</a:t>
            </a:r>
            <a:r>
              <a:rPr lang="tr" sz="1100">
                <a:solidFill>
                  <a:srgbClr val="000000"/>
                </a:solidFill>
                <a:latin typeface="Arial"/>
                <a:ea typeface="Arial"/>
                <a:cs typeface="Arial"/>
                <a:sym typeface="Arial"/>
              </a:rPr>
              <a:t> Tüm görüntüler, ViT modelinin gerektirdiği giriş boyutlarına (224x224 piksel) yeniden boyutlandırılmıştır. Bu, modelin sabit bir giriş boyutuyla çalışmasını sağlar.</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tr" sz="1100">
                <a:solidFill>
                  <a:srgbClr val="000000"/>
                </a:solidFill>
                <a:latin typeface="Arial"/>
                <a:ea typeface="Arial"/>
                <a:cs typeface="Arial"/>
                <a:sym typeface="Arial"/>
              </a:rPr>
              <a:t>Rastgele Döndürme (RandomRotation):</a:t>
            </a:r>
            <a:r>
              <a:rPr lang="tr" sz="1100">
                <a:solidFill>
                  <a:srgbClr val="000000"/>
                </a:solidFill>
                <a:latin typeface="Arial"/>
                <a:ea typeface="Arial"/>
                <a:cs typeface="Arial"/>
                <a:sym typeface="Arial"/>
              </a:rPr>
              <a:t> Eğitim verilerinde rastgele 90 derece döndürme işlemi uygulanmıştır. Bu, modelin farklı pozisyonlardaki yüz ifadelerini tanıma yeteneğini artırır.</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tr" sz="1100">
                <a:solidFill>
                  <a:srgbClr val="000000"/>
                </a:solidFill>
                <a:latin typeface="Arial"/>
                <a:ea typeface="Arial"/>
                <a:cs typeface="Arial"/>
                <a:sym typeface="Arial"/>
              </a:rPr>
              <a:t>Keskinliği Ayarlama (RandomAdjustSharpness):</a:t>
            </a:r>
            <a:r>
              <a:rPr lang="tr" sz="1100">
                <a:solidFill>
                  <a:srgbClr val="000000"/>
                </a:solidFill>
                <a:latin typeface="Arial"/>
                <a:ea typeface="Arial"/>
                <a:cs typeface="Arial"/>
                <a:sym typeface="Arial"/>
              </a:rPr>
              <a:t> Görüntülerin keskinliği rastgele ayarlanmıştır. Bu, modelin daha çeşitli görüntüleri işleyebilmesine yardımcı olur.</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tr" sz="1100">
                <a:solidFill>
                  <a:srgbClr val="000000"/>
                </a:solidFill>
                <a:latin typeface="Arial"/>
                <a:ea typeface="Arial"/>
                <a:cs typeface="Arial"/>
                <a:sym typeface="Arial"/>
              </a:rPr>
              <a:t>Rastgele Yatay Çevirme (RandomHorizontalFlip):</a:t>
            </a:r>
            <a:r>
              <a:rPr lang="tr" sz="1100">
                <a:solidFill>
                  <a:srgbClr val="000000"/>
                </a:solidFill>
                <a:latin typeface="Arial"/>
                <a:ea typeface="Arial"/>
                <a:cs typeface="Arial"/>
                <a:sym typeface="Arial"/>
              </a:rPr>
              <a:t> Görüntülerin %50 olasılıkla yatay olarak çevrilmesi sağlanmıştır. Bu işlem, veri augmentasyonunun bir parçası olarak kullanılır ve modelin genelleme yeteneğini artırır.</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tr" sz="1100">
                <a:solidFill>
                  <a:srgbClr val="000000"/>
                </a:solidFill>
                <a:latin typeface="Arial"/>
                <a:ea typeface="Arial"/>
                <a:cs typeface="Arial"/>
                <a:sym typeface="Arial"/>
              </a:rPr>
              <a:t>Tensöre Dönüştürme (ToTensor):</a:t>
            </a:r>
            <a:r>
              <a:rPr lang="tr" sz="1100">
                <a:solidFill>
                  <a:srgbClr val="000000"/>
                </a:solidFill>
                <a:latin typeface="Arial"/>
                <a:ea typeface="Arial"/>
                <a:cs typeface="Arial"/>
                <a:sym typeface="Arial"/>
              </a:rPr>
              <a:t> Görüntüler tensöre dönüştürülerek, modelin işlem yapabileceği formata getirilmiştir.</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tr" sz="1100">
                <a:solidFill>
                  <a:srgbClr val="000000"/>
                </a:solidFill>
                <a:latin typeface="Arial"/>
                <a:ea typeface="Arial"/>
                <a:cs typeface="Arial"/>
                <a:sym typeface="Arial"/>
              </a:rPr>
              <a:t>Normalizasyon (Normalize):</a:t>
            </a:r>
            <a:r>
              <a:rPr lang="tr" sz="1100">
                <a:solidFill>
                  <a:srgbClr val="000000"/>
                </a:solidFill>
                <a:latin typeface="Arial"/>
                <a:ea typeface="Arial"/>
                <a:cs typeface="Arial"/>
                <a:sym typeface="Arial"/>
              </a:rPr>
              <a:t> Görüntülerin piksel değerleri, belirlenen ortalama ve standart sapma değerlerine göre normalize edilmiştir. Bu, modelin daha stabil öğrenme yapmasını sağlar.</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