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771" r:id="rId3"/>
    <p:sldId id="738" r:id="rId4"/>
    <p:sldId id="739" r:id="rId5"/>
    <p:sldId id="774" r:id="rId6"/>
    <p:sldId id="776" r:id="rId7"/>
    <p:sldId id="717" r:id="rId8"/>
    <p:sldId id="725" r:id="rId9"/>
    <p:sldId id="726" r:id="rId10"/>
    <p:sldId id="727" r:id="rId11"/>
    <p:sldId id="775" r:id="rId12"/>
    <p:sldId id="773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anor Bru" initials="EB" lastIdx="2" clrIdx="0">
    <p:extLst>
      <p:ext uri="{19B8F6BF-5375-455C-9EA6-DF929625EA0E}">
        <p15:presenceInfo xmlns:p15="http://schemas.microsoft.com/office/powerpoint/2012/main" userId="c3414d580ad3abed" providerId="Windows Live"/>
      </p:ext>
    </p:extLst>
  </p:cmAuthor>
  <p:cmAuthor id="2" name="Andy Olsen" initials="AO" lastIdx="2" clrIdx="1">
    <p:extLst>
      <p:ext uri="{19B8F6BF-5375-455C-9EA6-DF929625EA0E}">
        <p15:presenceInfo xmlns:p15="http://schemas.microsoft.com/office/powerpoint/2012/main" userId="31001af84371f4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5D0"/>
    <a:srgbClr val="157FA4"/>
    <a:srgbClr val="157FA1"/>
    <a:srgbClr val="FFCC29"/>
    <a:srgbClr val="FFD757"/>
    <a:srgbClr val="74A9BA"/>
    <a:srgbClr val="FFC000"/>
    <a:srgbClr val="FFD85D"/>
    <a:srgbClr val="000000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0" autoAdjust="0"/>
    <p:restoredTop sz="96327" autoAdjust="0"/>
  </p:normalViewPr>
  <p:slideViewPr>
    <p:cSldViewPr snapToGrid="0" snapToObjects="1">
      <p:cViewPr varScale="1">
        <p:scale>
          <a:sx n="162" d="100"/>
          <a:sy n="162" d="100"/>
        </p:scale>
        <p:origin x="100" y="636"/>
      </p:cViewPr>
      <p:guideLst>
        <p:guide orient="horz" pos="91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15/09/2021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55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27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49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383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61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53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25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918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3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7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24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34059"/>
            <a:ext cx="5505192" cy="550321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Creating a Simple Spring Boot App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Creating a Spring Boot app in IntelliJ</a:t>
            </a:r>
          </a:p>
          <a:p>
            <a:pPr marL="512763" indent="-457200">
              <a:buFont typeface="+mj-lt"/>
              <a:buAutoNum type="arabicPeriod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Understanding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Running the Application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You can build/run the app via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mvn</a:t>
            </a:r>
            <a:r>
              <a:rPr lang="en-GB" dirty="0">
                <a:sym typeface="Wingdings" pitchFamily="2" charset="2"/>
              </a:rPr>
              <a:t> command in the project root directory as follows: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If you don't have Maven installed separately on your machine, you can run the following command instead: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It's also possible to run the application directly in IntelliJ</a:t>
            </a:r>
          </a:p>
          <a:p>
            <a:pPr lvl="1"/>
            <a:r>
              <a:rPr lang="en-GB" dirty="0">
                <a:sym typeface="Wingdings" pitchFamily="2" charset="2"/>
              </a:rPr>
              <a:t>Right-click in the main class, and click Run</a:t>
            </a: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11A1E5-37BF-4C5C-8B9D-18AD02E4BFF5}"/>
              </a:ext>
            </a:extLst>
          </p:cNvPr>
          <p:cNvSpPr txBox="1"/>
          <p:nvPr/>
        </p:nvSpPr>
        <p:spPr>
          <a:xfrm>
            <a:off x="1599242" y="1573377"/>
            <a:ext cx="663723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spring-boot:run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10039C-6740-4905-A136-365F2766E89E}"/>
              </a:ext>
            </a:extLst>
          </p:cNvPr>
          <p:cNvSpPr txBox="1"/>
          <p:nvPr/>
        </p:nvSpPr>
        <p:spPr>
          <a:xfrm>
            <a:off x="1599242" y="3035495"/>
            <a:ext cx="663723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mvnw 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spring-boot:run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384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Viewing the Application Output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This is the application output</a:t>
            </a:r>
          </a:p>
          <a:p>
            <a:pPr lvl="1"/>
            <a:r>
              <a:rPr lang="en-GB" dirty="0">
                <a:sym typeface="Wingdings" pitchFamily="2" charset="2"/>
              </a:rPr>
              <a:t>Displays a "Spring Boot" banner</a:t>
            </a:r>
          </a:p>
          <a:p>
            <a:pPr lvl="1"/>
            <a:r>
              <a:rPr lang="en-GB" dirty="0">
                <a:sym typeface="Wingdings" pitchFamily="2" charset="2"/>
              </a:rPr>
              <a:t>The app terminates immediately, because it's so simple </a:t>
            </a:r>
            <a:r>
              <a:rPr lang="en-GB" sz="1600" dirty="0">
                <a:sym typeface="Wingdings" pitchFamily="2" charset="2"/>
              </a:rPr>
              <a:t>😊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FE0F0-6B43-46C9-9C18-85181668C335}"/>
              </a:ext>
            </a:extLst>
          </p:cNvPr>
          <p:cNvSpPr/>
          <p:nvPr/>
        </p:nvSpPr>
        <p:spPr>
          <a:xfrm>
            <a:off x="1626848" y="2012672"/>
            <a:ext cx="7300583" cy="207119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43A5B2-358B-4F5B-8595-0A32000AA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050" y="2055803"/>
            <a:ext cx="7223310" cy="199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7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34059"/>
            <a:ext cx="5289902" cy="550321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Creating a Spring Boot app in IntelliJ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Understanding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50489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1. Creating a Spring Boot App in IntelliJ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Overview of IntelliJ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Creating a Spring Boot project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latin typeface="+mj-lt"/>
              </a:rPr>
              <a:t>Specifying project dependencies</a:t>
            </a:r>
          </a:p>
        </p:txBody>
      </p:sp>
    </p:spTree>
    <p:extLst>
      <p:ext uri="{BB962C8B-B14F-4D97-AF65-F5344CB8AC3E}">
        <p14:creationId xmlns:p14="http://schemas.microsoft.com/office/powerpoint/2010/main" val="228250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 of IntelliJ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IntelliJ IDEA Ultimate has excellent support for Spring</a:t>
            </a:r>
          </a:p>
          <a:p>
            <a:pPr lvl="1"/>
            <a:r>
              <a:rPr lang="en-GB" dirty="0"/>
              <a:t>Spring Boot and Spring Framework</a:t>
            </a:r>
          </a:p>
          <a:p>
            <a:pPr lvl="1"/>
            <a:endParaRPr lang="en-GB" dirty="0"/>
          </a:p>
          <a:p>
            <a:r>
              <a:rPr lang="en-GB" dirty="0"/>
              <a:t>IntelliJ Java dependencies:</a:t>
            </a:r>
          </a:p>
          <a:p>
            <a:pPr lvl="1"/>
            <a:r>
              <a:rPr lang="en-GB" dirty="0"/>
              <a:t>JDK (e.g. JDK 11)</a:t>
            </a:r>
          </a:p>
          <a:p>
            <a:pPr lvl="1"/>
            <a:r>
              <a:rPr lang="en-GB" dirty="0"/>
              <a:t>Set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JAVA_HOME</a:t>
            </a:r>
            <a:r>
              <a:rPr lang="en-GB" dirty="0"/>
              <a:t> to the JDK folder</a:t>
            </a:r>
          </a:p>
          <a:p>
            <a:pPr lvl="1"/>
            <a:r>
              <a:rPr lang="en-GB" dirty="0"/>
              <a:t>Set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GB" dirty="0"/>
              <a:t> to include the JDK binary folder</a:t>
            </a:r>
          </a:p>
        </p:txBody>
      </p:sp>
    </p:spTree>
    <p:extLst>
      <p:ext uri="{BB962C8B-B14F-4D97-AF65-F5344CB8AC3E}">
        <p14:creationId xmlns:p14="http://schemas.microsoft.com/office/powerpoint/2010/main" val="333154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Creating a Spring Boot Project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IntelliJ, click New Project, and select Spring </a:t>
            </a:r>
            <a:r>
              <a:rPr lang="en-GB" dirty="0" err="1"/>
              <a:t>Initializr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Specify project info as follows:</a:t>
            </a:r>
          </a:p>
          <a:p>
            <a:pPr lvl="1"/>
            <a:r>
              <a:rPr lang="en-GB" dirty="0"/>
              <a:t>Enter a suitable project name and location</a:t>
            </a:r>
          </a:p>
          <a:p>
            <a:pPr lvl="1"/>
            <a:r>
              <a:rPr lang="en-GB" dirty="0"/>
              <a:t>Language - Java</a:t>
            </a:r>
          </a:p>
          <a:p>
            <a:pPr lvl="1"/>
            <a:r>
              <a:rPr lang="en-GB" dirty="0"/>
              <a:t>Enter a suitable group ID, artifact ID, and package name</a:t>
            </a:r>
          </a:p>
          <a:p>
            <a:pPr lvl="1"/>
            <a:r>
              <a:rPr lang="en-GB" dirty="0"/>
              <a:t>Project SDK - Java 11</a:t>
            </a:r>
          </a:p>
          <a:p>
            <a:pPr lvl="1"/>
            <a:r>
              <a:rPr lang="en-GB" dirty="0"/>
              <a:t>Java version - 11</a:t>
            </a:r>
          </a:p>
          <a:p>
            <a:pPr lvl="1"/>
            <a:r>
              <a:rPr lang="en-GB" dirty="0"/>
              <a:t>Packaging - JAR</a:t>
            </a:r>
          </a:p>
          <a:p>
            <a:pPr lvl="1"/>
            <a:r>
              <a:rPr lang="en-GB" dirty="0"/>
              <a:t>Then click Next</a:t>
            </a:r>
          </a:p>
        </p:txBody>
      </p:sp>
    </p:spTree>
    <p:extLst>
      <p:ext uri="{BB962C8B-B14F-4D97-AF65-F5344CB8AC3E}">
        <p14:creationId xmlns:p14="http://schemas.microsoft.com/office/powerpoint/2010/main" val="219277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Specifying Project Dependencies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next window you can add dependencies to your project</a:t>
            </a:r>
          </a:p>
          <a:p>
            <a:pPr lvl="1"/>
            <a:r>
              <a:rPr lang="en-GB" dirty="0"/>
              <a:t>We don't need any dependencies yet, so just click Finish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5913C7-E7C6-4A80-8DC8-005765507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567" y="1608791"/>
            <a:ext cx="5224818" cy="331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8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2. Understanding the Application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latin typeface="+mj-lt"/>
              </a:rPr>
              <a:t>Understanding the application structure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latin typeface="+mj-lt"/>
              </a:rPr>
              <a:t>Understanding the Maven POM file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cs typeface="Times New Roman" pitchFamily="18" charset="0"/>
              </a:rPr>
              <a:t>Understanding the application code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cs typeface="Times New Roman" pitchFamily="18" charset="0"/>
              </a:rPr>
              <a:t>Running the application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cs typeface="Times New Roman" pitchFamily="18" charset="0"/>
              </a:rPr>
              <a:t>Viewing the application output</a:t>
            </a:r>
            <a:endParaRPr lang="en-GB" dirty="0">
              <a:latin typeface="+mj-lt"/>
            </a:endParaRP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endParaRPr lang="en-GB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979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Understanding the Application Structure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generated application is a regular Maven project: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076F18-19AB-4242-B114-FC128094A28C}"/>
              </a:ext>
            </a:extLst>
          </p:cNvPr>
          <p:cNvSpPr/>
          <p:nvPr/>
        </p:nvSpPr>
        <p:spPr>
          <a:xfrm>
            <a:off x="1626849" y="1270152"/>
            <a:ext cx="5794916" cy="31712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9CE6639-5BE3-4D4C-8207-8D7D2EDD0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724" y="1361287"/>
            <a:ext cx="2281197" cy="295085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9C72FC-5477-4FF5-8AAA-1D2C892C2417}"/>
              </a:ext>
            </a:extLst>
          </p:cNvPr>
          <p:cNvCxnSpPr>
            <a:cxnSpLocks/>
          </p:cNvCxnSpPr>
          <p:nvPr/>
        </p:nvCxnSpPr>
        <p:spPr bwMode="auto">
          <a:xfrm>
            <a:off x="3334466" y="3042829"/>
            <a:ext cx="1237534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23A767-32FA-4BBD-8191-FF0CF55E2F8C}"/>
              </a:ext>
            </a:extLst>
          </p:cNvPr>
          <p:cNvCxnSpPr>
            <a:cxnSpLocks/>
          </p:cNvCxnSpPr>
          <p:nvPr/>
        </p:nvCxnSpPr>
        <p:spPr bwMode="auto">
          <a:xfrm>
            <a:off x="3334466" y="4216007"/>
            <a:ext cx="1265035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654D49-03D5-428A-9829-F8512B2DF129}"/>
              </a:ext>
            </a:extLst>
          </p:cNvPr>
          <p:cNvCxnSpPr>
            <a:cxnSpLocks/>
          </p:cNvCxnSpPr>
          <p:nvPr/>
        </p:nvCxnSpPr>
        <p:spPr bwMode="auto">
          <a:xfrm>
            <a:off x="3209682" y="1471453"/>
            <a:ext cx="1362318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9E8319E8-D3F7-4C0A-8BB1-DD5B925E5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39106"/>
            <a:ext cx="827648" cy="32264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DCCD7D3-050D-4A55-BA13-0CE4871F0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912781"/>
            <a:ext cx="2412804" cy="33667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659B7FB-87D3-4B2D-B317-4C1F9849FF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069535"/>
            <a:ext cx="2707391" cy="35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5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Understanding the Maven POM File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are the relevant sections in the Maven POM file: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A425418-DCBD-443F-9792-8B252E92A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2075"/>
            <a:ext cx="6761725" cy="3324629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&lt;project … 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&lt;parent&gt;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&gt;spring-boot-starter-parent&lt;/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&lt;version&gt;2.5.4&lt;/version&gt;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relativePath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&lt;/parent&gt;</a:t>
            </a:r>
          </a:p>
          <a:p>
            <a:pPr defTabSz="739775"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&lt;dependencies&gt;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&gt;spring-boot-starter-test&lt;/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&lt;scope&gt;test&lt;/scope&gt;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&lt;/dependencies&gt;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81B49E-6956-4F2E-A961-D3A4D6E7D2CC}"/>
              </a:ext>
            </a:extLst>
          </p:cNvPr>
          <p:cNvCxnSpPr/>
          <p:nvPr/>
        </p:nvCxnSpPr>
        <p:spPr bwMode="auto">
          <a:xfrm flipH="1">
            <a:off x="6217852" y="1982814"/>
            <a:ext cx="1624263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9018B8-A898-457B-9B5C-9BAD9B2F168D}"/>
              </a:ext>
            </a:extLst>
          </p:cNvPr>
          <p:cNvSpPr txBox="1"/>
          <p:nvPr/>
        </p:nvSpPr>
        <p:spPr>
          <a:xfrm>
            <a:off x="6539163" y="1835120"/>
            <a:ext cx="246045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Parent POM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3B47C6-2412-4C3B-8D3C-5894014CB4BA}"/>
              </a:ext>
            </a:extLst>
          </p:cNvPr>
          <p:cNvCxnSpPr/>
          <p:nvPr/>
        </p:nvCxnSpPr>
        <p:spPr bwMode="auto">
          <a:xfrm flipH="1">
            <a:off x="5946249" y="3035522"/>
            <a:ext cx="1287380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D9EA42-317F-457C-BF37-1A8227B4FBB2}"/>
              </a:ext>
            </a:extLst>
          </p:cNvPr>
          <p:cNvSpPr txBox="1"/>
          <p:nvPr/>
        </p:nvSpPr>
        <p:spPr>
          <a:xfrm>
            <a:off x="6539163" y="2857570"/>
            <a:ext cx="246045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Spring Boot dependency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F16F78-A104-4FA7-A817-4E62E7211690}"/>
              </a:ext>
            </a:extLst>
          </p:cNvPr>
          <p:cNvCxnSpPr/>
          <p:nvPr/>
        </p:nvCxnSpPr>
        <p:spPr bwMode="auto">
          <a:xfrm flipH="1">
            <a:off x="5946248" y="3639986"/>
            <a:ext cx="1287380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6F65700-847C-4395-912C-9A4E44CE8BD1}"/>
              </a:ext>
            </a:extLst>
          </p:cNvPr>
          <p:cNvSpPr txBox="1"/>
          <p:nvPr/>
        </p:nvSpPr>
        <p:spPr>
          <a:xfrm>
            <a:off x="6539162" y="3462034"/>
            <a:ext cx="246045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Spring Boot test dependency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259F0-9243-474B-BC65-6DD5F78A15BC}"/>
              </a:ext>
            </a:extLst>
          </p:cNvPr>
          <p:cNvSpPr txBox="1"/>
          <p:nvPr/>
        </p:nvSpPr>
        <p:spPr>
          <a:xfrm>
            <a:off x="7628562" y="4305433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150963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Understanding the Application Code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generated application code: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  <a:r>
              <a:rPr lang="en-GB" dirty="0"/>
              <a:t> is equivalent to: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@EnableAutoConfiguration 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@ComponentScan</a:t>
            </a:r>
          </a:p>
          <a:p>
            <a:endParaRPr lang="en-GB" dirty="0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DB96A60F-CB9D-40A8-9734-9928D6E4F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6755"/>
            <a:ext cx="6761725" cy="150874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org.springframework.boot.SpringApplication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org.springframework.boot.autoconfigure.SpringBootApplication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SpringApplication.run(Demo02SimpleAppApplication.class,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8DCFFD-6B2B-49DF-9CF2-CCEACF3723A9}"/>
              </a:ext>
            </a:extLst>
          </p:cNvPr>
          <p:cNvSpPr txBox="1"/>
          <p:nvPr/>
        </p:nvSpPr>
        <p:spPr>
          <a:xfrm>
            <a:off x="5781904" y="2502826"/>
            <a:ext cx="2569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Demo02SimpleAppApplication.java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273592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5896</TotalTime>
  <Words>532</Words>
  <Application>Microsoft Office PowerPoint</Application>
  <PresentationFormat>On-screen Show (16:9)</PresentationFormat>
  <Paragraphs>104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Standard_LiveLessons_2017</vt:lpstr>
      <vt:lpstr>Creating a Simple Spring Boot App</vt:lpstr>
      <vt:lpstr>1. Creating a Spring Boot App in IntelliJ</vt:lpstr>
      <vt:lpstr>Overview of IntelliJ</vt:lpstr>
      <vt:lpstr>Creating a Spring Boot Project</vt:lpstr>
      <vt:lpstr>Specifying Project Dependencies</vt:lpstr>
      <vt:lpstr>2. Understanding the Application</vt:lpstr>
      <vt:lpstr>Understanding the Application Structure</vt:lpstr>
      <vt:lpstr>Understanding the Maven POM File</vt:lpstr>
      <vt:lpstr>Understanding the Application Code</vt:lpstr>
      <vt:lpstr>Running the Application</vt:lpstr>
      <vt:lpstr>Viewing the Application Output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226</cp:revision>
  <dcterms:created xsi:type="dcterms:W3CDTF">2015-09-28T19:52:00Z</dcterms:created>
  <dcterms:modified xsi:type="dcterms:W3CDTF">2021-09-15T12:41:45Z</dcterms:modified>
</cp:coreProperties>
</file>