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771" r:id="rId3"/>
    <p:sldId id="738" r:id="rId4"/>
    <p:sldId id="739" r:id="rId5"/>
    <p:sldId id="774" r:id="rId6"/>
    <p:sldId id="776" r:id="rId7"/>
    <p:sldId id="717" r:id="rId8"/>
    <p:sldId id="733" r:id="rId9"/>
    <p:sldId id="734" r:id="rId10"/>
    <p:sldId id="735" r:id="rId11"/>
    <p:sldId id="736" r:id="rId12"/>
    <p:sldId id="685" r:id="rId13"/>
    <p:sldId id="688" r:id="rId14"/>
    <p:sldId id="676" r:id="rId15"/>
    <p:sldId id="694" r:id="rId16"/>
    <p:sldId id="773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anor Bru" initials="EB" lastIdx="2" clrIdx="0">
    <p:extLst>
      <p:ext uri="{19B8F6BF-5375-455C-9EA6-DF929625EA0E}">
        <p15:presenceInfo xmlns:p15="http://schemas.microsoft.com/office/powerpoint/2012/main" userId="c3414d580ad3abed" providerId="Windows Live"/>
      </p:ext>
    </p:extLst>
  </p:cmAuthor>
  <p:cmAuthor id="2" name="Andy Olsen" initials="AO" lastIdx="2" clrIdx="1">
    <p:extLst>
      <p:ext uri="{19B8F6BF-5375-455C-9EA6-DF929625EA0E}">
        <p15:presenceInfo xmlns:p15="http://schemas.microsoft.com/office/powerpoint/2012/main" userId="31001af84371f4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5D0"/>
    <a:srgbClr val="157FA4"/>
    <a:srgbClr val="157FA1"/>
    <a:srgbClr val="FFCC29"/>
    <a:srgbClr val="FFD757"/>
    <a:srgbClr val="74A9BA"/>
    <a:srgbClr val="FFC000"/>
    <a:srgbClr val="FFD85D"/>
    <a:srgbClr val="000000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0" autoAdjust="0"/>
    <p:restoredTop sz="96327" autoAdjust="0"/>
  </p:normalViewPr>
  <p:slideViewPr>
    <p:cSldViewPr snapToGrid="0" snapToObjects="1">
      <p:cViewPr varScale="1">
        <p:scale>
          <a:sx n="162" d="100"/>
          <a:sy n="162" d="100"/>
        </p:scale>
        <p:origin x="100" y="636"/>
      </p:cViewPr>
      <p:guideLst>
        <p:guide orient="horz" pos="91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57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43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797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49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383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61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53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25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918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3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19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2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34059"/>
            <a:ext cx="5505192" cy="550321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Creating a Spring Boot Web App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Creating a web app project in IntelliJ</a:t>
            </a:r>
          </a:p>
          <a:p>
            <a:pPr marL="512763" indent="-457200">
              <a:buFont typeface="+mj-lt"/>
              <a:buAutoNum type="arabicPeriod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Understanding the web app</a:t>
            </a:r>
          </a:p>
          <a:p>
            <a:pPr marL="512763" indent="-457200">
              <a:buFont typeface="+mj-lt"/>
              <a:buAutoNum type="arabicPeriod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Defining application properties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Running the Application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To run the application:</a:t>
            </a:r>
          </a:p>
          <a:p>
            <a:pPr lvl="1"/>
            <a:r>
              <a:rPr lang="en-GB" dirty="0">
                <a:sym typeface="Wingdings" pitchFamily="2" charset="2"/>
              </a:rPr>
              <a:t>Right-click the Java app file, then click Run</a:t>
            </a:r>
          </a:p>
          <a:p>
            <a:pPr lvl="1"/>
            <a:r>
              <a:rPr lang="en-GB" dirty="0">
                <a:sym typeface="Wingdings" pitchFamily="2" charset="2"/>
              </a:rPr>
              <a:t>Compiles the code, bundles into a JAR, then runs the JAR</a:t>
            </a:r>
          </a:p>
          <a:p>
            <a:pPr lvl="1"/>
            <a:r>
              <a:rPr lang="en-GB" dirty="0">
                <a:sym typeface="Wingdings" pitchFamily="2" charset="2"/>
              </a:rPr>
              <a:t>The application has an embedded Tomcat web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5D6BC2-212E-442F-869A-B5C3ECE42C06}"/>
              </a:ext>
            </a:extLst>
          </p:cNvPr>
          <p:cNvSpPr/>
          <p:nvPr/>
        </p:nvSpPr>
        <p:spPr>
          <a:xfrm>
            <a:off x="1626849" y="2378224"/>
            <a:ext cx="7059950" cy="239784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71A3CE-0306-419F-9C38-B8C8702A1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146" y="2417553"/>
            <a:ext cx="6968598" cy="2316631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93DBE1-D773-4062-876F-8E434B3404FE}"/>
              </a:ext>
            </a:extLst>
          </p:cNvPr>
          <p:cNvSpPr/>
          <p:nvPr/>
        </p:nvSpPr>
        <p:spPr>
          <a:xfrm>
            <a:off x="5576004" y="3772102"/>
            <a:ext cx="2673217" cy="744956"/>
          </a:xfrm>
          <a:prstGeom prst="roundRect">
            <a:avLst>
              <a:gd name="adj" fmla="val 2589"/>
            </a:avLst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25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Pinging the Application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890661" cy="3547021"/>
          </a:xfrm>
        </p:spPr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Open a browser and go to http://localhost:8080</a:t>
            </a:r>
          </a:p>
          <a:p>
            <a:pPr lvl="1"/>
            <a:r>
              <a:rPr lang="en-GB" dirty="0">
                <a:sym typeface="Wingdings" pitchFamily="2" charset="2"/>
              </a:rPr>
              <a:t>Renders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index.html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 (a </a:t>
            </a:r>
            <a:r>
              <a:rPr lang="en-GB" dirty="0">
                <a:latin typeface="+mj-lt"/>
                <a:sym typeface="Wingdings" pitchFamily="2" charset="2"/>
              </a:rPr>
              <a:t>s</a:t>
            </a:r>
            <a:r>
              <a:rPr lang="en-GB" dirty="0">
                <a:sym typeface="Wingdings" pitchFamily="2" charset="2"/>
              </a:rPr>
              <a:t>tandard welcome page in Java web)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74E31-3F0E-427A-A72D-C4F4C4138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320" y="1677072"/>
            <a:ext cx="5384973" cy="305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0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430626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3. </a:t>
            </a:r>
            <a:r>
              <a:rPr lang="en-GB" sz="3000" dirty="0">
                <a:solidFill>
                  <a:schemeClr val="bg1"/>
                </a:solidFill>
              </a:rPr>
              <a:t>Defining Application Properties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46709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application properties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Editing application properties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Restarting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4008555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Application Properties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applications have a standard text file named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dirty="0"/>
          </a:p>
          <a:p>
            <a:pPr lvl="1"/>
            <a:r>
              <a:rPr lang="en-GB" dirty="0"/>
              <a:t>Very important!</a:t>
            </a:r>
          </a:p>
          <a:p>
            <a:pPr lvl="1"/>
            <a:r>
              <a:rPr lang="en-GB" dirty="0"/>
              <a:t>The recommended place to set application properties</a:t>
            </a:r>
          </a:p>
          <a:p>
            <a:pPr lvl="1"/>
            <a:r>
              <a:rPr lang="en-GB" dirty="0"/>
              <a:t>i.e. name=value pairs</a:t>
            </a:r>
          </a:p>
          <a:p>
            <a:pPr lvl="1"/>
            <a:endParaRPr lang="en-GB" dirty="0"/>
          </a:p>
          <a:p>
            <a:r>
              <a:rPr lang="en-GB" dirty="0"/>
              <a:t>You can also use YAML if you like</a:t>
            </a:r>
          </a:p>
          <a:p>
            <a:pPr lvl="1"/>
            <a:r>
              <a:rPr lang="en-GB" dirty="0"/>
              <a:t>YAML = "YAML </a:t>
            </a:r>
            <a:r>
              <a:rPr lang="en-GB" dirty="0" err="1"/>
              <a:t>Ain't</a:t>
            </a:r>
            <a:r>
              <a:rPr lang="en-GB" dirty="0"/>
              <a:t> Markup Language"</a:t>
            </a:r>
          </a:p>
          <a:p>
            <a:pPr lvl="1"/>
            <a:r>
              <a:rPr lang="en-GB" dirty="0"/>
              <a:t>More on YAML files later…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Editing Application Properties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help you edit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r>
              <a:rPr lang="en-GB" dirty="0"/>
              <a:t>, IntelliJ provides a Spring Properties Editor tool</a:t>
            </a:r>
          </a:p>
          <a:p>
            <a:pPr lvl="1"/>
            <a:r>
              <a:rPr lang="en-GB" dirty="0"/>
              <a:t>Provides nice content assistance and error checking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955DC1-80F1-45A3-B56E-02CFB9B94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758" y="2090722"/>
            <a:ext cx="7368873" cy="248864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9889B8-AF95-4582-8BC8-FE30E6F723CF}"/>
              </a:ext>
            </a:extLst>
          </p:cNvPr>
          <p:cNvCxnSpPr>
            <a:cxnSpLocks/>
            <a:stCxn id="11" idx="1"/>
          </p:cNvCxnSpPr>
          <p:nvPr/>
        </p:nvCxnSpPr>
        <p:spPr bwMode="auto">
          <a:xfrm flipH="1">
            <a:off x="4933051" y="2188348"/>
            <a:ext cx="330298" cy="236485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5">
            <a:extLst>
              <a:ext uri="{FF2B5EF4-FFF2-40B4-BE49-F238E27FC236}">
                <a16:creationId xmlns:a16="http://schemas.microsoft.com/office/drawing/2014/main" id="{55623DC0-15DE-4E92-AEC2-E0B115029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3349" y="2051968"/>
            <a:ext cx="1469335" cy="272759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76200" dir="2700000" algn="ctr" rotWithShape="0">
              <a:schemeClr val="tx2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server.port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=8111</a:t>
            </a:r>
          </a:p>
        </p:txBody>
      </p:sp>
    </p:spTree>
    <p:extLst>
      <p:ext uri="{BB962C8B-B14F-4D97-AF65-F5344CB8AC3E}">
        <p14:creationId xmlns:p14="http://schemas.microsoft.com/office/powerpoint/2010/main" val="4077001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Restarting the Application 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Restart the application, and verify Tomcat starts on the new port number, 8111</a:t>
            </a:r>
          </a:p>
          <a:p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Ping the Web server using the new port number, 8111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9790BB6-C869-4D62-AFA1-072723203BD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6CCE5-C73D-4A8C-9462-FACF5144F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199" y="1629810"/>
            <a:ext cx="6307283" cy="1819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49865E-06F0-40E0-B215-0ACB2E469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146" y="2381363"/>
            <a:ext cx="6204310" cy="26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94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34059"/>
            <a:ext cx="5289902" cy="550321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Creating a web app project in IntelliJ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Understanding the web app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Defining application properties</a:t>
            </a:r>
          </a:p>
        </p:txBody>
      </p:sp>
    </p:spTree>
    <p:extLst>
      <p:ext uri="{BB962C8B-B14F-4D97-AF65-F5344CB8AC3E}">
        <p14:creationId xmlns:p14="http://schemas.microsoft.com/office/powerpoint/2010/main" val="350489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1. Creating a Web App Project in IntelliJ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Overview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Creating a Spring Boot web project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latin typeface="+mj-lt"/>
              </a:rPr>
              <a:t>Specifying project dependencies</a:t>
            </a:r>
          </a:p>
        </p:txBody>
      </p:sp>
    </p:spTree>
    <p:extLst>
      <p:ext uri="{BB962C8B-B14F-4D97-AF65-F5344CB8AC3E}">
        <p14:creationId xmlns:p14="http://schemas.microsoft.com/office/powerpoint/2010/main" val="228250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applications are typically "web apps"</a:t>
            </a:r>
          </a:p>
          <a:p>
            <a:pPr lvl="1"/>
            <a:r>
              <a:rPr lang="en-GB" dirty="0"/>
              <a:t>Listen for HTTP requests from web client (e.g. a browser)</a:t>
            </a:r>
          </a:p>
          <a:p>
            <a:pPr lvl="1"/>
            <a:r>
              <a:rPr lang="en-GB" dirty="0"/>
              <a:t>Return static or dynamic content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We'll see how to return </a:t>
            </a:r>
            <a:r>
              <a:rPr lang="en-GB" b="1" dirty="0"/>
              <a:t>static</a:t>
            </a:r>
            <a:r>
              <a:rPr lang="en-GB" dirty="0"/>
              <a:t> </a:t>
            </a:r>
            <a:r>
              <a:rPr lang="en-GB" b="1" dirty="0"/>
              <a:t>content</a:t>
            </a:r>
            <a:r>
              <a:rPr lang="en-GB" dirty="0"/>
              <a:t> for now</a:t>
            </a:r>
          </a:p>
          <a:p>
            <a:pPr lvl="1"/>
            <a:r>
              <a:rPr lang="en-GB" dirty="0"/>
              <a:t>Later we'll see how to return dynamic content, via REST services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21D88A-CAE0-4F8F-A668-0BADDB903EA1}"/>
              </a:ext>
            </a:extLst>
          </p:cNvPr>
          <p:cNvSpPr/>
          <p:nvPr/>
        </p:nvSpPr>
        <p:spPr>
          <a:xfrm>
            <a:off x="6013132" y="2134691"/>
            <a:ext cx="1475365" cy="1424796"/>
          </a:xfrm>
          <a:prstGeom prst="roundRect">
            <a:avLst/>
          </a:prstGeom>
          <a:solidFill>
            <a:srgbClr val="157F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Spring Boot web 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C72E8A-649D-4B09-98BF-ED976D31E93E}"/>
              </a:ext>
            </a:extLst>
          </p:cNvPr>
          <p:cNvSpPr/>
          <p:nvPr/>
        </p:nvSpPr>
        <p:spPr>
          <a:xfrm>
            <a:off x="1915802" y="2134691"/>
            <a:ext cx="1475365" cy="1424796"/>
          </a:xfrm>
          <a:prstGeom prst="roundRect">
            <a:avLst/>
          </a:prstGeom>
          <a:solidFill>
            <a:srgbClr val="157F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Web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B5BD0-0F40-4538-8433-E6C0AF423FB5}"/>
              </a:ext>
            </a:extLst>
          </p:cNvPr>
          <p:cNvSpPr txBox="1"/>
          <p:nvPr/>
        </p:nvSpPr>
        <p:spPr>
          <a:xfrm>
            <a:off x="3912938" y="2143388"/>
            <a:ext cx="146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F79646"/>
                </a:solidFill>
              </a:rPr>
              <a:t>HTTP request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87B4456-B09C-4824-88C8-2DFA1FA543BE}"/>
              </a:ext>
            </a:extLst>
          </p:cNvPr>
          <p:cNvSpPr/>
          <p:nvPr/>
        </p:nvSpPr>
        <p:spPr>
          <a:xfrm>
            <a:off x="3401442" y="2424218"/>
            <a:ext cx="2611690" cy="297951"/>
          </a:xfrm>
          <a:prstGeom prst="rightArrow">
            <a:avLst/>
          </a:prstGeom>
          <a:solidFill>
            <a:srgbClr val="FBE66B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CB951DD-AD85-4ABA-A28A-AF9427009316}"/>
              </a:ext>
            </a:extLst>
          </p:cNvPr>
          <p:cNvSpPr/>
          <p:nvPr/>
        </p:nvSpPr>
        <p:spPr>
          <a:xfrm flipH="1">
            <a:off x="3401442" y="2865633"/>
            <a:ext cx="2611690" cy="297951"/>
          </a:xfrm>
          <a:prstGeom prst="rightArrow">
            <a:avLst/>
          </a:prstGeom>
          <a:solidFill>
            <a:srgbClr val="FBE66B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DF2F45-DE20-4670-90E0-A2656D558FCD}"/>
              </a:ext>
            </a:extLst>
          </p:cNvPr>
          <p:cNvSpPr txBox="1"/>
          <p:nvPr/>
        </p:nvSpPr>
        <p:spPr>
          <a:xfrm>
            <a:off x="3402969" y="3102151"/>
            <a:ext cx="2623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F79646"/>
                </a:solidFill>
              </a:rPr>
              <a:t>HTTP response</a:t>
            </a:r>
          </a:p>
          <a:p>
            <a:pPr algn="ctr"/>
            <a:r>
              <a:rPr lang="en-GB" b="1" dirty="0">
                <a:solidFill>
                  <a:srgbClr val="F79646"/>
                </a:solidFill>
              </a:rPr>
              <a:t>Static or dynamic content</a:t>
            </a:r>
          </a:p>
        </p:txBody>
      </p:sp>
    </p:spTree>
    <p:extLst>
      <p:ext uri="{BB962C8B-B14F-4D97-AF65-F5344CB8AC3E}">
        <p14:creationId xmlns:p14="http://schemas.microsoft.com/office/powerpoint/2010/main" val="333154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Creating a Spring Boot Web Project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IntelliJ, click New Project, and select Spring </a:t>
            </a:r>
            <a:r>
              <a:rPr lang="en-GB" dirty="0" err="1"/>
              <a:t>Initializr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Specify project info as follows:</a:t>
            </a:r>
          </a:p>
          <a:p>
            <a:pPr lvl="1"/>
            <a:r>
              <a:rPr lang="en-GB" dirty="0"/>
              <a:t>Enter a suitable project name and location</a:t>
            </a:r>
          </a:p>
          <a:p>
            <a:pPr lvl="1"/>
            <a:r>
              <a:rPr lang="en-GB" dirty="0"/>
              <a:t>Language - Java</a:t>
            </a:r>
          </a:p>
          <a:p>
            <a:pPr lvl="1"/>
            <a:r>
              <a:rPr lang="en-GB" dirty="0"/>
              <a:t>Enter a suitable group ID, artifact ID, and package name</a:t>
            </a:r>
          </a:p>
          <a:p>
            <a:pPr lvl="1"/>
            <a:r>
              <a:rPr lang="en-GB" dirty="0"/>
              <a:t>Project SDK - Java 11</a:t>
            </a:r>
          </a:p>
          <a:p>
            <a:pPr lvl="1"/>
            <a:r>
              <a:rPr lang="en-GB" dirty="0"/>
              <a:t>Java version - 11</a:t>
            </a:r>
          </a:p>
          <a:p>
            <a:pPr lvl="1"/>
            <a:r>
              <a:rPr lang="en-GB" dirty="0"/>
              <a:t>Packaging - JAR</a:t>
            </a:r>
          </a:p>
          <a:p>
            <a:pPr lvl="1"/>
            <a:r>
              <a:rPr lang="en-GB" dirty="0"/>
              <a:t>Then click Next</a:t>
            </a:r>
          </a:p>
        </p:txBody>
      </p:sp>
    </p:spTree>
    <p:extLst>
      <p:ext uri="{BB962C8B-B14F-4D97-AF65-F5344CB8AC3E}">
        <p14:creationId xmlns:p14="http://schemas.microsoft.com/office/powerpoint/2010/main" val="219277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Specifying Project Dependencies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next window you can add dependencies to your project</a:t>
            </a:r>
          </a:p>
          <a:p>
            <a:pPr lvl="1"/>
            <a:r>
              <a:rPr lang="en-GB" dirty="0"/>
              <a:t>Expand </a:t>
            </a:r>
            <a:r>
              <a:rPr lang="en-GB" b="1" dirty="0"/>
              <a:t>Web</a:t>
            </a:r>
            <a:r>
              <a:rPr lang="en-GB" dirty="0"/>
              <a:t> and select </a:t>
            </a:r>
            <a:r>
              <a:rPr lang="en-GB" b="1" dirty="0"/>
              <a:t>Spring Web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31A4E9-0701-4F6E-A7C9-2896E89F1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567" y="1608791"/>
            <a:ext cx="5109636" cy="331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8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2. Understanding the Web Application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latin typeface="+mj-lt"/>
              </a:rPr>
              <a:t>Understanding the web application structure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latin typeface="+mj-lt"/>
              </a:rPr>
              <a:t>Understanding the Maven POM file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cs typeface="Times New Roman" pitchFamily="18" charset="0"/>
              </a:rPr>
              <a:t>Adding web content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cs typeface="Times New Roman" pitchFamily="18" charset="0"/>
              </a:rPr>
              <a:t>Running the application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cs typeface="Times New Roman" pitchFamily="18" charset="0"/>
              </a:rPr>
              <a:t>Pinging the application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endParaRPr lang="en-GB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979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Understanding the Web Application Structure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generated application is a regular Maven </a:t>
            </a:r>
            <a:r>
              <a:rPr lang="en-GB" b="1" dirty="0"/>
              <a:t>web</a:t>
            </a:r>
            <a:r>
              <a:rPr lang="en-GB" dirty="0"/>
              <a:t> project: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076F18-19AB-4242-B114-FC128094A28C}"/>
              </a:ext>
            </a:extLst>
          </p:cNvPr>
          <p:cNvSpPr/>
          <p:nvPr/>
        </p:nvSpPr>
        <p:spPr>
          <a:xfrm>
            <a:off x="1626849" y="1270151"/>
            <a:ext cx="5276282" cy="341173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18D547-E36A-4857-AE2B-11B59AB14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794" y="1323410"/>
            <a:ext cx="1824584" cy="328085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D43B08-C241-4259-8762-7E9BCF703986}"/>
              </a:ext>
            </a:extLst>
          </p:cNvPr>
          <p:cNvCxnSpPr>
            <a:cxnSpLocks/>
            <a:stCxn id="18" idx="1"/>
          </p:cNvCxnSpPr>
          <p:nvPr/>
        </p:nvCxnSpPr>
        <p:spPr bwMode="auto">
          <a:xfrm flipH="1">
            <a:off x="2609775" y="3282366"/>
            <a:ext cx="1368902" cy="352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7D5C334-0648-4EE1-AC66-F3D48B7B70C9}"/>
              </a:ext>
            </a:extLst>
          </p:cNvPr>
          <p:cNvSpPr txBox="1"/>
          <p:nvPr/>
        </p:nvSpPr>
        <p:spPr>
          <a:xfrm>
            <a:off x="3978677" y="3113089"/>
            <a:ext cx="2475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Put static web content here</a:t>
            </a:r>
          </a:p>
        </p:txBody>
      </p:sp>
    </p:spTree>
    <p:extLst>
      <p:ext uri="{BB962C8B-B14F-4D97-AF65-F5344CB8AC3E}">
        <p14:creationId xmlns:p14="http://schemas.microsoft.com/office/powerpoint/2010/main" val="117315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Understanding the Maven POM File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relevant section in the Maven POM file: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A425418-DCBD-443F-9792-8B252E92A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8151"/>
            <a:ext cx="6761725" cy="2401299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&lt;project … 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&lt;dependencies&gt;</a:t>
            </a:r>
          </a:p>
          <a:p>
            <a:pPr defTabSz="739775">
              <a:defRPr/>
            </a:pP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&lt;dependency&gt;</a:t>
            </a:r>
          </a:p>
          <a:p>
            <a:pPr defTabSz="739775">
              <a:defRPr/>
            </a:pP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&gt;spring-boot-starter-web&lt;/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&gt;spring-boot-starter-test&lt;/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&lt;scope&gt;test&lt;/scope&gt;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&lt;/dependencies&gt;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3B47C6-2412-4C3B-8D3C-5894014CB4BA}"/>
              </a:ext>
            </a:extLst>
          </p:cNvPr>
          <p:cNvCxnSpPr>
            <a:cxnSpLocks/>
          </p:cNvCxnSpPr>
          <p:nvPr/>
        </p:nvCxnSpPr>
        <p:spPr bwMode="auto">
          <a:xfrm flipH="1">
            <a:off x="6173181" y="2167728"/>
            <a:ext cx="890084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D9EA42-317F-457C-BF37-1A8227B4FBB2}"/>
              </a:ext>
            </a:extLst>
          </p:cNvPr>
          <p:cNvSpPr txBox="1"/>
          <p:nvPr/>
        </p:nvSpPr>
        <p:spPr>
          <a:xfrm>
            <a:off x="6606967" y="1989776"/>
            <a:ext cx="2288350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Spring Boot web dependency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259F0-9243-474B-BC65-6DD5F78A15BC}"/>
              </a:ext>
            </a:extLst>
          </p:cNvPr>
          <p:cNvSpPr txBox="1"/>
          <p:nvPr/>
        </p:nvSpPr>
        <p:spPr>
          <a:xfrm>
            <a:off x="7638399" y="3389739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215456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Adding Web Content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add static web content in the following directory: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\main\resources\static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For example, add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file:</a:t>
            </a:r>
            <a:endParaRPr lang="en-GB" dirty="0">
              <a:latin typeface="+mj-lt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0F5FBB9-5669-4358-99EA-BE30405EE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2379786"/>
            <a:ext cx="6761724" cy="1631858"/>
          </a:xfrm>
          <a:prstGeom prst="rect">
            <a:avLst/>
          </a:prstGeom>
          <a:solidFill>
            <a:srgbClr val="9CFF7D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B05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 lang="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&lt;meta charset="UTF-8"&gt;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&lt;title&gt;Home&lt;/title&gt;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Hello world!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8DCFFD-6B2B-49DF-9CF2-CCEACF3723A9}"/>
              </a:ext>
            </a:extLst>
          </p:cNvPr>
          <p:cNvSpPr txBox="1"/>
          <p:nvPr/>
        </p:nvSpPr>
        <p:spPr>
          <a:xfrm>
            <a:off x="7397730" y="3765423"/>
            <a:ext cx="954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265360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</p:bld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5945</TotalTime>
  <Words>635</Words>
  <Application>Microsoft Office PowerPoint</Application>
  <PresentationFormat>On-screen Show (16:9)</PresentationFormat>
  <Paragraphs>122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Standard_LiveLessons_2017</vt:lpstr>
      <vt:lpstr>Creating a Spring Boot Web App</vt:lpstr>
      <vt:lpstr>1. Creating a Web App Project in IntelliJ</vt:lpstr>
      <vt:lpstr>Overview</vt:lpstr>
      <vt:lpstr>Creating a Spring Boot Web Project</vt:lpstr>
      <vt:lpstr>Specifying Project Dependencies</vt:lpstr>
      <vt:lpstr>2. Understanding the Web Application</vt:lpstr>
      <vt:lpstr>Understanding the Web Application Structure</vt:lpstr>
      <vt:lpstr>Understanding the Maven POM File</vt:lpstr>
      <vt:lpstr>Adding Web Content</vt:lpstr>
      <vt:lpstr>Running the Application</vt:lpstr>
      <vt:lpstr>Pinging the Application</vt:lpstr>
      <vt:lpstr>3. Defining Application Properties</vt:lpstr>
      <vt:lpstr>Overview of Application Properties</vt:lpstr>
      <vt:lpstr>Editing Application Properties</vt:lpstr>
      <vt:lpstr>Restarting the Application 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227</cp:revision>
  <dcterms:created xsi:type="dcterms:W3CDTF">2015-09-28T19:52:00Z</dcterms:created>
  <dcterms:modified xsi:type="dcterms:W3CDTF">2021-09-15T13:35:11Z</dcterms:modified>
</cp:coreProperties>
</file>